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65" r:id="rId4"/>
  </p:sldMasterIdLst>
  <p:notesMasterIdLst>
    <p:notesMasterId r:id="rId17"/>
  </p:notesMasterIdLst>
  <p:handoutMasterIdLst>
    <p:handoutMasterId r:id="rId18"/>
  </p:handoutMasterIdLst>
  <p:sldIdLst>
    <p:sldId id="270" r:id="rId5"/>
    <p:sldId id="259" r:id="rId6"/>
    <p:sldId id="260" r:id="rId7"/>
    <p:sldId id="261" r:id="rId8"/>
    <p:sldId id="262" r:id="rId9"/>
    <p:sldId id="263" r:id="rId10"/>
    <p:sldId id="264" r:id="rId11"/>
    <p:sldId id="265" r:id="rId12"/>
    <p:sldId id="266" r:id="rId13"/>
    <p:sldId id="267" r:id="rId14"/>
    <p:sldId id="269" r:id="rId15"/>
    <p:sldId id="271" r:id="rId16"/>
  </p:sldIdLst>
  <p:sldSz cx="12192000" cy="6858000"/>
  <p:notesSz cx="6797675" cy="9928225"/>
  <p:custDataLst>
    <p:tags r:id="rId19"/>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423" userDrawn="1">
          <p15:clr>
            <a:srgbClr val="A4A3A4"/>
          </p15:clr>
        </p15:guide>
        <p15:guide id="11" pos="2125" userDrawn="1">
          <p15:clr>
            <a:srgbClr val="A4A3A4"/>
          </p15:clr>
        </p15:guide>
        <p15:guide id="12" pos="7372" userDrawn="1">
          <p15:clr>
            <a:srgbClr val="A4A3A4"/>
          </p15:clr>
        </p15:guide>
        <p15:guide id="13" pos="213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D9A741"/>
    <a:srgbClr val="FF6600"/>
    <a:srgbClr val="66AA44"/>
    <a:srgbClr val="269238"/>
    <a:srgbClr val="2B94C3"/>
    <a:srgbClr val="AADDEE"/>
    <a:srgbClr val="003344"/>
    <a:srgbClr val="001B4D"/>
    <a:srgbClr val="937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80" autoAdjust="0"/>
  </p:normalViewPr>
  <p:slideViewPr>
    <p:cSldViewPr snapToGrid="0" snapToObjects="1" showGuides="1">
      <p:cViewPr varScale="1">
        <p:scale>
          <a:sx n="86" d="100"/>
          <a:sy n="86" d="100"/>
        </p:scale>
        <p:origin x="114" y="180"/>
      </p:cViewPr>
      <p:guideLst>
        <p:guide orient="horz" pos="1239"/>
        <p:guide orient="horz" pos="2888"/>
        <p:guide orient="horz" pos="3024"/>
        <p:guide orient="horz" pos="3162"/>
        <p:guide orient="horz" pos="3368"/>
        <p:guide orient="horz" pos="4233"/>
        <p:guide orient="horz" pos="2160"/>
        <p:guide orient="horz" pos="2008"/>
        <p:guide orient="horz" pos="968"/>
        <p:guide pos="423"/>
        <p:guide pos="2125"/>
        <p:guide pos="7372"/>
        <p:guide pos="2131"/>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10/18/2017</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10/18/2017</a:t>
            </a:fld>
            <a:endParaRPr lang="en-US" dirty="0"/>
          </a:p>
        </p:txBody>
      </p:sp>
      <p:sp>
        <p:nvSpPr>
          <p:cNvPr id="4403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a:t>
            </a:fld>
            <a:endParaRPr lang="en-US" dirty="0"/>
          </a:p>
        </p:txBody>
      </p:sp>
    </p:spTree>
    <p:extLst>
      <p:ext uri="{BB962C8B-B14F-4D97-AF65-F5344CB8AC3E}">
        <p14:creationId xmlns:p14="http://schemas.microsoft.com/office/powerpoint/2010/main" val="62571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Branching and Merging</a:t>
            </a:r>
          </a:p>
          <a:p>
            <a:pPr marL="0" indent="0">
              <a:buNone/>
            </a:pPr>
            <a:r>
              <a:rPr lang="en-US" sz="1200" b="0" i="0" kern="1200" dirty="0">
                <a:solidFill>
                  <a:schemeClr val="tx1"/>
                </a:solidFill>
                <a:effectLst/>
                <a:latin typeface="Arial" charset="0"/>
                <a:ea typeface="+mn-ea"/>
                <a:cs typeface="+mn-cs"/>
              </a:rPr>
              <a:t>- The Git feature that really makes it stand apart from nearly every other SCM out there is its branching model.</a:t>
            </a:r>
          </a:p>
          <a:p>
            <a:pPr marL="0" indent="0">
              <a:buNone/>
            </a:pPr>
            <a:r>
              <a:rPr lang="en-US" sz="1200" b="0" i="0" kern="1200" dirty="0">
                <a:solidFill>
                  <a:schemeClr val="tx1"/>
                </a:solidFill>
                <a:effectLst/>
                <a:latin typeface="Arial" charset="0"/>
                <a:ea typeface="+mn-ea"/>
                <a:cs typeface="+mn-cs"/>
              </a:rPr>
              <a:t>- Git allows and encourages you to have multiple local branches that can be entirely independent of each other. The creation, merging, and deletion of those lines of development takes seconds.</a:t>
            </a:r>
          </a:p>
          <a:p>
            <a:pPr marL="0" indent="0">
              <a:buNone/>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Small and Fast</a:t>
            </a:r>
          </a:p>
          <a:p>
            <a:pPr marL="0" indent="0">
              <a:buNone/>
            </a:pPr>
            <a:r>
              <a:rPr lang="en-US" sz="1200" b="1" i="0" kern="120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Git is fast. With Git, nearly all operations are performed locally, giving it a huge speed advantage on centralized systems that constantly have to communicate with a server somewhere.</a:t>
            </a:r>
          </a:p>
          <a:p>
            <a:pPr marL="0" indent="0">
              <a:buNone/>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Distributed</a:t>
            </a:r>
          </a:p>
          <a:p>
            <a:pPr marL="114300" indent="-114300">
              <a:buFontTx/>
              <a:buChar char="-"/>
            </a:pPr>
            <a:r>
              <a:rPr lang="en-US" sz="1200" b="0" i="0" kern="1200" dirty="0">
                <a:solidFill>
                  <a:schemeClr val="tx1"/>
                </a:solidFill>
                <a:effectLst/>
                <a:latin typeface="Arial" charset="0"/>
                <a:ea typeface="+mn-ea"/>
                <a:cs typeface="+mn-cs"/>
              </a:rPr>
              <a:t>One of the nicest features of any Distributed SCM, Git included, is that it's distributed. This means that instead of doing a "checkout" of the current tip of the source code, you do a "clone" of the entire repository.</a:t>
            </a:r>
          </a:p>
          <a:p>
            <a:pPr marL="114300" indent="-114300">
              <a:buFontTx/>
              <a:buChar char="-"/>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Data Assurance</a:t>
            </a:r>
          </a:p>
          <a:p>
            <a:pPr marL="114300" indent="-114300">
              <a:buFontTx/>
              <a:buChar char="-"/>
            </a:pPr>
            <a:r>
              <a:rPr lang="en-US" sz="1200" b="0" i="0" kern="1200" dirty="0">
                <a:solidFill>
                  <a:schemeClr val="tx1"/>
                </a:solidFill>
                <a:effectLst/>
                <a:latin typeface="Arial" charset="0"/>
                <a:ea typeface="+mn-ea"/>
                <a:cs typeface="+mn-cs"/>
              </a:rPr>
              <a:t>The data model that Git uses ensures the cryptographic integrity of every bit of your project. Every file and commit is checksummed and retrieved by its checksum when checked back out. </a:t>
            </a:r>
          </a:p>
          <a:p>
            <a:pPr marL="114300" indent="-114300">
              <a:buFontTx/>
              <a:buChar char="-"/>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Staging Area</a:t>
            </a:r>
          </a:p>
          <a:p>
            <a:pPr marL="0" indent="0">
              <a:buNone/>
            </a:pPr>
            <a:r>
              <a:rPr lang="en-US" sz="1200" b="0" i="0" kern="1200" dirty="0">
                <a:solidFill>
                  <a:schemeClr val="tx1"/>
                </a:solidFill>
                <a:effectLst/>
                <a:latin typeface="Arial" charset="0"/>
                <a:ea typeface="+mn-ea"/>
                <a:cs typeface="+mn-cs"/>
              </a:rPr>
              <a:t>- Unlike the other systems, Git has something called the "staging area" or "index". This is an intermediate area where commits can be formatted and reviewed before completing the commit.</a:t>
            </a:r>
          </a:p>
          <a:p>
            <a:r>
              <a:rPr lang="en-US" sz="1200" b="0" i="0" kern="1200" dirty="0">
                <a:solidFill>
                  <a:schemeClr val="tx1"/>
                </a:solidFill>
                <a:effectLst/>
                <a:latin typeface="Arial" charset="0"/>
                <a:ea typeface="+mn-ea"/>
                <a:cs typeface="+mn-cs"/>
              </a:rPr>
              <a:t>One thing that sets Git apart from other tools is that it's possible to quickly stage some of your files and commit them without committing all of the other modified files in your working directory or having to list them on the command line during the commit.</a:t>
            </a:r>
          </a:p>
          <a:p>
            <a:pPr marL="114300" indent="-114300">
              <a:buFontTx/>
              <a:buChar char="-"/>
            </a:pPr>
            <a:endParaRPr lang="en-US" sz="1200" b="0" i="0" kern="1200" dirty="0">
              <a:solidFill>
                <a:schemeClr val="tx1"/>
              </a:solidFill>
              <a:effectLst/>
              <a:latin typeface="Arial" charset="0"/>
              <a:ea typeface="+mn-ea"/>
              <a:cs typeface="+mn-cs"/>
            </a:endParaRPr>
          </a:p>
          <a:p>
            <a:pPr marL="0" indent="0">
              <a:buNone/>
            </a:pP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2</a:t>
            </a:fld>
            <a:endParaRPr lang="en-US" dirty="0"/>
          </a:p>
        </p:txBody>
      </p:sp>
    </p:spTree>
    <p:extLst>
      <p:ext uri="{BB962C8B-B14F-4D97-AF65-F5344CB8AC3E}">
        <p14:creationId xmlns:p14="http://schemas.microsoft.com/office/powerpoint/2010/main" val="86356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a:t>
            </a:fld>
            <a:endParaRPr lang="en-US" dirty="0"/>
          </a:p>
        </p:txBody>
      </p:sp>
    </p:spTree>
    <p:extLst>
      <p:ext uri="{BB962C8B-B14F-4D97-AF65-F5344CB8AC3E}">
        <p14:creationId xmlns:p14="http://schemas.microsoft.com/office/powerpoint/2010/main" val="169132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is a version control system which enables you to track changes to files. It is entirely file based itself, meaning there is no additional software or applications required except Git istelf.</a:t>
            </a:r>
          </a:p>
          <a:p>
            <a:pPr marL="0" indent="0">
              <a:buNone/>
            </a:pP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Using Git, you are able to revert files back to previous versions, restore deleted files, remove added files and even track down where a particular line of code was introduced.</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creates a .git folder (in the current folder) to store the details of the file system - this folder contains all the data required to track your files and is known as a </a:t>
            </a:r>
            <a:r>
              <a:rPr lang="en-US" sz="1200" b="1" i="0" kern="1200" dirty="0">
                <a:solidFill>
                  <a:schemeClr val="tx1"/>
                </a:solidFill>
                <a:effectLst/>
                <a:latin typeface="Arial" charset="0"/>
                <a:ea typeface="+mn-ea"/>
                <a:cs typeface="+mn-cs"/>
              </a:rPr>
              <a:t>repository</a:t>
            </a:r>
            <a:r>
              <a:rPr lang="en-US" sz="1200" b="0" i="0" kern="1200" dirty="0">
                <a:solidFill>
                  <a:schemeClr val="tx1"/>
                </a:solidFill>
                <a:effectLst/>
                <a:latin typeface="Arial" charset="0"/>
                <a:ea typeface="+mn-ea"/>
                <a:cs typeface="+mn-cs"/>
              </a:rPr>
              <a:t>, or repo.</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tracks file changes by the user creating a </a:t>
            </a:r>
            <a:r>
              <a:rPr lang="en-US" sz="1200" b="0" i="1" kern="1200" dirty="0">
                <a:solidFill>
                  <a:schemeClr val="tx1"/>
                </a:solidFill>
                <a:effectLst/>
                <a:latin typeface="Arial" charset="0"/>
                <a:ea typeface="+mn-ea"/>
                <a:cs typeface="+mn-cs"/>
              </a:rPr>
              <a:t>save point</a:t>
            </a:r>
            <a:r>
              <a:rPr lang="en-US" sz="1200" b="0" i="0" kern="1200" dirty="0">
                <a:solidFill>
                  <a:schemeClr val="tx1"/>
                </a:solidFill>
                <a:effectLst/>
                <a:latin typeface="Arial" charset="0"/>
                <a:ea typeface="+mn-ea"/>
                <a:cs typeface="+mn-cs"/>
              </a:rPr>
              <a:t>, or in Git terms a </a:t>
            </a:r>
            <a:r>
              <a:rPr lang="en-US" sz="1200" b="1" i="0" kern="1200" dirty="0">
                <a:solidFill>
                  <a:schemeClr val="tx1"/>
                </a:solidFill>
                <a:effectLst/>
                <a:latin typeface="Arial" charset="0"/>
                <a:ea typeface="+mn-ea"/>
                <a:cs typeface="+mn-cs"/>
              </a:rPr>
              <a:t>commit</a:t>
            </a:r>
            <a:r>
              <a:rPr lang="en-US" sz="1200" b="0" i="0" kern="1200" dirty="0">
                <a:solidFill>
                  <a:schemeClr val="tx1"/>
                </a:solidFill>
                <a:effectLst/>
                <a:latin typeface="Arial" charset="0"/>
                <a:ea typeface="+mn-ea"/>
                <a:cs typeface="+mn-cs"/>
              </a:rPr>
              <a:t>. Each commit takes a snapshot of the current file system rather than storing just the changes made since the last commit. This allows a commit </a:t>
            </a:r>
            <a:r>
              <a:rPr lang="en-US" sz="1200" b="0" i="0" kern="1200" dirty="0" err="1">
                <a:solidFill>
                  <a:schemeClr val="tx1"/>
                </a:solidFill>
                <a:effectLst/>
                <a:latin typeface="Arial" charset="0"/>
                <a:ea typeface="+mn-ea"/>
                <a:cs typeface="+mn-cs"/>
              </a:rPr>
              <a:t>ot</a:t>
            </a:r>
            <a:r>
              <a:rPr lang="en-US" sz="1200" b="0" i="0" kern="1200" dirty="0">
                <a:solidFill>
                  <a:schemeClr val="tx1"/>
                </a:solidFill>
                <a:effectLst/>
                <a:latin typeface="Arial" charset="0"/>
                <a:ea typeface="+mn-ea"/>
                <a:cs typeface="+mn-cs"/>
              </a:rPr>
              <a:t> be extracted and the whole history not required to rebuild the file system.</a:t>
            </a:r>
          </a:p>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5</a:t>
            </a:fld>
            <a:endParaRPr lang="en-US" dirty="0"/>
          </a:p>
        </p:txBody>
      </p:sp>
    </p:spTree>
    <p:extLst>
      <p:ext uri="{BB962C8B-B14F-4D97-AF65-F5344CB8AC3E}">
        <p14:creationId xmlns:p14="http://schemas.microsoft.com/office/powerpoint/2010/main" val="10792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7</a:t>
            </a:fld>
            <a:endParaRPr lang="en-US" dirty="0"/>
          </a:p>
        </p:txBody>
      </p:sp>
    </p:spTree>
    <p:extLst>
      <p:ext uri="{BB962C8B-B14F-4D97-AF65-F5344CB8AC3E}">
        <p14:creationId xmlns:p14="http://schemas.microsoft.com/office/powerpoint/2010/main" val="16540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10/18/2017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9</a:t>
            </a:fld>
            <a:endParaRPr lang="en-US" dirty="0"/>
          </a:p>
        </p:txBody>
      </p:sp>
    </p:spTree>
    <p:extLst>
      <p:ext uri="{BB962C8B-B14F-4D97-AF65-F5344CB8AC3E}">
        <p14:creationId xmlns:p14="http://schemas.microsoft.com/office/powerpoint/2010/main" val="237203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33E967-89AD-416C-9A21-D256FA7AC0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424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81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0181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70127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68904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7965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338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02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937072951"/>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261104"/>
            <a:ext cx="7946136" cy="1984248"/>
          </a:xfrm>
        </p:spPr>
        <p:txBody>
          <a:bodyPr/>
          <a:lstStyle/>
          <a:p>
            <a:pPr>
              <a:lnSpc>
                <a:spcPct val="70000"/>
              </a:lnSpc>
            </a:pPr>
            <a:r>
              <a:rPr lang="en-US" sz="7200" dirty="0"/>
              <a:t>SOFTWARE CONFIGURATION MANAGEMENT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1223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BIT BUCKET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5136405" y="1410892"/>
            <a:ext cx="4897979" cy="4770537"/>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solidFill>
                  <a:schemeClr val="bg1"/>
                </a:solidFill>
              </a:rPr>
              <a:t>Bitbucket is a web-based hosting solution for projects that use either the Mercurial or Git revision control systems. Developed for professional teams, </a:t>
            </a:r>
            <a:r>
              <a:rPr lang="en-US" sz="2000" b="0" dirty="0" err="1">
                <a:solidFill>
                  <a:schemeClr val="bg1"/>
                </a:solidFill>
              </a:rPr>
              <a:t>BitBucket</a:t>
            </a:r>
            <a:r>
              <a:rPr lang="en-US" sz="2000" b="0" dirty="0">
                <a:solidFill>
                  <a:schemeClr val="bg1"/>
                </a:solidFill>
              </a:rPr>
              <a:t> enables users to code, manage, and collaborate on Git projects.</a:t>
            </a:r>
          </a:p>
          <a:p>
            <a:pPr marL="342900" indent="-342900" algn="just">
              <a:buFont typeface="Arial" panose="020B0604020202020204" pitchFamily="34" charset="0"/>
              <a:buChar char="•"/>
            </a:pPr>
            <a:endParaRPr lang="en-US" sz="2000" b="0" dirty="0">
              <a:solidFill>
                <a:schemeClr val="bg1"/>
              </a:solidFill>
            </a:endParaRPr>
          </a:p>
          <a:p>
            <a:pPr marL="342900" indent="-342900" algn="just">
              <a:buFont typeface="Arial" panose="020B0604020202020204" pitchFamily="34" charset="0"/>
              <a:buChar char="•"/>
            </a:pPr>
            <a:r>
              <a:rPr lang="en-US" sz="2000" b="0" dirty="0" err="1">
                <a:solidFill>
                  <a:schemeClr val="bg1"/>
                </a:solidFill>
              </a:rPr>
              <a:t>BitBucket</a:t>
            </a:r>
            <a:r>
              <a:rPr lang="en-US" sz="2000" b="0" dirty="0">
                <a:solidFill>
                  <a:schemeClr val="bg1"/>
                </a:solidFill>
              </a:rPr>
              <a:t> provides tons of benefits for professional developers and code workers. It comes with a distributed control system that allows easy collaboration and massive scaling. It can be deployed according to the needs and sizes of teams and users have the option to host it on their servers or in the cloud. </a:t>
            </a:r>
            <a:r>
              <a:rPr lang="en-US" sz="2000" b="0" dirty="0" err="1">
                <a:solidFill>
                  <a:schemeClr val="bg1"/>
                </a:solidFill>
              </a:rPr>
              <a:t>BitBucket</a:t>
            </a:r>
            <a:r>
              <a:rPr lang="en-US" sz="2000" b="0" dirty="0">
                <a:solidFill>
                  <a:schemeClr val="bg1"/>
                </a:solidFill>
              </a:rPr>
              <a:t> also boasts unlimited private and public repositories.</a:t>
            </a:r>
          </a:p>
        </p:txBody>
      </p:sp>
      <p:pic>
        <p:nvPicPr>
          <p:cNvPr id="8" name="Picture 7">
            <a:extLst>
              <a:ext uri="{FF2B5EF4-FFF2-40B4-BE49-F238E27FC236}">
                <a16:creationId xmlns:a16="http://schemas.microsoft.com/office/drawing/2014/main" id="{BDE03F3D-A6BB-4E75-BC06-64AFDD284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73" y="2125244"/>
            <a:ext cx="3211917" cy="3211917"/>
          </a:xfrm>
          <a:prstGeom prst="rect">
            <a:avLst/>
          </a:prstGeom>
        </p:spPr>
      </p:pic>
    </p:spTree>
    <p:extLst>
      <p:ext uri="{BB962C8B-B14F-4D97-AF65-F5344CB8AC3E}">
        <p14:creationId xmlns:p14="http://schemas.microsoft.com/office/powerpoint/2010/main" val="406625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BIT BUCKET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10</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330736" y="1717803"/>
            <a:ext cx="8175428" cy="3785652"/>
          </a:xfrm>
          <a:prstGeom prst="rect">
            <a:avLst/>
          </a:prstGeom>
          <a:noFill/>
        </p:spPr>
        <p:txBody>
          <a:bodyPr wrap="square" numCol="2" rtlCol="0">
            <a:spAutoFit/>
          </a:bodyPr>
          <a:lstStyle/>
          <a:p>
            <a:pPr marL="342900" indent="-342900">
              <a:buFont typeface="Arial" panose="020B0604020202020204" pitchFamily="34" charset="0"/>
              <a:buChar char="•"/>
            </a:pPr>
            <a:r>
              <a:rPr lang="en-US" sz="2000" b="0" dirty="0">
                <a:solidFill>
                  <a:schemeClr val="bg1"/>
                </a:solidFill>
              </a:rPr>
              <a:t>Git repository hosting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Pull requests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Inline discussions</a:t>
            </a:r>
          </a:p>
          <a:p>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Branch permissions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JIRA software integration</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Projects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APIs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3rd party integrations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Git large file support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Clustering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Smart mirroring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Mercurial repository hosting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Snippets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Issue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Wiki</a:t>
            </a:r>
          </a:p>
          <a:p>
            <a:pPr marL="457200" indent="-4572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413885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4000" dirty="0">
                <a:gradFill>
                  <a:gsLst>
                    <a:gs pos="0">
                      <a:srgbClr val="D9D9D9"/>
                    </a:gs>
                    <a:gs pos="100000">
                      <a:srgbClr val="D9D9D9"/>
                    </a:gs>
                  </a:gsLst>
                  <a:lin ang="5400000" scaled="1"/>
                </a:gradFill>
                <a:latin typeface="+mn-lt"/>
              </a:rPr>
              <a:t>Questions</a:t>
            </a:r>
          </a:p>
        </p:txBody>
      </p:sp>
      <p:sp>
        <p:nvSpPr>
          <p:cNvPr id="8" name="Footer Placeholder 4"/>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Copyright © 2015 Accenture. All rights reserved. Confidential—For Company Internal Use Only.</a:t>
            </a:r>
            <a:endParaRPr kumimoji="0" lang="en-US" sz="1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Box 34"/>
          <p:cNvSpPr txBox="1">
            <a:spLocks noChangeArrowheads="1"/>
          </p:cNvSpPr>
          <p:nvPr>
            <p:custDataLst>
              <p:tags r:id="rId1"/>
            </p:custDataLst>
          </p:nvPr>
        </p:nvSpPr>
        <p:spPr bwMode="auto">
          <a:xfrm>
            <a:off x="8066452" y="6552671"/>
            <a:ext cx="1285929" cy="246221"/>
          </a:xfrm>
          <a:prstGeom prst="rect">
            <a:avLst/>
          </a:prstGeom>
          <a:noFill/>
          <a:ln w="12700"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20000"/>
                </a:solidFill>
                <a:effectLst/>
                <a:uLnTx/>
                <a:uFillTx/>
                <a:latin typeface="Calibri" panose="020F0502020204030204"/>
                <a:ea typeface="+mn-ea"/>
                <a:cs typeface="+mn-cs"/>
              </a:rPr>
              <a:t>For Internal Use Only</a:t>
            </a:r>
          </a:p>
        </p:txBody>
      </p:sp>
      <p:pic>
        <p:nvPicPr>
          <p:cNvPr id="21" name="Picture 4" descr="http://smurfitschoolblog.com/wp-content/uploads/2015/10/equipmentprotectio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639" y="1373300"/>
            <a:ext cx="5302477" cy="530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53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GIT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1</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5500223" y="2221335"/>
            <a:ext cx="5259926"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solidFill>
                  <a:schemeClr val="bg1"/>
                </a:solidFill>
              </a:rPr>
              <a:t>Git is a version control system which enables you to track changes to files. It is entirely file based itself, meaning there is no additional software or applications required except Git itself.</a:t>
            </a:r>
          </a:p>
          <a:p>
            <a:pPr algn="just"/>
            <a:endParaRPr lang="en-US" sz="2000" b="0" dirty="0">
              <a:solidFill>
                <a:schemeClr val="bg1"/>
              </a:solidFill>
            </a:endParaRPr>
          </a:p>
          <a:p>
            <a:pPr marL="342900" indent="-342900" algn="just">
              <a:buFont typeface="Arial" panose="020B0604020202020204" pitchFamily="34" charset="0"/>
              <a:buChar char="•"/>
            </a:pPr>
            <a:r>
              <a:rPr lang="en-US" sz="2000" b="0" dirty="0">
                <a:solidFill>
                  <a:schemeClr val="bg1"/>
                </a:solidFill>
              </a:rPr>
              <a:t>Using Git, you are able to revert files back to previous versions, restore deleted files, remove added files and even track down where a particular line of code was introduced.</a:t>
            </a:r>
          </a:p>
          <a:p>
            <a:endParaRPr lang="en-US" sz="2000" b="0" dirty="0"/>
          </a:p>
        </p:txBody>
      </p:sp>
      <p:pic>
        <p:nvPicPr>
          <p:cNvPr id="11" name="Picture 10">
            <a:extLst>
              <a:ext uri="{FF2B5EF4-FFF2-40B4-BE49-F238E27FC236}">
                <a16:creationId xmlns:a16="http://schemas.microsoft.com/office/drawing/2014/main" id="{BD1D9FB2-1199-460D-B1C2-DD19E1EC8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782" y="2724471"/>
            <a:ext cx="2919351" cy="1219070"/>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GIT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008287" y="1876926"/>
            <a:ext cx="817542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dirty="0">
                <a:solidFill>
                  <a:schemeClr val="bg1"/>
                </a:solidFill>
              </a:rPr>
              <a:t>Branching and Merging</a:t>
            </a:r>
          </a:p>
          <a:p>
            <a:pPr marL="342900" indent="-342900">
              <a:lnSpc>
                <a:spcPct val="150000"/>
              </a:lnSpc>
              <a:buFont typeface="Arial" panose="020B0604020202020204" pitchFamily="34" charset="0"/>
              <a:buChar char="•"/>
            </a:pPr>
            <a:r>
              <a:rPr lang="en-US" sz="2000" b="0" dirty="0">
                <a:solidFill>
                  <a:schemeClr val="bg1"/>
                </a:solidFill>
              </a:rPr>
              <a:t>Small and Fast</a:t>
            </a:r>
          </a:p>
          <a:p>
            <a:pPr marL="342900" indent="-342900">
              <a:lnSpc>
                <a:spcPct val="150000"/>
              </a:lnSpc>
              <a:buFont typeface="Arial" panose="020B0604020202020204" pitchFamily="34" charset="0"/>
              <a:buChar char="•"/>
            </a:pPr>
            <a:r>
              <a:rPr lang="en-US" sz="2000" b="0" dirty="0">
                <a:solidFill>
                  <a:schemeClr val="bg1"/>
                </a:solidFill>
              </a:rPr>
              <a:t>Distributed</a:t>
            </a:r>
          </a:p>
          <a:p>
            <a:pPr marL="342900" indent="-342900">
              <a:lnSpc>
                <a:spcPct val="150000"/>
              </a:lnSpc>
              <a:buFont typeface="Arial" panose="020B0604020202020204" pitchFamily="34" charset="0"/>
              <a:buChar char="•"/>
            </a:pPr>
            <a:r>
              <a:rPr lang="en-US" sz="2000" b="0" dirty="0">
                <a:solidFill>
                  <a:schemeClr val="bg1"/>
                </a:solidFill>
              </a:rPr>
              <a:t>Data Assurance</a:t>
            </a:r>
          </a:p>
          <a:p>
            <a:pPr marL="342900" indent="-342900">
              <a:lnSpc>
                <a:spcPct val="150000"/>
              </a:lnSpc>
              <a:buFont typeface="Arial" panose="020B0604020202020204" pitchFamily="34" charset="0"/>
              <a:buChar char="•"/>
            </a:pPr>
            <a:r>
              <a:rPr lang="en-US" sz="2000" b="0" dirty="0">
                <a:solidFill>
                  <a:schemeClr val="bg1"/>
                </a:solidFill>
              </a:rPr>
              <a:t>Staging Area</a:t>
            </a:r>
          </a:p>
          <a:p>
            <a:pPr marL="342900" indent="-342900">
              <a:lnSpc>
                <a:spcPct val="150000"/>
              </a:lnSpc>
              <a:buFont typeface="Arial" panose="020B0604020202020204" pitchFamily="34" charset="0"/>
              <a:buChar char="•"/>
            </a:pPr>
            <a:r>
              <a:rPr lang="en-US" sz="2000" b="0" dirty="0">
                <a:solidFill>
                  <a:schemeClr val="bg1"/>
                </a:solidFill>
              </a:rPr>
              <a:t>Free and Open Source </a:t>
            </a:r>
          </a:p>
        </p:txBody>
      </p:sp>
    </p:spTree>
    <p:extLst>
      <p:ext uri="{BB962C8B-B14F-4D97-AF65-F5344CB8AC3E}">
        <p14:creationId xmlns:p14="http://schemas.microsoft.com/office/powerpoint/2010/main" val="331419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GITLAB</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t>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4894697" y="2314638"/>
            <a:ext cx="6099368"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GitLab is a Git-based fully featured platform for software development.</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It is a web-based repository manager that lets teams collaborate on code, duplicate code to safely create and edit new projects, then merge finished code into existing projects. </a:t>
            </a:r>
          </a:p>
          <a:p>
            <a:pPr algn="just"/>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Written in the Ruby programming language and includes a Wiki and issue- tracking features.</a:t>
            </a:r>
          </a:p>
        </p:txBody>
      </p:sp>
      <p:pic>
        <p:nvPicPr>
          <p:cNvPr id="5" name="Picture 4">
            <a:extLst>
              <a:ext uri="{FF2B5EF4-FFF2-40B4-BE49-F238E27FC236}">
                <a16:creationId xmlns:a16="http://schemas.microsoft.com/office/drawing/2014/main" id="{03FBBD2F-7A9E-46B3-AA8B-B3BE0C85B9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7384" y="2279142"/>
            <a:ext cx="2245102" cy="2461671"/>
          </a:xfrm>
          <a:prstGeom prst="rect">
            <a:avLst/>
          </a:prstGeom>
        </p:spPr>
      </p:pic>
      <p:sp>
        <p:nvSpPr>
          <p:cNvPr id="8" name="Footer Placeholder 5">
            <a:extLst>
              <a:ext uri="{FF2B5EF4-FFF2-40B4-BE49-F238E27FC236}">
                <a16:creationId xmlns:a16="http://schemas.microsoft.com/office/drawing/2014/main" id="{5AE905A4-651D-4604-9C56-4703AE5A5DCE}"/>
              </a:ext>
            </a:extLst>
          </p:cNvPr>
          <p:cNvSpPr txBox="1">
            <a:spLocks/>
          </p:cNvSpPr>
          <p:nvPr/>
        </p:nvSpPr>
        <p:spPr bwMode="gray">
          <a:xfrm>
            <a:off x="1809751" y="6532350"/>
            <a:ext cx="4286249" cy="206375"/>
          </a:xfrm>
          <a:prstGeom prst="rect">
            <a:avLst/>
          </a:prstGeom>
          <a:noFill/>
          <a:ln w="12700">
            <a:noFill/>
            <a:miter lim="800000"/>
            <a:headEnd/>
            <a:tailEnd/>
          </a:ln>
          <a:effectLst/>
        </p:spPr>
        <p:txBody>
          <a:bodyPr vert="horz" wrap="square" lIns="0" tIns="0" rIns="0" bIns="0" numCol="1" rtlCol="0" anchor="b" anchorCtr="0" compatLnSpc="1">
            <a:prstTxWarp prst="textNoShape">
              <a:avLst/>
            </a:prstTxWarp>
          </a:bodyPr>
          <a:lstStyle>
            <a:defPPr>
              <a:defRPr lang="en-US"/>
            </a:defPPr>
            <a:lvl1pPr algn="l" rtl="0" eaLnBrk="0" fontAlgn="base" hangingPunct="0">
              <a:lnSpc>
                <a:spcPct val="100000"/>
              </a:lnSpc>
              <a:spcBef>
                <a:spcPct val="0"/>
              </a:spcBef>
              <a:spcAft>
                <a:spcPct val="0"/>
              </a:spcAft>
              <a:defRPr sz="750" b="0" kern="1200">
                <a:solidFill>
                  <a:schemeClr val="bg2">
                    <a:lumMod val="50000"/>
                    <a:lumOff val="50000"/>
                  </a:schemeClr>
                </a:solidFill>
                <a:latin typeface="+mn-lt"/>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r>
              <a:rPr lang="en-US" dirty="0">
                <a:solidFill>
                  <a:schemeClr val="bg1">
                    <a:lumMod val="50000"/>
                  </a:schemeClr>
                </a:solidFill>
              </a:rPr>
              <a:t>Copyright © 2017 Accenture  All rights reserved.</a:t>
            </a:r>
          </a:p>
        </p:txBody>
      </p:sp>
    </p:spTree>
    <p:extLst>
      <p:ext uri="{BB962C8B-B14F-4D97-AF65-F5344CB8AC3E}">
        <p14:creationId xmlns:p14="http://schemas.microsoft.com/office/powerpoint/2010/main" val="221205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GITLAB</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1467293" y="1876927"/>
            <a:ext cx="9038871" cy="40318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dirty="0">
                <a:solidFill>
                  <a:schemeClr val="bg1"/>
                </a:solidFill>
              </a:rPr>
              <a:t>Projects and Groups</a:t>
            </a:r>
          </a:p>
          <a:p>
            <a:pPr marL="342900" indent="-342900">
              <a:lnSpc>
                <a:spcPct val="150000"/>
              </a:lnSpc>
              <a:buFont typeface="Arial" panose="020B0604020202020204" pitchFamily="34" charset="0"/>
              <a:buChar char="•"/>
            </a:pPr>
            <a:r>
              <a:rPr lang="en-US" sz="2000" b="0" dirty="0">
                <a:solidFill>
                  <a:schemeClr val="bg1"/>
                </a:solidFill>
              </a:rPr>
              <a:t>Permissions</a:t>
            </a:r>
          </a:p>
          <a:p>
            <a:pPr marL="342900" indent="-342900">
              <a:lnSpc>
                <a:spcPct val="150000"/>
              </a:lnSpc>
              <a:buFont typeface="Arial" panose="020B0604020202020204" pitchFamily="34" charset="0"/>
              <a:buChar char="•"/>
            </a:pPr>
            <a:r>
              <a:rPr lang="en-US" sz="2000" b="0" dirty="0" err="1">
                <a:solidFill>
                  <a:schemeClr val="bg1"/>
                </a:solidFill>
              </a:rPr>
              <a:t>GitLab</a:t>
            </a:r>
            <a:r>
              <a:rPr lang="en-US" sz="2000" b="0" dirty="0">
                <a:solidFill>
                  <a:schemeClr val="bg1"/>
                </a:solidFill>
              </a:rPr>
              <a:t> Pages</a:t>
            </a:r>
          </a:p>
          <a:p>
            <a:pPr marL="342900" indent="-342900">
              <a:lnSpc>
                <a:spcPct val="150000"/>
              </a:lnSpc>
              <a:buFont typeface="Arial" panose="020B0604020202020204" pitchFamily="34" charset="0"/>
              <a:buChar char="•"/>
            </a:pPr>
            <a:r>
              <a:rPr lang="en-US" sz="2000" b="0" dirty="0">
                <a:solidFill>
                  <a:schemeClr val="bg1"/>
                </a:solidFill>
              </a:rPr>
              <a:t>File Locking</a:t>
            </a:r>
          </a:p>
          <a:p>
            <a:pPr marL="342900" indent="-342900">
              <a:lnSpc>
                <a:spcPct val="150000"/>
              </a:lnSpc>
              <a:buFont typeface="Arial" panose="020B0604020202020204" pitchFamily="34" charset="0"/>
              <a:buChar char="•"/>
            </a:pPr>
            <a:r>
              <a:rPr lang="en-US" sz="2000" b="0" dirty="0">
                <a:solidFill>
                  <a:schemeClr val="bg1"/>
                </a:solidFill>
              </a:rPr>
              <a:t>Wiki</a:t>
            </a:r>
          </a:p>
          <a:p>
            <a:pPr marL="342900" indent="-342900">
              <a:lnSpc>
                <a:spcPct val="150000"/>
              </a:lnSpc>
              <a:buFont typeface="Arial" panose="020B0604020202020204" pitchFamily="34" charset="0"/>
              <a:buChar char="•"/>
            </a:pPr>
            <a:r>
              <a:rPr lang="en-US" sz="2000" b="0" dirty="0">
                <a:solidFill>
                  <a:schemeClr val="bg1"/>
                </a:solidFill>
              </a:rPr>
              <a:t>Unlimited Public and Private Repos</a:t>
            </a:r>
          </a:p>
          <a:p>
            <a:pPr marL="342900" indent="-342900">
              <a:lnSpc>
                <a:spcPct val="150000"/>
              </a:lnSpc>
              <a:buFont typeface="Arial" panose="020B0604020202020204" pitchFamily="34" charset="0"/>
              <a:buChar char="•"/>
            </a:pPr>
            <a:r>
              <a:rPr lang="en-US" sz="2000" b="0" dirty="0">
                <a:solidFill>
                  <a:schemeClr val="bg1"/>
                </a:solidFill>
              </a:rPr>
              <a:t>Project Importing</a:t>
            </a:r>
          </a:p>
          <a:p>
            <a:pPr marL="342900" indent="-342900">
              <a:lnSpc>
                <a:spcPct val="150000"/>
              </a:lnSpc>
              <a:buFont typeface="Arial" panose="020B0604020202020204" pitchFamily="34" charset="0"/>
              <a:buChar char="•"/>
            </a:pPr>
            <a:r>
              <a:rPr lang="en-US" sz="2000" b="0" dirty="0">
                <a:solidFill>
                  <a:schemeClr val="bg1"/>
                </a:solidFill>
              </a:rPr>
              <a:t>Protected Branch</a:t>
            </a:r>
          </a:p>
          <a:p>
            <a:pPr marL="342900" indent="-3429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257423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GERRIT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2226721" y="1864316"/>
            <a:ext cx="5240052" cy="338554"/>
          </a:xfrm>
          <a:prstGeom prst="rect">
            <a:avLst/>
          </a:prstGeom>
          <a:noFill/>
        </p:spPr>
        <p:txBody>
          <a:bodyPr wrap="square" rtlCol="0">
            <a:spAutoFit/>
          </a:bodyPr>
          <a:lstStyle/>
          <a:p>
            <a:endParaRPr lang="en-US" sz="2000" b="0" dirty="0"/>
          </a:p>
        </p:txBody>
      </p:sp>
      <p:pic>
        <p:nvPicPr>
          <p:cNvPr id="5" name="Picture 4">
            <a:extLst>
              <a:ext uri="{FF2B5EF4-FFF2-40B4-BE49-F238E27FC236}">
                <a16:creationId xmlns:a16="http://schemas.microsoft.com/office/drawing/2014/main" id="{9B19087B-9D58-4182-8755-37D6D37A5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716" y="2592499"/>
            <a:ext cx="2101236" cy="2101236"/>
          </a:xfrm>
          <a:prstGeom prst="rect">
            <a:avLst/>
          </a:prstGeom>
        </p:spPr>
      </p:pic>
      <p:sp>
        <p:nvSpPr>
          <p:cNvPr id="2" name="TextBox 1">
            <a:extLst>
              <a:ext uri="{FF2B5EF4-FFF2-40B4-BE49-F238E27FC236}">
                <a16:creationId xmlns:a16="http://schemas.microsoft.com/office/drawing/2014/main" id="{50A0078D-6134-47D9-9314-5457AAA2025E}"/>
              </a:ext>
            </a:extLst>
          </p:cNvPr>
          <p:cNvSpPr txBox="1"/>
          <p:nvPr/>
        </p:nvSpPr>
        <p:spPr>
          <a:xfrm>
            <a:off x="5009322" y="2208947"/>
            <a:ext cx="5995376"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Gerrit is a web based code review tool which is integrated with Git and built on top of Git version control system (helps developers to work together and maintain the history of their work). It allows to merge changes to Git repository when you are done with the code reviews.</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Gerrit was developed by </a:t>
            </a:r>
            <a:r>
              <a:rPr lang="en-US" sz="2000" b="0" i="1" dirty="0">
                <a:solidFill>
                  <a:schemeClr val="bg1"/>
                </a:solidFill>
              </a:rPr>
              <a:t>Shawn Pearce</a:t>
            </a:r>
            <a:r>
              <a:rPr lang="en-US" sz="2000" b="0" dirty="0">
                <a:solidFill>
                  <a:schemeClr val="bg1"/>
                </a:solidFill>
              </a:rPr>
              <a:t> at Google which is written in Java, Servlet, GWT(Google Web Toolkit).</a:t>
            </a:r>
          </a:p>
        </p:txBody>
      </p:sp>
    </p:spTree>
    <p:extLst>
      <p:ext uri="{BB962C8B-B14F-4D97-AF65-F5344CB8AC3E}">
        <p14:creationId xmlns:p14="http://schemas.microsoft.com/office/powerpoint/2010/main" val="18782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GERRIT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227206" y="1559630"/>
            <a:ext cx="7926447" cy="5016758"/>
          </a:xfrm>
          <a:prstGeom prst="rect">
            <a:avLst/>
          </a:prstGeom>
          <a:noFill/>
        </p:spPr>
        <p:txBody>
          <a:bodyPr wrap="square" rtlCol="0">
            <a:spAutoFit/>
          </a:bodyPr>
          <a:lstStyle/>
          <a:p>
            <a:pPr marL="457200" indent="-457200">
              <a:buFont typeface="Arial" panose="020B0604020202020204" pitchFamily="34" charset="0"/>
              <a:buChar char="•"/>
            </a:pPr>
            <a:r>
              <a:rPr lang="en-US" sz="2000" b="0" dirty="0">
                <a:solidFill>
                  <a:schemeClr val="bg1"/>
                </a:solidFill>
              </a:rPr>
              <a:t>Gerrit is a free and an open source Git version control system.</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The user interface of Gerrit is formed on </a:t>
            </a:r>
            <a:r>
              <a:rPr lang="en-US" sz="2000" b="0" i="1" dirty="0">
                <a:solidFill>
                  <a:schemeClr val="bg1"/>
                </a:solidFill>
              </a:rPr>
              <a:t>Google Web Toolkit</a:t>
            </a:r>
            <a:r>
              <a:rPr lang="en-US" sz="2000" b="0" dirty="0">
                <a:solidFill>
                  <a:schemeClr val="bg1"/>
                </a:solidFill>
              </a:rPr>
              <a: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It is a lightweight framework for reviewing every commit.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acts as a repository, which allows pushing the code and creates the review for your commit.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provides access control for Git repositories and web frontend for code review.</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You can push the code without using additional command line tools.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can allow or decline the permission on the repository level and down to the branch level.</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is supported by Eclipse.</a:t>
            </a:r>
          </a:p>
          <a:p>
            <a:pPr marL="342900" indent="-3429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29942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VIRTUAL STUDIO</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4780397" y="1410892"/>
            <a:ext cx="6585808"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Visual Studio is a complete set of development tools for building ASP.NET Web applications, XML Web Services, desktop applications, and mobile applications. Visual Basic, Visual C#, and Visual C++ all use the same integrated development environment (IDE), which enables tool sharing and eases the creation of mixed-language solutions. In addition, these languages use the functionality of the .NET Framework, which provides access to key technologies that simplify the development of ASP Web applications and XML Web Services.</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Visual Studio comes with a code editor that supports IntelliSense (the code completion component) as well as code refactoring.  On top of that, the system also has built-in tools such as a forms designer for building GUI applications, web designer, class designer, and database schema designer.</a:t>
            </a:r>
          </a:p>
          <a:p>
            <a:pPr marL="285750" indent="-285750" algn="just">
              <a:buFont typeface="Arial" panose="020B0604020202020204" pitchFamily="34" charset="0"/>
              <a:buChar char="•"/>
            </a:pPr>
            <a:endParaRPr lang="en-US" sz="2000" b="0" dirty="0">
              <a:solidFill>
                <a:schemeClr val="bg1"/>
              </a:solidFill>
            </a:endParaRPr>
          </a:p>
        </p:txBody>
      </p:sp>
      <p:pic>
        <p:nvPicPr>
          <p:cNvPr id="8" name="Picture 7">
            <a:extLst>
              <a:ext uri="{FF2B5EF4-FFF2-40B4-BE49-F238E27FC236}">
                <a16:creationId xmlns:a16="http://schemas.microsoft.com/office/drawing/2014/main" id="{A488EBE4-0B7D-45DE-A69D-30D4FEB4E9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798" y="2546867"/>
            <a:ext cx="3031486" cy="2273615"/>
          </a:xfrm>
          <a:prstGeom prst="rect">
            <a:avLst/>
          </a:prstGeom>
        </p:spPr>
      </p:pic>
    </p:spTree>
    <p:extLst>
      <p:ext uri="{BB962C8B-B14F-4D97-AF65-F5344CB8AC3E}">
        <p14:creationId xmlns:p14="http://schemas.microsoft.com/office/powerpoint/2010/main" val="8831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VIRTUAL STUDIO</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330736" y="1656167"/>
            <a:ext cx="8175428" cy="5016758"/>
          </a:xfrm>
          <a:prstGeom prst="rect">
            <a:avLst/>
          </a:prstGeom>
          <a:noFill/>
        </p:spPr>
        <p:txBody>
          <a:bodyPr wrap="square" numCol="2" rtlCol="0">
            <a:spAutoFit/>
          </a:bodyPr>
          <a:lstStyle/>
          <a:p>
            <a:pPr marL="457200" indent="-457200">
              <a:buFont typeface="Arial" panose="020B0604020202020204" pitchFamily="34" charset="0"/>
              <a:buChar char="•"/>
            </a:pPr>
            <a:r>
              <a:rPr lang="en-US" sz="2000" b="0" dirty="0">
                <a:solidFill>
                  <a:schemeClr val="bg1"/>
                </a:solidFill>
              </a:rPr>
              <a:t>Project collaboration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Task management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Create permissions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Manage users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Customize dashboard</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Create reports</a:t>
            </a:r>
          </a:p>
          <a:p>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Export to Excel</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Java, Ruby, Python etc.</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Obtain software insights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Identifies bugs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Hosting included</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Freemium version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Online support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Video tutorials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View backlogs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Eclipse plugin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Git client support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Scalable packages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Upgrade/downgrade pricing</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Web-based</a:t>
            </a:r>
          </a:p>
        </p:txBody>
      </p:sp>
    </p:spTree>
    <p:extLst>
      <p:ext uri="{BB962C8B-B14F-4D97-AF65-F5344CB8AC3E}">
        <p14:creationId xmlns:p14="http://schemas.microsoft.com/office/powerpoint/2010/main" val="1496170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02ee8198ab5089420ece6201cefe0635">
  <xsd:schema xmlns:xsd="http://www.w3.org/2001/XMLSchema" xmlns:xs="http://www.w3.org/2001/XMLSchema" xmlns:p="http://schemas.microsoft.com/office/2006/metadata/properties" xmlns:ns1="http://schemas.microsoft.com/sharepoint/v3" targetNamespace="http://schemas.microsoft.com/office/2006/metadata/properties" ma:root="true" ma:fieldsID="ba7e97febcdc823e6f29eb69cd9a4895"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ListForm</Display>
  <Edit>ListForm</Edit>
  <New>ListForm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CE17FA-B5FD-47CC-A05C-4018A29EC2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82C6D-8243-4DE1-97E2-DC27C11BB93A}">
  <ds:schemaRefs>
    <ds:schemaRef ds:uri="http://schemas.microsoft.com/sharepoint/v3/contenttype/forms"/>
  </ds:schemaRefs>
</ds:datastoreItem>
</file>

<file path=customXml/itemProps3.xml><?xml version="1.0" encoding="utf-8"?>
<ds:datastoreItem xmlns:ds="http://schemas.openxmlformats.org/officeDocument/2006/customXml" ds:itemID="{6C3787D1-74DD-488B-A34D-AA446A003F34}">
  <ds:schemaRefs>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27949</TotalTime>
  <Words>1028</Words>
  <Application>Microsoft Office PowerPoint</Application>
  <PresentationFormat>Widescreen</PresentationFormat>
  <Paragraphs>209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Graphik</vt:lpstr>
      <vt:lpstr>Graphik Black</vt:lpstr>
      <vt:lpstr>MAIN MASTER - BLACK</vt:lpstr>
      <vt:lpstr>SOFTWARE CONFIGURATION MANAGEMENT</vt:lpstr>
      <vt:lpstr> GIT</vt:lpstr>
      <vt:lpstr> GIT</vt:lpstr>
      <vt:lpstr> GITLAB</vt:lpstr>
      <vt:lpstr> GITLAB</vt:lpstr>
      <vt:lpstr> GERRIT</vt:lpstr>
      <vt:lpstr> GERRIT</vt:lpstr>
      <vt:lpstr> VIRTUAL STUDIO</vt:lpstr>
      <vt:lpstr> VIRTUAL STUDIO</vt:lpstr>
      <vt:lpstr> BIT BUCKET</vt:lpstr>
      <vt:lpstr> BIT BUCKET</vt:lpstr>
      <vt:lpstr>Questions</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Manlapaz, Mirasol S.</cp:lastModifiedBy>
  <cp:revision>1727</cp:revision>
  <cp:lastPrinted>2015-07-27T10:13:26Z</cp:lastPrinted>
  <dcterms:created xsi:type="dcterms:W3CDTF">2009-11-13T22:24:39Z</dcterms:created>
  <dcterms:modified xsi:type="dcterms:W3CDTF">2017-10-18T07:00:08Z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ies>
</file>