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5" r:id="rId3"/>
    <p:sldId id="293" r:id="rId4"/>
    <p:sldId id="294" r:id="rId5"/>
    <p:sldId id="295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F8A"/>
    <a:srgbClr val="60842C"/>
    <a:srgbClr val="E56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7"/>
    <p:restoredTop sz="94660"/>
  </p:normalViewPr>
  <p:slideViewPr>
    <p:cSldViewPr showGuides="1">
      <p:cViewPr varScale="1">
        <p:scale>
          <a:sx n="123" d="100"/>
          <a:sy n="123" d="100"/>
        </p:scale>
        <p:origin x="1608" y="86"/>
      </p:cViewPr>
      <p:guideLst>
        <p:guide orient="horz" pos="21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dirty="0"/>
              <a:t>自动组卷可视化汇报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进展汇报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839200" cy="4754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dirty="0"/>
              <a:t>原有</a:t>
            </a:r>
            <a:r>
              <a:rPr kumimoji="0" lang="en-US" altLang="zh-CN" sz="1800" dirty="0"/>
              <a:t>PTA</a:t>
            </a:r>
            <a:r>
              <a:rPr kumimoji="0" lang="zh-CN" altLang="en-US" sz="1800" dirty="0"/>
              <a:t>平台“</a:t>
            </a:r>
            <a:r>
              <a:rPr kumimoji="0" lang="en-US" altLang="zh-CN" sz="1800" dirty="0"/>
              <a:t>C</a:t>
            </a:r>
            <a:r>
              <a:rPr kumimoji="0" lang="zh-CN" altLang="en-US" sz="1800" dirty="0"/>
              <a:t>程序设计”下第一章的</a:t>
            </a:r>
            <a:r>
              <a:rPr kumimoji="0" lang="en-US" altLang="zh-CN" sz="1800" dirty="0"/>
              <a:t>2300</a:t>
            </a:r>
            <a:r>
              <a:rPr kumimoji="0" lang="zh-CN" altLang="en-US" sz="1800" dirty="0"/>
              <a:t>道题目，目前爬取所有章节已审核的题目</a:t>
            </a:r>
            <a:r>
              <a:rPr kumimoji="0" lang="en-US" altLang="zh-CN" sz="1800" dirty="0"/>
              <a:t>10000</a:t>
            </a:r>
            <a:r>
              <a:rPr kumimoji="0" lang="zh-CN" altLang="en-US" sz="1800" dirty="0"/>
              <a:t>道题目。</a:t>
            </a:r>
            <a:endParaRPr kumimoji="0" lang="en-US" altLang="zh-CN" sz="1800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1800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通过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chatGPT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提取题目的关联知识点，由于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API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加了限制（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次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/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分钟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,200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次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/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天），目前提取新数据集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931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道题，输出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1170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条知识点及其描述。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gpt3.5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输出知识点杂乱，且存在冗余，例如与运算符相关的知识点包括：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lvl="2" indent="-285750" eaLnBrk="1" hangingPunct="1">
              <a:buFontTx/>
              <a:buChar char="–"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                            </a:t>
            </a:r>
            <a:r>
              <a:rPr kumimoji="0" lang="zh-CN" altLang="en-US" sz="1800" dirty="0"/>
              <a:t>其中自增运算符，递增运算符，前置递增运算符，后置递增</a:t>
            </a:r>
            <a:r>
              <a:rPr kumimoji="0" lang="en-US" altLang="zh-CN" sz="1800" dirty="0"/>
              <a:t>		</a:t>
            </a:r>
            <a:r>
              <a:rPr kumimoji="0" lang="zh-CN" altLang="en-US" sz="1800" dirty="0"/>
              <a:t>运算符都指的是“</a:t>
            </a:r>
            <a:r>
              <a:rPr kumimoji="0" lang="en-US" altLang="zh-CN" sz="1800" dirty="0"/>
              <a:t>++</a:t>
            </a:r>
            <a:r>
              <a:rPr kumimoji="0" lang="zh-CN" altLang="en-US" sz="1800" dirty="0"/>
              <a:t>”运算符，因此对</a:t>
            </a:r>
            <a:r>
              <a:rPr kumimoji="0" lang="en-US" altLang="zh-CN" sz="1800" dirty="0"/>
              <a:t>GPT</a:t>
            </a:r>
            <a:r>
              <a:rPr kumimoji="0" lang="zh-CN" altLang="en-US" sz="1800" dirty="0"/>
              <a:t>知识点进行聚</a:t>
            </a:r>
            <a:r>
              <a:rPr kumimoji="0" lang="en-US" altLang="zh-CN" sz="1800" dirty="0"/>
              <a:t>		</a:t>
            </a:r>
            <a:r>
              <a:rPr kumimoji="0" lang="zh-CN" altLang="en-US" sz="1800" dirty="0"/>
              <a:t>类。</a:t>
            </a:r>
            <a:endParaRPr kumimoji="0" lang="en-US" altLang="zh-CN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3E201D-0282-47FE-AD7E-8B0115EA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1798476" cy="1958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进展汇报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3487"/>
            <a:ext cx="8839200" cy="4754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dirty="0"/>
              <a:t>聚类方式：</a:t>
            </a: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800" dirty="0"/>
              <a:t>	1.</a:t>
            </a:r>
            <a:r>
              <a:rPr kumimoji="0" lang="zh-CN" altLang="en-US" sz="1800" dirty="0"/>
              <a:t>基于知识点和题目的连接进行</a:t>
            </a:r>
            <a:r>
              <a:rPr kumimoji="0" lang="en-US" altLang="zh-CN" sz="1800" dirty="0"/>
              <a:t>node2vec</a:t>
            </a:r>
            <a:r>
              <a:rPr kumimoji="0" lang="zh-CN" altLang="en-US" sz="1800" dirty="0"/>
              <a:t>，</a:t>
            </a:r>
            <a:r>
              <a:rPr kumimoji="0" lang="en-US" altLang="zh-CN" sz="1800" dirty="0" err="1"/>
              <a:t>tsne</a:t>
            </a:r>
            <a:r>
              <a:rPr kumimoji="0" lang="zh-CN" altLang="en-US" sz="1800" dirty="0"/>
              <a:t>降维聚类</a:t>
            </a:r>
            <a:r>
              <a:rPr kumimoji="0" lang="en-US" altLang="zh-CN" sz="1800" dirty="0"/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800" dirty="0"/>
              <a:t>	2.GPT</a:t>
            </a:r>
            <a:r>
              <a:rPr kumimoji="0" lang="zh-CN" altLang="en-US" sz="1800" dirty="0"/>
              <a:t>输出知识点时，对每一个知识点做了相关描述，如：</a:t>
            </a:r>
            <a:endParaRPr kumimoji="0" lang="en-US" altLang="zh-CN" sz="1800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1800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800" dirty="0"/>
              <a:t>	</a:t>
            </a:r>
            <a:r>
              <a:rPr kumimoji="0" lang="zh-CN" altLang="en-US" sz="1800" dirty="0"/>
              <a:t>对每一个知识点，及其描述进行分词，通过</a:t>
            </a:r>
            <a:r>
              <a:rPr kumimoji="0" lang="en-US" altLang="zh-CN" sz="1800" dirty="0"/>
              <a:t>word2vec</a:t>
            </a:r>
            <a:r>
              <a:rPr kumimoji="0" lang="zh-CN" altLang="en-US" sz="1800" dirty="0"/>
              <a:t>得到词向量，平均得到每个知识点的特征向量，对特征向量进行分层聚类得到</a:t>
            </a:r>
            <a:r>
              <a:rPr kumimoji="0" lang="en-US" altLang="zh-CN" sz="1800" dirty="0"/>
              <a:t>20</a:t>
            </a:r>
            <a:r>
              <a:rPr kumimoji="0" lang="zh-CN" altLang="en-US" sz="1800" dirty="0"/>
              <a:t>个大类作为</a:t>
            </a:r>
            <a:r>
              <a:rPr kumimoji="0" lang="en-US" altLang="zh-CN" sz="1800" dirty="0"/>
              <a:t>GPT</a:t>
            </a:r>
            <a:r>
              <a:rPr kumimoji="0" lang="zh-CN" altLang="en-US" sz="1800" dirty="0"/>
              <a:t>知识点大纲。</a:t>
            </a:r>
            <a:endParaRPr kumimoji="0"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E14F5B-F4FD-4428-89C7-FCEDE1D5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32679"/>
            <a:ext cx="8266192" cy="6589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95FD68-A21C-47C0-A5B1-46B6EBCB5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799578"/>
            <a:ext cx="3733800" cy="19412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6F19BB-C679-47E1-8033-460EBC2B8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30115"/>
            <a:ext cx="3048000" cy="15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进展汇报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3487"/>
            <a:ext cx="8839200" cy="4754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dirty="0"/>
              <a:t>评估知识点覆盖度：</a:t>
            </a: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800" dirty="0"/>
              <a:t>	</a:t>
            </a:r>
            <a:r>
              <a:rPr kumimoji="0" lang="zh-CN" altLang="en-US" sz="1800" dirty="0"/>
              <a:t>对于每道题目，分别与教学大纲知识点，和</a:t>
            </a:r>
            <a:r>
              <a:rPr kumimoji="0" lang="en-US" altLang="zh-CN" sz="1800" dirty="0"/>
              <a:t>GPT</a:t>
            </a:r>
            <a:r>
              <a:rPr kumimoji="0" lang="zh-CN" altLang="en-US" sz="1800" dirty="0"/>
              <a:t>输出知识点相连，通过桑基图评估试卷的知识点对于教学大纲和通过聚类得到的</a:t>
            </a:r>
            <a:r>
              <a:rPr kumimoji="0" lang="en-US" altLang="zh-CN" sz="1800" dirty="0"/>
              <a:t>GPT</a:t>
            </a:r>
            <a:r>
              <a:rPr kumimoji="0" lang="zh-CN" altLang="en-US" sz="1800" dirty="0"/>
              <a:t>大纲的覆盖度。</a:t>
            </a: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800" dirty="0"/>
              <a:t>	</a:t>
            </a:r>
            <a:r>
              <a:rPr kumimoji="0" lang="zh-CN" altLang="en-US" sz="1800" dirty="0"/>
              <a:t>基于目前得到数据的所有题目的桑基图：</a:t>
            </a:r>
            <a:endParaRPr kumimoji="0"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5A7B5A-9768-4A96-8923-3EC2B1AE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7924800" cy="35952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9B1A39-F3C2-4DF0-9A50-01BCBCDF3876}"/>
              </a:ext>
            </a:extLst>
          </p:cNvPr>
          <p:cNvSpPr txBox="1"/>
          <p:nvPr/>
        </p:nvSpPr>
        <p:spPr>
          <a:xfrm>
            <a:off x="237931" y="59908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教学大纲知识点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AA3560-550C-4FA4-B02F-38C41BA10666}"/>
              </a:ext>
            </a:extLst>
          </p:cNvPr>
          <p:cNvSpPr txBox="1"/>
          <p:nvPr/>
        </p:nvSpPr>
        <p:spPr>
          <a:xfrm>
            <a:off x="3665341" y="599081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GPT</a:t>
            </a:r>
            <a:r>
              <a:rPr lang="zh-CN" altLang="en-US" dirty="0"/>
              <a:t>大类知识点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D6AEF4-A0CB-4C91-9F7A-5B41CD8408B6}"/>
              </a:ext>
            </a:extLst>
          </p:cNvPr>
          <p:cNvSpPr txBox="1"/>
          <p:nvPr/>
        </p:nvSpPr>
        <p:spPr>
          <a:xfrm>
            <a:off x="7494784" y="599081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GPT</a:t>
            </a:r>
            <a:r>
              <a:rPr lang="zh-CN" altLang="en-US" dirty="0"/>
              <a:t>知识点</a:t>
            </a:r>
          </a:p>
        </p:txBody>
      </p:sp>
    </p:spTree>
    <p:extLst>
      <p:ext uri="{BB962C8B-B14F-4D97-AF65-F5344CB8AC3E}">
        <p14:creationId xmlns:p14="http://schemas.microsoft.com/office/powerpoint/2010/main" val="199420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下周计划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839200" cy="4754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dirty="0"/>
              <a:t>继续完善数据集</a:t>
            </a: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1800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dirty="0"/>
              <a:t>对生成的每套试卷，做评估测试</a:t>
            </a:r>
            <a:endParaRPr kumimoji="0" lang="en-US" altLang="zh-CN" sz="1800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1800" dirty="0"/>
          </a:p>
          <a:p>
            <a:pPr lvl="1" eaLnBrk="1" hangingPunct="1">
              <a:defRPr/>
            </a:pPr>
            <a:r>
              <a:rPr kumimoji="0" lang="zh-CN" altLang="en-US" sz="1800" dirty="0"/>
              <a:t>对于</a:t>
            </a:r>
            <a:r>
              <a:rPr kumimoji="0" lang="en-US" altLang="zh-CN" sz="1800" dirty="0"/>
              <a:t>GPT</a:t>
            </a:r>
            <a:r>
              <a:rPr kumimoji="0" lang="zh-CN" altLang="en-US" sz="1800" dirty="0"/>
              <a:t>输出的知识点只考虑了是否与题目的连接，未提取出知识点间的层次关系，未考虑知识点与题目的关联程度，对</a:t>
            </a:r>
            <a:r>
              <a:rPr kumimoji="0" lang="zh-CN" altLang="en-US" sz="1800"/>
              <a:t>评估结构和评估视图进行</a:t>
            </a:r>
            <a:r>
              <a:rPr kumimoji="0" lang="zh-CN" altLang="en-US" sz="1800" dirty="0"/>
              <a:t>优化。</a:t>
            </a:r>
            <a:endParaRPr kumimoji="0" lang="en-US" altLang="zh-CN" sz="1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2805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ZiYTU5NTJmZTliZWNlYTY5YWMwMjI3ZjBkOThhY2UifQ==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356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Arial</vt:lpstr>
      <vt:lpstr>Default Design</vt:lpstr>
      <vt:lpstr>自动组卷可视化汇报</vt:lpstr>
      <vt:lpstr>进展汇报</vt:lpstr>
      <vt:lpstr>进展汇报</vt:lpstr>
      <vt:lpstr>进展汇报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Huamin Qu</dc:creator>
  <cp:lastModifiedBy>Cai lbh</cp:lastModifiedBy>
  <cp:revision>158</cp:revision>
  <dcterms:created xsi:type="dcterms:W3CDTF">2023-10-25T14:41:54Z</dcterms:created>
  <dcterms:modified xsi:type="dcterms:W3CDTF">2023-12-15T08:06:43Z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2AF967B5C0F549BFBA4AB8B3B956C7A0_13</vt:lpwstr>
  </property>
  <property fmtid="{D5CDD505-2E9C-101B-9397-08002B2CF9AE}" pid="4" name="KSOProductBuildVer">
    <vt:lpwstr>2052-12.1.0.15712</vt:lpwstr>
  </property>
</Properties>
</file>