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9" r:id="rId3"/>
    <p:sldId id="326" r:id="rId4"/>
    <p:sldId id="327" r:id="rId5"/>
    <p:sldId id="328" r:id="rId6"/>
    <p:sldId id="329" r:id="rId7"/>
    <p:sldId id="330" r:id="rId8"/>
    <p:sldId id="331" r:id="rId9"/>
    <p:sldId id="332" r:id="rId10"/>
    <p:sldId id="333" r:id="rId11"/>
    <p:sldId id="334" r:id="rId12"/>
    <p:sldId id="335" r:id="rId13"/>
  </p:sldIdLst>
  <p:sldSz cx="9144000" cy="6858000" type="screen4x3"/>
  <p:notesSz cx="6858000" cy="9144000"/>
  <p:custDataLst>
    <p:tags r:id="rId15"/>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DF8A"/>
    <a:srgbClr val="60842C"/>
    <a:srgbClr val="E566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7"/>
    <p:restoredTop sz="71538" autoAdjust="0"/>
  </p:normalViewPr>
  <p:slideViewPr>
    <p:cSldViewPr showGuides="1">
      <p:cViewPr varScale="1">
        <p:scale>
          <a:sx n="93" d="100"/>
          <a:sy n="93" d="100"/>
        </p:scale>
        <p:origin x="2472" y="67"/>
      </p:cViewPr>
      <p:guideLst>
        <p:guide orient="horz" pos="211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Söhne"/>
              </a:rPr>
              <a:t>原有的教学大纲知识点划分较为粗糙，可能会忽略某些更细致的知识点，</a:t>
            </a:r>
            <a:endParaRPr lang="en-US" altLang="zh-CN" sz="1200" dirty="0">
              <a:latin typeface="Söhne"/>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ea typeface="宋体" panose="02010600030101010101" pitchFamily="2" charset="-122"/>
              </a:rPr>
              <a:t>利用</a:t>
            </a:r>
            <a:r>
              <a:rPr lang="en-US" altLang="zh-CN" sz="1200" dirty="0" err="1">
                <a:ea typeface="宋体" panose="02010600030101010101" pitchFamily="2" charset="-122"/>
              </a:rPr>
              <a:t>chatGPT</a:t>
            </a:r>
            <a:r>
              <a:rPr lang="zh-CN" altLang="en-US" sz="1200" dirty="0">
                <a:ea typeface="宋体" panose="02010600030101010101" pitchFamily="2" charset="-122"/>
              </a:rPr>
              <a:t>提取题目更细致的知识点。</a:t>
            </a:r>
            <a:r>
              <a:rPr lang="en-US" altLang="zh-CN" sz="1200" dirty="0" err="1">
                <a:ea typeface="宋体" panose="02010600030101010101" pitchFamily="2" charset="-122"/>
              </a:rPr>
              <a:t>chatGPT</a:t>
            </a:r>
            <a:r>
              <a:rPr lang="zh-CN" altLang="en-US" sz="1200" dirty="0">
                <a:ea typeface="宋体" panose="02010600030101010101" pitchFamily="2" charset="-122"/>
              </a:rPr>
              <a:t>能提取出题目不包含的知识点，</a:t>
            </a:r>
            <a:endParaRPr lang="en-US" altLang="zh-CN" sz="1200" dirty="0">
              <a:ea typeface="宋体" panose="02010600030101010101" pitchFamily="2" charset="-122"/>
            </a:endParaRPr>
          </a:p>
          <a:p>
            <a:pPr algn="just" eaLnBrk="1" hangingPunct="1">
              <a:buFontTx/>
              <a:buChar char="-"/>
              <a:defRPr/>
            </a:pPr>
            <a:r>
              <a:rPr lang="zh-CN" altLang="en-US" sz="1200" dirty="0">
                <a:ea typeface="宋体" panose="02010600030101010101" pitchFamily="2" charset="-122"/>
              </a:rPr>
              <a:t>通过</a:t>
            </a:r>
            <a:r>
              <a:rPr lang="en-US" altLang="zh-CN" sz="1200" dirty="0" err="1">
                <a:ea typeface="宋体" panose="02010600030101010101" pitchFamily="2" charset="-122"/>
              </a:rPr>
              <a:t>chatGPT</a:t>
            </a:r>
            <a:r>
              <a:rPr lang="zh-CN" altLang="en-US" sz="1200" dirty="0">
                <a:ea typeface="宋体" panose="02010600030101010101" pitchFamily="2" charset="-122"/>
              </a:rPr>
              <a:t>提取出的知识点中的分布来评价得出的试卷是否覆盖更细致的知识点</a:t>
            </a:r>
            <a:endParaRPr lang="en-US" altLang="zh-CN" sz="1200" dirty="0">
              <a:ea typeface="宋体" panose="02010600030101010101" pitchFamily="2" charset="-122"/>
            </a:endParaRPr>
          </a:p>
          <a:p>
            <a:pPr algn="just" eaLnBrk="1" hangingPunct="1">
              <a:buFontTx/>
              <a:buChar char="-"/>
              <a:defRPr/>
            </a:pP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86432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Tx/>
              <a:buChar char="-"/>
              <a:defRPr/>
            </a:pP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1205885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Tx/>
              <a:buChar char="-"/>
              <a:defRPr/>
            </a:pP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902605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Tx/>
              <a:buChar char="-"/>
              <a:defRPr/>
            </a:pP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231698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Tx/>
              <a:buChar char="-"/>
              <a:defRPr/>
            </a:pP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184447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Tx/>
              <a:buChar char="-"/>
              <a:defRPr/>
            </a:pP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1529936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Tx/>
              <a:buChar char="-"/>
              <a:defRPr/>
            </a:pP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416651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hangingPunct="1">
              <a:buFontTx/>
              <a:buChar char="-"/>
              <a:defRPr/>
            </a:pP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ea typeface="宋体" panose="02010600030101010101" pitchFamily="2" charset="-122"/>
              </a:rPr>
              <a:t>聚类效果不理想，</a:t>
            </a:r>
            <a:endParaRPr lang="en-US" altLang="zh-CN" sz="1200" dirty="0">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1200" dirty="0"/>
              <a:t>对于</a:t>
            </a:r>
            <a:r>
              <a:rPr kumimoji="0" lang="en-US" altLang="zh-CN" sz="1200" dirty="0"/>
              <a:t>GPT</a:t>
            </a:r>
            <a:r>
              <a:rPr kumimoji="0" lang="zh-CN" altLang="en-US" sz="1200" dirty="0"/>
              <a:t>输出的知识点只考虑了是否与题目的连接，未提取出知识点间的层次关系，未考虑知识点与题目的关联程度。反馈组卷</a:t>
            </a:r>
            <a:endParaRPr kumimoji="0" lang="en-US" altLang="zh-CN" sz="1200" dirty="0"/>
          </a:p>
          <a:p>
            <a:endParaRPr lang="zh-CN" altLang="en-US" dirty="0"/>
          </a:p>
        </p:txBody>
      </p:sp>
    </p:spTree>
    <p:extLst>
      <p:ext uri="{BB962C8B-B14F-4D97-AF65-F5344CB8AC3E}">
        <p14:creationId xmlns:p14="http://schemas.microsoft.com/office/powerpoint/2010/main" val="485101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en-US" sz="3200" b="0" i="0" u="none" strike="noStrike" kern="0" cap="none" spc="0" normalizeH="0" baseline="0" noProof="0">
              <a:ln>
                <a:noFill/>
              </a:ln>
              <a:solidFill>
                <a:schemeClr val="tx1"/>
              </a:solidFill>
              <a:effectLst/>
              <a:uLnTx/>
              <a:uFillTx/>
              <a:latin typeface="+mn-lt"/>
              <a:ea typeface="宋体" panose="02010600030101010101" pitchFamily="2" charset="-122"/>
              <a:cs typeface="宋体" panose="02010600030101010101" pitchFamily="2" charset="-122"/>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zh-CN" dirty="0"/>
              <a:t>Click to edit Master title style</a:t>
            </a:r>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宋体" panose="02010600030101010101" pitchFamily="2" charset="-122"/>
          <a:cs typeface="宋体" panose="02010600030101010101" pitchFamily="2" charset="-122"/>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宋体" panose="02010600030101010101" pitchFamily="2" charset="-122"/>
          <a:cs typeface="宋体" panose="02010600030101010101" pitchFamily="2" charset="-122"/>
        </a:defRPr>
      </a:lvl1pPr>
      <a:lvl2pPr marL="742950" indent="-285750" algn="l" rtl="0" eaLnBrk="0" fontAlgn="base" hangingPunct="0">
        <a:spcBef>
          <a:spcPct val="20000"/>
        </a:spcBef>
        <a:spcAft>
          <a:spcPct val="0"/>
        </a:spcAft>
        <a:buChar char="–"/>
        <a:defRPr kumimoji="1" sz="28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har char="•"/>
        <a:defRPr kumimoji="1"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685800" y="2133600"/>
            <a:ext cx="7772400" cy="1470025"/>
          </a:xfrm>
          <a:ln/>
        </p:spPr>
        <p:txBody>
          <a:bodyPr vert="horz" wrap="square" lIns="91440" tIns="45720" rIns="91440" bIns="45720" anchor="ctr" anchorCtr="0"/>
          <a:lstStyle/>
          <a:p>
            <a:pPr eaLnBrk="1" hangingPunct="1">
              <a:buClrTx/>
              <a:buSzTx/>
              <a:buFontTx/>
              <a:buNone/>
            </a:pPr>
            <a:r>
              <a:rPr lang="zh-CN" altLang="en-US" dirty="0"/>
              <a:t>人机协同组卷可视分析</a:t>
            </a:r>
            <a:endParaRPr lang="en-US" altLang="zh-CN" dirty="0"/>
          </a:p>
        </p:txBody>
      </p:sp>
      <p:sp>
        <p:nvSpPr>
          <p:cNvPr id="2" name="文本框 1">
            <a:extLst>
              <a:ext uri="{FF2B5EF4-FFF2-40B4-BE49-F238E27FC236}">
                <a16:creationId xmlns:a16="http://schemas.microsoft.com/office/drawing/2014/main" id="{9B9449CE-C538-4A80-ABCD-BD08AB397D94}"/>
              </a:ext>
            </a:extLst>
          </p:cNvPr>
          <p:cNvSpPr txBox="1"/>
          <p:nvPr/>
        </p:nvSpPr>
        <p:spPr>
          <a:xfrm>
            <a:off x="5562600" y="4953000"/>
            <a:ext cx="1261884" cy="523220"/>
          </a:xfrm>
          <a:prstGeom prst="rect">
            <a:avLst/>
          </a:prstGeom>
          <a:noFill/>
        </p:spPr>
        <p:txBody>
          <a:bodyPr wrap="none" rtlCol="0">
            <a:spAutoFit/>
          </a:bodyPr>
          <a:lstStyle/>
          <a:p>
            <a:r>
              <a:rPr lang="zh-CN" altLang="en-US" sz="2800" dirty="0"/>
              <a:t>蔡李洪</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lvl="1" indent="0" algn="just" eaLnBrk="1" hangingPunct="1">
              <a:buFontTx/>
              <a:buNone/>
              <a:defRPr/>
            </a:pPr>
            <a:r>
              <a:rPr lang="zh-CN" altLang="en-US" dirty="0"/>
              <a:t>从知识点覆盖角度</a:t>
            </a:r>
            <a:r>
              <a:rPr lang="zh-CN" altLang="en-US" dirty="0">
                <a:ea typeface="宋体" panose="02010600030101010101" pitchFamily="2" charset="-122"/>
              </a:rPr>
              <a:t>评估：</a:t>
            </a:r>
            <a:endParaRPr lang="en-US" altLang="zh-CN" dirty="0">
              <a:ea typeface="宋体" panose="02010600030101010101" pitchFamily="2" charset="-122"/>
            </a:endParaRPr>
          </a:p>
          <a:p>
            <a:pPr marL="457200" lvl="1" indent="0" algn="just" eaLnBrk="1" hangingPunct="1">
              <a:buFontTx/>
              <a:buNone/>
              <a:defRPr/>
            </a:pPr>
            <a:r>
              <a:rPr kumimoji="0" lang="en-US" altLang="zh-CN" sz="2000" dirty="0"/>
              <a:t>	</a:t>
            </a:r>
            <a:r>
              <a:rPr kumimoji="0" lang="zh-CN" altLang="en-US" sz="2000" dirty="0"/>
              <a:t>基于目前得到数据的对不同章节进行组卷的知识点覆盖度评估：</a:t>
            </a:r>
            <a:endParaRPr kumimoji="0" lang="en-US" altLang="zh-CN" sz="2000" dirty="0"/>
          </a:p>
          <a:p>
            <a:pPr marL="0" indent="0" algn="just" eaLnBrk="1" hangingPunct="1">
              <a:buNone/>
              <a:defRPr/>
            </a:pPr>
            <a:endParaRPr lang="en-US" altLang="zh-CN" sz="2000"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pic>
        <p:nvPicPr>
          <p:cNvPr id="3" name="图片 2">
            <a:extLst>
              <a:ext uri="{FF2B5EF4-FFF2-40B4-BE49-F238E27FC236}">
                <a16:creationId xmlns:a16="http://schemas.microsoft.com/office/drawing/2014/main" id="{164F64B7-3859-40B2-978B-FF0DDD5FF848}"/>
              </a:ext>
            </a:extLst>
          </p:cNvPr>
          <p:cNvPicPr>
            <a:picLocks noChangeAspect="1"/>
          </p:cNvPicPr>
          <p:nvPr/>
        </p:nvPicPr>
        <p:blipFill>
          <a:blip r:embed="rId3"/>
          <a:stretch>
            <a:fillRect/>
          </a:stretch>
        </p:blipFill>
        <p:spPr>
          <a:xfrm>
            <a:off x="1458053" y="2282578"/>
            <a:ext cx="6227891" cy="4192465"/>
          </a:xfrm>
          <a:prstGeom prst="rect">
            <a:avLst/>
          </a:prstGeom>
        </p:spPr>
      </p:pic>
      <p:pic>
        <p:nvPicPr>
          <p:cNvPr id="9" name="图片 8">
            <a:extLst>
              <a:ext uri="{FF2B5EF4-FFF2-40B4-BE49-F238E27FC236}">
                <a16:creationId xmlns:a16="http://schemas.microsoft.com/office/drawing/2014/main" id="{A1D1E75A-F3EE-4524-A7DC-A1AB0D1F5BC3}"/>
              </a:ext>
            </a:extLst>
          </p:cNvPr>
          <p:cNvPicPr>
            <a:picLocks noChangeAspect="1"/>
          </p:cNvPicPr>
          <p:nvPr/>
        </p:nvPicPr>
        <p:blipFill>
          <a:blip r:embed="rId4"/>
          <a:stretch>
            <a:fillRect/>
          </a:stretch>
        </p:blipFill>
        <p:spPr>
          <a:xfrm>
            <a:off x="1096959" y="2045212"/>
            <a:ext cx="6950082" cy="4647688"/>
          </a:xfrm>
          <a:prstGeom prst="rect">
            <a:avLst/>
          </a:prstGeom>
        </p:spPr>
      </p:pic>
    </p:spTree>
    <p:extLst>
      <p:ext uri="{BB962C8B-B14F-4D97-AF65-F5344CB8AC3E}">
        <p14:creationId xmlns:p14="http://schemas.microsoft.com/office/powerpoint/2010/main" val="131031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lvl="1" indent="0" algn="just" eaLnBrk="1" hangingPunct="1">
              <a:buFontTx/>
              <a:buNone/>
              <a:defRPr/>
            </a:pPr>
            <a:r>
              <a:rPr lang="zh-CN" altLang="en-US" dirty="0"/>
              <a:t>从知识点覆盖角度</a:t>
            </a:r>
            <a:r>
              <a:rPr lang="zh-CN" altLang="en-US" dirty="0">
                <a:ea typeface="宋体" panose="02010600030101010101" pitchFamily="2" charset="-122"/>
              </a:rPr>
              <a:t>评估：</a:t>
            </a:r>
            <a:endParaRPr lang="en-US" altLang="zh-CN" dirty="0">
              <a:ea typeface="宋体" panose="02010600030101010101" pitchFamily="2" charset="-122"/>
            </a:endParaRPr>
          </a:p>
          <a:p>
            <a:pPr marL="457200" lvl="1" indent="0" algn="just" eaLnBrk="1" hangingPunct="1">
              <a:buFontTx/>
              <a:buNone/>
              <a:defRPr/>
            </a:pPr>
            <a:r>
              <a:rPr kumimoji="0" lang="en-US" altLang="zh-CN" sz="2000" dirty="0"/>
              <a:t>	</a:t>
            </a:r>
            <a:r>
              <a:rPr kumimoji="0" lang="zh-CN" altLang="en-US" sz="2000" dirty="0"/>
              <a:t>基于目前得到数据的对不同章节进行组卷的知识点覆盖度评估：</a:t>
            </a:r>
            <a:endParaRPr kumimoji="0" lang="en-US" altLang="zh-CN" sz="2000" dirty="0"/>
          </a:p>
          <a:p>
            <a:pPr marL="0" indent="0" algn="just" eaLnBrk="1" hangingPunct="1">
              <a:buNone/>
              <a:defRPr/>
            </a:pPr>
            <a:endParaRPr lang="en-US" altLang="zh-CN" sz="2000"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pic>
        <p:nvPicPr>
          <p:cNvPr id="3" name="图片 2">
            <a:extLst>
              <a:ext uri="{FF2B5EF4-FFF2-40B4-BE49-F238E27FC236}">
                <a16:creationId xmlns:a16="http://schemas.microsoft.com/office/drawing/2014/main" id="{164F64B7-3859-40B2-978B-FF0DDD5FF848}"/>
              </a:ext>
            </a:extLst>
          </p:cNvPr>
          <p:cNvPicPr>
            <a:picLocks noChangeAspect="1"/>
          </p:cNvPicPr>
          <p:nvPr/>
        </p:nvPicPr>
        <p:blipFill>
          <a:blip r:embed="rId3"/>
          <a:stretch>
            <a:fillRect/>
          </a:stretch>
        </p:blipFill>
        <p:spPr>
          <a:xfrm>
            <a:off x="1458053" y="2282578"/>
            <a:ext cx="6227891" cy="4192465"/>
          </a:xfrm>
          <a:prstGeom prst="rect">
            <a:avLst/>
          </a:prstGeom>
        </p:spPr>
      </p:pic>
      <p:pic>
        <p:nvPicPr>
          <p:cNvPr id="11" name="图片 10">
            <a:extLst>
              <a:ext uri="{FF2B5EF4-FFF2-40B4-BE49-F238E27FC236}">
                <a16:creationId xmlns:a16="http://schemas.microsoft.com/office/drawing/2014/main" id="{753B5AE3-5606-4AE9-B707-74AD3B6479A5}"/>
              </a:ext>
            </a:extLst>
          </p:cNvPr>
          <p:cNvPicPr>
            <a:picLocks noChangeAspect="1"/>
          </p:cNvPicPr>
          <p:nvPr/>
        </p:nvPicPr>
        <p:blipFill>
          <a:blip r:embed="rId4"/>
          <a:stretch>
            <a:fillRect/>
          </a:stretch>
        </p:blipFill>
        <p:spPr>
          <a:xfrm>
            <a:off x="1069017" y="2026654"/>
            <a:ext cx="7005961" cy="4704312"/>
          </a:xfrm>
          <a:prstGeom prst="rect">
            <a:avLst/>
          </a:prstGeom>
        </p:spPr>
      </p:pic>
    </p:spTree>
    <p:extLst>
      <p:ext uri="{BB962C8B-B14F-4D97-AF65-F5344CB8AC3E}">
        <p14:creationId xmlns:p14="http://schemas.microsoft.com/office/powerpoint/2010/main" val="177449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lvl="1" indent="0" algn="just" eaLnBrk="1" hangingPunct="1">
              <a:buFontTx/>
              <a:buNone/>
              <a:defRPr/>
            </a:pPr>
            <a:r>
              <a:rPr lang="zh-CN" altLang="en-US" dirty="0"/>
              <a:t>从知识点覆盖角度</a:t>
            </a:r>
            <a:r>
              <a:rPr lang="zh-CN" altLang="en-US" dirty="0">
                <a:ea typeface="宋体" panose="02010600030101010101" pitchFamily="2" charset="-122"/>
              </a:rPr>
              <a:t>评估：</a:t>
            </a:r>
            <a:endParaRPr lang="en-US" altLang="zh-CN" dirty="0">
              <a:ea typeface="宋体" panose="02010600030101010101" pitchFamily="2" charset="-122"/>
            </a:endParaRPr>
          </a:p>
          <a:p>
            <a:pPr marL="457200" lvl="1" indent="0" algn="just" eaLnBrk="1" hangingPunct="1">
              <a:buFontTx/>
              <a:buNone/>
              <a:defRPr/>
            </a:pPr>
            <a:r>
              <a:rPr kumimoji="0" lang="en-US" altLang="zh-CN" sz="2000" dirty="0"/>
              <a:t>	</a:t>
            </a:r>
            <a:r>
              <a:rPr kumimoji="0" lang="zh-CN" altLang="en-US" sz="2000" dirty="0"/>
              <a:t>基于目前得到数据的对不同章节进行组卷的知识点覆盖度评估：</a:t>
            </a:r>
            <a:endParaRPr kumimoji="0" lang="en-US" altLang="zh-CN" sz="2000" dirty="0"/>
          </a:p>
          <a:p>
            <a:pPr marL="0" indent="0" algn="just" eaLnBrk="1" hangingPunct="1">
              <a:buNone/>
              <a:defRPr/>
            </a:pPr>
            <a:endParaRPr lang="en-US" altLang="zh-CN" sz="2000"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pic>
        <p:nvPicPr>
          <p:cNvPr id="13" name="图片 12">
            <a:extLst>
              <a:ext uri="{FF2B5EF4-FFF2-40B4-BE49-F238E27FC236}">
                <a16:creationId xmlns:a16="http://schemas.microsoft.com/office/drawing/2014/main" id="{37A0810C-A7F3-410E-BEA0-BF34D14888A5}"/>
              </a:ext>
            </a:extLst>
          </p:cNvPr>
          <p:cNvPicPr>
            <a:picLocks noChangeAspect="1"/>
          </p:cNvPicPr>
          <p:nvPr/>
        </p:nvPicPr>
        <p:blipFill>
          <a:blip r:embed="rId3"/>
          <a:stretch>
            <a:fillRect/>
          </a:stretch>
        </p:blipFill>
        <p:spPr>
          <a:xfrm>
            <a:off x="1013138" y="1940964"/>
            <a:ext cx="7117723" cy="4764636"/>
          </a:xfrm>
          <a:prstGeom prst="rect">
            <a:avLst/>
          </a:prstGeom>
        </p:spPr>
      </p:pic>
    </p:spTree>
    <p:extLst>
      <p:ext uri="{BB962C8B-B14F-4D97-AF65-F5344CB8AC3E}">
        <p14:creationId xmlns:p14="http://schemas.microsoft.com/office/powerpoint/2010/main" val="89918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1143000"/>
          </a:xfrm>
          <a:ln/>
        </p:spPr>
        <p:txBody>
          <a:bodyPr vert="horz" wrap="square" lIns="91440" tIns="45720" rIns="91440" bIns="45720" anchor="ctr" anchorCtr="0"/>
          <a:lstStyle/>
          <a:p>
            <a:pPr eaLnBrk="1" hangingPunct="1"/>
            <a:r>
              <a:rPr lang="en-US" altLang="zh-CN" dirty="0"/>
              <a:t>Introduction</a:t>
            </a:r>
          </a:p>
        </p:txBody>
      </p:sp>
      <p:sp>
        <p:nvSpPr>
          <p:cNvPr id="4099" name="Rectangle 3"/>
          <p:cNvSpPr>
            <a:spLocks noGrp="1"/>
          </p:cNvSpPr>
          <p:nvPr>
            <p:ph idx="1"/>
          </p:nvPr>
        </p:nvSpPr>
        <p:spPr>
          <a:xfrm>
            <a:off x="457200" y="838200"/>
            <a:ext cx="8229600" cy="5486400"/>
          </a:xfrm>
          <a:ln/>
        </p:spPr>
        <p:txBody>
          <a:bodyPr vert="horz" wrap="square" lIns="91440" tIns="45720" rIns="91440" bIns="45720" anchor="t" anchorCtr="0"/>
          <a:lstStyle/>
          <a:p>
            <a:pPr eaLnBrk="1" hangingPunct="1"/>
            <a:r>
              <a:rPr lang="en-US" altLang="zh-CN" dirty="0"/>
              <a:t>General background and motivation</a:t>
            </a:r>
          </a:p>
          <a:p>
            <a:pPr algn="just" eaLnBrk="1" hangingPunct="1">
              <a:buFontTx/>
              <a:buChar char="-"/>
            </a:pPr>
            <a:r>
              <a:rPr kumimoji="0" lang="zh-CN" altLang="en-US" sz="2400" b="1" dirty="0">
                <a:latin typeface="黑体" panose="02010609060101010101" pitchFamily="49" charset="-122"/>
                <a:ea typeface="黑体" panose="02010609060101010101" pitchFamily="49" charset="-122"/>
              </a:rPr>
              <a:t>自动组卷</a:t>
            </a:r>
            <a:r>
              <a:rPr kumimoji="0" lang="zh-CN" altLang="en-US" sz="2400" dirty="0">
                <a:latin typeface="宋体" panose="02010600030101010101" pitchFamily="2" charset="-122"/>
              </a:rPr>
              <a:t>是一种利用计算机程序和算法来创建考试或测验试卷的过程。可以显著提高考试的效率和质量，有助于提高组卷效率，减少人为错误的风险，同时确保考试公平性和准确性。此外，它可以更好地满足不同知识点的覆盖需求，以确保学生接受全面的评估。</a:t>
            </a:r>
            <a:endParaRPr kumimoji="0" lang="en-US" altLang="zh-CN" sz="2400" dirty="0">
              <a:latin typeface="宋体" panose="02010600030101010101" pitchFamily="2" charset="-122"/>
            </a:endParaRPr>
          </a:p>
          <a:p>
            <a:pPr algn="just" eaLnBrk="1" hangingPunct="1">
              <a:buFontTx/>
              <a:buChar char="-"/>
            </a:pPr>
            <a:r>
              <a:rPr kumimoji="0" lang="zh-CN" altLang="en-US" sz="2400" b="1" dirty="0">
                <a:latin typeface="黑体" panose="02010609060101010101" pitchFamily="49" charset="-122"/>
                <a:ea typeface="黑体" panose="02010609060101010101" pitchFamily="49" charset="-122"/>
              </a:rPr>
              <a:t>传统的自动组卷</a:t>
            </a:r>
            <a:r>
              <a:rPr kumimoji="0" lang="zh-CN" altLang="en-US" sz="2400" dirty="0">
                <a:latin typeface="宋体" panose="02010600030101010101" pitchFamily="2" charset="-122"/>
              </a:rPr>
              <a:t>通常基于题库中的题目，使用类似</a:t>
            </a:r>
            <a:r>
              <a:rPr kumimoji="0" lang="zh-CN" altLang="en-US" sz="2400" b="1" dirty="0">
                <a:latin typeface="黑体" panose="02010609060101010101" pitchFamily="49" charset="-122"/>
                <a:ea typeface="黑体" panose="02010609060101010101" pitchFamily="49" charset="-122"/>
              </a:rPr>
              <a:t>随机选择</a:t>
            </a:r>
            <a:r>
              <a:rPr kumimoji="0" lang="zh-CN" altLang="en-US" sz="2400" dirty="0">
                <a:latin typeface="宋体" panose="02010600030101010101" pitchFamily="2" charset="-122"/>
              </a:rPr>
              <a:t>或基于</a:t>
            </a:r>
            <a:r>
              <a:rPr kumimoji="0" lang="zh-CN" altLang="en-US" sz="2400" b="1" dirty="0">
                <a:latin typeface="黑体" panose="02010609060101010101" pitchFamily="49" charset="-122"/>
                <a:ea typeface="黑体" panose="02010609060101010101" pitchFamily="49" charset="-122"/>
              </a:rPr>
              <a:t>遗传算法</a:t>
            </a:r>
            <a:r>
              <a:rPr kumimoji="0" lang="zh-CN" altLang="en-US" sz="2400" dirty="0">
                <a:latin typeface="宋体" panose="02010600030101010101" pitchFamily="2" charset="-122"/>
              </a:rPr>
              <a:t>的方式来生成试卷。这些方法的</a:t>
            </a:r>
            <a:r>
              <a:rPr kumimoji="0" lang="zh-CN" altLang="en-US" sz="2400" b="1" dirty="0">
                <a:latin typeface="黑体" panose="02010609060101010101" pitchFamily="49" charset="-122"/>
                <a:ea typeface="黑体" panose="02010609060101010101" pitchFamily="49" charset="-122"/>
              </a:rPr>
              <a:t>局限性</a:t>
            </a:r>
            <a:r>
              <a:rPr kumimoji="0" lang="zh-CN" altLang="en-US" sz="2400" dirty="0">
                <a:latin typeface="宋体" panose="02010600030101010101" pitchFamily="2" charset="-122"/>
              </a:rPr>
              <a:t>在于它忽略了题目之间的知识点关联，可能导致试卷的不均衡和覆盖不足。</a:t>
            </a:r>
            <a:endParaRPr kumimoji="0" lang="en-US" altLang="zh-CN" sz="2400" dirty="0">
              <a:latin typeface="宋体" panose="02010600030101010101" pitchFamily="2" charset="-122"/>
            </a:endParaRPr>
          </a:p>
          <a:p>
            <a:pPr algn="just" eaLnBrk="1" hangingPunct="1">
              <a:buFontTx/>
              <a:buChar char="-"/>
            </a:pPr>
            <a:r>
              <a:rPr kumimoji="0" lang="zh-CN" altLang="en-US" sz="2400" dirty="0">
                <a:latin typeface="宋体" panose="02010600030101010101" pitchFamily="2" charset="-122"/>
              </a:rPr>
              <a:t>因此，结合</a:t>
            </a:r>
            <a:r>
              <a:rPr kumimoji="0" lang="zh-CN" altLang="en-US" sz="2400" b="1" dirty="0">
                <a:latin typeface="黑体" panose="02010609060101010101" pitchFamily="49" charset="-122"/>
                <a:ea typeface="黑体" panose="02010609060101010101" pitchFamily="49" charset="-122"/>
              </a:rPr>
              <a:t>知识点</a:t>
            </a:r>
            <a:r>
              <a:rPr kumimoji="0" lang="zh-CN" altLang="en-US" sz="2400" dirty="0">
                <a:latin typeface="宋体" panose="02010600030101010101" pitchFamily="2" charset="-122"/>
              </a:rPr>
              <a:t>并利用</a:t>
            </a:r>
            <a:r>
              <a:rPr kumimoji="0" lang="zh-CN" altLang="en-US" sz="2400" b="1" dirty="0">
                <a:latin typeface="黑体" panose="02010609060101010101" pitchFamily="49" charset="-122"/>
                <a:ea typeface="黑体" panose="02010609060101010101" pitchFamily="49" charset="-122"/>
              </a:rPr>
              <a:t>可视化</a:t>
            </a:r>
            <a:r>
              <a:rPr kumimoji="0" lang="zh-CN" altLang="en-US" sz="2400" dirty="0">
                <a:latin typeface="宋体" panose="02010600030101010101" pitchFamily="2" charset="-122"/>
              </a:rPr>
              <a:t>工具是至关重要的。可视化可以帮助教师可以更轻松地理解试卷的结构，难度和知识点覆盖情况，从而提高评估质量。</a:t>
            </a:r>
            <a:endParaRPr kumimoji="0" lang="en-US" altLang="zh-CN" sz="2400" dirty="0">
              <a:latin typeface="宋体" panose="02010600030101010101" pitchFamily="2" charset="-122"/>
            </a:endParaRPr>
          </a:p>
          <a:p>
            <a:pPr eaLnBrk="1" hangingPunct="1"/>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Contributions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eaLnBrk="1" hangingPunct="1">
              <a:defRPr/>
            </a:pPr>
            <a:r>
              <a:rPr kumimoji="0" lang="en-US" altLang="zh-CN" dirty="0">
                <a:ea typeface="宋体" panose="02010600030101010101" pitchFamily="2" charset="-122"/>
              </a:rPr>
              <a:t>The major contributions of this paper are</a:t>
            </a:r>
          </a:p>
          <a:p>
            <a:pPr lvl="1" algn="just" eaLnBrk="1" hangingPunct="1">
              <a:defRPr/>
            </a:pPr>
            <a:r>
              <a:rPr lang="zh-CN" altLang="en-US" sz="1800" b="1" dirty="0">
                <a:solidFill>
                  <a:schemeClr val="tx2"/>
                </a:solidFill>
                <a:latin typeface="黑体" panose="02010609060101010101" pitchFamily="49" charset="-122"/>
                <a:ea typeface="黑体" panose="02010609060101010101" pitchFamily="49" charset="-122"/>
              </a:rPr>
              <a:t>知识点驱动的题目整理</a:t>
            </a:r>
            <a:r>
              <a:rPr lang="zh-CN" altLang="en-US" sz="1800" dirty="0">
                <a:solidFill>
                  <a:schemeClr val="tx2"/>
                </a:solidFill>
                <a:latin typeface="宋体" panose="02010600030101010101" pitchFamily="2" charset="-122"/>
              </a:rPr>
              <a:t>：引入一种基于知识点的题目整理方法，通过自动识别题目中的关联知识点及其之间的联系，有效地对题目进行分类和整理。这一方法有助于教育工作者更清晰地了解试卷所覆盖的知识点；</a:t>
            </a:r>
            <a:endParaRPr lang="en-US" altLang="zh-CN" sz="1800" dirty="0">
              <a:solidFill>
                <a:schemeClr val="tx2"/>
              </a:solidFill>
              <a:latin typeface="宋体" panose="02010600030101010101" pitchFamily="2" charset="-122"/>
            </a:endParaRPr>
          </a:p>
          <a:p>
            <a:pPr lvl="1" algn="just" eaLnBrk="1" hangingPunct="1">
              <a:defRPr/>
            </a:pPr>
            <a:endParaRPr lang="en-US" altLang="zh-CN" sz="1800" dirty="0">
              <a:solidFill>
                <a:schemeClr val="tx2"/>
              </a:solidFill>
              <a:latin typeface="宋体" panose="02010600030101010101" pitchFamily="2" charset="-122"/>
            </a:endParaRPr>
          </a:p>
          <a:p>
            <a:pPr lvl="1" algn="just" eaLnBrk="1" hangingPunct="1">
              <a:defRPr/>
            </a:pPr>
            <a:r>
              <a:rPr lang="zh-CN" altLang="en-US" sz="1800" b="1" dirty="0">
                <a:solidFill>
                  <a:schemeClr val="tx2"/>
                </a:solidFill>
                <a:latin typeface="黑体" panose="02010609060101010101" pitchFamily="49" charset="-122"/>
                <a:ea typeface="黑体" panose="02010609060101010101" pitchFamily="49" charset="-122"/>
              </a:rPr>
              <a:t>自动组卷算法的创新</a:t>
            </a:r>
            <a:r>
              <a:rPr lang="zh-CN" altLang="en-US" sz="1800" dirty="0">
                <a:solidFill>
                  <a:schemeClr val="tx2"/>
                </a:solidFill>
                <a:latin typeface="宋体" panose="02010600030101010101" pitchFamily="2" charset="-122"/>
              </a:rPr>
              <a:t>：提出一种基于知识点联系的自动组卷算法，旨在最大程度地覆盖选定的知识点。该算法充分利用了知识点之间的关联，提高了试卷的质量和一致性；</a:t>
            </a:r>
            <a:endParaRPr lang="en-US" altLang="zh-CN" sz="1800" dirty="0">
              <a:solidFill>
                <a:schemeClr val="tx2"/>
              </a:solidFill>
              <a:latin typeface="宋体" panose="02010600030101010101" pitchFamily="2" charset="-122"/>
            </a:endParaRPr>
          </a:p>
          <a:p>
            <a:pPr marL="457200" lvl="1" indent="0" algn="just" eaLnBrk="1" hangingPunct="1">
              <a:buNone/>
              <a:defRPr/>
            </a:pPr>
            <a:endParaRPr lang="en-US" altLang="zh-CN" sz="1800" dirty="0">
              <a:solidFill>
                <a:schemeClr val="tx2"/>
              </a:solidFill>
              <a:latin typeface="宋体" panose="02010600030101010101" pitchFamily="2" charset="-122"/>
            </a:endParaRPr>
          </a:p>
          <a:p>
            <a:pPr lvl="1" algn="just" eaLnBrk="1" hangingPunct="1">
              <a:defRPr/>
            </a:pPr>
            <a:r>
              <a:rPr lang="zh-CN" altLang="en-US" sz="1800" b="1" dirty="0">
                <a:solidFill>
                  <a:schemeClr val="tx2"/>
                </a:solidFill>
                <a:latin typeface="黑体" panose="02010609060101010101" pitchFamily="49" charset="-122"/>
                <a:ea typeface="黑体" panose="02010609060101010101" pitchFamily="49" charset="-122"/>
              </a:rPr>
              <a:t>试卷质量评估</a:t>
            </a:r>
            <a:r>
              <a:rPr lang="zh-CN" altLang="en-US" sz="1800" dirty="0">
                <a:solidFill>
                  <a:schemeClr val="tx2"/>
                </a:solidFill>
                <a:latin typeface="宋体" panose="02010600030101010101" pitchFamily="2" charset="-122"/>
              </a:rPr>
              <a:t>：提出试卷质量的客观评估方法，借助可视化工具对试卷的结构和知识点涵盖情况进行全面分析</a:t>
            </a:r>
            <a:r>
              <a:rPr lang="en-US" altLang="zh-CN" sz="1800" dirty="0">
                <a:solidFill>
                  <a:schemeClr val="tx2"/>
                </a:solidFill>
                <a:latin typeface="宋体" panose="02010600030101010101" pitchFamily="2" charset="-122"/>
              </a:rPr>
              <a:t>,</a:t>
            </a:r>
            <a:r>
              <a:rPr lang="zh-CN" altLang="en-US" sz="1800" dirty="0">
                <a:solidFill>
                  <a:schemeClr val="tx2"/>
                </a:solidFill>
                <a:latin typeface="宋体" panose="02010600030101010101" pitchFamily="2" charset="-122"/>
              </a:rPr>
              <a:t>分析试卷生成结构是否符合教师预期。这有助于教育工作者识别潜在问题并改进试卷，从而提高了教育质量；</a:t>
            </a:r>
            <a:endParaRPr lang="en-US" altLang="zh-CN" sz="1800" dirty="0">
              <a:solidFill>
                <a:schemeClr val="tx2"/>
              </a:solidFill>
              <a:latin typeface="宋体" panose="02010600030101010101" pitchFamily="2" charset="-122"/>
            </a:endParaRPr>
          </a:p>
          <a:p>
            <a:pPr marL="457200" lvl="1" indent="0" algn="just" eaLnBrk="1" hangingPunct="1">
              <a:buFontTx/>
              <a:buNone/>
              <a:defRPr/>
            </a:pPr>
            <a:endParaRPr lang="en-US" altLang="zh-CN" sz="1800" dirty="0">
              <a:solidFill>
                <a:schemeClr val="tx2"/>
              </a:solidFill>
              <a:latin typeface="宋体" panose="02010600030101010101" pitchFamily="2" charset="-122"/>
            </a:endParaRPr>
          </a:p>
          <a:p>
            <a:pPr lvl="1" algn="just" eaLnBrk="1" hangingPunct="1">
              <a:defRPr/>
            </a:pPr>
            <a:r>
              <a:rPr lang="zh-CN" altLang="en-US" sz="1800" b="1" dirty="0">
                <a:solidFill>
                  <a:schemeClr val="tx2"/>
                </a:solidFill>
                <a:latin typeface="黑体" panose="02010609060101010101" pitchFamily="49" charset="-122"/>
                <a:ea typeface="黑体" panose="02010609060101010101" pitchFamily="49" charset="-122"/>
              </a:rPr>
              <a:t>可视化工具的开发</a:t>
            </a:r>
            <a:r>
              <a:rPr lang="zh-CN" altLang="en-US" sz="1800" dirty="0">
                <a:solidFill>
                  <a:schemeClr val="tx2"/>
                </a:solidFill>
                <a:latin typeface="宋体" panose="02010600030101010101" pitchFamily="2" charset="-122"/>
              </a:rPr>
              <a:t>：设计一套有效的可视化工具，用于呈现知识点、题目分布和联系。这个工具为教育工作者提供了一个直观的方式来理解试卷结构，有助于优化试卷设计和改进教育流程。</a:t>
            </a:r>
            <a:endParaRPr lang="en-US" altLang="zh-CN" sz="1800" dirty="0">
              <a:solidFill>
                <a:schemeClr val="tx2"/>
              </a:solidFill>
              <a:latin typeface="宋体" panose="02010600030101010101" pitchFamily="2" charset="-122"/>
            </a:endParaRPr>
          </a:p>
          <a:p>
            <a:pPr marL="457200" lvl="1" indent="0" algn="just" eaLnBrk="1" hangingPunct="1">
              <a:buFontTx/>
              <a:buNone/>
              <a:defRPr/>
            </a:pPr>
            <a:endParaRPr lang="en-US" altLang="zh-CN"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lvl="1" indent="0" algn="just" eaLnBrk="1" hangingPunct="1">
              <a:buFontTx/>
              <a:buNone/>
              <a:defRPr/>
            </a:pPr>
            <a:r>
              <a:rPr lang="zh-CN" altLang="en-US" dirty="0">
                <a:ea typeface="宋体" panose="02010600030101010101" pitchFamily="2" charset="-122"/>
              </a:rPr>
              <a:t>试卷评估因素：</a:t>
            </a:r>
            <a:endParaRPr lang="en-US" altLang="zh-CN" dirty="0">
              <a:ea typeface="宋体" panose="02010600030101010101" pitchFamily="2" charset="-122"/>
            </a:endParaRPr>
          </a:p>
          <a:p>
            <a:pPr algn="just" eaLnBrk="1" hangingPunct="1">
              <a:buFontTx/>
              <a:buChar char="-"/>
              <a:defRPr/>
            </a:pPr>
            <a:r>
              <a:rPr lang="zh-CN" altLang="en-US" sz="2000" b="1" dirty="0">
                <a:latin typeface="Söhne"/>
              </a:rPr>
              <a:t>难度平衡</a:t>
            </a:r>
            <a:r>
              <a:rPr lang="en-US" altLang="zh-CN" sz="2000" b="1" dirty="0">
                <a:latin typeface="Söhne"/>
              </a:rPr>
              <a:t>:</a:t>
            </a:r>
            <a:r>
              <a:rPr lang="zh-CN" altLang="en-US" sz="4400" dirty="0">
                <a:solidFill>
                  <a:srgbClr val="374151"/>
                </a:solidFill>
                <a:latin typeface="Söhne"/>
              </a:rPr>
              <a:t> </a:t>
            </a:r>
            <a:r>
              <a:rPr lang="zh-CN" altLang="en-US" sz="2000" dirty="0">
                <a:solidFill>
                  <a:schemeClr val="tx2"/>
                </a:solidFill>
                <a:latin typeface="Söhne"/>
              </a:rPr>
              <a:t>确保所选的习题具有适当的难度水平，以满足目标受众的能力。可以考虑使用难度标签或评级来选择习题</a:t>
            </a:r>
            <a:r>
              <a:rPr lang="zh-CN" altLang="en-US" sz="2000" dirty="0">
                <a:solidFill>
                  <a:srgbClr val="374151"/>
                </a:solidFill>
                <a:latin typeface="Söhne"/>
              </a:rPr>
              <a:t>。</a:t>
            </a:r>
            <a:endParaRPr lang="en-US" altLang="zh-CN" sz="2000" dirty="0">
              <a:solidFill>
                <a:srgbClr val="374151"/>
              </a:solidFill>
              <a:latin typeface="Söhne"/>
            </a:endParaRPr>
          </a:p>
          <a:p>
            <a:pPr algn="just" eaLnBrk="1" hangingPunct="1">
              <a:buFontTx/>
              <a:buChar char="-"/>
              <a:defRPr/>
            </a:pPr>
            <a:r>
              <a:rPr lang="zh-CN" altLang="en-US" sz="2000" b="1" dirty="0">
                <a:latin typeface="Söhne"/>
              </a:rPr>
              <a:t>题型多样性：</a:t>
            </a:r>
            <a:r>
              <a:rPr lang="zh-CN" altLang="en-US" sz="2000" dirty="0">
                <a:solidFill>
                  <a:srgbClr val="374151"/>
                </a:solidFill>
                <a:latin typeface="Söhne"/>
              </a:rPr>
              <a:t> </a:t>
            </a:r>
            <a:r>
              <a:rPr lang="zh-CN" altLang="en-US" sz="2000" dirty="0">
                <a:solidFill>
                  <a:schemeClr val="tx2"/>
                </a:solidFill>
                <a:latin typeface="Söhne"/>
              </a:rPr>
              <a:t>保持题型的多样性，以涵盖不同类型的问题，例如选择题、填空题、解答题等。不同知识点可能需要不同类型的问题来评估。</a:t>
            </a:r>
            <a:endParaRPr lang="en-US" altLang="zh-CN" sz="2000" dirty="0">
              <a:solidFill>
                <a:schemeClr val="tx2"/>
              </a:solidFill>
              <a:latin typeface="Söhne"/>
            </a:endParaRPr>
          </a:p>
          <a:p>
            <a:pPr algn="just" eaLnBrk="1" hangingPunct="1">
              <a:buFontTx/>
              <a:buChar char="-"/>
              <a:defRPr/>
            </a:pPr>
            <a:r>
              <a:rPr lang="zh-CN" altLang="en-US" sz="2000" b="1" dirty="0">
                <a:latin typeface="Söhne"/>
              </a:rPr>
              <a:t>知识点权重：</a:t>
            </a:r>
            <a:r>
              <a:rPr lang="zh-CN" altLang="en-US" sz="2000" dirty="0">
                <a:solidFill>
                  <a:srgbClr val="374151"/>
                </a:solidFill>
                <a:latin typeface="Söhne"/>
              </a:rPr>
              <a:t> </a:t>
            </a:r>
            <a:r>
              <a:rPr lang="zh-CN" altLang="en-US" sz="2000" dirty="0">
                <a:solidFill>
                  <a:schemeClr val="tx2"/>
                </a:solidFill>
                <a:latin typeface="Söhne"/>
              </a:rPr>
              <a:t>对知识点进行权重分配，以确保更重要的知识点得到更多的覆盖。这可以根据教学大纲、学习目标或教育者的专业知识来确定。</a:t>
            </a:r>
            <a:endParaRPr lang="en-US" altLang="zh-CN" sz="2000" dirty="0">
              <a:solidFill>
                <a:schemeClr val="tx2"/>
              </a:solidFill>
              <a:latin typeface="Söhne"/>
            </a:endParaRPr>
          </a:p>
          <a:p>
            <a:pPr algn="just" eaLnBrk="1" hangingPunct="1">
              <a:buFontTx/>
              <a:buChar char="-"/>
              <a:defRPr/>
            </a:pPr>
            <a:r>
              <a:rPr lang="zh-CN" altLang="en-US" sz="2000" b="1" dirty="0">
                <a:latin typeface="Söhne"/>
              </a:rPr>
              <a:t>知识点深度：</a:t>
            </a:r>
            <a:r>
              <a:rPr lang="zh-CN" altLang="en-US" sz="2000" dirty="0">
                <a:solidFill>
                  <a:srgbClr val="374151"/>
                </a:solidFill>
                <a:latin typeface="Söhne"/>
              </a:rPr>
              <a:t> </a:t>
            </a:r>
            <a:r>
              <a:rPr lang="zh-CN" altLang="en-US" sz="2000" dirty="0">
                <a:solidFill>
                  <a:schemeClr val="tx2"/>
                </a:solidFill>
                <a:latin typeface="Söhne"/>
              </a:rPr>
              <a:t>确保习题集覆盖知识点的不同深度层次。包括基础概念、中级知识和高级应用，以满足不同学习者的需求</a:t>
            </a:r>
            <a:endParaRPr lang="en-US" altLang="zh-CN" sz="2000" dirty="0">
              <a:solidFill>
                <a:schemeClr val="tx2"/>
              </a:solidFill>
              <a:latin typeface="Söhne"/>
            </a:endParaRPr>
          </a:p>
          <a:p>
            <a:pPr algn="just" eaLnBrk="1" hangingPunct="1">
              <a:buFontTx/>
              <a:buChar char="-"/>
              <a:defRPr/>
            </a:pPr>
            <a:r>
              <a:rPr lang="zh-CN" altLang="en-US" sz="2000" b="1" dirty="0">
                <a:latin typeface="Söhne"/>
              </a:rPr>
              <a:t>知识点相关性：</a:t>
            </a:r>
            <a:r>
              <a:rPr lang="zh-CN" altLang="en-US" sz="2000" dirty="0">
                <a:solidFill>
                  <a:srgbClr val="374151"/>
                </a:solidFill>
                <a:latin typeface="Söhne"/>
              </a:rPr>
              <a:t> </a:t>
            </a:r>
            <a:r>
              <a:rPr lang="zh-CN" altLang="en-US" sz="2000" dirty="0">
                <a:solidFill>
                  <a:schemeClr val="tx2"/>
                </a:solidFill>
                <a:latin typeface="Söhne"/>
              </a:rPr>
              <a:t>考虑知识点之间的相关性，以确保相关的知识点得到适当的覆盖。有些知识点可能是先决条件，需要在其他知识点之前学习。</a:t>
            </a:r>
            <a:endParaRPr lang="en-US" altLang="zh-CN" sz="2000" dirty="0">
              <a:solidFill>
                <a:schemeClr val="tx2"/>
              </a:solidFill>
              <a:latin typeface="Söhne"/>
            </a:endParaRPr>
          </a:p>
          <a:p>
            <a:pPr algn="just" eaLnBrk="1" hangingPunct="1">
              <a:buFontTx/>
              <a:buChar char="-"/>
              <a:defRPr/>
            </a:pPr>
            <a:r>
              <a:rPr lang="zh-CN" altLang="en-US" sz="2000" b="1" dirty="0">
                <a:latin typeface="Söhne"/>
              </a:rPr>
              <a:t>知识点评估方法：</a:t>
            </a:r>
            <a:r>
              <a:rPr lang="zh-CN" altLang="en-US" sz="2000" dirty="0">
                <a:solidFill>
                  <a:srgbClr val="374151"/>
                </a:solidFill>
                <a:latin typeface="Söhne"/>
              </a:rPr>
              <a:t> </a:t>
            </a:r>
            <a:r>
              <a:rPr lang="zh-CN" altLang="en-US" sz="2000" dirty="0">
                <a:solidFill>
                  <a:schemeClr val="tx2"/>
                </a:solidFill>
                <a:latin typeface="Söhne"/>
              </a:rPr>
              <a:t>考虑不同知识点的最佳评估方法。有些知识点可能更适合选择题，而其他知识点可能需要开放性问题。</a:t>
            </a:r>
            <a:endParaRPr lang="en-US" altLang="zh-CN" sz="2000" dirty="0">
              <a:solidFill>
                <a:schemeClr val="tx2"/>
              </a:solidFill>
              <a:latin typeface="Söhne"/>
            </a:endParaRPr>
          </a:p>
          <a:p>
            <a:pPr marL="457200" lvl="1" indent="0" algn="just" eaLnBrk="1" hangingPunct="1">
              <a:buFontTx/>
              <a:buNone/>
              <a:defRPr/>
            </a:pPr>
            <a:endParaRPr lang="en-US" altLang="zh-CN" sz="2000" dirty="0">
              <a:ea typeface="宋体" panose="02010600030101010101" pitchFamily="2" charset="-122"/>
            </a:endParaRPr>
          </a:p>
          <a:p>
            <a:pPr marL="457200" lvl="1" indent="0" algn="just" eaLnBrk="1" hangingPunct="1">
              <a:buFontTx/>
              <a:buNone/>
              <a:defRPr/>
            </a:pPr>
            <a:endParaRPr lang="en-US" altLang="zh-CN" sz="2000"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spTree>
    <p:extLst>
      <p:ext uri="{BB962C8B-B14F-4D97-AF65-F5344CB8AC3E}">
        <p14:creationId xmlns:p14="http://schemas.microsoft.com/office/powerpoint/2010/main" val="21063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lvl="1" indent="0" algn="just" eaLnBrk="1" hangingPunct="1">
              <a:buFontTx/>
              <a:buNone/>
              <a:defRPr/>
            </a:pPr>
            <a:r>
              <a:rPr lang="zh-CN" altLang="en-US" dirty="0"/>
              <a:t>从知识点覆盖角度</a:t>
            </a:r>
            <a:r>
              <a:rPr lang="zh-CN" altLang="en-US" dirty="0">
                <a:ea typeface="宋体" panose="02010600030101010101" pitchFamily="2" charset="-122"/>
              </a:rPr>
              <a:t>评估：</a:t>
            </a:r>
            <a:endParaRPr lang="en-US" altLang="zh-CN" dirty="0">
              <a:ea typeface="宋体" panose="02010600030101010101" pitchFamily="2" charset="-122"/>
            </a:endParaRPr>
          </a:p>
          <a:p>
            <a:pPr algn="just" eaLnBrk="1" hangingPunct="1">
              <a:buFontTx/>
              <a:buChar char="-"/>
              <a:defRPr/>
            </a:pPr>
            <a:r>
              <a:rPr lang="zh-CN" altLang="en-US" sz="2000" dirty="0">
                <a:latin typeface="Söhne"/>
              </a:rPr>
              <a:t>原有的教学大纲知识点划分较为粗糙。</a:t>
            </a:r>
            <a:endParaRPr lang="en-US" altLang="zh-CN" sz="2000" dirty="0">
              <a:latin typeface="Söhne"/>
            </a:endParaRPr>
          </a:p>
          <a:p>
            <a:pPr algn="just" eaLnBrk="1" hangingPunct="1">
              <a:buFontTx/>
              <a:buChar char="-"/>
              <a:defRPr/>
            </a:pPr>
            <a:endParaRPr lang="en-US" altLang="zh-CN" sz="2000" dirty="0">
              <a:latin typeface="Söhne"/>
            </a:endParaRPr>
          </a:p>
          <a:p>
            <a:pPr algn="just" eaLnBrk="1" hangingPunct="1">
              <a:buFontTx/>
              <a:buChar char="-"/>
              <a:defRPr/>
            </a:pPr>
            <a:r>
              <a:rPr lang="zh-CN" altLang="en-US" sz="2000" dirty="0">
                <a:ea typeface="宋体" panose="02010600030101010101" pitchFamily="2" charset="-122"/>
              </a:rPr>
              <a:t>利用</a:t>
            </a:r>
            <a:r>
              <a:rPr lang="en-US" altLang="zh-CN" sz="2000" dirty="0" err="1">
                <a:ea typeface="宋体" panose="02010600030101010101" pitchFamily="2" charset="-122"/>
              </a:rPr>
              <a:t>chatGPT</a:t>
            </a:r>
            <a:r>
              <a:rPr lang="zh-CN" altLang="en-US" sz="2000" dirty="0">
                <a:ea typeface="宋体" panose="02010600030101010101" pitchFamily="2" charset="-122"/>
              </a:rPr>
              <a:t>提取题目更细致的知识点。</a:t>
            </a:r>
            <a:endParaRPr lang="en-US" altLang="zh-CN" sz="2000" dirty="0">
              <a:ea typeface="宋体" panose="02010600030101010101" pitchFamily="2" charset="-122"/>
            </a:endParaRPr>
          </a:p>
          <a:p>
            <a:pPr algn="just" eaLnBrk="1" hangingPunct="1">
              <a:buFontTx/>
              <a:buChar char="-"/>
              <a:defRPr/>
            </a:pPr>
            <a:endParaRPr lang="en-US" altLang="zh-CN" sz="2000" dirty="0"/>
          </a:p>
          <a:p>
            <a:pPr algn="just" eaLnBrk="1" hangingPunct="1">
              <a:buFontTx/>
              <a:buChar char="-"/>
              <a:defRPr/>
            </a:pPr>
            <a:r>
              <a:rPr lang="zh-CN" altLang="en-US" sz="2000" dirty="0">
                <a:ea typeface="宋体" panose="02010600030101010101" pitchFamily="2" charset="-122"/>
              </a:rPr>
              <a:t>通过</a:t>
            </a:r>
            <a:r>
              <a:rPr lang="en-US" altLang="zh-CN" sz="2000" dirty="0" err="1">
                <a:ea typeface="宋体" panose="02010600030101010101" pitchFamily="2" charset="-122"/>
              </a:rPr>
              <a:t>chatGPT</a:t>
            </a:r>
            <a:r>
              <a:rPr lang="zh-CN" altLang="en-US" sz="2000" dirty="0">
                <a:ea typeface="宋体" panose="02010600030101010101" pitchFamily="2" charset="-122"/>
              </a:rPr>
              <a:t>提取出的知识点中的分布评价。</a:t>
            </a:r>
            <a:endParaRPr lang="en-US" altLang="zh-CN" sz="2000" dirty="0">
              <a:ea typeface="宋体" panose="02010600030101010101" pitchFamily="2" charset="-122"/>
            </a:endParaRPr>
          </a:p>
          <a:p>
            <a:pPr marL="457200" marR="0" lvl="1" indent="0" algn="l" defTabSz="914400" rtl="0" eaLnBrk="1" fontAlgn="base" latinLnBrk="0" hangingPunct="1">
              <a:lnSpc>
                <a:spcPct val="100000"/>
              </a:lnSpc>
              <a:spcBef>
                <a:spcPct val="20000"/>
              </a:spcBef>
              <a:spcAft>
                <a:spcPct val="0"/>
              </a:spcAft>
              <a:buClrTx/>
              <a:buSzTx/>
              <a:buNone/>
              <a:defRPr/>
            </a:pPr>
            <a:r>
              <a:rPr kumimoji="0" lang="en-US" altLang="zh-CN" sz="1800" b="0" i="0" u="none" strike="noStrike" kern="0" cap="none" spc="0" normalizeH="0" baseline="0" noProof="0" dirty="0">
                <a:ln>
                  <a:noFill/>
                </a:ln>
                <a:solidFill>
                  <a:schemeClr val="tx1"/>
                </a:solidFill>
                <a:effectLst/>
                <a:uLnTx/>
                <a:uFillTx/>
                <a:latin typeface="+mn-lt"/>
                <a:ea typeface="宋体" panose="02010600030101010101" pitchFamily="2" charset="-122"/>
              </a:rPr>
              <a:t>	</a:t>
            </a:r>
            <a:endParaRPr lang="en-US" altLang="zh-CN" sz="2000" dirty="0">
              <a:ea typeface="宋体" panose="02010600030101010101" pitchFamily="2" charset="-122"/>
            </a:endParaRPr>
          </a:p>
          <a:p>
            <a:pPr marL="457200" lvl="1" indent="0" algn="just" eaLnBrk="1" hangingPunct="1">
              <a:buFontTx/>
              <a:buNone/>
              <a:defRPr/>
            </a:pPr>
            <a:endParaRPr lang="en-US" altLang="zh-CN" sz="2000"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spTree>
    <p:extLst>
      <p:ext uri="{BB962C8B-B14F-4D97-AF65-F5344CB8AC3E}">
        <p14:creationId xmlns:p14="http://schemas.microsoft.com/office/powerpoint/2010/main" val="3313635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lvl="1" indent="0" algn="just" eaLnBrk="1" hangingPunct="1">
              <a:buFontTx/>
              <a:buNone/>
              <a:defRPr/>
            </a:pPr>
            <a:r>
              <a:rPr lang="zh-CN" altLang="en-US" dirty="0"/>
              <a:t>从知识点覆盖角度</a:t>
            </a:r>
            <a:r>
              <a:rPr lang="zh-CN" altLang="en-US" dirty="0">
                <a:ea typeface="宋体" panose="02010600030101010101" pitchFamily="2" charset="-122"/>
              </a:rPr>
              <a:t>评估：</a:t>
            </a:r>
            <a:endParaRPr lang="en-US" altLang="zh-CN" dirty="0">
              <a:ea typeface="宋体" panose="02010600030101010101" pitchFamily="2" charset="-122"/>
            </a:endParaRPr>
          </a:p>
          <a:p>
            <a:pPr algn="just" eaLnBrk="1" hangingPunct="1">
              <a:buFontTx/>
              <a:buChar char="-"/>
              <a:defRPr/>
            </a:pPr>
            <a:r>
              <a:rPr kumimoji="0"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rPr>
              <a:t>gpt3.5</a:t>
            </a:r>
            <a:r>
              <a:rPr kumimoji="0"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rPr>
              <a:t>输出知识点杂乱，且存在冗余，例如与运算符相关的知识点包括：</a:t>
            </a:r>
            <a:r>
              <a:rPr kumimoji="0" lang="zh-CN" altLang="en-US" sz="2000" dirty="0"/>
              <a:t>其中自增运算符，递增运算符，前置递增运算符，后置递增运算符都指的是“</a:t>
            </a:r>
            <a:r>
              <a:rPr kumimoji="0" lang="en-US" altLang="zh-CN" sz="2000" dirty="0"/>
              <a:t>++</a:t>
            </a:r>
            <a:r>
              <a:rPr kumimoji="0" lang="zh-CN" altLang="en-US" sz="2000" dirty="0"/>
              <a:t>”运算符，因此需要对</a:t>
            </a:r>
            <a:r>
              <a:rPr kumimoji="0" lang="en-US" altLang="zh-CN" sz="2000" dirty="0"/>
              <a:t>GPT</a:t>
            </a:r>
            <a:r>
              <a:rPr kumimoji="0" lang="zh-CN" altLang="en-US" sz="2000" dirty="0"/>
              <a:t>知识点进行聚类。</a:t>
            </a:r>
            <a:endParaRPr kumimoji="0" lang="en-US" altLang="zh-CN" sz="2000" dirty="0"/>
          </a:p>
          <a:p>
            <a:pPr algn="just" eaLnBrk="1" hangingPunct="1">
              <a:buFontTx/>
              <a:buChar char="-"/>
              <a:defRPr/>
            </a:pPr>
            <a:endParaRPr lang="en-US" altLang="zh-CN" sz="2000" dirty="0">
              <a:latin typeface="Söhne"/>
            </a:endParaRPr>
          </a:p>
          <a:p>
            <a:pPr lvl="1" eaLnBrk="1" hangingPunct="1">
              <a:defRPr/>
            </a:pPr>
            <a:endParaRPr lang="en-US" altLang="zh-CN" dirty="0">
              <a:ea typeface="宋体" panose="02010600030101010101" pitchFamily="2" charset="-122"/>
            </a:endParaRPr>
          </a:p>
        </p:txBody>
      </p:sp>
      <p:pic>
        <p:nvPicPr>
          <p:cNvPr id="5" name="图片 4">
            <a:extLst>
              <a:ext uri="{FF2B5EF4-FFF2-40B4-BE49-F238E27FC236}">
                <a16:creationId xmlns:a16="http://schemas.microsoft.com/office/drawing/2014/main" id="{C07E77A8-5DDF-479D-B054-CC181159AE1E}"/>
              </a:ext>
            </a:extLst>
          </p:cNvPr>
          <p:cNvPicPr>
            <a:picLocks noChangeAspect="1"/>
          </p:cNvPicPr>
          <p:nvPr/>
        </p:nvPicPr>
        <p:blipFill>
          <a:blip r:embed="rId3"/>
          <a:stretch>
            <a:fillRect/>
          </a:stretch>
        </p:blipFill>
        <p:spPr>
          <a:xfrm>
            <a:off x="457200" y="2819400"/>
            <a:ext cx="3173715" cy="3456122"/>
          </a:xfrm>
          <a:prstGeom prst="rect">
            <a:avLst/>
          </a:prstGeom>
        </p:spPr>
      </p:pic>
    </p:spTree>
    <p:extLst>
      <p:ext uri="{BB962C8B-B14F-4D97-AF65-F5344CB8AC3E}">
        <p14:creationId xmlns:p14="http://schemas.microsoft.com/office/powerpoint/2010/main" val="253257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lvl="1" indent="0" algn="just" eaLnBrk="1" hangingPunct="1">
              <a:buFontTx/>
              <a:buNone/>
              <a:defRPr/>
            </a:pPr>
            <a:r>
              <a:rPr lang="zh-CN" altLang="en-US" dirty="0"/>
              <a:t>从知识点覆盖角度</a:t>
            </a:r>
            <a:r>
              <a:rPr lang="zh-CN" altLang="en-US" dirty="0">
                <a:ea typeface="宋体" panose="02010600030101010101" pitchFamily="2" charset="-122"/>
              </a:rPr>
              <a:t>评估：</a:t>
            </a:r>
            <a:endParaRPr lang="en-US" altLang="zh-CN" sz="2000" dirty="0">
              <a:latin typeface="Söhne"/>
            </a:endParaRPr>
          </a:p>
          <a:p>
            <a:pPr algn="just" eaLnBrk="1" hangingPunct="1">
              <a:buFontTx/>
              <a:buChar char="-"/>
              <a:defRPr/>
            </a:pPr>
            <a:r>
              <a:rPr kumimoji="0" lang="en-US" altLang="zh-CN" sz="2000" dirty="0"/>
              <a:t>GPT</a:t>
            </a:r>
            <a:r>
              <a:rPr kumimoji="0" lang="zh-CN" altLang="en-US" sz="2000" dirty="0"/>
              <a:t>输出知识点时，对每一个知识点做了相关描述，对每一个知识点，及其描述进行分词，通过</a:t>
            </a:r>
            <a:r>
              <a:rPr kumimoji="0" lang="en-US" altLang="zh-CN" sz="2000" dirty="0"/>
              <a:t>word2vec</a:t>
            </a:r>
            <a:r>
              <a:rPr kumimoji="0" lang="zh-CN" altLang="en-US" sz="2000" dirty="0"/>
              <a:t>得到词向量，平均得到每个知识点的特征向量，对特征向量进行分层聚类得到</a:t>
            </a:r>
            <a:r>
              <a:rPr kumimoji="0" lang="en-US" altLang="zh-CN" sz="2000" dirty="0"/>
              <a:t>20</a:t>
            </a:r>
            <a:r>
              <a:rPr kumimoji="0" lang="zh-CN" altLang="en-US" sz="2000" dirty="0"/>
              <a:t>个大类作为</a:t>
            </a:r>
            <a:r>
              <a:rPr kumimoji="0" lang="en-US" altLang="zh-CN" sz="2000" dirty="0"/>
              <a:t>GPT</a:t>
            </a:r>
            <a:r>
              <a:rPr kumimoji="0" lang="zh-CN" altLang="en-US" sz="2000" dirty="0"/>
              <a:t>知识点大纲。</a:t>
            </a:r>
            <a:endParaRPr kumimoji="0" lang="en-US" altLang="zh-CN" sz="2000" dirty="0"/>
          </a:p>
          <a:p>
            <a:pPr marL="0" indent="0" algn="just" eaLnBrk="1" hangingPunct="1">
              <a:buNone/>
              <a:defRPr/>
            </a:pPr>
            <a:endParaRPr lang="en-US" altLang="zh-CN" sz="2000"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pic>
        <p:nvPicPr>
          <p:cNvPr id="4" name="图片 3">
            <a:extLst>
              <a:ext uri="{FF2B5EF4-FFF2-40B4-BE49-F238E27FC236}">
                <a16:creationId xmlns:a16="http://schemas.microsoft.com/office/drawing/2014/main" id="{8B1BB3E8-6B4F-4EF7-B15A-98252D49DA65}"/>
              </a:ext>
            </a:extLst>
          </p:cNvPr>
          <p:cNvPicPr>
            <a:picLocks noChangeAspect="1"/>
          </p:cNvPicPr>
          <p:nvPr/>
        </p:nvPicPr>
        <p:blipFill>
          <a:blip r:embed="rId3"/>
          <a:stretch>
            <a:fillRect/>
          </a:stretch>
        </p:blipFill>
        <p:spPr>
          <a:xfrm>
            <a:off x="716964" y="2895600"/>
            <a:ext cx="7395844" cy="3845263"/>
          </a:xfrm>
          <a:prstGeom prst="rect">
            <a:avLst/>
          </a:prstGeom>
        </p:spPr>
      </p:pic>
    </p:spTree>
    <p:extLst>
      <p:ext uri="{BB962C8B-B14F-4D97-AF65-F5344CB8AC3E}">
        <p14:creationId xmlns:p14="http://schemas.microsoft.com/office/powerpoint/2010/main" val="176174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lvl="1" indent="0" algn="just" eaLnBrk="1" hangingPunct="1">
              <a:buFontTx/>
              <a:buNone/>
              <a:defRPr/>
            </a:pPr>
            <a:r>
              <a:rPr lang="zh-CN" altLang="en-US" dirty="0"/>
              <a:t>从知识点覆盖角度</a:t>
            </a:r>
            <a:r>
              <a:rPr lang="zh-CN" altLang="en-US" dirty="0">
                <a:ea typeface="宋体" panose="02010600030101010101" pitchFamily="2" charset="-122"/>
              </a:rPr>
              <a:t>评估：</a:t>
            </a:r>
            <a:endParaRPr lang="en-US" altLang="zh-CN" dirty="0">
              <a:ea typeface="宋体" panose="02010600030101010101" pitchFamily="2" charset="-122"/>
            </a:endParaRPr>
          </a:p>
          <a:p>
            <a:pPr marL="457200" lvl="1" indent="0" algn="just" eaLnBrk="1" hangingPunct="1">
              <a:buFontTx/>
              <a:buNone/>
              <a:defRPr/>
            </a:pPr>
            <a:r>
              <a:rPr kumimoji="0" lang="en-US" altLang="zh-CN" sz="2000" dirty="0"/>
              <a:t>	</a:t>
            </a:r>
            <a:r>
              <a:rPr kumimoji="0" lang="zh-CN" altLang="en-US" sz="2000" dirty="0"/>
              <a:t>对于每道题目，分别与教学大纲知识点，和</a:t>
            </a:r>
            <a:r>
              <a:rPr kumimoji="0" lang="en-US" altLang="zh-CN" sz="2000" dirty="0"/>
              <a:t>GPT</a:t>
            </a:r>
            <a:r>
              <a:rPr kumimoji="0" lang="zh-CN" altLang="en-US" sz="2000" dirty="0"/>
              <a:t>输出知识点相连，通过桑基图评估试卷的知识点对于教学大纲和通过聚类得到的</a:t>
            </a:r>
            <a:r>
              <a:rPr kumimoji="0" lang="en-US" altLang="zh-CN" sz="2000" dirty="0"/>
              <a:t>GPT</a:t>
            </a:r>
            <a:r>
              <a:rPr kumimoji="0" lang="zh-CN" altLang="en-US" sz="2000" dirty="0"/>
              <a:t>大纲的覆盖度。</a:t>
            </a:r>
            <a:endParaRPr kumimoji="0" lang="en-US" altLang="zh-CN" sz="2000" dirty="0"/>
          </a:p>
          <a:p>
            <a:pPr marL="457200" marR="0" lvl="1" indent="0" algn="l" defTabSz="914400" rtl="0" eaLnBrk="1" fontAlgn="base" latinLnBrk="0" hangingPunct="1">
              <a:lnSpc>
                <a:spcPct val="100000"/>
              </a:lnSpc>
              <a:spcBef>
                <a:spcPct val="20000"/>
              </a:spcBef>
              <a:spcAft>
                <a:spcPct val="0"/>
              </a:spcAft>
              <a:buClrTx/>
              <a:buSzTx/>
              <a:buNone/>
              <a:defRPr/>
            </a:pPr>
            <a:r>
              <a:rPr kumimoji="0" lang="en-US" altLang="zh-CN" sz="2000" dirty="0"/>
              <a:t>	</a:t>
            </a:r>
            <a:r>
              <a:rPr kumimoji="0" lang="zh-CN" altLang="en-US" sz="2000" dirty="0"/>
              <a:t>基于目前得到数据的所有题目的桑基图：</a:t>
            </a:r>
            <a:endParaRPr kumimoji="0" lang="en-US" altLang="zh-CN" sz="2000" dirty="0"/>
          </a:p>
          <a:p>
            <a:pPr marL="0" indent="0" algn="just" eaLnBrk="1" hangingPunct="1">
              <a:buNone/>
              <a:defRPr/>
            </a:pPr>
            <a:endParaRPr lang="en-US" altLang="zh-CN" sz="2000"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pic>
        <p:nvPicPr>
          <p:cNvPr id="5" name="图片 4">
            <a:extLst>
              <a:ext uri="{FF2B5EF4-FFF2-40B4-BE49-F238E27FC236}">
                <a16:creationId xmlns:a16="http://schemas.microsoft.com/office/drawing/2014/main" id="{9D44284D-C61A-4AB1-A454-EEC86C47FE24}"/>
              </a:ext>
            </a:extLst>
          </p:cNvPr>
          <p:cNvPicPr>
            <a:picLocks noChangeAspect="1"/>
          </p:cNvPicPr>
          <p:nvPr/>
        </p:nvPicPr>
        <p:blipFill>
          <a:blip r:embed="rId3"/>
          <a:stretch>
            <a:fillRect/>
          </a:stretch>
        </p:blipFill>
        <p:spPr>
          <a:xfrm>
            <a:off x="609600" y="2971800"/>
            <a:ext cx="7924800" cy="3595294"/>
          </a:xfrm>
          <a:prstGeom prst="rect">
            <a:avLst/>
          </a:prstGeom>
        </p:spPr>
      </p:pic>
      <p:sp>
        <p:nvSpPr>
          <p:cNvPr id="6" name="文本框 5">
            <a:extLst>
              <a:ext uri="{FF2B5EF4-FFF2-40B4-BE49-F238E27FC236}">
                <a16:creationId xmlns:a16="http://schemas.microsoft.com/office/drawing/2014/main" id="{F9E11FC8-0914-4EB1-8687-76F6921AB1BE}"/>
              </a:ext>
            </a:extLst>
          </p:cNvPr>
          <p:cNvSpPr txBox="1"/>
          <p:nvPr/>
        </p:nvSpPr>
        <p:spPr>
          <a:xfrm>
            <a:off x="237931" y="6500443"/>
            <a:ext cx="1800493" cy="369332"/>
          </a:xfrm>
          <a:prstGeom prst="rect">
            <a:avLst/>
          </a:prstGeom>
          <a:noFill/>
        </p:spPr>
        <p:txBody>
          <a:bodyPr wrap="none" rtlCol="0">
            <a:spAutoFit/>
          </a:bodyPr>
          <a:lstStyle/>
          <a:p>
            <a:r>
              <a:rPr lang="zh-CN" altLang="en-US" dirty="0"/>
              <a:t>教学大纲知识点</a:t>
            </a:r>
          </a:p>
        </p:txBody>
      </p:sp>
      <p:sp>
        <p:nvSpPr>
          <p:cNvPr id="7" name="文本框 6">
            <a:extLst>
              <a:ext uri="{FF2B5EF4-FFF2-40B4-BE49-F238E27FC236}">
                <a16:creationId xmlns:a16="http://schemas.microsoft.com/office/drawing/2014/main" id="{1FC3318A-E3DF-4C37-94EF-C984FBDE96F2}"/>
              </a:ext>
            </a:extLst>
          </p:cNvPr>
          <p:cNvSpPr txBox="1"/>
          <p:nvPr/>
        </p:nvSpPr>
        <p:spPr>
          <a:xfrm>
            <a:off x="3665341" y="6500443"/>
            <a:ext cx="1813317" cy="369332"/>
          </a:xfrm>
          <a:prstGeom prst="rect">
            <a:avLst/>
          </a:prstGeom>
          <a:noFill/>
        </p:spPr>
        <p:txBody>
          <a:bodyPr wrap="none" rtlCol="0">
            <a:spAutoFit/>
          </a:bodyPr>
          <a:lstStyle/>
          <a:p>
            <a:r>
              <a:rPr lang="en-US" altLang="zh-CN" dirty="0"/>
              <a:t>GPT</a:t>
            </a:r>
            <a:r>
              <a:rPr lang="zh-CN" altLang="en-US" dirty="0"/>
              <a:t>大类知识点</a:t>
            </a:r>
          </a:p>
        </p:txBody>
      </p:sp>
      <p:sp>
        <p:nvSpPr>
          <p:cNvPr id="8" name="文本框 7">
            <a:extLst>
              <a:ext uri="{FF2B5EF4-FFF2-40B4-BE49-F238E27FC236}">
                <a16:creationId xmlns:a16="http://schemas.microsoft.com/office/drawing/2014/main" id="{D3EDF043-A6B3-4CF0-9A61-1197AEB589FB}"/>
              </a:ext>
            </a:extLst>
          </p:cNvPr>
          <p:cNvSpPr txBox="1"/>
          <p:nvPr/>
        </p:nvSpPr>
        <p:spPr>
          <a:xfrm>
            <a:off x="7494784" y="6500443"/>
            <a:ext cx="1351652" cy="369332"/>
          </a:xfrm>
          <a:prstGeom prst="rect">
            <a:avLst/>
          </a:prstGeom>
          <a:noFill/>
        </p:spPr>
        <p:txBody>
          <a:bodyPr wrap="none" rtlCol="0">
            <a:spAutoFit/>
          </a:bodyPr>
          <a:lstStyle/>
          <a:p>
            <a:r>
              <a:rPr lang="en-US" altLang="zh-CN" dirty="0"/>
              <a:t>GPT</a:t>
            </a:r>
            <a:r>
              <a:rPr lang="zh-CN" altLang="en-US" dirty="0"/>
              <a:t>知识点</a:t>
            </a:r>
          </a:p>
        </p:txBody>
      </p:sp>
    </p:spTree>
    <p:extLst>
      <p:ext uri="{BB962C8B-B14F-4D97-AF65-F5344CB8AC3E}">
        <p14:creationId xmlns:p14="http://schemas.microsoft.com/office/powerpoint/2010/main" val="1843901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C77C460-AC3B-1B95-6A20-0A4BF8931A0B}"/>
              </a:ext>
            </a:extLst>
          </p:cNvPr>
          <p:cNvSpPr>
            <a:spLocks noGrp="1" noChangeArrowheads="1"/>
          </p:cNvSpPr>
          <p:nvPr>
            <p:ph type="title"/>
          </p:nvPr>
        </p:nvSpPr>
        <p:spPr>
          <a:xfrm>
            <a:off x="457200" y="152400"/>
            <a:ext cx="8229600" cy="1143000"/>
          </a:xfrm>
        </p:spPr>
        <p:txBody>
          <a:bodyPr/>
          <a:lstStyle/>
          <a:p>
            <a:pPr eaLnBrk="1" hangingPunct="1"/>
            <a:r>
              <a:rPr kumimoji="0" lang="en-US" altLang="zh-CN" dirty="0">
                <a:ea typeface="宋体" panose="02010600030101010101" pitchFamily="2" charset="-122"/>
              </a:rPr>
              <a:t>Methods</a:t>
            </a:r>
          </a:p>
        </p:txBody>
      </p:sp>
      <p:sp>
        <p:nvSpPr>
          <p:cNvPr id="8195" name="Rectangle 3">
            <a:extLst>
              <a:ext uri="{FF2B5EF4-FFF2-40B4-BE49-F238E27FC236}">
                <a16:creationId xmlns:a16="http://schemas.microsoft.com/office/drawing/2014/main" id="{F73FE935-3192-A45B-0B46-4C5674F0A8A0}"/>
              </a:ext>
            </a:extLst>
          </p:cNvPr>
          <p:cNvSpPr>
            <a:spLocks noGrp="1" noChangeArrowheads="1"/>
          </p:cNvSpPr>
          <p:nvPr>
            <p:ph type="body" idx="1"/>
          </p:nvPr>
        </p:nvSpPr>
        <p:spPr>
          <a:xfrm>
            <a:off x="152400" y="1129375"/>
            <a:ext cx="8229600" cy="5715000"/>
          </a:xfrm>
        </p:spPr>
        <p:txBody>
          <a:bodyPr/>
          <a:lstStyle/>
          <a:p>
            <a:pPr marL="457200" lvl="1" indent="0" algn="just" eaLnBrk="1" hangingPunct="1">
              <a:buFontTx/>
              <a:buNone/>
              <a:defRPr/>
            </a:pPr>
            <a:r>
              <a:rPr lang="zh-CN" altLang="en-US" dirty="0"/>
              <a:t>从知识点覆盖角度</a:t>
            </a:r>
            <a:r>
              <a:rPr lang="zh-CN" altLang="en-US" dirty="0">
                <a:ea typeface="宋体" panose="02010600030101010101" pitchFamily="2" charset="-122"/>
              </a:rPr>
              <a:t>评估：</a:t>
            </a:r>
            <a:endParaRPr lang="en-US" altLang="zh-CN" dirty="0">
              <a:ea typeface="宋体" panose="02010600030101010101" pitchFamily="2" charset="-122"/>
            </a:endParaRPr>
          </a:p>
          <a:p>
            <a:pPr marL="457200" lvl="1" indent="0" algn="just" eaLnBrk="1" hangingPunct="1">
              <a:buFontTx/>
              <a:buNone/>
              <a:defRPr/>
            </a:pPr>
            <a:r>
              <a:rPr kumimoji="0" lang="en-US" altLang="zh-CN" sz="2000" dirty="0"/>
              <a:t>	</a:t>
            </a:r>
            <a:r>
              <a:rPr kumimoji="0" lang="zh-CN" altLang="en-US" sz="2000" dirty="0"/>
              <a:t>基于目前得到数据的对不同章节进行组卷的知识点覆盖度评估：</a:t>
            </a:r>
            <a:endParaRPr kumimoji="0" lang="en-US" altLang="zh-CN" sz="2000" dirty="0"/>
          </a:p>
          <a:p>
            <a:pPr marL="0" indent="0" algn="just" eaLnBrk="1" hangingPunct="1">
              <a:buNone/>
              <a:defRPr/>
            </a:pPr>
            <a:endParaRPr lang="en-US" altLang="zh-CN" sz="2000" dirty="0">
              <a:ea typeface="宋体" panose="02010600030101010101" pitchFamily="2" charset="-122"/>
            </a:endParaRPr>
          </a:p>
          <a:p>
            <a:pPr lvl="1" eaLnBrk="1" hangingPunct="1">
              <a:defRPr/>
            </a:pPr>
            <a:endParaRPr lang="en-US" altLang="zh-CN" dirty="0">
              <a:ea typeface="宋体" panose="02010600030101010101" pitchFamily="2" charset="-122"/>
            </a:endParaRPr>
          </a:p>
        </p:txBody>
      </p:sp>
      <p:pic>
        <p:nvPicPr>
          <p:cNvPr id="3" name="图片 2">
            <a:extLst>
              <a:ext uri="{FF2B5EF4-FFF2-40B4-BE49-F238E27FC236}">
                <a16:creationId xmlns:a16="http://schemas.microsoft.com/office/drawing/2014/main" id="{164F64B7-3859-40B2-978B-FF0DDD5FF848}"/>
              </a:ext>
            </a:extLst>
          </p:cNvPr>
          <p:cNvPicPr>
            <a:picLocks noChangeAspect="1"/>
          </p:cNvPicPr>
          <p:nvPr/>
        </p:nvPicPr>
        <p:blipFill>
          <a:blip r:embed="rId3"/>
          <a:stretch>
            <a:fillRect/>
          </a:stretch>
        </p:blipFill>
        <p:spPr>
          <a:xfrm>
            <a:off x="1224328" y="2057400"/>
            <a:ext cx="6695344" cy="4507143"/>
          </a:xfrm>
          <a:prstGeom prst="rect">
            <a:avLst/>
          </a:prstGeom>
        </p:spPr>
      </p:pic>
    </p:spTree>
    <p:extLst>
      <p:ext uri="{BB962C8B-B14F-4D97-AF65-F5344CB8AC3E}">
        <p14:creationId xmlns:p14="http://schemas.microsoft.com/office/powerpoint/2010/main" val="16779409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ZiYTU5NTJmZTliZWNlYTY5YWMwMjI3ZjBkOThhY2UifQ=="/>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2755</TotalTime>
  <Words>1036</Words>
  <Application>Microsoft Office PowerPoint</Application>
  <PresentationFormat>全屏显示(4:3)</PresentationFormat>
  <Paragraphs>71</Paragraphs>
  <Slides>12</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Söhne</vt:lpstr>
      <vt:lpstr>黑体</vt:lpstr>
      <vt:lpstr>宋体</vt:lpstr>
      <vt:lpstr>Arial</vt:lpstr>
      <vt:lpstr>Default Design</vt:lpstr>
      <vt:lpstr>人机协同组卷可视分析</vt:lpstr>
      <vt:lpstr>Introduction</vt:lpstr>
      <vt:lpstr>Contributions</vt:lpstr>
      <vt:lpstr>Methods</vt:lpstr>
      <vt:lpstr>Methods</vt:lpstr>
      <vt:lpstr>Methods</vt:lpstr>
      <vt:lpstr>Methods</vt:lpstr>
      <vt:lpstr>Methods</vt:lpstr>
      <vt:lpstr>Methods</vt:lpstr>
      <vt:lpstr>Methods</vt:lpstr>
      <vt:lpstr>Methods</vt:lpstr>
      <vt:lpstr>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Huamin Qu</dc:creator>
  <cp:lastModifiedBy>Cai lbh</cp:lastModifiedBy>
  <cp:revision>161</cp:revision>
  <dcterms:created xsi:type="dcterms:W3CDTF">2023-10-25T14:41:54Z</dcterms:created>
  <dcterms:modified xsi:type="dcterms:W3CDTF">2023-12-21T10:19:04Z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2AF967B5C0F549BFBA4AB8B3B956C7A0_13</vt:lpwstr>
  </property>
  <property fmtid="{D5CDD505-2E9C-101B-9397-08002B2CF9AE}" pid="4" name="KSOProductBuildVer">
    <vt:lpwstr>2052-12.1.0.15712</vt:lpwstr>
  </property>
</Properties>
</file>