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60" r:id="rId3"/>
    <p:sldId id="259" r:id="rId4"/>
    <p:sldId id="328" r:id="rId5"/>
    <p:sldId id="329" r:id="rId6"/>
    <p:sldId id="330" r:id="rId7"/>
    <p:sldId id="331" r:id="rId8"/>
    <p:sldId id="332" r:id="rId9"/>
  </p:sldIdLst>
  <p:sldSz cx="9144000" cy="6858000" type="screen4x3"/>
  <p:notesSz cx="6858000" cy="9144000"/>
  <p:custDataLst>
    <p:tags r:id="rId11"/>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DF8A"/>
    <a:srgbClr val="60842C"/>
    <a:srgbClr val="E566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7"/>
    <p:restoredTop sz="71538" autoAdjust="0"/>
  </p:normalViewPr>
  <p:slideViewPr>
    <p:cSldViewPr showGuides="1">
      <p:cViewPr varScale="1">
        <p:scale>
          <a:sx n="93" d="100"/>
          <a:sy n="93" d="100"/>
        </p:scale>
        <p:origin x="2472" y="67"/>
      </p:cViewPr>
      <p:guideLst>
        <p:guide orient="horz" pos="211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认知诊断模型，通过从学生的回答记录中发现学生的状态来预测学生表现并推荐练习的技术</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需要</a:t>
            </a:r>
            <a:r>
              <a:rPr lang="en-US" altLang="zh-CN" b="0" i="0" dirty="0">
                <a:solidFill>
                  <a:srgbClr val="000000"/>
                </a:solidFill>
                <a:effectLst/>
                <a:latin typeface="微软雅黑" panose="020B0503020204020204" pitchFamily="34" charset="-122"/>
                <a:ea typeface="微软雅黑" panose="020B0503020204020204" pitchFamily="34" charset="-122"/>
              </a:rPr>
              <a:t>Q</a:t>
            </a:r>
            <a:r>
              <a:rPr lang="zh-CN" altLang="en-US" b="0" i="0" dirty="0">
                <a:solidFill>
                  <a:srgbClr val="000000"/>
                </a:solidFill>
                <a:effectLst/>
                <a:latin typeface="微软雅黑" panose="020B0503020204020204" pitchFamily="34" charset="-122"/>
                <a:ea typeface="微软雅黑" panose="020B0503020204020204" pitchFamily="34" charset="-122"/>
              </a:rPr>
              <a:t>矩阵，表示需要知识点掌握才能正确回答练习</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提取练习中的知识点，</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动态键值内存网络模型，训练好</a:t>
            </a:r>
            <a:r>
              <a:rPr lang="en-US" altLang="zh-CN" b="0" i="0" dirty="0">
                <a:solidFill>
                  <a:srgbClr val="000000"/>
                </a:solidFill>
                <a:effectLst/>
                <a:latin typeface="微软雅黑" panose="020B0503020204020204" pitchFamily="34" charset="-122"/>
                <a:ea typeface="微软雅黑" panose="020B0503020204020204" pitchFamily="34" charset="-122"/>
              </a:rPr>
              <a:t>DKVMN</a:t>
            </a:r>
            <a:r>
              <a:rPr lang="zh-CN" altLang="en-US" b="0" i="0" dirty="0">
                <a:solidFill>
                  <a:srgbClr val="000000"/>
                </a:solidFill>
                <a:effectLst/>
                <a:latin typeface="微软雅黑" panose="020B0503020204020204" pitchFamily="34" charset="-122"/>
                <a:ea typeface="微软雅黑" panose="020B0503020204020204" pitchFamily="34" charset="-122"/>
              </a:rPr>
              <a:t>之后，有一个称为相关权值</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𝑤</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的中间参数，表示练习和概念之间内在关系的强度</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1990198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认知诊断模型，通过从学生的回答记录中发现学生的状态来预测学生表现并推荐练习的技术</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需要</a:t>
            </a:r>
            <a:r>
              <a:rPr lang="en-US" altLang="zh-CN" b="0" i="0" dirty="0">
                <a:solidFill>
                  <a:srgbClr val="000000"/>
                </a:solidFill>
                <a:effectLst/>
                <a:latin typeface="微软雅黑" panose="020B0503020204020204" pitchFamily="34" charset="-122"/>
                <a:ea typeface="微软雅黑" panose="020B0503020204020204" pitchFamily="34" charset="-122"/>
              </a:rPr>
              <a:t>Q</a:t>
            </a:r>
            <a:r>
              <a:rPr lang="zh-CN" altLang="en-US" b="0" i="0" dirty="0">
                <a:solidFill>
                  <a:srgbClr val="000000"/>
                </a:solidFill>
                <a:effectLst/>
                <a:latin typeface="微软雅黑" panose="020B0503020204020204" pitchFamily="34" charset="-122"/>
                <a:ea typeface="微软雅黑" panose="020B0503020204020204" pitchFamily="34" charset="-122"/>
              </a:rPr>
              <a:t>矩阵，表示需要知识点掌握才能正确回答练习</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提取练习中的知识点，</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动态键值内存网络模型，训练好</a:t>
            </a:r>
            <a:r>
              <a:rPr lang="en-US" altLang="zh-CN" b="0" i="0" dirty="0">
                <a:solidFill>
                  <a:srgbClr val="000000"/>
                </a:solidFill>
                <a:effectLst/>
                <a:latin typeface="微软雅黑" panose="020B0503020204020204" pitchFamily="34" charset="-122"/>
                <a:ea typeface="微软雅黑" panose="020B0503020204020204" pitchFamily="34" charset="-122"/>
              </a:rPr>
              <a:t>DKVMN</a:t>
            </a:r>
            <a:r>
              <a:rPr lang="zh-CN" altLang="en-US" b="0" i="0" dirty="0">
                <a:solidFill>
                  <a:srgbClr val="000000"/>
                </a:solidFill>
                <a:effectLst/>
                <a:latin typeface="微软雅黑" panose="020B0503020204020204" pitchFamily="34" charset="-122"/>
                <a:ea typeface="微软雅黑" panose="020B0503020204020204" pitchFamily="34" charset="-122"/>
              </a:rPr>
              <a:t>之后，有一个称为相关权值</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𝑤</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的中间参数，表示练习和概念之间内在关系的强度</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42819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Söhne"/>
              </a:rPr>
              <a:t>原有的教学大纲知识点划分较为粗糙，可能会忽略某些更细致的知识点，</a:t>
            </a:r>
            <a:endParaRPr lang="en-US" altLang="zh-CN" sz="1200" dirty="0">
              <a:latin typeface="Söhne"/>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ea typeface="宋体" panose="02010600030101010101" pitchFamily="2" charset="-122"/>
              </a:rPr>
              <a:t>利用</a:t>
            </a:r>
            <a:r>
              <a:rPr lang="en-US" altLang="zh-CN" sz="1200" dirty="0" err="1">
                <a:ea typeface="宋体" panose="02010600030101010101" pitchFamily="2" charset="-122"/>
              </a:rPr>
              <a:t>chatGPT</a:t>
            </a:r>
            <a:r>
              <a:rPr lang="zh-CN" altLang="en-US" sz="1200" dirty="0">
                <a:ea typeface="宋体" panose="02010600030101010101" pitchFamily="2" charset="-122"/>
              </a:rPr>
              <a:t>提取题目更细致的知识点。</a:t>
            </a:r>
            <a:r>
              <a:rPr lang="en-US" altLang="zh-CN" sz="1200" dirty="0" err="1">
                <a:ea typeface="宋体" panose="02010600030101010101" pitchFamily="2" charset="-122"/>
              </a:rPr>
              <a:t>chatGPT</a:t>
            </a:r>
            <a:r>
              <a:rPr lang="zh-CN" altLang="en-US" sz="1200" dirty="0">
                <a:ea typeface="宋体" panose="02010600030101010101" pitchFamily="2" charset="-122"/>
              </a:rPr>
              <a:t>能提取出题目不包含的知识点，</a:t>
            </a:r>
            <a:endParaRPr lang="en-US" altLang="zh-CN" sz="1200" dirty="0">
              <a:ea typeface="宋体" panose="02010600030101010101" pitchFamily="2" charset="-122"/>
            </a:endParaRPr>
          </a:p>
          <a:p>
            <a:pPr algn="just" eaLnBrk="1" hangingPunct="1">
              <a:buFontTx/>
              <a:buChar char="-"/>
              <a:defRPr/>
            </a:pPr>
            <a:r>
              <a:rPr lang="zh-CN" altLang="en-US" sz="1200" dirty="0">
                <a:ea typeface="宋体" panose="02010600030101010101" pitchFamily="2" charset="-122"/>
              </a:rPr>
              <a:t>通过</a:t>
            </a:r>
            <a:r>
              <a:rPr lang="en-US" altLang="zh-CN" sz="1200" dirty="0" err="1">
                <a:ea typeface="宋体" panose="02010600030101010101" pitchFamily="2" charset="-122"/>
              </a:rPr>
              <a:t>chatGPT</a:t>
            </a:r>
            <a:r>
              <a:rPr lang="zh-CN" altLang="en-US" sz="1200" dirty="0">
                <a:ea typeface="宋体" panose="02010600030101010101" pitchFamily="2" charset="-122"/>
              </a:rPr>
              <a:t>提取出的知识点中的分布来评价得出的试卷是否覆盖更细致的知识点</a:t>
            </a:r>
            <a:endParaRPr lang="en-US" altLang="zh-CN" sz="1200" dirty="0">
              <a:ea typeface="宋体" panose="02010600030101010101" pitchFamily="2" charset="-122"/>
            </a:endParaRPr>
          </a:p>
          <a:p>
            <a:pPr algn="just" eaLnBrk="1" hangingPunct="1">
              <a:buFontTx/>
              <a:buChar char="-"/>
              <a:defRPr/>
            </a:pPr>
            <a:endParaRPr lang="en-US" altLang="zh-CN" sz="1200" dirty="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86432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Söhne"/>
              </a:rPr>
              <a:t>原有的教学大纲知识点划分较为粗糙，可能会忽略某些更细致的知识点，</a:t>
            </a:r>
            <a:endParaRPr lang="en-US" altLang="zh-CN" sz="1200" dirty="0">
              <a:latin typeface="Söhne"/>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ea typeface="宋体" panose="02010600030101010101" pitchFamily="2" charset="-122"/>
              </a:rPr>
              <a:t>利用</a:t>
            </a:r>
            <a:r>
              <a:rPr lang="en-US" altLang="zh-CN" sz="1200" dirty="0" err="1">
                <a:ea typeface="宋体" panose="02010600030101010101" pitchFamily="2" charset="-122"/>
              </a:rPr>
              <a:t>chatGPT</a:t>
            </a:r>
            <a:r>
              <a:rPr lang="zh-CN" altLang="en-US" sz="1200" dirty="0">
                <a:ea typeface="宋体" panose="02010600030101010101" pitchFamily="2" charset="-122"/>
              </a:rPr>
              <a:t>提取题目更细致的知识点。</a:t>
            </a:r>
            <a:r>
              <a:rPr lang="en-US" altLang="zh-CN" sz="1200" dirty="0" err="1">
                <a:ea typeface="宋体" panose="02010600030101010101" pitchFamily="2" charset="-122"/>
              </a:rPr>
              <a:t>chatGPT</a:t>
            </a:r>
            <a:r>
              <a:rPr lang="zh-CN" altLang="en-US" sz="1200" dirty="0">
                <a:ea typeface="宋体" panose="02010600030101010101" pitchFamily="2" charset="-122"/>
              </a:rPr>
              <a:t>能提取出题目不包含的知识点，</a:t>
            </a:r>
            <a:endParaRPr lang="en-US" altLang="zh-CN" sz="1200" dirty="0">
              <a:ea typeface="宋体" panose="02010600030101010101" pitchFamily="2" charset="-122"/>
            </a:endParaRPr>
          </a:p>
          <a:p>
            <a:pPr algn="just" eaLnBrk="1" hangingPunct="1">
              <a:buFontTx/>
              <a:buChar char="-"/>
              <a:defRPr/>
            </a:pPr>
            <a:r>
              <a:rPr lang="zh-CN" altLang="en-US" sz="1200" dirty="0">
                <a:ea typeface="宋体" panose="02010600030101010101" pitchFamily="2" charset="-122"/>
              </a:rPr>
              <a:t>通过</a:t>
            </a:r>
            <a:r>
              <a:rPr lang="en-US" altLang="zh-CN" sz="1200" dirty="0" err="1">
                <a:ea typeface="宋体" panose="02010600030101010101" pitchFamily="2" charset="-122"/>
              </a:rPr>
              <a:t>chatGPT</a:t>
            </a:r>
            <a:r>
              <a:rPr lang="zh-CN" altLang="en-US" sz="1200" dirty="0">
                <a:ea typeface="宋体" panose="02010600030101010101" pitchFamily="2" charset="-122"/>
              </a:rPr>
              <a:t>提取出的知识点中的分布来评价得出的试卷是否覆盖更细致的知识点</a:t>
            </a:r>
            <a:endParaRPr lang="en-US" altLang="zh-CN" sz="1200" dirty="0">
              <a:ea typeface="宋体" panose="02010600030101010101" pitchFamily="2" charset="-122"/>
            </a:endParaRPr>
          </a:p>
          <a:p>
            <a:pPr algn="just" eaLnBrk="1" hangingPunct="1">
              <a:buFontTx/>
              <a:buChar char="-"/>
              <a:defRPr/>
            </a:pPr>
            <a:endParaRPr lang="en-US" altLang="zh-CN" sz="1200" dirty="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2962800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Söhne"/>
              </a:rPr>
              <a:t>原有的教学大纲知识点划分较为粗糙，可能会忽略某些更细致的知识点，</a:t>
            </a:r>
            <a:endParaRPr lang="en-US" altLang="zh-CN" sz="1200" dirty="0">
              <a:latin typeface="Söhne"/>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ea typeface="宋体" panose="02010600030101010101" pitchFamily="2" charset="-122"/>
              </a:rPr>
              <a:t>利用</a:t>
            </a:r>
            <a:r>
              <a:rPr lang="en-US" altLang="zh-CN" sz="1200" dirty="0" err="1">
                <a:ea typeface="宋体" panose="02010600030101010101" pitchFamily="2" charset="-122"/>
              </a:rPr>
              <a:t>chatGPT</a:t>
            </a:r>
            <a:r>
              <a:rPr lang="zh-CN" altLang="en-US" sz="1200" dirty="0">
                <a:ea typeface="宋体" panose="02010600030101010101" pitchFamily="2" charset="-122"/>
              </a:rPr>
              <a:t>提取题目更细致的知识点。</a:t>
            </a:r>
            <a:r>
              <a:rPr lang="en-US" altLang="zh-CN" sz="1200" dirty="0" err="1">
                <a:ea typeface="宋体" panose="02010600030101010101" pitchFamily="2" charset="-122"/>
              </a:rPr>
              <a:t>chatGPT</a:t>
            </a:r>
            <a:r>
              <a:rPr lang="zh-CN" altLang="en-US" sz="1200" dirty="0">
                <a:ea typeface="宋体" panose="02010600030101010101" pitchFamily="2" charset="-122"/>
              </a:rPr>
              <a:t>能提取出题目不包含的知识点，</a:t>
            </a:r>
            <a:endParaRPr lang="en-US" altLang="zh-CN" sz="1200" dirty="0">
              <a:ea typeface="宋体" panose="02010600030101010101" pitchFamily="2" charset="-122"/>
            </a:endParaRPr>
          </a:p>
          <a:p>
            <a:pPr algn="just" eaLnBrk="1" hangingPunct="1">
              <a:buFontTx/>
              <a:buChar char="-"/>
              <a:defRPr/>
            </a:pPr>
            <a:r>
              <a:rPr lang="zh-CN" altLang="en-US" sz="1200" dirty="0">
                <a:ea typeface="宋体" panose="02010600030101010101" pitchFamily="2" charset="-122"/>
              </a:rPr>
              <a:t>通过</a:t>
            </a:r>
            <a:r>
              <a:rPr lang="en-US" altLang="zh-CN" sz="1200" dirty="0" err="1">
                <a:ea typeface="宋体" panose="02010600030101010101" pitchFamily="2" charset="-122"/>
              </a:rPr>
              <a:t>chatGPT</a:t>
            </a:r>
            <a:r>
              <a:rPr lang="zh-CN" altLang="en-US" sz="1200" dirty="0">
                <a:ea typeface="宋体" panose="02010600030101010101" pitchFamily="2" charset="-122"/>
              </a:rPr>
              <a:t>提取出的知识点中的分布来评价得出的试卷是否覆盖更细致的知识点</a:t>
            </a:r>
            <a:endParaRPr lang="en-US" altLang="zh-CN" sz="1200" dirty="0">
              <a:ea typeface="宋体" panose="02010600030101010101" pitchFamily="2" charset="-122"/>
            </a:endParaRPr>
          </a:p>
          <a:p>
            <a:pPr algn="just" eaLnBrk="1" hangingPunct="1">
              <a:buFontTx/>
              <a:buChar char="-"/>
              <a:defRPr/>
            </a:pPr>
            <a:endParaRPr lang="en-US" altLang="zh-CN" sz="1200" dirty="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99162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心理与教育测量中常用两种测量理论去分析试题试卷质量，</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包括经典测量理论（</a:t>
            </a:r>
            <a:r>
              <a:rPr lang="en-US" altLang="zh-CN" dirty="0"/>
              <a:t>classical test theory, CTT</a:t>
            </a:r>
            <a:r>
              <a:rPr lang="zh-CN" altLang="en-US" dirty="0"/>
              <a:t>）和项目反应理论（</a:t>
            </a:r>
            <a:r>
              <a:rPr lang="en-US" altLang="zh-CN" dirty="0"/>
              <a:t>item response theory, IRT</a:t>
            </a:r>
            <a:r>
              <a:rPr lang="zh-CN" altLang="en-US" dirty="0"/>
              <a:t>）。</a:t>
            </a:r>
            <a:endParaRPr lang="en-US" altLang="zh-CN" sz="1200" dirty="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1107904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心理与教育测量中常用两种测量理论去分析试题试卷质量，</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包括经典测量理论（</a:t>
            </a:r>
            <a:r>
              <a:rPr lang="en-US" altLang="zh-CN" dirty="0"/>
              <a:t>classical test theory, CTT</a:t>
            </a:r>
            <a:r>
              <a:rPr lang="zh-CN" altLang="en-US" dirty="0"/>
              <a:t>）和项目反应理论（</a:t>
            </a:r>
            <a:r>
              <a:rPr lang="en-US" altLang="zh-CN" dirty="0"/>
              <a:t>item response theory, IRT</a:t>
            </a:r>
            <a:r>
              <a:rPr lang="zh-CN" altLang="en-US" dirty="0"/>
              <a:t>）。</a:t>
            </a:r>
            <a:endParaRPr lang="en-US" altLang="zh-CN" sz="1200" dirty="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2479821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en-US" sz="3200" b="0" i="0" u="none" strike="noStrike" kern="0" cap="none" spc="0" normalizeH="0" baseline="0" noProof="0">
              <a:ln>
                <a:noFill/>
              </a:ln>
              <a:solidFill>
                <a:schemeClr val="tx1"/>
              </a:solidFill>
              <a:effectLst/>
              <a:uLnTx/>
              <a:uFillTx/>
              <a:latin typeface="+mn-lt"/>
              <a:ea typeface="宋体" panose="02010600030101010101" pitchFamily="2" charset="-122"/>
              <a:cs typeface="宋体" panose="02010600030101010101" pitchFamily="2" charset="-122"/>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zh-CN" dirty="0"/>
              <a:t>Click to edit Master title style</a:t>
            </a:r>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4400">
          <a:solidFill>
            <a:schemeClr val="tx2"/>
          </a:solidFill>
          <a:latin typeface="+mj-lt"/>
          <a:ea typeface="宋体" panose="02010600030101010101" pitchFamily="2" charset="-122"/>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宋体" panose="02010600030101010101" pitchFamily="2" charset="-122"/>
          <a:cs typeface="宋体" panose="02010600030101010101" pitchFamily="2" charset="-122"/>
        </a:defRPr>
      </a:lvl1pPr>
      <a:lvl2pPr marL="742950" indent="-285750" algn="l" rtl="0" eaLnBrk="0" fontAlgn="base" hangingPunct="0">
        <a:spcBef>
          <a:spcPct val="20000"/>
        </a:spcBef>
        <a:spcAft>
          <a:spcPct val="0"/>
        </a:spcAft>
        <a:buChar char="–"/>
        <a:defRPr kumimoji="1" sz="28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ctrTitle"/>
          </p:nvPr>
        </p:nvSpPr>
        <p:spPr>
          <a:xfrm>
            <a:off x="685800" y="2133600"/>
            <a:ext cx="7772400" cy="1470025"/>
          </a:xfrm>
          <a:ln/>
        </p:spPr>
        <p:txBody>
          <a:bodyPr vert="horz" wrap="square" lIns="91440" tIns="45720" rIns="91440" bIns="45720" anchor="ctr" anchorCtr="0"/>
          <a:lstStyle/>
          <a:p>
            <a:pPr eaLnBrk="1" hangingPunct="1">
              <a:buClrTx/>
              <a:buSzTx/>
              <a:buFontTx/>
              <a:buNone/>
            </a:pPr>
            <a:r>
              <a:rPr lang="zh-CN" altLang="en-US" dirty="0"/>
              <a:t>人机协同组卷可视分析</a:t>
            </a:r>
            <a:endParaRPr lang="en-US" altLang="zh-CN" dirty="0"/>
          </a:p>
        </p:txBody>
      </p:sp>
      <p:sp>
        <p:nvSpPr>
          <p:cNvPr id="2" name="文本框 1">
            <a:extLst>
              <a:ext uri="{FF2B5EF4-FFF2-40B4-BE49-F238E27FC236}">
                <a16:creationId xmlns:a16="http://schemas.microsoft.com/office/drawing/2014/main" id="{9B9449CE-C538-4A80-ABCD-BD08AB397D94}"/>
              </a:ext>
            </a:extLst>
          </p:cNvPr>
          <p:cNvSpPr txBox="1"/>
          <p:nvPr/>
        </p:nvSpPr>
        <p:spPr>
          <a:xfrm>
            <a:off x="5562600" y="4953000"/>
            <a:ext cx="1261884" cy="523220"/>
          </a:xfrm>
          <a:prstGeom prst="rect">
            <a:avLst/>
          </a:prstGeom>
          <a:noFill/>
        </p:spPr>
        <p:txBody>
          <a:bodyPr wrap="none" rtlCol="0">
            <a:spAutoFit/>
          </a:bodyPr>
          <a:lstStyle/>
          <a:p>
            <a:r>
              <a:rPr lang="zh-CN" altLang="en-US" sz="2800" dirty="0"/>
              <a:t>蔡李洪</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0"/>
            <a:ext cx="8229600" cy="1143000"/>
          </a:xfrm>
          <a:ln/>
        </p:spPr>
        <p:txBody>
          <a:bodyPr vert="horz" wrap="square" lIns="91440" tIns="45720" rIns="91440" bIns="45720" anchor="ctr" anchorCtr="0"/>
          <a:lstStyle/>
          <a:p>
            <a:pPr eaLnBrk="1" hangingPunct="1"/>
            <a:r>
              <a:rPr lang="en-US" altLang="zh-CN" dirty="0"/>
              <a:t>Related Work</a:t>
            </a:r>
          </a:p>
        </p:txBody>
      </p:sp>
      <p:sp>
        <p:nvSpPr>
          <p:cNvPr id="4099" name="Rectangle 3"/>
          <p:cNvSpPr>
            <a:spLocks noGrp="1"/>
          </p:cNvSpPr>
          <p:nvPr>
            <p:ph idx="1"/>
          </p:nvPr>
        </p:nvSpPr>
        <p:spPr>
          <a:xfrm>
            <a:off x="457200" y="838200"/>
            <a:ext cx="8229600" cy="5486400"/>
          </a:xfrm>
          <a:ln/>
        </p:spPr>
        <p:txBody>
          <a:bodyPr vert="horz" wrap="square" lIns="91440" tIns="45720" rIns="91440" bIns="45720" anchor="t" anchorCtr="0"/>
          <a:lstStyle/>
          <a:p>
            <a:pPr eaLnBrk="1" hangingPunct="1"/>
            <a:r>
              <a:rPr lang="en-US" altLang="zh-CN" dirty="0"/>
              <a:t>Cognitive diagnosis methods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r>
              <a:rPr lang="en-US" altLang="zh-CN" dirty="0"/>
              <a:t>Dynamic Key-Value Memory Networks Model.</a:t>
            </a:r>
          </a:p>
          <a:p>
            <a:pPr marL="0" indent="0" eaLnBrk="1" hangingPunct="1">
              <a:buNone/>
            </a:pPr>
            <a:r>
              <a:rPr lang="en-US" altLang="zh-CN" dirty="0"/>
              <a:t>	</a:t>
            </a:r>
            <a:endParaRPr lang="zh-CN" altLang="en-US" dirty="0"/>
          </a:p>
        </p:txBody>
      </p:sp>
      <p:pic>
        <p:nvPicPr>
          <p:cNvPr id="3" name="图片 2">
            <a:extLst>
              <a:ext uri="{FF2B5EF4-FFF2-40B4-BE49-F238E27FC236}">
                <a16:creationId xmlns:a16="http://schemas.microsoft.com/office/drawing/2014/main" id="{246B0B1D-ACE9-4103-9654-2E76F70D2F13}"/>
              </a:ext>
            </a:extLst>
          </p:cNvPr>
          <p:cNvPicPr>
            <a:picLocks noChangeAspect="1"/>
          </p:cNvPicPr>
          <p:nvPr/>
        </p:nvPicPr>
        <p:blipFill>
          <a:blip r:embed="rId3"/>
          <a:stretch>
            <a:fillRect/>
          </a:stretch>
        </p:blipFill>
        <p:spPr>
          <a:xfrm>
            <a:off x="1625895" y="1600200"/>
            <a:ext cx="5892209" cy="1905000"/>
          </a:xfrm>
          <a:prstGeom prst="rect">
            <a:avLst/>
          </a:prstGeom>
        </p:spPr>
      </p:pic>
    </p:spTree>
    <p:extLst>
      <p:ext uri="{BB962C8B-B14F-4D97-AF65-F5344CB8AC3E}">
        <p14:creationId xmlns:p14="http://schemas.microsoft.com/office/powerpoint/2010/main" val="306490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0"/>
            <a:ext cx="8229600" cy="1143000"/>
          </a:xfrm>
          <a:ln/>
        </p:spPr>
        <p:txBody>
          <a:bodyPr vert="horz" wrap="square" lIns="91440" tIns="45720" rIns="91440" bIns="45720" anchor="ctr" anchorCtr="0"/>
          <a:lstStyle/>
          <a:p>
            <a:pPr eaLnBrk="1" hangingPunct="1"/>
            <a:r>
              <a:rPr lang="en-US" altLang="zh-CN" dirty="0"/>
              <a:t>Related Work</a:t>
            </a:r>
          </a:p>
        </p:txBody>
      </p:sp>
      <p:sp>
        <p:nvSpPr>
          <p:cNvPr id="4099" name="Rectangle 3"/>
          <p:cNvSpPr>
            <a:spLocks noGrp="1"/>
          </p:cNvSpPr>
          <p:nvPr>
            <p:ph idx="1"/>
          </p:nvPr>
        </p:nvSpPr>
        <p:spPr>
          <a:xfrm>
            <a:off x="457200" y="838200"/>
            <a:ext cx="8229600" cy="5486400"/>
          </a:xfrm>
          <a:ln/>
        </p:spPr>
        <p:txBody>
          <a:bodyPr vert="horz" wrap="square" lIns="91440" tIns="45720" rIns="91440" bIns="45720" anchor="t" anchorCtr="0"/>
          <a:lstStyle/>
          <a:p>
            <a:pPr algn="just"/>
            <a:r>
              <a:rPr lang="en-US" altLang="zh-CN" sz="2500" b="1" i="0" dirty="0">
                <a:solidFill>
                  <a:srgbClr val="000000"/>
                </a:solidFill>
                <a:effectLst/>
                <a:latin typeface="宋体" panose="02010600030101010101" pitchFamily="2" charset="-122"/>
              </a:rPr>
              <a:t>DINA</a:t>
            </a:r>
            <a:r>
              <a:rPr lang="zh-CN" altLang="en-US" sz="2500" b="0" i="0" dirty="0">
                <a:solidFill>
                  <a:srgbClr val="000000"/>
                </a:solidFill>
                <a:effectLst/>
                <a:latin typeface="宋体" panose="02010600030101010101" pitchFamily="2" charset="-122"/>
              </a:rPr>
              <a:t>。根据</a:t>
            </a:r>
            <a:r>
              <a:rPr lang="en-US" altLang="zh-CN" sz="2500" b="0" i="0" dirty="0">
                <a:solidFill>
                  <a:srgbClr val="000000"/>
                </a:solidFill>
                <a:effectLst/>
                <a:latin typeface="宋体" panose="02010600030101010101" pitchFamily="2" charset="-122"/>
              </a:rPr>
              <a:t>DINA</a:t>
            </a:r>
            <a:r>
              <a:rPr lang="zh-CN" altLang="en-US" sz="2500" b="0" i="0" dirty="0">
                <a:solidFill>
                  <a:srgbClr val="000000"/>
                </a:solidFill>
                <a:effectLst/>
                <a:latin typeface="宋体" panose="02010600030101010101" pitchFamily="2" charset="-122"/>
              </a:rPr>
              <a:t>方法诊断学生的知识状态。然后根据不同掌握水平的知识状态，向学生推荐与技能相关的练习。</a:t>
            </a:r>
          </a:p>
          <a:p>
            <a:pPr algn="just"/>
            <a:r>
              <a:rPr lang="zh-CN" altLang="en-US" sz="2500" b="1" i="0" dirty="0">
                <a:solidFill>
                  <a:srgbClr val="000000"/>
                </a:solidFill>
                <a:effectLst/>
                <a:latin typeface="宋体" panose="02010600030101010101" pitchFamily="2" charset="-122"/>
              </a:rPr>
              <a:t>模糊认知诊断框架</a:t>
            </a:r>
            <a:r>
              <a:rPr lang="en-US" altLang="zh-CN" sz="2500" b="1" i="0" dirty="0">
                <a:solidFill>
                  <a:srgbClr val="000000"/>
                </a:solidFill>
                <a:effectLst/>
                <a:latin typeface="宋体" panose="02010600030101010101" pitchFamily="2" charset="-122"/>
              </a:rPr>
              <a:t>(</a:t>
            </a:r>
            <a:r>
              <a:rPr lang="en-US" altLang="zh-CN" sz="2500" b="1" i="0" dirty="0" err="1">
                <a:solidFill>
                  <a:srgbClr val="000000"/>
                </a:solidFill>
                <a:effectLst/>
                <a:latin typeface="宋体" panose="02010600030101010101" pitchFamily="2" charset="-122"/>
              </a:rPr>
              <a:t>FuzzyCDF</a:t>
            </a:r>
            <a:r>
              <a:rPr lang="en-US" altLang="zh-CN" sz="2500" b="1" i="0" dirty="0">
                <a:solidFill>
                  <a:srgbClr val="000000"/>
                </a:solidFill>
                <a:effectLst/>
                <a:latin typeface="宋体" panose="02010600030101010101" pitchFamily="2" charset="-122"/>
              </a:rPr>
              <a:t>)</a:t>
            </a:r>
            <a:r>
              <a:rPr lang="zh-CN" altLang="en-US" sz="2500" b="0" i="0" dirty="0">
                <a:solidFill>
                  <a:srgbClr val="000000"/>
                </a:solidFill>
                <a:effectLst/>
                <a:latin typeface="宋体" panose="02010600030101010101" pitchFamily="2" charset="-122"/>
              </a:rPr>
              <a:t>。通过对技能熟练程度的模糊化，为学生的认知建模增加客观和主观练习的信息。</a:t>
            </a:r>
          </a:p>
          <a:p>
            <a:pPr algn="just"/>
            <a:r>
              <a:rPr lang="en-US" altLang="zh-CN" sz="2500" b="1" i="0" dirty="0">
                <a:solidFill>
                  <a:srgbClr val="000000"/>
                </a:solidFill>
                <a:effectLst/>
                <a:latin typeface="宋体" panose="02010600030101010101" pitchFamily="2" charset="-122"/>
              </a:rPr>
              <a:t>PMF (probability Matrix Factorization)</a:t>
            </a:r>
            <a:r>
              <a:rPr lang="zh-CN" altLang="en-US" sz="2500" b="0" i="0" dirty="0">
                <a:solidFill>
                  <a:srgbClr val="000000"/>
                </a:solidFill>
                <a:effectLst/>
                <a:latin typeface="宋体" panose="02010600030101010101" pitchFamily="2" charset="-122"/>
              </a:rPr>
              <a:t>。将学生和练习投射到低维空间的潜在因素模型。</a:t>
            </a:r>
          </a:p>
          <a:p>
            <a:pPr algn="just"/>
            <a:r>
              <a:rPr lang="en-US" altLang="zh-CN" sz="2500" b="1" i="0" dirty="0">
                <a:solidFill>
                  <a:srgbClr val="000000"/>
                </a:solidFill>
                <a:effectLst/>
                <a:latin typeface="宋体" panose="02010600030101010101" pitchFamily="2" charset="-122"/>
              </a:rPr>
              <a:t>NMF (Non-negative matrix factorization)</a:t>
            </a:r>
            <a:r>
              <a:rPr lang="zh-CN" altLang="en-US" sz="2500" b="0" i="0" dirty="0">
                <a:solidFill>
                  <a:srgbClr val="000000"/>
                </a:solidFill>
                <a:effectLst/>
                <a:latin typeface="宋体" panose="02010600030101010101" pitchFamily="2" charset="-122"/>
              </a:rPr>
              <a:t>。一个潜在的非负性因素模型，可以看作是一个主题模型。</a:t>
            </a:r>
          </a:p>
          <a:p>
            <a:pPr algn="just"/>
            <a:r>
              <a:rPr lang="en-US" altLang="zh-CN" sz="2500" b="1" i="0" dirty="0">
                <a:solidFill>
                  <a:srgbClr val="000000"/>
                </a:solidFill>
                <a:effectLst/>
                <a:latin typeface="宋体" panose="02010600030101010101" pitchFamily="2" charset="-122"/>
              </a:rPr>
              <a:t>PMF-CD (probability Matrix Factorization and Cognitive Diagnosis)</a:t>
            </a:r>
            <a:r>
              <a:rPr lang="zh-CN" altLang="en-US" sz="2500" b="0" i="0" dirty="0">
                <a:solidFill>
                  <a:srgbClr val="000000"/>
                </a:solidFill>
                <a:effectLst/>
                <a:latin typeface="宋体" panose="02010600030101010101" pitchFamily="2" charset="-122"/>
              </a:rPr>
              <a:t>。结合</a:t>
            </a:r>
            <a:r>
              <a:rPr lang="en-US" altLang="zh-CN" sz="2500" b="0" i="0" dirty="0">
                <a:solidFill>
                  <a:srgbClr val="000000"/>
                </a:solidFill>
                <a:effectLst/>
                <a:latin typeface="宋体" panose="02010600030101010101" pitchFamily="2" charset="-122"/>
              </a:rPr>
              <a:t>PMF</a:t>
            </a:r>
            <a:r>
              <a:rPr lang="zh-CN" altLang="en-US" sz="2500" b="0" i="0" dirty="0">
                <a:solidFill>
                  <a:srgbClr val="000000"/>
                </a:solidFill>
                <a:effectLst/>
                <a:latin typeface="宋体" panose="02010600030101010101" pitchFamily="2" charset="-122"/>
              </a:rPr>
              <a:t>和认知诊断的互补优势，兼顾学生的个体和共同学习状态</a:t>
            </a:r>
          </a:p>
          <a:p>
            <a:pPr marL="0" indent="0" eaLnBrk="1" hangingPunct="1">
              <a:buNone/>
            </a:pPr>
            <a:r>
              <a:rPr lang="en-US" altLang="zh-CN" sz="2500" dirty="0">
                <a:latin typeface="宋体" panose="02010600030101010101" pitchFamily="2" charset="-122"/>
              </a:rPr>
              <a:t>	</a:t>
            </a:r>
            <a:endParaRPr lang="zh-CN" altLang="en-US" sz="2500" dirty="0">
              <a:latin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77C460-AC3B-1B95-6A20-0A4BF8931A0B}"/>
              </a:ext>
            </a:extLst>
          </p:cNvPr>
          <p:cNvSpPr>
            <a:spLocks noGrp="1" noChangeArrowheads="1"/>
          </p:cNvSpPr>
          <p:nvPr>
            <p:ph type="title"/>
          </p:nvPr>
        </p:nvSpPr>
        <p:spPr>
          <a:xfrm>
            <a:off x="457200" y="152400"/>
            <a:ext cx="8229600" cy="1143000"/>
          </a:xfrm>
        </p:spPr>
        <p:txBody>
          <a:bodyPr/>
          <a:lstStyle/>
          <a:p>
            <a:pPr eaLnBrk="1" hangingPunct="1"/>
            <a:r>
              <a:rPr kumimoji="0" lang="en-US" altLang="zh-CN" dirty="0">
                <a:ea typeface="宋体" panose="02010600030101010101" pitchFamily="2" charset="-122"/>
              </a:rPr>
              <a:t>Methods</a:t>
            </a:r>
          </a:p>
        </p:txBody>
      </p:sp>
      <p:sp>
        <p:nvSpPr>
          <p:cNvPr id="8195" name="Rectangle 3">
            <a:extLst>
              <a:ext uri="{FF2B5EF4-FFF2-40B4-BE49-F238E27FC236}">
                <a16:creationId xmlns:a16="http://schemas.microsoft.com/office/drawing/2014/main" id="{F73FE935-3192-A45B-0B46-4C5674F0A8A0}"/>
              </a:ext>
            </a:extLst>
          </p:cNvPr>
          <p:cNvSpPr>
            <a:spLocks noGrp="1" noChangeArrowheads="1"/>
          </p:cNvSpPr>
          <p:nvPr>
            <p:ph type="body" idx="1"/>
          </p:nvPr>
        </p:nvSpPr>
        <p:spPr>
          <a:xfrm>
            <a:off x="152400" y="1129375"/>
            <a:ext cx="8229600" cy="5715000"/>
          </a:xfrm>
        </p:spPr>
        <p:txBody>
          <a:bodyPr/>
          <a:lstStyle/>
          <a:p>
            <a:pPr marL="457200" marR="0" lvl="1" indent="0" algn="l" defTabSz="914400" rtl="0" eaLnBrk="1" fontAlgn="base" latinLnBrk="0" hangingPunct="1">
              <a:lnSpc>
                <a:spcPct val="100000"/>
              </a:lnSpc>
              <a:spcBef>
                <a:spcPct val="20000"/>
              </a:spcBef>
              <a:spcAft>
                <a:spcPct val="0"/>
              </a:spcAft>
              <a:buClrTx/>
              <a:buSzTx/>
              <a:buNone/>
              <a:defRPr/>
            </a:pPr>
            <a:endParaRPr kumimoji="0" lang="en-US" altLang="zh-CN" sz="18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None/>
              <a:defRPr/>
            </a:pPr>
            <a:r>
              <a:rPr kumimoji="0" lang="en-US" altLang="zh-CN" sz="2400" dirty="0"/>
              <a:t>GPT</a:t>
            </a:r>
            <a:r>
              <a:rPr kumimoji="0" lang="zh-CN" altLang="en-US" sz="2400" dirty="0"/>
              <a:t>输出知识点存在杂乱，冗余，影响后续，组卷过程，评估结果</a:t>
            </a:r>
            <a:r>
              <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rPr>
              <a:t>	</a:t>
            </a:r>
            <a:endParaRPr lang="en-US" altLang="zh-CN" dirty="0">
              <a:ea typeface="宋体" panose="02010600030101010101" pitchFamily="2" charset="-122"/>
            </a:endParaRPr>
          </a:p>
          <a:p>
            <a:pPr marL="457200" lvl="1" indent="0" algn="just" eaLnBrk="1" hangingPunct="1">
              <a:buFontTx/>
              <a:buNone/>
              <a:defRPr/>
            </a:pPr>
            <a:endParaRPr lang="en-US" altLang="zh-CN" dirty="0">
              <a:ea typeface="宋体" panose="02010600030101010101" pitchFamily="2" charset="-122"/>
            </a:endParaRPr>
          </a:p>
          <a:p>
            <a:pPr lvl="1" eaLnBrk="1" hangingPunct="1">
              <a:defRPr/>
            </a:pPr>
            <a:endParaRPr lang="en-US" altLang="zh-CN" dirty="0">
              <a:ea typeface="宋体" panose="02010600030101010101" pitchFamily="2" charset="-122"/>
            </a:endParaRPr>
          </a:p>
        </p:txBody>
      </p:sp>
      <p:pic>
        <p:nvPicPr>
          <p:cNvPr id="4" name="图片 3">
            <a:extLst>
              <a:ext uri="{FF2B5EF4-FFF2-40B4-BE49-F238E27FC236}">
                <a16:creationId xmlns:a16="http://schemas.microsoft.com/office/drawing/2014/main" id="{D3C6B944-415E-46D1-B914-39BE9EB8380E}"/>
              </a:ext>
            </a:extLst>
          </p:cNvPr>
          <p:cNvPicPr>
            <a:picLocks noChangeAspect="1"/>
          </p:cNvPicPr>
          <p:nvPr/>
        </p:nvPicPr>
        <p:blipFill>
          <a:blip r:embed="rId3"/>
          <a:stretch>
            <a:fillRect/>
          </a:stretch>
        </p:blipFill>
        <p:spPr>
          <a:xfrm>
            <a:off x="100463" y="2812587"/>
            <a:ext cx="2309127" cy="2514600"/>
          </a:xfrm>
          <a:prstGeom prst="rect">
            <a:avLst/>
          </a:prstGeom>
        </p:spPr>
      </p:pic>
      <p:pic>
        <p:nvPicPr>
          <p:cNvPr id="3" name="图片 2">
            <a:extLst>
              <a:ext uri="{FF2B5EF4-FFF2-40B4-BE49-F238E27FC236}">
                <a16:creationId xmlns:a16="http://schemas.microsoft.com/office/drawing/2014/main" id="{5EF5026E-9A78-42DA-AE8F-81A611A9FF01}"/>
              </a:ext>
            </a:extLst>
          </p:cNvPr>
          <p:cNvPicPr>
            <a:picLocks noChangeAspect="1"/>
          </p:cNvPicPr>
          <p:nvPr/>
        </p:nvPicPr>
        <p:blipFill>
          <a:blip r:embed="rId4"/>
          <a:stretch>
            <a:fillRect/>
          </a:stretch>
        </p:blipFill>
        <p:spPr>
          <a:xfrm>
            <a:off x="2461526" y="2812586"/>
            <a:ext cx="4024389" cy="2514599"/>
          </a:xfrm>
          <a:prstGeom prst="rect">
            <a:avLst/>
          </a:prstGeom>
        </p:spPr>
      </p:pic>
      <p:pic>
        <p:nvPicPr>
          <p:cNvPr id="6" name="图片 5">
            <a:extLst>
              <a:ext uri="{FF2B5EF4-FFF2-40B4-BE49-F238E27FC236}">
                <a16:creationId xmlns:a16="http://schemas.microsoft.com/office/drawing/2014/main" id="{04107490-51D8-4C16-92B1-B2712993A0D0}"/>
              </a:ext>
            </a:extLst>
          </p:cNvPr>
          <p:cNvPicPr>
            <a:picLocks noChangeAspect="1"/>
          </p:cNvPicPr>
          <p:nvPr/>
        </p:nvPicPr>
        <p:blipFill>
          <a:blip r:embed="rId5"/>
          <a:stretch>
            <a:fillRect/>
          </a:stretch>
        </p:blipFill>
        <p:spPr>
          <a:xfrm>
            <a:off x="6734412" y="2812584"/>
            <a:ext cx="2391834" cy="2514599"/>
          </a:xfrm>
          <a:prstGeom prst="rect">
            <a:avLst/>
          </a:prstGeom>
        </p:spPr>
      </p:pic>
      <p:sp>
        <p:nvSpPr>
          <p:cNvPr id="7" name="文本框 6">
            <a:extLst>
              <a:ext uri="{FF2B5EF4-FFF2-40B4-BE49-F238E27FC236}">
                <a16:creationId xmlns:a16="http://schemas.microsoft.com/office/drawing/2014/main" id="{1F2744A8-9E27-405A-A190-7CC1A024DCC2}"/>
              </a:ext>
            </a:extLst>
          </p:cNvPr>
          <p:cNvSpPr txBox="1"/>
          <p:nvPr/>
        </p:nvSpPr>
        <p:spPr>
          <a:xfrm>
            <a:off x="304800" y="5716449"/>
            <a:ext cx="1338828" cy="369332"/>
          </a:xfrm>
          <a:prstGeom prst="rect">
            <a:avLst/>
          </a:prstGeom>
          <a:noFill/>
        </p:spPr>
        <p:txBody>
          <a:bodyPr wrap="none" rtlCol="0">
            <a:spAutoFit/>
          </a:bodyPr>
          <a:lstStyle/>
          <a:p>
            <a:r>
              <a:rPr lang="zh-CN" altLang="en-US" dirty="0"/>
              <a:t>知识点冗余</a:t>
            </a:r>
          </a:p>
        </p:txBody>
      </p:sp>
      <p:sp>
        <p:nvSpPr>
          <p:cNvPr id="10" name="文本框 9">
            <a:extLst>
              <a:ext uri="{FF2B5EF4-FFF2-40B4-BE49-F238E27FC236}">
                <a16:creationId xmlns:a16="http://schemas.microsoft.com/office/drawing/2014/main" id="{540A3DB1-2825-455D-B36F-AB34D5D919D5}"/>
              </a:ext>
            </a:extLst>
          </p:cNvPr>
          <p:cNvSpPr txBox="1"/>
          <p:nvPr/>
        </p:nvSpPr>
        <p:spPr>
          <a:xfrm>
            <a:off x="3263484" y="5704674"/>
            <a:ext cx="2031325" cy="369332"/>
          </a:xfrm>
          <a:prstGeom prst="rect">
            <a:avLst/>
          </a:prstGeom>
          <a:noFill/>
        </p:spPr>
        <p:txBody>
          <a:bodyPr wrap="none" rtlCol="0">
            <a:spAutoFit/>
          </a:bodyPr>
          <a:lstStyle/>
          <a:p>
            <a:r>
              <a:rPr lang="zh-CN" altLang="en-US" dirty="0"/>
              <a:t>输出杂乱，无意义</a:t>
            </a:r>
          </a:p>
        </p:txBody>
      </p:sp>
      <p:sp>
        <p:nvSpPr>
          <p:cNvPr id="11" name="文本框 10">
            <a:extLst>
              <a:ext uri="{FF2B5EF4-FFF2-40B4-BE49-F238E27FC236}">
                <a16:creationId xmlns:a16="http://schemas.microsoft.com/office/drawing/2014/main" id="{05215FEC-61E4-4A37-9567-F4D03A354FED}"/>
              </a:ext>
            </a:extLst>
          </p:cNvPr>
          <p:cNvSpPr txBox="1"/>
          <p:nvPr/>
        </p:nvSpPr>
        <p:spPr>
          <a:xfrm>
            <a:off x="6914666" y="5728625"/>
            <a:ext cx="2031325" cy="369332"/>
          </a:xfrm>
          <a:prstGeom prst="rect">
            <a:avLst/>
          </a:prstGeom>
          <a:noFill/>
        </p:spPr>
        <p:txBody>
          <a:bodyPr wrap="none" rtlCol="0">
            <a:spAutoFit/>
          </a:bodyPr>
          <a:lstStyle/>
          <a:p>
            <a:r>
              <a:rPr lang="zh-CN" altLang="en-US" dirty="0"/>
              <a:t>与课程无关知识点</a:t>
            </a:r>
          </a:p>
        </p:txBody>
      </p:sp>
    </p:spTree>
    <p:extLst>
      <p:ext uri="{BB962C8B-B14F-4D97-AF65-F5344CB8AC3E}">
        <p14:creationId xmlns:p14="http://schemas.microsoft.com/office/powerpoint/2010/main" val="3313635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77C460-AC3B-1B95-6A20-0A4BF8931A0B}"/>
              </a:ext>
            </a:extLst>
          </p:cNvPr>
          <p:cNvSpPr>
            <a:spLocks noGrp="1" noChangeArrowheads="1"/>
          </p:cNvSpPr>
          <p:nvPr>
            <p:ph type="title"/>
          </p:nvPr>
        </p:nvSpPr>
        <p:spPr>
          <a:xfrm>
            <a:off x="457200" y="152400"/>
            <a:ext cx="8229600" cy="1143000"/>
          </a:xfrm>
        </p:spPr>
        <p:txBody>
          <a:bodyPr/>
          <a:lstStyle/>
          <a:p>
            <a:pPr eaLnBrk="1" hangingPunct="1"/>
            <a:r>
              <a:rPr kumimoji="0" lang="en-US" altLang="zh-CN" dirty="0">
                <a:ea typeface="宋体" panose="02010600030101010101" pitchFamily="2" charset="-122"/>
              </a:rPr>
              <a:t>Methods</a:t>
            </a:r>
          </a:p>
        </p:txBody>
      </p:sp>
      <p:sp>
        <p:nvSpPr>
          <p:cNvPr id="8195" name="Rectangle 3">
            <a:extLst>
              <a:ext uri="{FF2B5EF4-FFF2-40B4-BE49-F238E27FC236}">
                <a16:creationId xmlns:a16="http://schemas.microsoft.com/office/drawing/2014/main" id="{F73FE935-3192-A45B-0B46-4C5674F0A8A0}"/>
              </a:ext>
            </a:extLst>
          </p:cNvPr>
          <p:cNvSpPr>
            <a:spLocks noGrp="1" noChangeArrowheads="1"/>
          </p:cNvSpPr>
          <p:nvPr>
            <p:ph type="body" idx="1"/>
          </p:nvPr>
        </p:nvSpPr>
        <p:spPr>
          <a:xfrm>
            <a:off x="152400" y="1129375"/>
            <a:ext cx="8229600" cy="5715000"/>
          </a:xfrm>
        </p:spPr>
        <p:txBody>
          <a:bodyPr/>
          <a:lstStyle/>
          <a:p>
            <a:pPr marL="457200" marR="0" lvl="1" indent="0" algn="l" defTabSz="914400" rtl="0" eaLnBrk="1" fontAlgn="base" latinLnBrk="0" hangingPunct="1">
              <a:lnSpc>
                <a:spcPct val="100000"/>
              </a:lnSpc>
              <a:spcBef>
                <a:spcPct val="20000"/>
              </a:spcBef>
              <a:spcAft>
                <a:spcPct val="0"/>
              </a:spcAft>
              <a:buClrTx/>
              <a:buSzTx/>
              <a:buNone/>
              <a:defRPr/>
            </a:pPr>
            <a:endParaRPr kumimoji="0" lang="en-US" altLang="zh-CN" sz="18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None/>
              <a:defRPr/>
            </a:pPr>
            <a:r>
              <a:rPr kumimoji="0" lang="en-US" altLang="zh-CN" sz="2400" dirty="0"/>
              <a:t>	</a:t>
            </a:r>
            <a:r>
              <a:rPr kumimoji="0" lang="zh-CN" altLang="en-US" sz="2400" dirty="0"/>
              <a:t>以</a:t>
            </a:r>
            <a:r>
              <a:rPr kumimoji="0" lang="en-US" altLang="zh-CN" sz="2400" dirty="0"/>
              <a:t>GPT</a:t>
            </a:r>
            <a:r>
              <a:rPr kumimoji="0" lang="zh-CN" altLang="en-US" sz="2400" dirty="0"/>
              <a:t>输出知识点为基础，基本数据清洗去除无意义数据，借助认知诊断模型方法，确保知识点与练习关系的准确性</a:t>
            </a:r>
            <a:endParaRPr kumimoji="0" lang="en-US" altLang="zh-CN" sz="2400" dirty="0"/>
          </a:p>
          <a:p>
            <a:pPr marL="457200" marR="0" lvl="1" indent="0" algn="l" defTabSz="914400" rtl="0" eaLnBrk="1" fontAlgn="base" latinLnBrk="0" hangingPunct="1">
              <a:lnSpc>
                <a:spcPct val="100000"/>
              </a:lnSpc>
              <a:spcBef>
                <a:spcPct val="20000"/>
              </a:spcBef>
              <a:spcAft>
                <a:spcPct val="0"/>
              </a:spcAft>
              <a:buClrTx/>
              <a:buSzTx/>
              <a:buNone/>
              <a:defRPr/>
            </a:pPr>
            <a:endParaRPr kumimoji="0" lang="en-US" altLang="zh-CN" sz="2400" dirty="0">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None/>
              <a:defRPr/>
            </a:pPr>
            <a:endParaRPr lang="en-US" altLang="zh-CN" dirty="0">
              <a:ea typeface="宋体" panose="02010600030101010101" pitchFamily="2" charset="-122"/>
            </a:endParaRPr>
          </a:p>
          <a:p>
            <a:pPr lvl="1" eaLnBrk="1" hangingPunct="1">
              <a:defRPr/>
            </a:pPr>
            <a:endParaRPr lang="en-US" altLang="zh-CN" dirty="0">
              <a:ea typeface="宋体" panose="02010600030101010101" pitchFamily="2" charset="-122"/>
            </a:endParaRPr>
          </a:p>
        </p:txBody>
      </p:sp>
    </p:spTree>
    <p:extLst>
      <p:ext uri="{BB962C8B-B14F-4D97-AF65-F5344CB8AC3E}">
        <p14:creationId xmlns:p14="http://schemas.microsoft.com/office/powerpoint/2010/main" val="279917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77C460-AC3B-1B95-6A20-0A4BF8931A0B}"/>
              </a:ext>
            </a:extLst>
          </p:cNvPr>
          <p:cNvSpPr>
            <a:spLocks noGrp="1" noChangeArrowheads="1"/>
          </p:cNvSpPr>
          <p:nvPr>
            <p:ph type="title"/>
          </p:nvPr>
        </p:nvSpPr>
        <p:spPr>
          <a:xfrm>
            <a:off x="457200" y="152400"/>
            <a:ext cx="8229600" cy="1143000"/>
          </a:xfrm>
        </p:spPr>
        <p:txBody>
          <a:bodyPr/>
          <a:lstStyle/>
          <a:p>
            <a:pPr eaLnBrk="1" hangingPunct="1"/>
            <a:r>
              <a:rPr kumimoji="0" lang="en-US" altLang="zh-CN" dirty="0">
                <a:ea typeface="宋体" panose="02010600030101010101" pitchFamily="2" charset="-122"/>
              </a:rPr>
              <a:t>Methods</a:t>
            </a:r>
          </a:p>
        </p:txBody>
      </p:sp>
      <p:sp>
        <p:nvSpPr>
          <p:cNvPr id="8195" name="Rectangle 3">
            <a:extLst>
              <a:ext uri="{FF2B5EF4-FFF2-40B4-BE49-F238E27FC236}">
                <a16:creationId xmlns:a16="http://schemas.microsoft.com/office/drawing/2014/main" id="{F73FE935-3192-A45B-0B46-4C5674F0A8A0}"/>
              </a:ext>
            </a:extLst>
          </p:cNvPr>
          <p:cNvSpPr>
            <a:spLocks noGrp="1" noChangeArrowheads="1"/>
          </p:cNvSpPr>
          <p:nvPr>
            <p:ph type="body" idx="1"/>
          </p:nvPr>
        </p:nvSpPr>
        <p:spPr>
          <a:xfrm>
            <a:off x="152400" y="1129375"/>
            <a:ext cx="8229600" cy="5715000"/>
          </a:xfrm>
        </p:spPr>
        <p:txBody>
          <a:bodyPr/>
          <a:lstStyle/>
          <a:p>
            <a:pPr marL="457200" marR="0" lvl="1" indent="0" algn="l" defTabSz="914400" rtl="0" eaLnBrk="1" fontAlgn="base" latinLnBrk="0" hangingPunct="1">
              <a:lnSpc>
                <a:spcPct val="100000"/>
              </a:lnSpc>
              <a:spcBef>
                <a:spcPct val="20000"/>
              </a:spcBef>
              <a:spcAft>
                <a:spcPct val="0"/>
              </a:spcAft>
              <a:buClrTx/>
              <a:buSzTx/>
              <a:buNone/>
              <a:defRPr/>
            </a:pPr>
            <a:endParaRPr kumimoji="0" lang="en-US" altLang="zh-CN" sz="18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None/>
              <a:defRPr/>
            </a:pPr>
            <a:r>
              <a:rPr kumimoji="0" lang="zh-CN" altLang="en-US" sz="2400" dirty="0"/>
              <a:t>知识点提取：</a:t>
            </a:r>
            <a:endParaRPr kumimoji="0" lang="en-US" altLang="zh-CN" sz="2400" dirty="0"/>
          </a:p>
          <a:p>
            <a:pPr marL="457200" marR="0" lvl="1" indent="0" algn="l" defTabSz="914400" rtl="0" eaLnBrk="1" fontAlgn="base" latinLnBrk="0" hangingPunct="1">
              <a:lnSpc>
                <a:spcPct val="100000"/>
              </a:lnSpc>
              <a:spcBef>
                <a:spcPct val="20000"/>
              </a:spcBef>
              <a:spcAft>
                <a:spcPct val="0"/>
              </a:spcAft>
              <a:buClrTx/>
              <a:buSzTx/>
              <a:buNone/>
              <a:defRPr/>
            </a:pPr>
            <a:r>
              <a:rPr kumimoji="0" lang="en-US" altLang="zh-CN" sz="2400" dirty="0"/>
              <a:t>	</a:t>
            </a:r>
            <a:r>
              <a:rPr kumimoji="0" lang="zh-CN" altLang="en-US" sz="2400" dirty="0"/>
              <a:t>以</a:t>
            </a:r>
            <a:r>
              <a:rPr kumimoji="0" lang="en-US" altLang="zh-CN" sz="2400" dirty="0"/>
              <a:t>GPT</a:t>
            </a:r>
            <a:r>
              <a:rPr kumimoji="0" lang="zh-CN" altLang="en-US" sz="2400" dirty="0"/>
              <a:t>输出知识点为基础，基本数据清洗去除无意义数据，通过学生做题记录，借助认知诊断模型方法，进一步筛选知识点，确保知识点与练习关系的准确性。</a:t>
            </a:r>
            <a:endParaRPr kumimoji="0" lang="en-US" altLang="zh-CN" sz="2400" dirty="0"/>
          </a:p>
          <a:p>
            <a:pPr marL="457200" marR="0" lvl="1" indent="0" algn="l" defTabSz="914400" rtl="0" eaLnBrk="1" fontAlgn="base" latinLnBrk="0" hangingPunct="1">
              <a:lnSpc>
                <a:spcPct val="100000"/>
              </a:lnSpc>
              <a:spcBef>
                <a:spcPct val="20000"/>
              </a:spcBef>
              <a:spcAft>
                <a:spcPct val="0"/>
              </a:spcAft>
              <a:buClrTx/>
              <a:buSzTx/>
              <a:buNone/>
              <a:defRPr/>
            </a:pPr>
            <a:endParaRPr kumimoji="0" lang="en-US" altLang="zh-CN" sz="2400" dirty="0">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None/>
              <a:defRPr/>
            </a:pPr>
            <a:endParaRPr lang="en-US" altLang="zh-CN" dirty="0">
              <a:ea typeface="宋体" panose="02010600030101010101" pitchFamily="2" charset="-122"/>
            </a:endParaRPr>
          </a:p>
          <a:p>
            <a:pPr lvl="1" eaLnBrk="1" hangingPunct="1">
              <a:defRPr/>
            </a:pPr>
            <a:endParaRPr lang="en-US" altLang="zh-CN" dirty="0">
              <a:ea typeface="宋体" panose="02010600030101010101" pitchFamily="2" charset="-122"/>
            </a:endParaRPr>
          </a:p>
        </p:txBody>
      </p:sp>
    </p:spTree>
    <p:extLst>
      <p:ext uri="{BB962C8B-B14F-4D97-AF65-F5344CB8AC3E}">
        <p14:creationId xmlns:p14="http://schemas.microsoft.com/office/powerpoint/2010/main" val="2799912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77C460-AC3B-1B95-6A20-0A4BF8931A0B}"/>
              </a:ext>
            </a:extLst>
          </p:cNvPr>
          <p:cNvSpPr>
            <a:spLocks noGrp="1" noChangeArrowheads="1"/>
          </p:cNvSpPr>
          <p:nvPr>
            <p:ph type="title"/>
          </p:nvPr>
        </p:nvSpPr>
        <p:spPr>
          <a:xfrm>
            <a:off x="457200" y="152400"/>
            <a:ext cx="8229600" cy="1143000"/>
          </a:xfrm>
        </p:spPr>
        <p:txBody>
          <a:bodyPr/>
          <a:lstStyle/>
          <a:p>
            <a:pPr eaLnBrk="1" hangingPunct="1"/>
            <a:r>
              <a:rPr kumimoji="0" lang="en-US" altLang="zh-CN" dirty="0">
                <a:ea typeface="宋体" panose="02010600030101010101" pitchFamily="2" charset="-122"/>
              </a:rPr>
              <a:t>Methods</a:t>
            </a:r>
          </a:p>
        </p:txBody>
      </p:sp>
      <p:sp>
        <p:nvSpPr>
          <p:cNvPr id="8195" name="Rectangle 3">
            <a:extLst>
              <a:ext uri="{FF2B5EF4-FFF2-40B4-BE49-F238E27FC236}">
                <a16:creationId xmlns:a16="http://schemas.microsoft.com/office/drawing/2014/main" id="{F73FE935-3192-A45B-0B46-4C5674F0A8A0}"/>
              </a:ext>
            </a:extLst>
          </p:cNvPr>
          <p:cNvSpPr>
            <a:spLocks noGrp="1" noChangeArrowheads="1"/>
          </p:cNvSpPr>
          <p:nvPr>
            <p:ph type="body" idx="1"/>
          </p:nvPr>
        </p:nvSpPr>
        <p:spPr>
          <a:xfrm>
            <a:off x="152400" y="1129375"/>
            <a:ext cx="8229600" cy="5715000"/>
          </a:xfrm>
        </p:spPr>
        <p:txBody>
          <a:bodyPr/>
          <a:lstStyle/>
          <a:p>
            <a:pPr marL="457200" marR="0" lvl="1" indent="0" algn="l" defTabSz="914400" rtl="0" eaLnBrk="1" fontAlgn="base" latinLnBrk="0" hangingPunct="1">
              <a:lnSpc>
                <a:spcPct val="100000"/>
              </a:lnSpc>
              <a:spcBef>
                <a:spcPct val="20000"/>
              </a:spcBef>
              <a:spcAft>
                <a:spcPct val="0"/>
              </a:spcAft>
              <a:buClrTx/>
              <a:buSzTx/>
              <a:buNone/>
              <a:defRPr/>
            </a:pPr>
            <a:endParaRPr kumimoji="0" lang="en-US" altLang="zh-CN" sz="18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None/>
              <a:defRPr/>
            </a:pPr>
            <a:r>
              <a:rPr kumimoji="0" lang="zh-CN" altLang="en-US" sz="2400" dirty="0"/>
              <a:t>试卷评估：</a:t>
            </a:r>
            <a:endParaRPr kumimoji="0" lang="en-US" altLang="zh-CN" sz="2400" dirty="0"/>
          </a:p>
          <a:p>
            <a:pPr marL="457200" marR="0" lvl="1" indent="0" algn="l" defTabSz="914400" rtl="0" eaLnBrk="1" fontAlgn="base" latinLnBrk="0" hangingPunct="1">
              <a:lnSpc>
                <a:spcPct val="100000"/>
              </a:lnSpc>
              <a:spcBef>
                <a:spcPct val="20000"/>
              </a:spcBef>
              <a:spcAft>
                <a:spcPct val="0"/>
              </a:spcAft>
              <a:buClrTx/>
              <a:buSzTx/>
              <a:buNone/>
              <a:defRPr/>
            </a:pPr>
            <a:r>
              <a:rPr kumimoji="0" lang="zh-CN" altLang="en-US" sz="2400" dirty="0"/>
              <a:t>经典测量理论（</a:t>
            </a:r>
            <a:r>
              <a:rPr kumimoji="0" lang="en-US" altLang="zh-CN" sz="2400" dirty="0"/>
              <a:t>classical test theory, CTT</a:t>
            </a:r>
            <a:r>
              <a:rPr kumimoji="0" lang="zh-CN" altLang="en-US" sz="2400" dirty="0"/>
              <a:t>）</a:t>
            </a:r>
            <a:endParaRPr kumimoji="0" lang="en-US" altLang="zh-CN" sz="2400" dirty="0"/>
          </a:p>
          <a:p>
            <a:pPr marL="457200" marR="0" lvl="1" indent="0" algn="l" defTabSz="914400" rtl="0" eaLnBrk="1" fontAlgn="base" latinLnBrk="0" hangingPunct="1">
              <a:lnSpc>
                <a:spcPct val="100000"/>
              </a:lnSpc>
              <a:spcBef>
                <a:spcPct val="20000"/>
              </a:spcBef>
              <a:spcAft>
                <a:spcPct val="0"/>
              </a:spcAft>
              <a:buClrTx/>
              <a:buSzTx/>
              <a:buNone/>
              <a:defRPr/>
            </a:pPr>
            <a:endParaRPr kumimoji="0" lang="en-US" altLang="zh-CN" sz="2400" dirty="0"/>
          </a:p>
          <a:p>
            <a:pPr marL="457200" marR="0" lvl="1" indent="0" algn="l" defTabSz="914400" rtl="0" eaLnBrk="1" fontAlgn="base" latinLnBrk="0" hangingPunct="1">
              <a:lnSpc>
                <a:spcPct val="100000"/>
              </a:lnSpc>
              <a:spcBef>
                <a:spcPct val="20000"/>
              </a:spcBef>
              <a:spcAft>
                <a:spcPct val="0"/>
              </a:spcAft>
              <a:buClrTx/>
              <a:buSzTx/>
              <a:buNone/>
              <a:defRPr/>
            </a:pPr>
            <a:r>
              <a:rPr kumimoji="0" lang="zh-CN" altLang="en-US" sz="2400" dirty="0"/>
              <a:t>项目反应理论（</a:t>
            </a:r>
            <a:r>
              <a:rPr kumimoji="0" lang="en-US" altLang="zh-CN" sz="2400" dirty="0"/>
              <a:t>item response theory</a:t>
            </a:r>
            <a:r>
              <a:rPr kumimoji="0" lang="zh-CN" altLang="en-US" sz="2400" dirty="0"/>
              <a:t>，</a:t>
            </a:r>
            <a:r>
              <a:rPr kumimoji="0" lang="en-US" altLang="zh-CN" sz="2400" dirty="0"/>
              <a:t>IRT</a:t>
            </a:r>
            <a:r>
              <a:rPr kumimoji="0" lang="zh-CN" altLang="en-US" sz="2400" dirty="0"/>
              <a:t>）</a:t>
            </a:r>
            <a:endParaRPr kumimoji="0" lang="en-US" altLang="zh-CN" sz="2400" dirty="0"/>
          </a:p>
          <a:p>
            <a:pPr marL="457200" marR="0" lvl="1" indent="0" algn="l" defTabSz="914400" rtl="0" eaLnBrk="1" fontAlgn="base" latinLnBrk="0" hangingPunct="1">
              <a:lnSpc>
                <a:spcPct val="100000"/>
              </a:lnSpc>
              <a:spcBef>
                <a:spcPct val="20000"/>
              </a:spcBef>
              <a:spcAft>
                <a:spcPct val="0"/>
              </a:spcAft>
              <a:buClrTx/>
              <a:buSzTx/>
              <a:buNone/>
              <a:defRPr/>
            </a:pPr>
            <a:r>
              <a:rPr kumimoji="0" lang="en-US" altLang="zh-CN" sz="2400" dirty="0">
                <a:ea typeface="宋体" panose="02010600030101010101" pitchFamily="2" charset="-122"/>
              </a:rPr>
              <a:t>	</a:t>
            </a:r>
            <a:r>
              <a:rPr kumimoji="0" lang="zh-CN" altLang="en-US" sz="2400" dirty="0">
                <a:ea typeface="宋体" panose="02010600030101010101" pitchFamily="2" charset="-122"/>
              </a:rPr>
              <a:t>通过项目反应曲线综合各种项目分析的资料，使我们综合直观地看出项目难度、鉴别度等项目分析的特征，从而起到指导项目筛选和编制测验比较分数等作用。</a:t>
            </a:r>
            <a:endParaRPr kumimoji="0" lang="en-US" altLang="zh-CN" sz="2400" dirty="0">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None/>
              <a:defRPr/>
            </a:pPr>
            <a:r>
              <a:rPr kumimoji="0" lang="en-US" altLang="zh-CN" sz="2400" dirty="0"/>
              <a:t>	</a:t>
            </a:r>
            <a:endParaRPr kumimoji="0" lang="en-US" altLang="zh-CN" sz="2400" dirty="0">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None/>
              <a:defRPr/>
            </a:pPr>
            <a:endParaRPr lang="en-US" altLang="zh-CN" dirty="0">
              <a:ea typeface="宋体" panose="02010600030101010101" pitchFamily="2" charset="-122"/>
            </a:endParaRPr>
          </a:p>
          <a:p>
            <a:pPr lvl="1" eaLnBrk="1" hangingPunct="1">
              <a:defRPr/>
            </a:pPr>
            <a:endParaRPr lang="en-US" altLang="zh-CN" dirty="0">
              <a:ea typeface="宋体" panose="02010600030101010101" pitchFamily="2" charset="-122"/>
            </a:endParaRPr>
          </a:p>
        </p:txBody>
      </p:sp>
    </p:spTree>
    <p:extLst>
      <p:ext uri="{BB962C8B-B14F-4D97-AF65-F5344CB8AC3E}">
        <p14:creationId xmlns:p14="http://schemas.microsoft.com/office/powerpoint/2010/main" val="981921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77C460-AC3B-1B95-6A20-0A4BF8931A0B}"/>
              </a:ext>
            </a:extLst>
          </p:cNvPr>
          <p:cNvSpPr>
            <a:spLocks noGrp="1" noChangeArrowheads="1"/>
          </p:cNvSpPr>
          <p:nvPr>
            <p:ph type="title"/>
          </p:nvPr>
        </p:nvSpPr>
        <p:spPr>
          <a:xfrm>
            <a:off x="457200" y="152400"/>
            <a:ext cx="8229600" cy="1143000"/>
          </a:xfrm>
        </p:spPr>
        <p:txBody>
          <a:bodyPr/>
          <a:lstStyle/>
          <a:p>
            <a:pPr eaLnBrk="1" hangingPunct="1"/>
            <a:r>
              <a:rPr kumimoji="0" lang="en-US" altLang="zh-CN" dirty="0">
                <a:ea typeface="宋体" panose="02010600030101010101" pitchFamily="2" charset="-122"/>
              </a:rPr>
              <a:t>Methods</a:t>
            </a:r>
          </a:p>
        </p:txBody>
      </p:sp>
      <p:sp>
        <p:nvSpPr>
          <p:cNvPr id="8195" name="Rectangle 3">
            <a:extLst>
              <a:ext uri="{FF2B5EF4-FFF2-40B4-BE49-F238E27FC236}">
                <a16:creationId xmlns:a16="http://schemas.microsoft.com/office/drawing/2014/main" id="{F73FE935-3192-A45B-0B46-4C5674F0A8A0}"/>
              </a:ext>
            </a:extLst>
          </p:cNvPr>
          <p:cNvSpPr>
            <a:spLocks noGrp="1" noChangeArrowheads="1"/>
          </p:cNvSpPr>
          <p:nvPr>
            <p:ph type="body" idx="1"/>
          </p:nvPr>
        </p:nvSpPr>
        <p:spPr>
          <a:xfrm>
            <a:off x="152400" y="1129375"/>
            <a:ext cx="8229600" cy="5715000"/>
          </a:xfrm>
        </p:spPr>
        <p:txBody>
          <a:bodyPr/>
          <a:lstStyle/>
          <a:p>
            <a:pPr marL="457200" marR="0" lvl="1" indent="0" algn="l" defTabSz="914400" rtl="0" eaLnBrk="1" fontAlgn="base" latinLnBrk="0" hangingPunct="1">
              <a:lnSpc>
                <a:spcPct val="100000"/>
              </a:lnSpc>
              <a:spcBef>
                <a:spcPct val="20000"/>
              </a:spcBef>
              <a:spcAft>
                <a:spcPct val="0"/>
              </a:spcAft>
              <a:buClrTx/>
              <a:buSzTx/>
              <a:buNone/>
              <a:defRPr/>
            </a:pPr>
            <a:endParaRPr kumimoji="0" lang="en-US" altLang="zh-CN" sz="18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None/>
              <a:defRPr/>
            </a:pPr>
            <a:r>
              <a:rPr kumimoji="0" lang="zh-CN" altLang="en-US" sz="2400" dirty="0"/>
              <a:t>难度分布，项目信息曲线，项目特征曲线，难度，区分度，测试贡献度：</a:t>
            </a:r>
            <a:endParaRPr kumimoji="0" lang="en-US" altLang="zh-CN" sz="2400" dirty="0"/>
          </a:p>
          <a:p>
            <a:pPr marL="457200" marR="0" lvl="1" indent="0" algn="l" defTabSz="914400" rtl="0" eaLnBrk="1" fontAlgn="base" latinLnBrk="0" hangingPunct="1">
              <a:lnSpc>
                <a:spcPct val="100000"/>
              </a:lnSpc>
              <a:spcBef>
                <a:spcPct val="20000"/>
              </a:spcBef>
              <a:spcAft>
                <a:spcPct val="0"/>
              </a:spcAft>
              <a:buClrTx/>
              <a:buSzTx/>
              <a:buNone/>
              <a:defRPr/>
            </a:pPr>
            <a:r>
              <a:rPr kumimoji="0" lang="en-US" altLang="zh-CN" sz="2400" dirty="0"/>
              <a:t>	</a:t>
            </a:r>
            <a:endParaRPr kumimoji="0" lang="en-US" altLang="zh-CN" sz="2400" dirty="0">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None/>
              <a:defRPr/>
            </a:pPr>
            <a:endParaRPr lang="en-US" altLang="zh-CN" dirty="0">
              <a:ea typeface="宋体" panose="02010600030101010101" pitchFamily="2" charset="-122"/>
            </a:endParaRPr>
          </a:p>
          <a:p>
            <a:pPr lvl="1" eaLnBrk="1" hangingPunct="1">
              <a:defRPr/>
            </a:pPr>
            <a:endParaRPr lang="en-US" altLang="zh-CN" dirty="0">
              <a:ea typeface="宋体" panose="02010600030101010101" pitchFamily="2" charset="-122"/>
            </a:endParaRPr>
          </a:p>
        </p:txBody>
      </p:sp>
      <p:pic>
        <p:nvPicPr>
          <p:cNvPr id="3" name="图片 2">
            <a:extLst>
              <a:ext uri="{FF2B5EF4-FFF2-40B4-BE49-F238E27FC236}">
                <a16:creationId xmlns:a16="http://schemas.microsoft.com/office/drawing/2014/main" id="{1CAF4CC6-119F-44F5-B3F5-2972363CE111}"/>
              </a:ext>
            </a:extLst>
          </p:cNvPr>
          <p:cNvPicPr>
            <a:picLocks noChangeAspect="1"/>
          </p:cNvPicPr>
          <p:nvPr/>
        </p:nvPicPr>
        <p:blipFill>
          <a:blip r:embed="rId3"/>
          <a:stretch>
            <a:fillRect/>
          </a:stretch>
        </p:blipFill>
        <p:spPr>
          <a:xfrm>
            <a:off x="0" y="3148675"/>
            <a:ext cx="3217650" cy="1842425"/>
          </a:xfrm>
          <a:prstGeom prst="rect">
            <a:avLst/>
          </a:prstGeom>
        </p:spPr>
      </p:pic>
      <p:pic>
        <p:nvPicPr>
          <p:cNvPr id="6" name="图片 5">
            <a:extLst>
              <a:ext uri="{FF2B5EF4-FFF2-40B4-BE49-F238E27FC236}">
                <a16:creationId xmlns:a16="http://schemas.microsoft.com/office/drawing/2014/main" id="{5A2B95F3-B039-4295-BF8F-86B5DAB488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17650" y="2626196"/>
            <a:ext cx="4343400" cy="3102429"/>
          </a:xfrm>
          <a:prstGeom prst="rect">
            <a:avLst/>
          </a:prstGeom>
        </p:spPr>
      </p:pic>
    </p:spTree>
    <p:extLst>
      <p:ext uri="{BB962C8B-B14F-4D97-AF65-F5344CB8AC3E}">
        <p14:creationId xmlns:p14="http://schemas.microsoft.com/office/powerpoint/2010/main" val="24795816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GZiYTU5NTJmZTliZWNlYTY5YWMwMjI3ZjBkOThhY2UifQ=="/>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5589</TotalTime>
  <Words>754</Words>
  <Application>Microsoft Office PowerPoint</Application>
  <PresentationFormat>全屏显示(4:3)</PresentationFormat>
  <Paragraphs>72</Paragraphs>
  <Slides>8</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Söhne</vt:lpstr>
      <vt:lpstr>宋体</vt:lpstr>
      <vt:lpstr>微软雅黑</vt:lpstr>
      <vt:lpstr>Arial</vt:lpstr>
      <vt:lpstr>Default Design</vt:lpstr>
      <vt:lpstr>人机协同组卷可视分析</vt:lpstr>
      <vt:lpstr>Related Work</vt:lpstr>
      <vt:lpstr>Related Work</vt:lpstr>
      <vt:lpstr>Methods</vt:lpstr>
      <vt:lpstr>Methods</vt:lpstr>
      <vt:lpstr>Methods</vt:lpstr>
      <vt:lpstr>Methods</vt:lpstr>
      <vt:lpstr>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Huamin Qu</dc:creator>
  <cp:lastModifiedBy>Cai lbh</cp:lastModifiedBy>
  <cp:revision>173</cp:revision>
  <dcterms:created xsi:type="dcterms:W3CDTF">2023-10-25T14:41:54Z</dcterms:created>
  <dcterms:modified xsi:type="dcterms:W3CDTF">2023-12-26T12:13:36Z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2AF967B5C0F549BFBA4AB8B3B956C7A0_13</vt:lpwstr>
  </property>
  <property fmtid="{D5CDD505-2E9C-101B-9397-08002B2CF9AE}" pid="4" name="KSOProductBuildVer">
    <vt:lpwstr>2052-12.1.0.15712</vt:lpwstr>
  </property>
</Properties>
</file>