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4" r:id="rId2"/>
    <p:sldId id="325" r:id="rId3"/>
    <p:sldId id="335" r:id="rId4"/>
    <p:sldId id="326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F57"/>
    <a:srgbClr val="FFFFFF"/>
    <a:srgbClr val="F7F6F8"/>
    <a:srgbClr val="98A0B0"/>
    <a:srgbClr val="A3D0E4"/>
    <a:srgbClr val="292929"/>
    <a:srgbClr val="5F7196"/>
    <a:srgbClr val="1A3EA2"/>
    <a:srgbClr val="57BDFB"/>
    <a:srgbClr val="99D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5" autoAdjust="0"/>
    <p:restoredTop sz="97213" autoAdjust="0"/>
  </p:normalViewPr>
  <p:slideViewPr>
    <p:cSldViewPr showGuides="1">
      <p:cViewPr varScale="1">
        <p:scale>
          <a:sx n="126" d="100"/>
          <a:sy n="126" d="100"/>
        </p:scale>
        <p:origin x="1603" y="72"/>
      </p:cViewPr>
      <p:guideLst>
        <p:guide orient="horz" pos="219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6F4EF-C65E-4750-8855-445B6B150BA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0227B-6CB4-48C4-AD74-2AC671F0C9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C94BA7-B7DC-9650-1000-41E25208ED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ea typeface="宋体" panose="02010600030101010101" pitchFamily="2" charset="-122"/>
              </a:rPr>
              <a:t>自动组卷可视化</a:t>
            </a:r>
            <a:endParaRPr kumimoji="0"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F4CE811-637E-0F7F-F9A4-BB72F8534BD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kern="0" dirty="0"/>
              <a:t>4.4 </a:t>
            </a:r>
            <a:r>
              <a:rPr lang="zh-CN" altLang="en-US" kern="0" dirty="0"/>
              <a:t>蔡李洪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BE89E-6ACF-A33A-8C2C-728670E3D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3F1BD2-E503-0643-A391-608D13FF9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panose="02010600030101010101" pitchFamily="2" charset="-122"/>
              </a:rPr>
              <a:t>General background and motivation</a:t>
            </a:r>
          </a:p>
          <a:p>
            <a:pPr algn="just" eaLnBrk="1" hangingPunct="1">
              <a:buFontTx/>
              <a:buChar char="-"/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自动组卷</a:t>
            </a:r>
            <a:r>
              <a:rPr kumimoji="0" lang="zh-CN" altLang="en-US" sz="2400" dirty="0">
                <a:latin typeface="宋体" panose="02010600030101010101" pitchFamily="2" charset="-122"/>
              </a:rPr>
              <a:t>是一种利用计算机程序和算法来创建考试或测验试卷的过程。可以显著提高考试的效率和质量，有助于提高组卷效率，减少人为错误的风险，同时确保考试公平性和准确性。此外，它可以更好地满足不同知识点的覆盖需求，以确保学生接受全面的评估。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buFontTx/>
              <a:buChar char="-"/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传统的自动组卷</a:t>
            </a:r>
            <a:r>
              <a:rPr kumimoji="0" lang="zh-CN" altLang="en-US" sz="2400" dirty="0">
                <a:latin typeface="宋体" panose="02010600030101010101" pitchFamily="2" charset="-122"/>
              </a:rPr>
              <a:t>通常基于题库中的题目，使用类似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随机选择</a:t>
            </a:r>
            <a:r>
              <a:rPr kumimoji="0" lang="zh-CN" altLang="en-US" sz="2400" dirty="0">
                <a:latin typeface="宋体" panose="02010600030101010101" pitchFamily="2" charset="-122"/>
              </a:rPr>
              <a:t>或基于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遗传算法</a:t>
            </a:r>
            <a:r>
              <a:rPr kumimoji="0" lang="zh-CN" altLang="en-US" sz="2400" dirty="0">
                <a:latin typeface="宋体" panose="02010600030101010101" pitchFamily="2" charset="-122"/>
              </a:rPr>
              <a:t>的方式来生成试卷。这些方法的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局限性</a:t>
            </a:r>
            <a:r>
              <a:rPr kumimoji="0" lang="zh-CN" altLang="en-US" sz="2400" dirty="0">
                <a:latin typeface="宋体" panose="02010600030101010101" pitchFamily="2" charset="-122"/>
              </a:rPr>
              <a:t>在于它忽略了题目之间的知识点关联，可能导致试卷的不均衡和覆盖不足。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buFontTx/>
              <a:buChar char="-"/>
            </a:pPr>
            <a:r>
              <a:rPr kumimoji="0" lang="zh-CN" altLang="en-US" sz="2400" dirty="0">
                <a:latin typeface="宋体" panose="02010600030101010101" pitchFamily="2" charset="-122"/>
              </a:rPr>
              <a:t>因此，结合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kumimoji="0" lang="zh-CN" altLang="en-US" sz="2400" dirty="0">
                <a:latin typeface="宋体" panose="02010600030101010101" pitchFamily="2" charset="-122"/>
              </a:rPr>
              <a:t>并利用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r>
              <a:rPr kumimoji="0" lang="zh-CN" altLang="en-US" sz="2400" dirty="0">
                <a:latin typeface="宋体" panose="02010600030101010101" pitchFamily="2" charset="-122"/>
              </a:rPr>
              <a:t>工具是至关重要的。可视化可以帮助教师可以更轻松地理解试卷的结构，难度和知识点覆盖情况，从而提高评估质量。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endParaRPr kumimoji="0"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96229E4-FD81-3EB9-7A23-8F9E7DBB9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panose="02010600030101010101" pitchFamily="2" charset="-122"/>
              </a:rPr>
              <a:t>Methods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6E5579-1439-1EAF-DC0B-3E2A42D77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50925"/>
            <a:ext cx="7467600" cy="496887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000" b="1" dirty="0">
                <a:ea typeface="宋体" panose="02010600030101010101" pitchFamily="2" charset="-122"/>
              </a:rPr>
              <a:t>数据处理</a:t>
            </a:r>
            <a:r>
              <a:rPr kumimoji="0" lang="zh-CN" altLang="en-US" sz="2800" dirty="0">
                <a:ea typeface="宋体" panose="02010600030101010101" pitchFamily="2" charset="-122"/>
              </a:rPr>
              <a:t>：</a:t>
            </a:r>
            <a:endParaRPr kumimoji="0"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知识点提取：选择</a:t>
            </a:r>
            <a:r>
              <a:rPr kumimoji="0" lang="en-US" altLang="zh-CN" sz="1600" dirty="0" err="1">
                <a:ea typeface="宋体" panose="02010600030101010101" pitchFamily="2" charset="-122"/>
              </a:rPr>
              <a:t>gpt</a:t>
            </a:r>
            <a:r>
              <a:rPr kumimoji="0" lang="zh-CN" altLang="en-US" sz="1600" dirty="0">
                <a:ea typeface="宋体" panose="02010600030101010101" pitchFamily="2" charset="-122"/>
              </a:rPr>
              <a:t>模型，格式化输出题目关联的知识点，以及知识点的描述。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确定所属教学大纲：教学大纲的知识点作为根知识点，通过知识点及其文字描述利用</a:t>
            </a:r>
            <a:r>
              <a:rPr kumimoji="0" lang="en-US" altLang="zh-CN" sz="1600" dirty="0">
                <a:ea typeface="宋体" panose="02010600030101010101" pitchFamily="2" charset="-122"/>
              </a:rPr>
              <a:t>Word2vec</a:t>
            </a:r>
            <a:r>
              <a:rPr kumimoji="0" lang="zh-CN" altLang="en-US" sz="1600" dirty="0">
                <a:ea typeface="宋体" panose="02010600030101010101" pitchFamily="2" charset="-122"/>
              </a:rPr>
              <a:t>特征降维，确定知识点所属的根知识点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zh-CN" altLang="en-US" sz="2000" b="1" dirty="0">
                <a:ea typeface="宋体" panose="02010600030101010101" pitchFamily="2" charset="-122"/>
              </a:rPr>
              <a:t>帮助用户设定试卷预期要求</a:t>
            </a:r>
            <a:r>
              <a:rPr kumimoji="0" lang="zh-CN" altLang="en-US" sz="2800" dirty="0">
                <a:ea typeface="宋体" panose="02010600030101010101" pitchFamily="2" charset="-122"/>
              </a:rPr>
              <a:t>：</a:t>
            </a:r>
            <a:endParaRPr kumimoji="0"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通过可视化界面帮助用户</a:t>
            </a:r>
            <a:r>
              <a:rPr kumimoji="0" lang="zh-CN" altLang="en-US" sz="1600" dirty="0"/>
              <a:t>确定</a:t>
            </a:r>
            <a:r>
              <a:rPr kumimoji="0" lang="zh-CN" altLang="en-US" sz="1600" dirty="0">
                <a:ea typeface="宋体" panose="02010600030101010101" pitchFamily="2" charset="-122"/>
              </a:rPr>
              <a:t>出题知识点范围，知识点联系权重，难度权重等试卷结构属性。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根据知识点的范围，知识点联系，难度，题型为每道题赋重要系数，通过一种优化的</a:t>
            </a:r>
            <a:r>
              <a:rPr kumimoji="0" lang="zh-CN" altLang="en-US" sz="1600" dirty="0"/>
              <a:t>选择</a:t>
            </a:r>
            <a:r>
              <a:rPr kumimoji="0" lang="zh-CN" altLang="en-US" sz="1600" dirty="0">
                <a:ea typeface="宋体" panose="02010600030101010101" pitchFamily="2" charset="-122"/>
              </a:rPr>
              <a:t>算法生成试卷。</a:t>
            </a:r>
            <a:endParaRPr kumimoji="0" lang="en-US" altLang="zh-CN" sz="20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zh-CN" altLang="en-US" sz="2000" b="1" dirty="0">
                <a:ea typeface="宋体" panose="02010600030101010101" pitchFamily="2" charset="-122"/>
              </a:rPr>
              <a:t>试卷评估</a:t>
            </a:r>
            <a:r>
              <a:rPr kumimoji="0" lang="zh-CN" altLang="en-US" sz="2000" dirty="0">
                <a:ea typeface="宋体" panose="02010600030101010101" pitchFamily="2" charset="-122"/>
              </a:rPr>
              <a:t>：</a:t>
            </a:r>
            <a:endParaRPr kumimoji="0"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生成的试卷，确保它满足难度平衡、知识点覆盖和题型多样性等因素。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评估是否满足用户预期要求。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zh-CN" altLang="en-US" sz="2000" b="1" dirty="0">
                <a:ea typeface="宋体" panose="02010600030101010101" pitchFamily="2" charset="-122"/>
              </a:rPr>
              <a:t>反馈和调整</a:t>
            </a:r>
            <a:r>
              <a:rPr kumimoji="0" lang="zh-CN" altLang="en-US" sz="2000" dirty="0">
                <a:ea typeface="宋体" panose="02010600030101010101" pitchFamily="2" charset="-122"/>
              </a:rPr>
              <a:t>；</a:t>
            </a:r>
            <a:endParaRPr kumimoji="0"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kumimoji="0" lang="zh-CN" altLang="en-US" sz="1600" dirty="0">
                <a:ea typeface="宋体" panose="02010600030101010101" pitchFamily="2" charset="-122"/>
              </a:rPr>
              <a:t>根据试卷的效果和反馈，可以对知识点的权重和题目选择策略进行调整，以不断优化自动组卷方法。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kumimoji="0" lang="en-US" altLang="zh-CN" sz="1600" dirty="0">
              <a:ea typeface="宋体" panose="02010600030101010101" pitchFamily="2" charset="-122"/>
            </a:endParaRPr>
          </a:p>
          <a:p>
            <a:pPr marL="457200" lvl="1" indent="0" eaLnBrk="1" hangingPunct="1">
              <a:buFontTx/>
              <a:buNone/>
              <a:defRPr/>
            </a:pPr>
            <a:endParaRPr kumimoji="0" lang="en-US" altLang="zh-CN" sz="16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kumimoji="0" lang="en-US" altLang="zh-CN" sz="2800" dirty="0">
              <a:ea typeface="宋体" panose="02010600030101010101" pitchFamily="2" charset="-122"/>
            </a:endParaRPr>
          </a:p>
        </p:txBody>
      </p:sp>
      <p:pic>
        <p:nvPicPr>
          <p:cNvPr id="6148" name="图片 2">
            <a:extLst>
              <a:ext uri="{FF2B5EF4-FFF2-40B4-BE49-F238E27FC236}">
                <a16:creationId xmlns:a16="http://schemas.microsoft.com/office/drawing/2014/main" id="{A3F09EF7-AAC3-78CF-1F79-4A09E7E9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95400"/>
            <a:ext cx="12509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77C460-AC3B-1B95-6A20-0A4BF8931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panose="02010600030101010101" pitchFamily="2" charset="-122"/>
              </a:rPr>
              <a:t>Contributions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73FE935-3192-A45B-0B46-4C5674F0A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29375"/>
            <a:ext cx="8229600" cy="5715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dirty="0">
                <a:ea typeface="宋体" panose="02010600030101010101" pitchFamily="2" charset="-122"/>
              </a:rPr>
              <a:t>The major contributions of this paper are</a:t>
            </a:r>
          </a:p>
          <a:p>
            <a:pPr lvl="1" algn="just" eaLnBrk="1" hangingPunct="1"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知识点驱动的题目整理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：引入一种基于知识点的题目整理方法，通过自动识别题目中的关联知识点及其之间的联系，有效地对题目进行分类和整理。这一方法有助于教育工作者更清晰地了解试卷所覆盖的知识点；</a:t>
            </a: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defRPr/>
            </a:pP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自动组卷算法的创新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：提出一种基于知识点联系的自动组卷算法，旨在最大程度地覆盖选定的知识点。该算法充分利用了知识点之间的关联，提高了试卷的质量和一致性；</a:t>
            </a: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457200" lvl="1" indent="0" algn="just" eaLnBrk="1" hangingPunct="1">
              <a:buNone/>
              <a:defRPr/>
            </a:pP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试卷质量评估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：提出试卷质量的客观评估方法，借助可视化工具对试卷的结构和知识点涵盖情况进行全面分析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分析试卷生成结构是否符合教师预期。这有助于教育工作者识别潜在问题并改进试卷，从而提高了教育质量；</a:t>
            </a: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可视化工具的开发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</a:rPr>
              <a:t>：设计一套有效的可视化工具，用于呈现知识点、题目分布和联系。这个工具为教育工作者提供了一个直观的方式来理解试卷结构，有助于优化试卷设计和改进教育流程。</a:t>
            </a:r>
            <a:endParaRPr lang="en-US" altLang="zh-CN" sz="1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737a573-dd6c-4ca0-b847-d0f595480061"/>
  <p:tag name="COMMONDATA" val="eyJoZGlkIjoiYjQwNTEyNzcyZTlmYzg3NjEyYzYxYzRiNWFiMjczZTg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565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黑体</vt:lpstr>
      <vt:lpstr>宋体</vt:lpstr>
      <vt:lpstr>Arial</vt:lpstr>
      <vt:lpstr>Default Design</vt:lpstr>
      <vt:lpstr>自动组卷可视化</vt:lpstr>
      <vt:lpstr>Introduction</vt:lpstr>
      <vt:lpstr>Methods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Huamin Qu</dc:creator>
  <cp:lastModifiedBy>Cai lbh</cp:lastModifiedBy>
  <cp:revision>240</cp:revision>
  <dcterms:created xsi:type="dcterms:W3CDTF">2023-08-17T02:35:00Z</dcterms:created>
  <dcterms:modified xsi:type="dcterms:W3CDTF">2023-11-07T01:55:30Z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EB3C319CA7054502A37FFCE79E8A057B_12</vt:lpwstr>
  </property>
  <property fmtid="{D5CDD505-2E9C-101B-9397-08002B2CF9AE}" pid="4" name="KSOProductBuildVer">
    <vt:lpwstr>2052-12.1.0.15712</vt:lpwstr>
  </property>
</Properties>
</file>