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8"/>
  </p:notesMasterIdLst>
  <p:sldIdLst>
    <p:sldId id="256" r:id="rId3"/>
    <p:sldId id="259" r:id="rId4"/>
    <p:sldId id="271" r:id="rId5"/>
    <p:sldId id="272" r:id="rId6"/>
    <p:sldId id="281" r:id="rId7"/>
    <p:sldId id="264" r:id="rId8"/>
    <p:sldId id="282" r:id="rId9"/>
    <p:sldId id="262" r:id="rId10"/>
    <p:sldId id="283" r:id="rId11"/>
    <p:sldId id="263" r:id="rId12"/>
    <p:sldId id="284" r:id="rId13"/>
    <p:sldId id="285" r:id="rId14"/>
    <p:sldId id="291" r:id="rId15"/>
    <p:sldId id="292" r:id="rId16"/>
    <p:sldId id="286" r:id="rId17"/>
  </p:sldIdLst>
  <p:sldSz cx="9144000" cy="6858000" type="screen4x3"/>
  <p:notesSz cx="6858000" cy="9144000"/>
  <p:custDataLst>
    <p:tags r:id="rId19"/>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DF8A"/>
    <a:srgbClr val="60842C"/>
    <a:srgbClr val="E56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7"/>
    <p:restoredTop sz="94660"/>
  </p:normalViewPr>
  <p:slideViewPr>
    <p:cSldViewPr showGuides="1">
      <p:cViewPr varScale="1">
        <p:scale>
          <a:sx n="79" d="100"/>
          <a:sy n="79" d="100"/>
        </p:scale>
        <p:origin x="1579" y="82"/>
      </p:cViewPr>
      <p:guideLst>
        <p:guide orient="horz" pos="211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0" cap="none" spc="0" normalizeH="0" baseline="0" noProof="0">
              <a:ln>
                <a:noFill/>
              </a:ln>
              <a:solidFill>
                <a:schemeClr val="tx1"/>
              </a:solidFill>
              <a:effectLst/>
              <a:uLnTx/>
              <a:uFillTx/>
              <a:latin typeface="+mn-lt"/>
              <a:ea typeface="宋体" panose="02010600030101010101" pitchFamily="2" charset="-122"/>
              <a:cs typeface="宋体" panose="02010600030101010101" pitchFamily="2"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0" cap="none" spc="0" normalizeH="0" baseline="0" noProof="0">
              <a:ln>
                <a:noFill/>
              </a:ln>
              <a:solidFill>
                <a:schemeClr val="tx1"/>
              </a:solidFill>
              <a:effectLst/>
              <a:uLnTx/>
              <a:uFillTx/>
              <a:latin typeface="+mn-lt"/>
              <a:ea typeface="宋体" panose="02010600030101010101" pitchFamily="2" charset="-122"/>
              <a:cs typeface="宋体" panose="02010600030101010101" pitchFamily="2"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宋体" panose="02010600030101010101" pitchFamily="2" charset="-122"/>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宋体" panose="02010600030101010101" pitchFamily="2" charset="-122"/>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宋体" panose="02010600030101010101" pitchFamily="2" charset="-122"/>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宋体" panose="02010600030101010101" pitchFamily="2" charset="-122"/>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1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4.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21" Type="http://schemas.openxmlformats.org/officeDocument/2006/relationships/tags" Target="../tags/tag42.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slideLayout" Target="../slideLayouts/slideLayout13.xml"/><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685800" y="2133600"/>
            <a:ext cx="7772400" cy="1470025"/>
          </a:xfrm>
          <a:ln/>
        </p:spPr>
        <p:txBody>
          <a:bodyPr vert="horz" wrap="square" lIns="91440" tIns="45720" rIns="91440" bIns="45720" anchor="ctr" anchorCtr="0"/>
          <a:lstStyle/>
          <a:p>
            <a:pPr eaLnBrk="1" hangingPunct="1">
              <a:buClrTx/>
              <a:buSzTx/>
              <a:buFontTx/>
              <a:buNone/>
            </a:pPr>
            <a:r>
              <a:rPr lang="zh-CN" altLang="en-US" dirty="0"/>
              <a:t>自动组卷可视化</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6"/>
          <p:cNvPicPr>
            <a:picLocks noChangeAspect="1"/>
          </p:cNvPicPr>
          <p:nvPr/>
        </p:nvPicPr>
        <p:blipFill>
          <a:blip r:embed="rId2"/>
          <a:stretch>
            <a:fillRect/>
          </a:stretch>
        </p:blipFill>
        <p:spPr>
          <a:xfrm>
            <a:off x="152083" y="22225"/>
            <a:ext cx="1962150" cy="6858000"/>
          </a:xfrm>
          <a:prstGeom prst="rect">
            <a:avLst/>
          </a:prstGeom>
          <a:noFill/>
          <a:ln w="9525">
            <a:noFill/>
          </a:ln>
        </p:spPr>
      </p:pic>
      <p:pic>
        <p:nvPicPr>
          <p:cNvPr id="13315" name="图片 8"/>
          <p:cNvPicPr>
            <a:picLocks noChangeAspect="1"/>
          </p:cNvPicPr>
          <p:nvPr/>
        </p:nvPicPr>
        <p:blipFill>
          <a:blip r:embed="rId3"/>
          <a:stretch>
            <a:fillRect/>
          </a:stretch>
        </p:blipFill>
        <p:spPr>
          <a:xfrm>
            <a:off x="165100" y="21908"/>
            <a:ext cx="1949450" cy="6858000"/>
          </a:xfrm>
          <a:prstGeom prst="rect">
            <a:avLst/>
          </a:prstGeom>
          <a:noFill/>
          <a:ln w="9525">
            <a:noFill/>
          </a:ln>
        </p:spPr>
      </p:pic>
      <p:sp>
        <p:nvSpPr>
          <p:cNvPr id="13316"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Your Methods</a:t>
            </a:r>
          </a:p>
        </p:txBody>
      </p:sp>
      <p:sp>
        <p:nvSpPr>
          <p:cNvPr id="10243" name="Rectangle 3"/>
          <p:cNvSpPr>
            <a:spLocks noGrp="1" noChangeArrowheads="1"/>
          </p:cNvSpPr>
          <p:nvPr>
            <p:ph idx="1"/>
          </p:nvPr>
        </p:nvSpPr>
        <p:spPr>
          <a:xfrm>
            <a:off x="2895600" y="990600"/>
            <a:ext cx="6172200" cy="47545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数据处理：</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知识点提取：选择</a:t>
            </a:r>
            <a:r>
              <a:rPr kumimoji="0" lang="en-US" altLang="zh-CN" sz="1600" b="0" i="0" u="none" strike="noStrike" kern="0" cap="none" spc="0" normalizeH="0" baseline="0" noProof="0" dirty="0" err="1">
                <a:ln>
                  <a:noFill/>
                </a:ln>
                <a:solidFill>
                  <a:schemeClr val="tx1"/>
                </a:solidFill>
                <a:effectLst/>
                <a:uLnTx/>
                <a:uFillTx/>
                <a:latin typeface="+mn-lt"/>
                <a:ea typeface="宋体" panose="02010600030101010101" pitchFamily="2" charset="-122"/>
              </a:rPr>
              <a:t>gpt</a:t>
            </a: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模型，通过</a:t>
            </a:r>
            <a:r>
              <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rPr>
              <a:t>Fine-Tuning</a:t>
            </a: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训练调整使其格式化输出题目关联的知识点，以及知识点的描述。</a:t>
            </a: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FontTx/>
              <a:buNone/>
              <a:defRPr/>
            </a:pP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确定所属教学大纲：教学大纲的知识点作为根知识点，通过知识点及其文字描述利用</a:t>
            </a:r>
            <a:r>
              <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rPr>
              <a:t>Word2vec</a:t>
            </a: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特征降维，确定知识点所属的根知识点</a:t>
            </a: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p:txBody>
      </p:sp>
      <p:pic>
        <p:nvPicPr>
          <p:cNvPr id="13318" name="图片 2"/>
          <p:cNvPicPr>
            <a:picLocks noChangeAspect="1"/>
          </p:cNvPicPr>
          <p:nvPr/>
        </p:nvPicPr>
        <p:blipFill>
          <a:blip r:embed="rId4"/>
          <a:stretch>
            <a:fillRect/>
          </a:stretch>
        </p:blipFill>
        <p:spPr>
          <a:xfrm>
            <a:off x="-317" y="0"/>
            <a:ext cx="2576512" cy="6858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Your Methods</a:t>
            </a:r>
          </a:p>
        </p:txBody>
      </p:sp>
      <p:sp>
        <p:nvSpPr>
          <p:cNvPr id="14339" name="Rectangle 3"/>
          <p:cNvSpPr>
            <a:spLocks noGrp="1"/>
          </p:cNvSpPr>
          <p:nvPr>
            <p:ph idx="1"/>
          </p:nvPr>
        </p:nvSpPr>
        <p:spPr>
          <a:xfrm>
            <a:off x="2895600" y="990600"/>
            <a:ext cx="6172200" cy="4754563"/>
          </a:xfrm>
          <a:ln/>
        </p:spPr>
        <p:txBody>
          <a:bodyPr vert="horz" wrap="square" lIns="91440" tIns="45720" rIns="91440" bIns="45720" anchor="t" anchorCtr="0"/>
          <a:lstStyle/>
          <a:p>
            <a:pPr eaLnBrk="1" hangingPunct="1"/>
            <a:r>
              <a:rPr lang="zh-CN" altLang="en-US" sz="2800" dirty="0"/>
              <a:t>数据处理：</a:t>
            </a:r>
            <a:endParaRPr lang="en-US" altLang="zh-CN" sz="2800" dirty="0"/>
          </a:p>
          <a:p>
            <a:pPr lvl="1" eaLnBrk="1" hangingPunct="1"/>
            <a:r>
              <a:rPr lang="zh-CN" altLang="en-US" sz="1600" dirty="0"/>
              <a:t>知识点提取：选择</a:t>
            </a:r>
            <a:r>
              <a:rPr lang="en-US" altLang="zh-CN" sz="1600" dirty="0"/>
              <a:t>gpt</a:t>
            </a:r>
            <a:r>
              <a:rPr lang="zh-CN" altLang="en-US" sz="1600" dirty="0"/>
              <a:t>模型，通过</a:t>
            </a:r>
            <a:r>
              <a:rPr lang="en-US" altLang="zh-CN" sz="1600" dirty="0"/>
              <a:t>Fine-Tuning</a:t>
            </a:r>
            <a:r>
              <a:rPr lang="zh-CN" altLang="en-US" sz="1600" dirty="0"/>
              <a:t>训练调整使其格式化输出题目关联的知识点，以及知识点的描述。</a:t>
            </a:r>
            <a:endParaRPr lang="en-US" altLang="zh-CN" sz="1600" dirty="0"/>
          </a:p>
          <a:p>
            <a:pPr lvl="1" eaLnBrk="1" hangingPunct="1"/>
            <a:r>
              <a:rPr lang="zh-CN" altLang="en-US" sz="1600" dirty="0"/>
              <a:t>确定所属教学大纲：教学大纲的知识点作为根知识点，通过知识点及其文字描述利用</a:t>
            </a:r>
            <a:r>
              <a:rPr lang="en-US" altLang="zh-CN" sz="1600" dirty="0"/>
              <a:t>Word2vec</a:t>
            </a:r>
            <a:r>
              <a:rPr lang="zh-CN" altLang="en-US" sz="1600" dirty="0"/>
              <a:t>特征降维，确定知识点所属的根知识点</a:t>
            </a:r>
            <a:endParaRPr lang="en-US" altLang="zh-CN" sz="1600" dirty="0"/>
          </a:p>
          <a:p>
            <a:pPr eaLnBrk="1" hangingPunct="1"/>
            <a:r>
              <a:rPr lang="zh-CN" altLang="en-US" sz="2800" dirty="0"/>
              <a:t>用户选择出题范围，：</a:t>
            </a:r>
            <a:endParaRPr lang="en-US" altLang="zh-CN" sz="2800" dirty="0"/>
          </a:p>
          <a:p>
            <a:pPr marL="742950" lvl="2" indent="-342900" eaLnBrk="1" hangingPunct="1"/>
            <a:r>
              <a:rPr lang="zh-CN" altLang="en-US" sz="2000" dirty="0"/>
              <a:t>教学大纲的知识点作为根知识点，通过知识点及其文字描述利用</a:t>
            </a:r>
            <a:r>
              <a:rPr lang="en-US" altLang="zh-CN" sz="2000" dirty="0"/>
              <a:t>Word2vec</a:t>
            </a:r>
            <a:r>
              <a:rPr lang="zh-CN" altLang="en-US" sz="2000" dirty="0"/>
              <a:t>特征降维，确定知识点所属的根知识点</a:t>
            </a:r>
            <a:endParaRPr lang="en-US" altLang="zh-CN" sz="2000" dirty="0"/>
          </a:p>
        </p:txBody>
      </p:sp>
      <p:pic>
        <p:nvPicPr>
          <p:cNvPr id="14340" name="图片 2"/>
          <p:cNvPicPr>
            <a:picLocks noChangeAspect="1"/>
          </p:cNvPicPr>
          <p:nvPr/>
        </p:nvPicPr>
        <p:blipFill>
          <a:blip r:embed="rId2"/>
          <a:stretch>
            <a:fillRect/>
          </a:stretch>
        </p:blipFill>
        <p:spPr>
          <a:xfrm>
            <a:off x="-33337" y="22225"/>
            <a:ext cx="2576512" cy="6858000"/>
          </a:xfrm>
          <a:prstGeom prst="rect">
            <a:avLst/>
          </a:prstGeom>
          <a:noFill/>
          <a:ln w="9525">
            <a:noFill/>
          </a:ln>
        </p:spPr>
      </p:pic>
      <p:pic>
        <p:nvPicPr>
          <p:cNvPr id="14341" name="图片 4"/>
          <p:cNvPicPr>
            <a:picLocks noChangeAspect="1"/>
          </p:cNvPicPr>
          <p:nvPr/>
        </p:nvPicPr>
        <p:blipFill>
          <a:blip r:embed="rId3"/>
          <a:stretch>
            <a:fillRect/>
          </a:stretch>
        </p:blipFill>
        <p:spPr>
          <a:xfrm>
            <a:off x="-304800" y="1066800"/>
            <a:ext cx="9661525" cy="52546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6"/>
          <p:cNvPicPr>
            <a:picLocks noChangeAspect="1"/>
          </p:cNvPicPr>
          <p:nvPr/>
        </p:nvPicPr>
        <p:blipFill>
          <a:blip r:embed="rId2"/>
          <a:stretch>
            <a:fillRect/>
          </a:stretch>
        </p:blipFill>
        <p:spPr>
          <a:xfrm>
            <a:off x="274638" y="22225"/>
            <a:ext cx="1962150" cy="6858000"/>
          </a:xfrm>
          <a:prstGeom prst="rect">
            <a:avLst/>
          </a:prstGeom>
          <a:noFill/>
          <a:ln w="9525">
            <a:noFill/>
          </a:ln>
        </p:spPr>
      </p:pic>
      <p:pic>
        <p:nvPicPr>
          <p:cNvPr id="15363" name="图片 8"/>
          <p:cNvPicPr>
            <a:picLocks noChangeAspect="1"/>
          </p:cNvPicPr>
          <p:nvPr/>
        </p:nvPicPr>
        <p:blipFill>
          <a:blip r:embed="rId3"/>
          <a:stretch>
            <a:fillRect/>
          </a:stretch>
        </p:blipFill>
        <p:spPr>
          <a:xfrm>
            <a:off x="304800" y="46038"/>
            <a:ext cx="1949450" cy="6858000"/>
          </a:xfrm>
          <a:prstGeom prst="rect">
            <a:avLst/>
          </a:prstGeom>
          <a:noFill/>
          <a:ln w="9525">
            <a:noFill/>
          </a:ln>
        </p:spPr>
      </p:pic>
      <p:sp>
        <p:nvSpPr>
          <p:cNvPr id="15364"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Your Methods</a:t>
            </a:r>
          </a:p>
        </p:txBody>
      </p:sp>
      <p:sp>
        <p:nvSpPr>
          <p:cNvPr id="10243" name="Rectangle 3"/>
          <p:cNvSpPr>
            <a:spLocks noGrp="1" noChangeArrowheads="1"/>
          </p:cNvSpPr>
          <p:nvPr>
            <p:ph idx="1"/>
          </p:nvPr>
        </p:nvSpPr>
        <p:spPr>
          <a:xfrm>
            <a:off x="2895600" y="990600"/>
            <a:ext cx="6172200" cy="47545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数据处理：</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知识点提取：选择</a:t>
            </a:r>
            <a:r>
              <a:rPr kumimoji="0" lang="en-US" altLang="zh-CN" sz="1600" b="0" i="0" u="none" strike="noStrike" kern="0" cap="none" spc="0" normalizeH="0" baseline="0" noProof="0" dirty="0" err="1">
                <a:ln>
                  <a:noFill/>
                </a:ln>
                <a:solidFill>
                  <a:schemeClr val="tx1"/>
                </a:solidFill>
                <a:effectLst/>
                <a:uLnTx/>
                <a:uFillTx/>
                <a:latin typeface="+mn-lt"/>
                <a:ea typeface="宋体" panose="02010600030101010101" pitchFamily="2" charset="-122"/>
              </a:rPr>
              <a:t>gpt</a:t>
            </a: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模型，通过</a:t>
            </a:r>
            <a:r>
              <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rPr>
              <a:t>Fine-Tuning</a:t>
            </a: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训练调整使其格式化输出题目关联的知识点，以及知识点的描述。</a:t>
            </a: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FontTx/>
              <a:buNone/>
              <a:defRPr/>
            </a:pP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确定所属教学大纲：教学大纲的知识点作为根知识点，通过知识点及其文字描述利用</a:t>
            </a:r>
            <a:r>
              <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rPr>
              <a:t>Word2vec</a:t>
            </a: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特征降维，确定知识点所属的根知识点</a:t>
            </a: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用户选择出题知识点范围，知识点联系权重，难度权重：</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教学大纲的知识点作为根知识点，通过知识点及其文字描述利用</a:t>
            </a: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rPr>
              <a:t>Word2vec</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特征降维，确定知识点所属的根知识点。</a:t>
            </a: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根据知识点的范围，知识点联系，难度，题型为每道题赋重要系数，通过一种偏采样算法选择题目，生成试卷。</a:t>
            </a: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s</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聚类轴 </a:t>
            </a: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 edge</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 </a:t>
            </a: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bundling </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a:t>
            </a: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rPr>
              <a:t>Storyline </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线的分布及曲线</a:t>
            </a: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rPr>
              <a:t>+</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信号灯设计方案；</a:t>
            </a: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内圆空间</a:t>
            </a: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rPr>
              <a:t>+</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中圆多维属性信息</a:t>
            </a: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rPr>
              <a:t>+</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外圆时变特征。</a:t>
            </a:r>
            <a:endParaRPr kumimoji="0" lang="en-US" altLang="zh-CN" sz="1800" b="0" i="0" u="none" strike="noStrike" kern="0" cap="none" spc="0" normalizeH="0" baseline="0" noProof="0" dirty="0">
              <a:ln>
                <a:noFill/>
              </a:ln>
              <a:solidFill>
                <a:srgbClr val="FF0000"/>
              </a:solidFill>
              <a:effectLst/>
              <a:uLnTx/>
              <a:uFillTx/>
              <a:latin typeface="+mn-lt"/>
              <a:ea typeface="宋体" panose="02010600030101010101" pitchFamily="2" charset="-122"/>
            </a:endParaRPr>
          </a:p>
        </p:txBody>
      </p:sp>
      <p:pic>
        <p:nvPicPr>
          <p:cNvPr id="15366" name="图片 2"/>
          <p:cNvPicPr>
            <a:picLocks noChangeAspect="1"/>
          </p:cNvPicPr>
          <p:nvPr/>
        </p:nvPicPr>
        <p:blipFill>
          <a:blip r:embed="rId4"/>
          <a:stretch>
            <a:fillRect/>
          </a:stretch>
        </p:blipFill>
        <p:spPr>
          <a:xfrm>
            <a:off x="-33337" y="22225"/>
            <a:ext cx="2576512" cy="68580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457200" y="0"/>
            <a:ext cx="8229600" cy="1143000"/>
          </a:xfrm>
        </p:spPr>
        <p:txBody>
          <a:bodyPr vert="horz" wrap="square" lIns="91440" tIns="45720" rIns="91440" bIns="45720" anchor="ctr" anchorCtr="0"/>
          <a:lstStyle/>
          <a:p>
            <a:pPr eaLnBrk="1" hangingPunct="1"/>
            <a:r>
              <a:rPr lang="en-US" altLang="zh-CN" dirty="0"/>
              <a:t>Your Methods</a:t>
            </a:r>
          </a:p>
        </p:txBody>
      </p:sp>
      <p:sp>
        <p:nvSpPr>
          <p:cNvPr id="10243" name="Rectangle 3"/>
          <p:cNvSpPr>
            <a:spLocks noGrp="1" noChangeArrowheads="1"/>
          </p:cNvSpPr>
          <p:nvPr>
            <p:ph idx="1"/>
          </p:nvPr>
        </p:nvSpPr>
        <p:spPr>
          <a:xfrm>
            <a:off x="390525" y="990600"/>
            <a:ext cx="8677275" cy="4754880"/>
          </a:xfrm>
        </p:spPr>
        <p:txBody>
          <a:bodyPr vert="horz" wrap="square" lIns="91440" tIns="45720" rIns="91440" bIns="45720" numCol="1" anchor="t" anchorCtr="0" compatLnSpc="1"/>
          <a:lstStyle/>
          <a:p>
            <a:pPr marL="457200" marR="0" lvl="1" indent="0" algn="l" defTabSz="914400" rtl="0" eaLnBrk="1" fontAlgn="base" latinLnBrk="0" hangingPunct="1">
              <a:lnSpc>
                <a:spcPct val="100000"/>
              </a:lnSpc>
              <a:spcBef>
                <a:spcPct val="20000"/>
              </a:spcBef>
              <a:spcAft>
                <a:spcPct val="0"/>
              </a:spcAft>
              <a:buClrTx/>
              <a:buSzTx/>
              <a:buFontTx/>
              <a:buNone/>
              <a:defRPr/>
            </a:pP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知识点相关性</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400050" marR="0" lvl="2"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1800" b="0" i="0" u="none" strike="noStrike" kern="0" cap="none" spc="0" normalizeH="0" baseline="0" noProof="0" dirty="0">
              <a:ln>
                <a:noFill/>
              </a:ln>
              <a:solidFill>
                <a:srgbClr val="FF0000"/>
              </a:solidFill>
              <a:effectLst/>
              <a:uLnTx/>
              <a:uFillTx/>
              <a:latin typeface="+mn-lt"/>
              <a:ea typeface="宋体" panose="02010600030101010101" pitchFamily="2" charset="-122"/>
            </a:endParaRPr>
          </a:p>
        </p:txBody>
      </p:sp>
      <p:sp>
        <p:nvSpPr>
          <p:cNvPr id="2" name="圆角矩形 1"/>
          <p:cNvSpPr/>
          <p:nvPr/>
        </p:nvSpPr>
        <p:spPr>
          <a:xfrm>
            <a:off x="2514600" y="206756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语句的基本形式</a:t>
            </a:r>
          </a:p>
        </p:txBody>
      </p:sp>
      <p:sp>
        <p:nvSpPr>
          <p:cNvPr id="3" name="椭圆 2"/>
          <p:cNvSpPr/>
          <p:nvPr/>
        </p:nvSpPr>
        <p:spPr>
          <a:xfrm>
            <a:off x="1371600" y="2448560"/>
            <a:ext cx="914400" cy="914400"/>
          </a:xfrm>
          <a:prstGeom prst="ellipse">
            <a:avLst/>
          </a:prstGeom>
          <a:solidFill>
            <a:schemeClr val="accent5"/>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8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rPr>
              <a:t>题</a:t>
            </a:r>
            <a:r>
              <a:rPr kumimoji="0" lang="en-US" altLang="zh-CN" sz="1800" b="0" i="0" u="none" strike="noStrike" cap="none" normalizeH="0" baseline="0">
                <a:ln>
                  <a:noFill/>
                </a:ln>
                <a:solidFill>
                  <a:schemeClr val="tx1"/>
                </a:solidFill>
                <a:effectLst/>
                <a:latin typeface="Arial" panose="020B0604020202020204" pitchFamily="34" charset="0"/>
              </a:rPr>
              <a:t>A</a:t>
            </a:r>
          </a:p>
        </p:txBody>
      </p:sp>
      <p:sp>
        <p:nvSpPr>
          <p:cNvPr id="4" name="圆角矩形 3"/>
          <p:cNvSpPr/>
          <p:nvPr>
            <p:custDataLst>
              <p:tags r:id="rId1"/>
            </p:custDataLst>
          </p:nvPr>
        </p:nvSpPr>
        <p:spPr>
          <a:xfrm>
            <a:off x="2514600" y="267716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表达式语句</a:t>
            </a:r>
          </a:p>
        </p:txBody>
      </p:sp>
      <p:sp>
        <p:nvSpPr>
          <p:cNvPr id="5" name="圆角矩形 4"/>
          <p:cNvSpPr/>
          <p:nvPr>
            <p:custDataLst>
              <p:tags r:id="rId2"/>
            </p:custDataLst>
          </p:nvPr>
        </p:nvSpPr>
        <p:spPr>
          <a:xfrm>
            <a:off x="2514600" y="328676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大小写区分</a:t>
            </a:r>
          </a:p>
        </p:txBody>
      </p:sp>
      <p:sp>
        <p:nvSpPr>
          <p:cNvPr id="6" name="圆角矩形 5"/>
          <p:cNvSpPr/>
          <p:nvPr>
            <p:custDataLst>
              <p:tags r:id="rId3"/>
            </p:custDataLst>
          </p:nvPr>
        </p:nvSpPr>
        <p:spPr>
          <a:xfrm>
            <a:off x="5029200" y="2439670"/>
            <a:ext cx="2313940" cy="84709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2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基本数据类型与表达式</a:t>
            </a:r>
          </a:p>
        </p:txBody>
      </p:sp>
      <p:cxnSp>
        <p:nvCxnSpPr>
          <p:cNvPr id="8" name="直接连接符 7"/>
          <p:cNvCxnSpPr>
            <a:stCxn id="3" idx="6"/>
            <a:endCxn id="2" idx="1"/>
          </p:cNvCxnSpPr>
          <p:nvPr/>
        </p:nvCxnSpPr>
        <p:spPr>
          <a:xfrm flipV="1">
            <a:off x="2286000" y="2252980"/>
            <a:ext cx="228600" cy="652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a:endCxn id="4" idx="1"/>
          </p:cNvCxnSpPr>
          <p:nvPr>
            <p:custDataLst>
              <p:tags r:id="rId4"/>
            </p:custDataLst>
          </p:nvPr>
        </p:nvCxnSpPr>
        <p:spPr>
          <a:xfrm flipV="1">
            <a:off x="2286000" y="2862580"/>
            <a:ext cx="228600" cy="43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0" name="直接连接符 9"/>
          <p:cNvCxnSpPr>
            <a:stCxn id="6" idx="1"/>
            <a:endCxn id="2" idx="3"/>
          </p:cNvCxnSpPr>
          <p:nvPr>
            <p:custDataLst>
              <p:tags r:id="rId5"/>
            </p:custDataLst>
          </p:nvPr>
        </p:nvCxnSpPr>
        <p:spPr>
          <a:xfrm flipH="1" flipV="1">
            <a:off x="4373880" y="2252980"/>
            <a:ext cx="655320" cy="610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p:cNvCxnSpPr>
            <a:stCxn id="6" idx="1"/>
            <a:endCxn id="4" idx="3"/>
          </p:cNvCxnSpPr>
          <p:nvPr>
            <p:custDataLst>
              <p:tags r:id="rId6"/>
            </p:custDataLst>
          </p:nvPr>
        </p:nvCxnSpPr>
        <p:spPr>
          <a:xfrm flipH="1" flipV="1">
            <a:off x="4373880" y="2862580"/>
            <a:ext cx="65532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a:stCxn id="5" idx="3"/>
            <a:endCxn id="6" idx="1"/>
          </p:cNvCxnSpPr>
          <p:nvPr>
            <p:custDataLst>
              <p:tags r:id="rId7"/>
            </p:custDataLst>
          </p:nvPr>
        </p:nvCxnSpPr>
        <p:spPr>
          <a:xfrm flipV="1">
            <a:off x="4373880" y="2863215"/>
            <a:ext cx="655320" cy="6089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连接符 12"/>
          <p:cNvCxnSpPr>
            <a:stCxn id="3" idx="6"/>
            <a:endCxn id="5" idx="1"/>
          </p:cNvCxnSpPr>
          <p:nvPr>
            <p:custDataLst>
              <p:tags r:id="rId8"/>
            </p:custDataLst>
          </p:nvPr>
        </p:nvCxnSpPr>
        <p:spPr>
          <a:xfrm>
            <a:off x="2286000" y="2905760"/>
            <a:ext cx="228600" cy="5664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圆角矩形 13"/>
          <p:cNvSpPr/>
          <p:nvPr>
            <p:custDataLst>
              <p:tags r:id="rId9"/>
            </p:custDataLst>
          </p:nvPr>
        </p:nvSpPr>
        <p:spPr>
          <a:xfrm>
            <a:off x="2514600" y="4123690"/>
            <a:ext cx="1859280" cy="370840"/>
          </a:xfrm>
          <a:prstGeom prst="roundRect">
            <a:avLst/>
          </a:prstGeom>
          <a:solidFill>
            <a:srgbClr val="42DF8A"/>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rPr>
              <a:t>if-else</a:t>
            </a:r>
          </a:p>
        </p:txBody>
      </p:sp>
      <p:sp>
        <p:nvSpPr>
          <p:cNvPr id="15" name="椭圆 14"/>
          <p:cNvSpPr/>
          <p:nvPr>
            <p:custDataLst>
              <p:tags r:id="rId10"/>
            </p:custDataLst>
          </p:nvPr>
        </p:nvSpPr>
        <p:spPr>
          <a:xfrm>
            <a:off x="1371600" y="4504690"/>
            <a:ext cx="914400" cy="914400"/>
          </a:xfrm>
          <a:prstGeom prst="ellipse">
            <a:avLst/>
          </a:prstGeom>
          <a:solidFill>
            <a:schemeClr val="accent5"/>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8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rPr>
              <a:t>题</a:t>
            </a:r>
            <a:r>
              <a:rPr kumimoji="0" lang="en-US" altLang="zh-CN" sz="1800" b="0" i="0" u="none" strike="noStrike" cap="none" normalizeH="0" baseline="0">
                <a:ln>
                  <a:noFill/>
                </a:ln>
                <a:solidFill>
                  <a:schemeClr val="tx1"/>
                </a:solidFill>
                <a:effectLst/>
                <a:latin typeface="Arial" panose="020B0604020202020204" pitchFamily="34" charset="0"/>
              </a:rPr>
              <a:t>B</a:t>
            </a:r>
          </a:p>
        </p:txBody>
      </p:sp>
      <p:sp>
        <p:nvSpPr>
          <p:cNvPr id="16" name="圆角矩形 15"/>
          <p:cNvSpPr/>
          <p:nvPr>
            <p:custDataLst>
              <p:tags r:id="rId11"/>
            </p:custDataLst>
          </p:nvPr>
        </p:nvSpPr>
        <p:spPr>
          <a:xfrm>
            <a:off x="2514600" y="5262245"/>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比较运算符</a:t>
            </a:r>
          </a:p>
        </p:txBody>
      </p:sp>
      <p:sp>
        <p:nvSpPr>
          <p:cNvPr id="17" name="圆角矩形 16"/>
          <p:cNvSpPr/>
          <p:nvPr>
            <p:custDataLst>
              <p:tags r:id="rId12"/>
            </p:custDataLst>
          </p:nvPr>
        </p:nvSpPr>
        <p:spPr>
          <a:xfrm>
            <a:off x="2514600" y="5871845"/>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条件表达式</a:t>
            </a:r>
          </a:p>
        </p:txBody>
      </p:sp>
      <p:sp>
        <p:nvSpPr>
          <p:cNvPr id="18" name="圆角矩形 17"/>
          <p:cNvSpPr/>
          <p:nvPr>
            <p:custDataLst>
              <p:tags r:id="rId13"/>
            </p:custDataLst>
          </p:nvPr>
        </p:nvSpPr>
        <p:spPr>
          <a:xfrm>
            <a:off x="5105400" y="5257800"/>
            <a:ext cx="2313940" cy="84709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2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基本数据类型与表达式</a:t>
            </a:r>
          </a:p>
        </p:txBody>
      </p:sp>
      <p:cxnSp>
        <p:nvCxnSpPr>
          <p:cNvPr id="19" name="直接连接符 18"/>
          <p:cNvCxnSpPr>
            <a:stCxn id="15" idx="6"/>
            <a:endCxn id="14" idx="1"/>
          </p:cNvCxnSpPr>
          <p:nvPr>
            <p:custDataLst>
              <p:tags r:id="rId14"/>
            </p:custDataLst>
          </p:nvPr>
        </p:nvCxnSpPr>
        <p:spPr>
          <a:xfrm flipV="1">
            <a:off x="2286000" y="4309110"/>
            <a:ext cx="228600" cy="652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6" idx="1"/>
          </p:cNvCxnSpPr>
          <p:nvPr>
            <p:custDataLst>
              <p:tags r:id="rId15"/>
            </p:custDataLst>
          </p:nvPr>
        </p:nvCxnSpPr>
        <p:spPr>
          <a:xfrm>
            <a:off x="2286000" y="4953000"/>
            <a:ext cx="228600" cy="4946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stCxn id="25" idx="1"/>
            <a:endCxn id="14" idx="3"/>
          </p:cNvCxnSpPr>
          <p:nvPr>
            <p:custDataLst>
              <p:tags r:id="rId16"/>
            </p:custDataLst>
          </p:nvPr>
        </p:nvCxnSpPr>
        <p:spPr>
          <a:xfrm flipH="1" flipV="1">
            <a:off x="4373880" y="4309110"/>
            <a:ext cx="731520" cy="1860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8" idx="1"/>
            <a:endCxn id="16" idx="3"/>
          </p:cNvCxnSpPr>
          <p:nvPr>
            <p:custDataLst>
              <p:tags r:id="rId17"/>
            </p:custDataLst>
          </p:nvPr>
        </p:nvCxnSpPr>
        <p:spPr>
          <a:xfrm flipH="1" flipV="1">
            <a:off x="4373880" y="5447665"/>
            <a:ext cx="731520" cy="2336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17" idx="3"/>
            <a:endCxn id="18" idx="1"/>
          </p:cNvCxnSpPr>
          <p:nvPr>
            <p:custDataLst>
              <p:tags r:id="rId18"/>
            </p:custDataLst>
          </p:nvPr>
        </p:nvCxnSpPr>
        <p:spPr>
          <a:xfrm flipV="1">
            <a:off x="4373880" y="5681345"/>
            <a:ext cx="731520" cy="3759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5" idx="6"/>
            <a:endCxn id="17" idx="1"/>
          </p:cNvCxnSpPr>
          <p:nvPr>
            <p:custDataLst>
              <p:tags r:id="rId19"/>
            </p:custDataLst>
          </p:nvPr>
        </p:nvCxnSpPr>
        <p:spPr>
          <a:xfrm>
            <a:off x="2286000" y="4961890"/>
            <a:ext cx="228600" cy="109537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custDataLst>
              <p:tags r:id="rId20"/>
            </p:custDataLst>
          </p:nvPr>
        </p:nvSpPr>
        <p:spPr>
          <a:xfrm>
            <a:off x="5105400" y="4071620"/>
            <a:ext cx="2313940" cy="847090"/>
          </a:xfrm>
          <a:prstGeom prst="roundRect">
            <a:avLst/>
          </a:prstGeom>
          <a:solidFill>
            <a:srgbClr val="42DF8A"/>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2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分支控制</a:t>
            </a:r>
          </a:p>
        </p:txBody>
      </p:sp>
      <p:cxnSp>
        <p:nvCxnSpPr>
          <p:cNvPr id="26" name="曲线连接符 25"/>
          <p:cNvCxnSpPr>
            <a:stCxn id="25" idx="3"/>
            <a:endCxn id="18" idx="3"/>
          </p:cNvCxnSpPr>
          <p:nvPr/>
        </p:nvCxnSpPr>
        <p:spPr>
          <a:xfrm>
            <a:off x="7419340" y="4495165"/>
            <a:ext cx="3175" cy="1186180"/>
          </a:xfrm>
          <a:prstGeom prst="curvedConnector3">
            <a:avLst>
              <a:gd name="adj1" fmla="val 24640000"/>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457200" y="0"/>
            <a:ext cx="8229600" cy="1143000"/>
          </a:xfrm>
        </p:spPr>
        <p:txBody>
          <a:bodyPr vert="horz" wrap="square" lIns="91440" tIns="45720" rIns="91440" bIns="45720" anchor="ctr" anchorCtr="0"/>
          <a:lstStyle/>
          <a:p>
            <a:pPr eaLnBrk="1" hangingPunct="1"/>
            <a:r>
              <a:rPr lang="en-US" altLang="zh-CN" dirty="0"/>
              <a:t>Your Methods</a:t>
            </a:r>
          </a:p>
        </p:txBody>
      </p:sp>
      <p:sp>
        <p:nvSpPr>
          <p:cNvPr id="10243" name="Rectangle 3"/>
          <p:cNvSpPr>
            <a:spLocks noGrp="1" noChangeArrowheads="1"/>
          </p:cNvSpPr>
          <p:nvPr>
            <p:ph idx="1"/>
          </p:nvPr>
        </p:nvSpPr>
        <p:spPr>
          <a:xfrm>
            <a:off x="390525" y="990600"/>
            <a:ext cx="8677275" cy="4754880"/>
          </a:xfrm>
        </p:spPr>
        <p:txBody>
          <a:bodyPr vert="horz" wrap="square" lIns="91440" tIns="45720" rIns="91440" bIns="45720" numCol="1" anchor="t" anchorCtr="0" compatLnSpc="1"/>
          <a:lstStyle/>
          <a:p>
            <a:pPr marL="457200" marR="0" lvl="1" indent="0" algn="l" defTabSz="914400" rtl="0" eaLnBrk="1" fontAlgn="base" latinLnBrk="0" hangingPunct="1">
              <a:lnSpc>
                <a:spcPct val="100000"/>
              </a:lnSpc>
              <a:spcBef>
                <a:spcPct val="20000"/>
              </a:spcBef>
              <a:spcAft>
                <a:spcPct val="0"/>
              </a:spcAft>
              <a:buClrTx/>
              <a:buSzTx/>
              <a:buFontTx/>
              <a:buNone/>
              <a:defRPr/>
            </a:pP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知识点深度</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400050" marR="0" lvl="2"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1800" b="0" i="0" u="none" strike="noStrike" kern="0" cap="none" spc="0" normalizeH="0" baseline="0" noProof="0" dirty="0">
              <a:ln>
                <a:noFill/>
              </a:ln>
              <a:solidFill>
                <a:srgbClr val="FF0000"/>
              </a:solidFill>
              <a:effectLst/>
              <a:uLnTx/>
              <a:uFillTx/>
              <a:latin typeface="+mn-lt"/>
              <a:ea typeface="宋体" panose="02010600030101010101" pitchFamily="2" charset="-122"/>
            </a:endParaRPr>
          </a:p>
        </p:txBody>
      </p:sp>
      <p:sp>
        <p:nvSpPr>
          <p:cNvPr id="2" name="圆角矩形 1"/>
          <p:cNvSpPr/>
          <p:nvPr/>
        </p:nvSpPr>
        <p:spPr>
          <a:xfrm>
            <a:off x="2514600" y="206756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语句的基本形式</a:t>
            </a:r>
          </a:p>
        </p:txBody>
      </p:sp>
      <p:sp>
        <p:nvSpPr>
          <p:cNvPr id="3" name="椭圆 2"/>
          <p:cNvSpPr/>
          <p:nvPr/>
        </p:nvSpPr>
        <p:spPr>
          <a:xfrm>
            <a:off x="1371600" y="2448560"/>
            <a:ext cx="914400" cy="914400"/>
          </a:xfrm>
          <a:prstGeom prst="ellipse">
            <a:avLst/>
          </a:prstGeom>
          <a:solidFill>
            <a:schemeClr val="accent5"/>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8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rPr>
              <a:t>题</a:t>
            </a:r>
            <a:r>
              <a:rPr kumimoji="0" lang="en-US" altLang="zh-CN" sz="1800" b="0" i="0" u="none" strike="noStrike" cap="none" normalizeH="0" baseline="0">
                <a:ln>
                  <a:noFill/>
                </a:ln>
                <a:solidFill>
                  <a:schemeClr val="tx1"/>
                </a:solidFill>
                <a:effectLst/>
                <a:latin typeface="Arial" panose="020B0604020202020204" pitchFamily="34" charset="0"/>
              </a:rPr>
              <a:t>A</a:t>
            </a:r>
          </a:p>
        </p:txBody>
      </p:sp>
      <p:sp>
        <p:nvSpPr>
          <p:cNvPr id="4" name="圆角矩形 3"/>
          <p:cNvSpPr/>
          <p:nvPr>
            <p:custDataLst>
              <p:tags r:id="rId1"/>
            </p:custDataLst>
          </p:nvPr>
        </p:nvSpPr>
        <p:spPr>
          <a:xfrm>
            <a:off x="2514600" y="267716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表达式语句</a:t>
            </a:r>
          </a:p>
        </p:txBody>
      </p:sp>
      <p:sp>
        <p:nvSpPr>
          <p:cNvPr id="5" name="圆角矩形 4"/>
          <p:cNvSpPr/>
          <p:nvPr>
            <p:custDataLst>
              <p:tags r:id="rId2"/>
            </p:custDataLst>
          </p:nvPr>
        </p:nvSpPr>
        <p:spPr>
          <a:xfrm>
            <a:off x="2514600" y="328676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大小写区分</a:t>
            </a:r>
          </a:p>
        </p:txBody>
      </p:sp>
      <p:sp>
        <p:nvSpPr>
          <p:cNvPr id="6" name="圆角矩形 5"/>
          <p:cNvSpPr/>
          <p:nvPr>
            <p:custDataLst>
              <p:tags r:id="rId3"/>
            </p:custDataLst>
          </p:nvPr>
        </p:nvSpPr>
        <p:spPr>
          <a:xfrm>
            <a:off x="5029200" y="2439670"/>
            <a:ext cx="2313940" cy="84709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2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基本数据类型与表达式</a:t>
            </a:r>
          </a:p>
        </p:txBody>
      </p:sp>
      <p:cxnSp>
        <p:nvCxnSpPr>
          <p:cNvPr id="8" name="直接连接符 7"/>
          <p:cNvCxnSpPr>
            <a:stCxn id="3" idx="6"/>
            <a:endCxn id="2" idx="1"/>
          </p:cNvCxnSpPr>
          <p:nvPr/>
        </p:nvCxnSpPr>
        <p:spPr>
          <a:xfrm flipV="1">
            <a:off x="2286000" y="2252980"/>
            <a:ext cx="228600" cy="652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a:endCxn id="4" idx="1"/>
          </p:cNvCxnSpPr>
          <p:nvPr>
            <p:custDataLst>
              <p:tags r:id="rId4"/>
            </p:custDataLst>
          </p:nvPr>
        </p:nvCxnSpPr>
        <p:spPr>
          <a:xfrm flipV="1">
            <a:off x="2286000" y="2862580"/>
            <a:ext cx="228600" cy="43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0" name="直接连接符 9"/>
          <p:cNvCxnSpPr>
            <a:stCxn id="6" idx="1"/>
            <a:endCxn id="2" idx="3"/>
          </p:cNvCxnSpPr>
          <p:nvPr>
            <p:custDataLst>
              <p:tags r:id="rId5"/>
            </p:custDataLst>
          </p:nvPr>
        </p:nvCxnSpPr>
        <p:spPr>
          <a:xfrm flipH="1" flipV="1">
            <a:off x="4373880" y="2252980"/>
            <a:ext cx="655320" cy="610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p:cNvCxnSpPr>
            <a:stCxn id="6" idx="1"/>
            <a:endCxn id="4" idx="3"/>
          </p:cNvCxnSpPr>
          <p:nvPr>
            <p:custDataLst>
              <p:tags r:id="rId6"/>
            </p:custDataLst>
          </p:nvPr>
        </p:nvCxnSpPr>
        <p:spPr>
          <a:xfrm flipH="1" flipV="1">
            <a:off x="4373880" y="2862580"/>
            <a:ext cx="65532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a:stCxn id="5" idx="3"/>
            <a:endCxn id="6" idx="1"/>
          </p:cNvCxnSpPr>
          <p:nvPr>
            <p:custDataLst>
              <p:tags r:id="rId7"/>
            </p:custDataLst>
          </p:nvPr>
        </p:nvCxnSpPr>
        <p:spPr>
          <a:xfrm flipV="1">
            <a:off x="4373880" y="2863215"/>
            <a:ext cx="655320" cy="6089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连接符 12"/>
          <p:cNvCxnSpPr>
            <a:stCxn id="3" idx="6"/>
            <a:endCxn id="5" idx="1"/>
          </p:cNvCxnSpPr>
          <p:nvPr>
            <p:custDataLst>
              <p:tags r:id="rId8"/>
            </p:custDataLst>
          </p:nvPr>
        </p:nvCxnSpPr>
        <p:spPr>
          <a:xfrm>
            <a:off x="2286000" y="2905760"/>
            <a:ext cx="228600" cy="5664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圆角矩形 13"/>
          <p:cNvSpPr/>
          <p:nvPr>
            <p:custDataLst>
              <p:tags r:id="rId9"/>
            </p:custDataLst>
          </p:nvPr>
        </p:nvSpPr>
        <p:spPr>
          <a:xfrm>
            <a:off x="2514600" y="412369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运算符</a:t>
            </a:r>
          </a:p>
        </p:txBody>
      </p:sp>
      <p:sp>
        <p:nvSpPr>
          <p:cNvPr id="15" name="椭圆 14"/>
          <p:cNvSpPr/>
          <p:nvPr>
            <p:custDataLst>
              <p:tags r:id="rId10"/>
            </p:custDataLst>
          </p:nvPr>
        </p:nvSpPr>
        <p:spPr>
          <a:xfrm>
            <a:off x="1371600" y="4504690"/>
            <a:ext cx="914400" cy="914400"/>
          </a:xfrm>
          <a:prstGeom prst="ellipse">
            <a:avLst/>
          </a:prstGeom>
          <a:solidFill>
            <a:schemeClr val="accent5"/>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8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rPr>
              <a:t>题</a:t>
            </a:r>
            <a:r>
              <a:rPr kumimoji="0" lang="en-US" altLang="zh-CN" sz="1800" b="0" i="0" u="none" strike="noStrike" cap="none" normalizeH="0" baseline="0">
                <a:ln>
                  <a:noFill/>
                </a:ln>
                <a:solidFill>
                  <a:schemeClr val="tx1"/>
                </a:solidFill>
                <a:effectLst/>
                <a:latin typeface="Arial" panose="020B0604020202020204" pitchFamily="34" charset="0"/>
              </a:rPr>
              <a:t>B</a:t>
            </a:r>
          </a:p>
        </p:txBody>
      </p:sp>
      <p:sp>
        <p:nvSpPr>
          <p:cNvPr id="16" name="圆角矩形 15"/>
          <p:cNvSpPr/>
          <p:nvPr>
            <p:custDataLst>
              <p:tags r:id="rId11"/>
            </p:custDataLst>
          </p:nvPr>
        </p:nvSpPr>
        <p:spPr>
          <a:xfrm>
            <a:off x="3048000" y="4724400"/>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比较运算符</a:t>
            </a:r>
          </a:p>
        </p:txBody>
      </p:sp>
      <p:sp>
        <p:nvSpPr>
          <p:cNvPr id="17" name="圆角矩形 16"/>
          <p:cNvSpPr/>
          <p:nvPr>
            <p:custDataLst>
              <p:tags r:id="rId12"/>
            </p:custDataLst>
          </p:nvPr>
        </p:nvSpPr>
        <p:spPr>
          <a:xfrm>
            <a:off x="3048000" y="5297805"/>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赋值运算符</a:t>
            </a:r>
          </a:p>
        </p:txBody>
      </p:sp>
      <p:sp>
        <p:nvSpPr>
          <p:cNvPr id="18" name="圆角矩形 17"/>
          <p:cNvSpPr/>
          <p:nvPr>
            <p:custDataLst>
              <p:tags r:id="rId13"/>
            </p:custDataLst>
          </p:nvPr>
        </p:nvSpPr>
        <p:spPr>
          <a:xfrm>
            <a:off x="6019800" y="4800600"/>
            <a:ext cx="2313940" cy="84709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25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基本数据类型与表达式</a:t>
            </a:r>
          </a:p>
        </p:txBody>
      </p:sp>
      <p:cxnSp>
        <p:nvCxnSpPr>
          <p:cNvPr id="19" name="直接连接符 18"/>
          <p:cNvCxnSpPr>
            <a:stCxn id="15" idx="6"/>
            <a:endCxn id="14" idx="1"/>
          </p:cNvCxnSpPr>
          <p:nvPr>
            <p:custDataLst>
              <p:tags r:id="rId14"/>
            </p:custDataLst>
          </p:nvPr>
        </p:nvCxnSpPr>
        <p:spPr>
          <a:xfrm flipV="1">
            <a:off x="2286000" y="4309110"/>
            <a:ext cx="228600" cy="652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stCxn id="15" idx="6"/>
            <a:endCxn id="16" idx="1"/>
          </p:cNvCxnSpPr>
          <p:nvPr>
            <p:custDataLst>
              <p:tags r:id="rId15"/>
            </p:custDataLst>
          </p:nvPr>
        </p:nvCxnSpPr>
        <p:spPr>
          <a:xfrm flipV="1">
            <a:off x="2286000" y="4909820"/>
            <a:ext cx="762000" cy="520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stCxn id="18" idx="1"/>
            <a:endCxn id="14" idx="3"/>
          </p:cNvCxnSpPr>
          <p:nvPr>
            <p:custDataLst>
              <p:tags r:id="rId16"/>
            </p:custDataLst>
          </p:nvPr>
        </p:nvCxnSpPr>
        <p:spPr>
          <a:xfrm flipH="1" flipV="1">
            <a:off x="4373880" y="4309110"/>
            <a:ext cx="1645920" cy="9150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8" idx="1"/>
            <a:endCxn id="16" idx="3"/>
          </p:cNvCxnSpPr>
          <p:nvPr>
            <p:custDataLst>
              <p:tags r:id="rId17"/>
            </p:custDataLst>
          </p:nvPr>
        </p:nvCxnSpPr>
        <p:spPr>
          <a:xfrm flipH="1" flipV="1">
            <a:off x="4907280" y="4909820"/>
            <a:ext cx="1112520" cy="3143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17" idx="3"/>
            <a:endCxn id="18" idx="1"/>
          </p:cNvCxnSpPr>
          <p:nvPr>
            <p:custDataLst>
              <p:tags r:id="rId18"/>
            </p:custDataLst>
          </p:nvPr>
        </p:nvCxnSpPr>
        <p:spPr>
          <a:xfrm flipV="1">
            <a:off x="4907280" y="5224145"/>
            <a:ext cx="1112520" cy="259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5" idx="6"/>
            <a:endCxn id="17" idx="1"/>
          </p:cNvCxnSpPr>
          <p:nvPr>
            <p:custDataLst>
              <p:tags r:id="rId19"/>
            </p:custDataLst>
          </p:nvPr>
        </p:nvCxnSpPr>
        <p:spPr>
          <a:xfrm>
            <a:off x="2286000" y="4961890"/>
            <a:ext cx="762000" cy="5213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 name="圆角矩形 6"/>
          <p:cNvSpPr/>
          <p:nvPr>
            <p:custDataLst>
              <p:tags r:id="rId20"/>
            </p:custDataLst>
          </p:nvPr>
        </p:nvSpPr>
        <p:spPr>
          <a:xfrm>
            <a:off x="3048000" y="5950585"/>
            <a:ext cx="1859280" cy="3708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ctr"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rPr>
              <a:t>运算符优先级</a:t>
            </a:r>
          </a:p>
        </p:txBody>
      </p:sp>
      <p:cxnSp>
        <p:nvCxnSpPr>
          <p:cNvPr id="27" name="直接连接符 26"/>
          <p:cNvCxnSpPr>
            <a:stCxn id="7" idx="3"/>
            <a:endCxn id="18" idx="1"/>
          </p:cNvCxnSpPr>
          <p:nvPr>
            <p:custDataLst>
              <p:tags r:id="rId21"/>
            </p:custDataLst>
          </p:nvPr>
        </p:nvCxnSpPr>
        <p:spPr>
          <a:xfrm flipV="1">
            <a:off x="4907280" y="5224145"/>
            <a:ext cx="1112520" cy="91186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6"/>
            <a:endCxn id="7" idx="1"/>
          </p:cNvCxnSpPr>
          <p:nvPr>
            <p:custDataLst>
              <p:tags r:id="rId22"/>
            </p:custDataLst>
          </p:nvPr>
        </p:nvCxnSpPr>
        <p:spPr>
          <a:xfrm>
            <a:off x="2286000" y="4961890"/>
            <a:ext cx="762000" cy="117411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6"/>
          <p:cNvPicPr>
            <a:picLocks noChangeAspect="1"/>
          </p:cNvPicPr>
          <p:nvPr/>
        </p:nvPicPr>
        <p:blipFill>
          <a:blip r:embed="rId2"/>
          <a:stretch>
            <a:fillRect/>
          </a:stretch>
        </p:blipFill>
        <p:spPr>
          <a:xfrm>
            <a:off x="274638" y="22225"/>
            <a:ext cx="1962150" cy="6858000"/>
          </a:xfrm>
          <a:prstGeom prst="rect">
            <a:avLst/>
          </a:prstGeom>
          <a:noFill/>
          <a:ln w="9525">
            <a:noFill/>
          </a:ln>
        </p:spPr>
      </p:pic>
      <p:pic>
        <p:nvPicPr>
          <p:cNvPr id="16387" name="图片 8"/>
          <p:cNvPicPr>
            <a:picLocks noChangeAspect="1"/>
          </p:cNvPicPr>
          <p:nvPr/>
        </p:nvPicPr>
        <p:blipFill>
          <a:blip r:embed="rId3"/>
          <a:stretch>
            <a:fillRect/>
          </a:stretch>
        </p:blipFill>
        <p:spPr>
          <a:xfrm>
            <a:off x="304800" y="46038"/>
            <a:ext cx="1949450" cy="6858000"/>
          </a:xfrm>
          <a:prstGeom prst="rect">
            <a:avLst/>
          </a:prstGeom>
          <a:noFill/>
          <a:ln w="9525">
            <a:noFill/>
          </a:ln>
        </p:spPr>
      </p:pic>
      <p:sp>
        <p:nvSpPr>
          <p:cNvPr id="1638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Your Methods</a:t>
            </a:r>
          </a:p>
        </p:txBody>
      </p:sp>
      <p:sp>
        <p:nvSpPr>
          <p:cNvPr id="10243" name="Rectangle 3"/>
          <p:cNvSpPr>
            <a:spLocks noGrp="1" noChangeArrowheads="1"/>
          </p:cNvSpPr>
          <p:nvPr>
            <p:ph idx="1"/>
          </p:nvPr>
        </p:nvSpPr>
        <p:spPr>
          <a:xfrm>
            <a:off x="2895600" y="990600"/>
            <a:ext cx="6172200" cy="47545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试卷评估：</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生成的试卷，确保它满足难度平衡、知识点覆盖和题型多样性等因素。</a:t>
            </a: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反馈和调整</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a:t>
            </a: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742950" marR="0" lvl="2" indent="-342900" algn="l" defTabSz="914400" rtl="0" eaLnBrk="1" fontAlgn="base" latinLnBrk="0" hangingPunct="1">
              <a:lnSpc>
                <a:spcPct val="100000"/>
              </a:lnSpc>
              <a:spcBef>
                <a:spcPct val="20000"/>
              </a:spcBef>
              <a:spcAft>
                <a:spcPct val="0"/>
              </a:spcAft>
              <a:buClrTx/>
              <a:buSzTx/>
              <a:buFontTx/>
              <a:buChar char="•"/>
              <a:defRPr/>
            </a:pPr>
            <a:r>
              <a:rPr kumimoji="0" lang="zh-CN" altLang="en-US" sz="1600" b="0" i="0" u="none" strike="noStrike" kern="0" cap="none" spc="0" normalizeH="0" baseline="0" noProof="0" dirty="0">
                <a:ln>
                  <a:noFill/>
                </a:ln>
                <a:solidFill>
                  <a:schemeClr val="tx1"/>
                </a:solidFill>
                <a:effectLst/>
                <a:uLnTx/>
                <a:uFillTx/>
                <a:latin typeface="+mn-lt"/>
                <a:ea typeface="宋体" panose="02010600030101010101" pitchFamily="2" charset="-122"/>
              </a:rPr>
              <a:t>根据试卷的效果和反馈，可以对知识点的权重和题目选择策略进行调整，以不断优化自动组卷方法。</a:t>
            </a:r>
            <a:endPar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endParaRPr>
          </a:p>
        </p:txBody>
      </p:sp>
      <p:pic>
        <p:nvPicPr>
          <p:cNvPr id="16390" name="图片 2"/>
          <p:cNvPicPr>
            <a:picLocks noChangeAspect="1"/>
          </p:cNvPicPr>
          <p:nvPr/>
        </p:nvPicPr>
        <p:blipFill>
          <a:blip r:embed="rId4"/>
          <a:stretch>
            <a:fillRect/>
          </a:stretch>
        </p:blipFill>
        <p:spPr>
          <a:xfrm>
            <a:off x="-33337" y="22225"/>
            <a:ext cx="2576512" cy="6858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Introduction</a:t>
            </a:r>
          </a:p>
        </p:txBody>
      </p:sp>
      <p:sp>
        <p:nvSpPr>
          <p:cNvPr id="4099" name="Rectangle 3"/>
          <p:cNvSpPr>
            <a:spLocks noGrp="1"/>
          </p:cNvSpPr>
          <p:nvPr>
            <p:ph idx="1"/>
          </p:nvPr>
        </p:nvSpPr>
        <p:spPr>
          <a:xfrm>
            <a:off x="457200" y="838200"/>
            <a:ext cx="8229600" cy="5486400"/>
          </a:xfrm>
          <a:ln/>
        </p:spPr>
        <p:txBody>
          <a:bodyPr vert="horz" wrap="square" lIns="91440" tIns="45720" rIns="91440" bIns="45720" anchor="t" anchorCtr="0"/>
          <a:lstStyle/>
          <a:p>
            <a:pPr eaLnBrk="1" hangingPunct="1"/>
            <a:r>
              <a:rPr lang="en-US" altLang="zh-CN" dirty="0"/>
              <a:t>General background and motivation</a:t>
            </a:r>
          </a:p>
          <a:p>
            <a:pPr algn="just" eaLnBrk="1" hangingPunct="1">
              <a:buFontTx/>
              <a:buChar char="-"/>
            </a:pPr>
            <a:r>
              <a:rPr lang="zh-CN" altLang="en-US" sz="2400" dirty="0"/>
              <a:t>传统的手动组卷方法已经难以应对大规模在线教育的需求，教师难以从海量的题库中选取合适的题目供学生练习，因此自动组卷系统应运而生。</a:t>
            </a:r>
            <a:endParaRPr lang="en-US" altLang="zh-CN" sz="2400" dirty="0"/>
          </a:p>
          <a:p>
            <a:pPr algn="just" eaLnBrk="1" hangingPunct="1">
              <a:buFontTx/>
              <a:buChar char="-"/>
            </a:pPr>
            <a:r>
              <a:rPr lang="zh-CN" altLang="en-US" sz="2400" dirty="0"/>
              <a:t>这些系统通过算法和数据分析来自动生成试卷，减轻了教育者的工作负担，提高考试卷的质量，并提供更多的个性化教育机会。</a:t>
            </a:r>
            <a:endParaRPr lang="en-US" altLang="zh-CN" sz="2400" dirty="0"/>
          </a:p>
          <a:p>
            <a:pPr algn="just" eaLnBrk="1" hangingPunct="1">
              <a:buFontTx/>
              <a:buChar char="-"/>
            </a:pPr>
            <a:r>
              <a:rPr lang="zh-CN" altLang="en-US" sz="2400" dirty="0"/>
              <a:t>然而，自动组卷也面临一些挑战，尤其是在知识点分布的考虑方面。；</a:t>
            </a:r>
            <a:endParaRPr lang="en-US" altLang="zh-CN" sz="2400" dirty="0"/>
          </a:p>
          <a:p>
            <a:pPr algn="just" eaLnBrk="1" hangingPunct="1">
              <a:buFontTx/>
              <a:buChar char="-"/>
            </a:pPr>
            <a:r>
              <a:rPr lang="zh-CN" altLang="en-US" sz="2400" dirty="0"/>
              <a:t>目前的自动组卷系统通常难以提供透明的方式来展示试卷中知识点的分布情况。这使得教育者难以了解生成的试卷是否涵盖了所有重要的知识点，或者是否某些知识点被过度强调。缺乏这种透明性可能导致不均衡的考试卷，影响教育质量。</a:t>
            </a:r>
            <a:endParaRPr lang="en-US" altLang="zh-CN" sz="2800" dirty="0"/>
          </a:p>
          <a:p>
            <a:pPr eaLnBrk="1" hangingPunct="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38"/>
            <a:ext cx="8229600" cy="1143000"/>
          </a:xfrm>
          <a:ln/>
        </p:spPr>
        <p:txBody>
          <a:bodyPr vert="horz" wrap="square" lIns="91440" tIns="45720" rIns="91440" bIns="45720" anchor="ctr" anchorCtr="0"/>
          <a:lstStyle/>
          <a:p>
            <a:pPr eaLnBrk="1" hangingPunct="1"/>
            <a:r>
              <a:rPr lang="en-US" altLang="zh-CN" dirty="0"/>
              <a:t>Introduction</a:t>
            </a:r>
          </a:p>
        </p:txBody>
      </p:sp>
      <p:sp>
        <p:nvSpPr>
          <p:cNvPr id="5123" name="Rectangle 3"/>
          <p:cNvSpPr>
            <a:spLocks noGrp="1"/>
          </p:cNvSpPr>
          <p:nvPr>
            <p:ph idx="1"/>
          </p:nvPr>
        </p:nvSpPr>
        <p:spPr>
          <a:xfrm>
            <a:off x="304800" y="350838"/>
            <a:ext cx="8610600" cy="6278562"/>
          </a:xfrm>
          <a:ln/>
        </p:spPr>
        <p:txBody>
          <a:bodyPr vert="horz" wrap="square" lIns="91440" tIns="45720" rIns="91440" bIns="45720" anchor="t" anchorCtr="0"/>
          <a:lstStyle/>
          <a:p>
            <a:pPr marL="0" indent="0" eaLnBrk="1" hangingPunct="1">
              <a:buNone/>
            </a:pPr>
            <a:endParaRPr lang="en-US" altLang="zh-CN" dirty="0"/>
          </a:p>
          <a:p>
            <a:pPr marL="0" indent="0" eaLnBrk="1" hangingPunct="1"/>
            <a:r>
              <a:rPr lang="en-US" altLang="zh-CN" dirty="0"/>
              <a:t>The specific problem you want to address</a:t>
            </a:r>
          </a:p>
          <a:p>
            <a:pPr lvl="1" algn="just" eaLnBrk="1" hangingPunct="1">
              <a:buFontTx/>
              <a:buChar char="-"/>
            </a:pPr>
            <a:r>
              <a:rPr lang="zh-CN" altLang="en-US" sz="3200" dirty="0"/>
              <a:t>如何将一节课程习题与概念知识点建立联系？</a:t>
            </a:r>
            <a:endParaRPr lang="en-US" altLang="zh-CN" sz="3200" dirty="0"/>
          </a:p>
          <a:p>
            <a:pPr marL="0" indent="0" algn="just" eaLnBrk="1" hangingPunct="1">
              <a:buNone/>
            </a:pPr>
            <a:r>
              <a:rPr lang="en-US" altLang="zh-CN" dirty="0"/>
              <a:t>	</a:t>
            </a:r>
            <a:r>
              <a:rPr lang="zh-CN" altLang="en-US" dirty="0"/>
              <a:t>（</a:t>
            </a:r>
            <a:r>
              <a:rPr lang="en-US" altLang="zh-CN" dirty="0"/>
              <a:t>chatGPT</a:t>
            </a:r>
            <a:r>
              <a:rPr lang="zh-CN" altLang="en-US" dirty="0"/>
              <a:t>辅助，人工打标）</a:t>
            </a:r>
            <a:endParaRPr lang="en-US" altLang="zh-CN" dirty="0"/>
          </a:p>
          <a:p>
            <a:pPr lvl="1" algn="just" eaLnBrk="1" hangingPunct="1">
              <a:buFontTx/>
              <a:buChar char="-"/>
            </a:pPr>
            <a:r>
              <a:rPr lang="zh-CN" altLang="en-US" sz="3200" dirty="0"/>
              <a:t>如何整理知识点，从知识点出发实现自动组卷</a:t>
            </a:r>
            <a:endParaRPr lang="en-US" altLang="zh-CN" sz="3200" dirty="0"/>
          </a:p>
          <a:p>
            <a:pPr lvl="1" algn="just" eaLnBrk="1" hangingPunct="1">
              <a:buFontTx/>
              <a:buChar char="-"/>
            </a:pPr>
            <a:endParaRPr lang="en-US" altLang="zh-CN" sz="3200" dirty="0"/>
          </a:p>
          <a:p>
            <a:pPr lvl="1" algn="just" eaLnBrk="1" hangingPunct="1">
              <a:buFontTx/>
              <a:buChar char="-"/>
            </a:pPr>
            <a:r>
              <a:rPr lang="zh-CN" altLang="en-US" sz="3200" dirty="0"/>
              <a:t>如何评估生成试卷的质量是否符合要求</a:t>
            </a:r>
            <a:endParaRPr lang="en-US" altLang="zh-CN" sz="3200" dirty="0"/>
          </a:p>
          <a:p>
            <a:pPr lvl="1" algn="just" eaLnBrk="1" hangingPunct="1">
              <a:buFontTx/>
              <a:buChar char="-"/>
            </a:pPr>
            <a:endParaRPr lang="en-US" altLang="zh-CN" sz="3200" dirty="0"/>
          </a:p>
          <a:p>
            <a:pPr lvl="1" algn="just" eaLnBrk="1" hangingPunct="1">
              <a:buFontTx/>
              <a:buChar char="-"/>
            </a:pPr>
            <a:r>
              <a:rPr lang="zh-CN" altLang="en-US" sz="3200" dirty="0"/>
              <a:t>可视分析工具</a:t>
            </a:r>
            <a:endParaRPr lang="en-US" altLang="zh-CN" sz="2400" dirty="0"/>
          </a:p>
          <a:p>
            <a:pPr marL="0" indent="0" eaLnBrk="1" hangingPunct="1">
              <a:buNone/>
            </a:pPr>
            <a:endParaRPr lang="en-US" altLang="zh-CN" sz="2400" dirty="0"/>
          </a:p>
          <a:p>
            <a:pPr marL="0" indent="0" eaLnBrk="1" hangingPunct="1">
              <a:buNone/>
            </a:pPr>
            <a:endParaRPr lang="en-US" altLang="zh-CN" sz="2400" dirty="0"/>
          </a:p>
          <a:p>
            <a:pPr marL="0" indent="0" eaLnBrk="1" hangingPunct="1">
              <a:buNone/>
            </a:pPr>
            <a:endParaRPr lang="en-US" altLang="zh-CN" sz="2400" dirty="0"/>
          </a:p>
          <a:p>
            <a:pPr marL="0" indent="0" eaLnBrk="1" hangingPunct="1">
              <a:buNone/>
            </a:pPr>
            <a:endParaRPr lang="en-US" altLang="zh-CN" sz="2400" dirty="0"/>
          </a:p>
          <a:p>
            <a:pPr marL="0" indent="0" eaLnBrk="1" hangingPunct="1">
              <a:buNone/>
            </a:pPr>
            <a:endParaRPr lang="en-US" altLang="zh-CN" dirty="0"/>
          </a:p>
          <a:p>
            <a:pPr marL="0" indent="0" eaLnBrk="1" hangingPunct="1"/>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38"/>
            <a:ext cx="8229600" cy="1143000"/>
          </a:xfrm>
          <a:ln/>
        </p:spPr>
        <p:txBody>
          <a:bodyPr vert="horz" wrap="square" lIns="91440" tIns="45720" rIns="91440" bIns="45720" anchor="ctr" anchorCtr="0"/>
          <a:lstStyle/>
          <a:p>
            <a:pPr eaLnBrk="1" hangingPunct="1"/>
            <a:r>
              <a:rPr lang="en-US" altLang="zh-CN" dirty="0"/>
              <a:t>Introduction</a:t>
            </a:r>
          </a:p>
        </p:txBody>
      </p:sp>
      <p:sp>
        <p:nvSpPr>
          <p:cNvPr id="3075" name="Rectangle 3"/>
          <p:cNvSpPr>
            <a:spLocks noGrp="1" noChangeArrowheads="1"/>
          </p:cNvSpPr>
          <p:nvPr>
            <p:ph idx="1"/>
          </p:nvPr>
        </p:nvSpPr>
        <p:spPr>
          <a:xfrm>
            <a:off x="304800" y="914400"/>
            <a:ext cx="8610600" cy="62785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Is it a new problem or old problem?</a:t>
            </a: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自动组卷是一个</a:t>
            </a:r>
            <a:r>
              <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old problem</a:t>
            </a:r>
            <a:r>
              <a:rPr kumimoji="0" lang="zh-CN" altLang="en-US"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；先前的研究聚焦于试卷的题型，难度，区分度等因素</a:t>
            </a: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忽视了习题中包含的概念知识点。</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38"/>
            <a:ext cx="8229600" cy="1143000"/>
          </a:xfrm>
          <a:ln/>
        </p:spPr>
        <p:txBody>
          <a:bodyPr vert="horz" wrap="square" lIns="91440" tIns="45720" rIns="91440" bIns="45720" anchor="ctr" anchorCtr="0"/>
          <a:lstStyle/>
          <a:p>
            <a:pPr eaLnBrk="1" hangingPunct="1"/>
            <a:r>
              <a:rPr lang="en-US" altLang="zh-CN" dirty="0"/>
              <a:t>Introduction</a:t>
            </a:r>
          </a:p>
        </p:txBody>
      </p:sp>
      <p:sp>
        <p:nvSpPr>
          <p:cNvPr id="3075" name="Rectangle 3"/>
          <p:cNvSpPr>
            <a:spLocks noGrp="1" noChangeArrowheads="1"/>
          </p:cNvSpPr>
          <p:nvPr>
            <p:ph idx="1"/>
          </p:nvPr>
        </p:nvSpPr>
        <p:spPr>
          <a:xfrm>
            <a:off x="304800" y="914400"/>
            <a:ext cx="8610600" cy="62785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算法需要考虑的因素：</a:t>
            </a: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000" b="1" i="0" u="none" strike="noStrike" kern="0" cap="none" spc="0" normalizeH="0" baseline="0" noProof="0" dirty="0">
                <a:ln>
                  <a:noFill/>
                </a:ln>
                <a:solidFill>
                  <a:schemeClr val="tx1"/>
                </a:solidFill>
                <a:effectLst/>
                <a:uLnTx/>
                <a:uFillTx/>
                <a:latin typeface="Söhne"/>
                <a:ea typeface="宋体" panose="02010600030101010101" pitchFamily="2" charset="-122"/>
                <a:cs typeface="宋体" panose="02010600030101010101" pitchFamily="2" charset="-122"/>
              </a:rPr>
              <a:t>难度平衡</a:t>
            </a:r>
            <a:r>
              <a:rPr kumimoji="1" lang="en-US" altLang="zh-CN" sz="2000" b="1" i="0" u="none" strike="noStrike" kern="0" cap="none" spc="0" normalizeH="0" baseline="0" noProof="0" dirty="0">
                <a:ln>
                  <a:noFill/>
                </a:ln>
                <a:solidFill>
                  <a:schemeClr val="tx1"/>
                </a:solidFill>
                <a:effectLst/>
                <a:uLnTx/>
                <a:uFillTx/>
                <a:latin typeface="Söhne"/>
                <a:ea typeface="宋体" panose="02010600030101010101" pitchFamily="2" charset="-122"/>
                <a:cs typeface="宋体" panose="02010600030101010101" pitchFamily="2" charset="-122"/>
              </a:rPr>
              <a:t>:</a:t>
            </a:r>
            <a:r>
              <a:rPr kumimoji="1" lang="zh-CN" altLang="en-US" sz="44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rPr>
              <a:t> </a:t>
            </a:r>
            <a:r>
              <a:rPr kumimoji="1" lang="zh-CN" altLang="en-US"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rPr>
              <a:t>确保所选的习题具有适当的难度水平，以满足目标受众的能力。可以考虑使用难度标签或评级来选择习题。</a:t>
            </a:r>
            <a:endParaRPr kumimoji="1" lang="en-US" altLang="zh-CN"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000" b="1" i="0" u="none" strike="noStrike" kern="0" cap="none" spc="0" normalizeH="0" baseline="0" noProof="0" dirty="0">
                <a:ln>
                  <a:noFill/>
                </a:ln>
                <a:solidFill>
                  <a:schemeClr val="tx1"/>
                </a:solidFill>
                <a:effectLst/>
                <a:uLnTx/>
                <a:uFillTx/>
                <a:latin typeface="Söhne"/>
                <a:ea typeface="宋体" panose="02010600030101010101" pitchFamily="2" charset="-122"/>
                <a:cs typeface="宋体" panose="02010600030101010101" pitchFamily="2" charset="-122"/>
              </a:rPr>
              <a:t>题型多样性：</a:t>
            </a:r>
            <a:r>
              <a:rPr kumimoji="1" lang="zh-CN" altLang="en-US"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rPr>
              <a:t> 保持题型的多样性，以涵盖不同类型的问题，例如选择题、填空题、解答题等。不同知识点可能需要不同类型的问题来评估。</a:t>
            </a:r>
            <a:endParaRPr kumimoji="1" lang="en-US" altLang="zh-CN"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000" b="1" i="0" u="none" strike="noStrike" kern="0" cap="none" spc="0" normalizeH="0" baseline="0" noProof="0" dirty="0">
                <a:ln>
                  <a:noFill/>
                </a:ln>
                <a:solidFill>
                  <a:schemeClr val="tx1"/>
                </a:solidFill>
                <a:effectLst/>
                <a:uLnTx/>
                <a:uFillTx/>
                <a:latin typeface="Söhne"/>
                <a:ea typeface="宋体" panose="02010600030101010101" pitchFamily="2" charset="-122"/>
                <a:cs typeface="宋体" panose="02010600030101010101" pitchFamily="2" charset="-122"/>
              </a:rPr>
              <a:t>知识点权重：</a:t>
            </a:r>
            <a:r>
              <a:rPr kumimoji="1" lang="zh-CN" altLang="en-US"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rPr>
              <a:t> 对知识点进行权重分配，以确保更重要的知识点得到更多的覆盖。这可以根据教学大纲、学习目标或教育者的专业知识来确定。</a:t>
            </a:r>
            <a:endParaRPr kumimoji="1" lang="en-US" altLang="zh-CN"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000" b="1" i="0" u="none" strike="noStrike" kern="0" cap="none" spc="0" normalizeH="0" baseline="0" noProof="0" dirty="0">
                <a:ln>
                  <a:noFill/>
                </a:ln>
                <a:solidFill>
                  <a:schemeClr val="tx1"/>
                </a:solidFill>
                <a:effectLst/>
                <a:uLnTx/>
                <a:uFillTx/>
                <a:latin typeface="Söhne"/>
                <a:ea typeface="宋体" panose="02010600030101010101" pitchFamily="2" charset="-122"/>
                <a:cs typeface="宋体" panose="02010600030101010101" pitchFamily="2" charset="-122"/>
              </a:rPr>
              <a:t>知识点深度：</a:t>
            </a:r>
            <a:r>
              <a:rPr kumimoji="1" lang="zh-CN" altLang="en-US"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rPr>
              <a:t> 确保习题集覆盖知识点的不同深度层次。包括基础概念、中级知识和高级应用，以满足不同学习者的需求</a:t>
            </a:r>
            <a:endParaRPr kumimoji="1" lang="en-US" altLang="zh-CN"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000" b="1" i="0" u="none" strike="noStrike" kern="0" cap="none" spc="0" normalizeH="0" baseline="0" noProof="0" dirty="0">
                <a:ln>
                  <a:noFill/>
                </a:ln>
                <a:solidFill>
                  <a:schemeClr val="tx1"/>
                </a:solidFill>
                <a:effectLst/>
                <a:uLnTx/>
                <a:uFillTx/>
                <a:latin typeface="Söhne"/>
                <a:ea typeface="宋体" panose="02010600030101010101" pitchFamily="2" charset="-122"/>
                <a:cs typeface="宋体" panose="02010600030101010101" pitchFamily="2" charset="-122"/>
              </a:rPr>
              <a:t>知识点相关性：</a:t>
            </a:r>
            <a:r>
              <a:rPr kumimoji="1" lang="zh-CN" altLang="en-US"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rPr>
              <a:t> 考虑知识点之间的相关性，以确保相关的知识点得到适当的覆盖。有些知识点可能是先决条件，需要在其他知识点之前学习。</a:t>
            </a:r>
            <a:endParaRPr kumimoji="1" lang="en-US" altLang="zh-CN"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000" b="1" i="0" u="none" strike="noStrike" kern="0" cap="none" spc="0" normalizeH="0" baseline="0" noProof="0" dirty="0">
                <a:ln>
                  <a:noFill/>
                </a:ln>
                <a:solidFill>
                  <a:schemeClr val="tx1"/>
                </a:solidFill>
                <a:effectLst/>
                <a:uLnTx/>
                <a:uFillTx/>
                <a:latin typeface="Söhne"/>
                <a:ea typeface="宋体" panose="02010600030101010101" pitchFamily="2" charset="-122"/>
                <a:cs typeface="宋体" panose="02010600030101010101" pitchFamily="2" charset="-122"/>
              </a:rPr>
              <a:t>知识点评估方法：</a:t>
            </a:r>
            <a:r>
              <a:rPr kumimoji="1" lang="zh-CN" altLang="en-US" sz="20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rPr>
              <a:t> 考虑不同知识点的最佳评估方法。有些知识点可能更适合选择题，而其他知识点可能需要开放性问题。</a:t>
            </a:r>
            <a:endParaRPr kumimoji="0" lang="en-US" altLang="zh-CN" sz="3600" b="0" i="0" u="none" strike="noStrike" kern="0" cap="none" spc="0" normalizeH="0" baseline="0" noProof="0" dirty="0">
              <a:ln>
                <a:noFill/>
              </a:ln>
              <a:solidFill>
                <a:srgbClr val="374151"/>
              </a:solidFill>
              <a:effectLst/>
              <a:uLnTx/>
              <a:uFillTx/>
              <a:latin typeface="Söhne"/>
              <a:ea typeface="宋体" panose="02010600030101010101" pitchFamily="2" charset="-122"/>
              <a:cs typeface="宋体" panose="02010600030101010101" pitchFamily="2" charset="-122"/>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152400"/>
            <a:ext cx="8229600" cy="1143000"/>
          </a:xfrm>
          <a:ln/>
        </p:spPr>
        <p:txBody>
          <a:bodyPr vert="horz" wrap="square" lIns="91440" tIns="45720" rIns="91440" bIns="45720" anchor="ctr" anchorCtr="0"/>
          <a:lstStyle/>
          <a:p>
            <a:pPr eaLnBrk="1" hangingPunct="1"/>
            <a:r>
              <a:rPr lang="en-US" altLang="zh-CN" dirty="0"/>
              <a:t>Contributions</a:t>
            </a:r>
          </a:p>
        </p:txBody>
      </p:sp>
      <p:sp>
        <p:nvSpPr>
          <p:cNvPr id="8195" name="Rectangle 3"/>
          <p:cNvSpPr>
            <a:spLocks noGrp="1" noChangeArrowheads="1"/>
          </p:cNvSpPr>
          <p:nvPr>
            <p:ph idx="1"/>
          </p:nvPr>
        </p:nvSpPr>
        <p:spPr>
          <a:xfrm>
            <a:off x="457200" y="1143000"/>
            <a:ext cx="8229600" cy="5715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The major contributions of this paper are</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Söhne"/>
                <a:ea typeface="宋体" panose="02010600030101010101" pitchFamily="2" charset="-122"/>
              </a:rPr>
              <a:t>知识点驱动的题目整理</a:t>
            </a:r>
            <a:r>
              <a:rPr kumimoji="1" lang="zh-CN" altLang="en-US" sz="2800" b="0" i="0" u="none" strike="noStrike" kern="0" cap="none" spc="0" normalizeH="0" baseline="0" noProof="0" dirty="0">
                <a:ln>
                  <a:noFill/>
                </a:ln>
                <a:solidFill>
                  <a:srgbClr val="374151"/>
                </a:solidFill>
                <a:effectLst/>
                <a:uLnTx/>
                <a:uFillTx/>
                <a:latin typeface="Söhne"/>
                <a:ea typeface="宋体" panose="02010600030101010101" pitchFamily="2" charset="-122"/>
              </a:rPr>
              <a:t>：本研究引入了一种基于知识点的题目整理方法，通过自动识别题目中的关联知识点及其之间的联系，有效地对题目进行分类和整理。这一方法有助于教育工作者更清晰地了解试卷所覆盖的知识点</a:t>
            </a:r>
            <a:r>
              <a:rPr kumimoji="1"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rPr>
              <a:t>；</a:t>
            </a: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just" defTabSz="914400" rtl="0" eaLnBrk="1" fontAlgn="base" latinLnBrk="0" hangingPunct="1">
              <a:lnSpc>
                <a:spcPct val="10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Söhne"/>
                <a:ea typeface="宋体" panose="02010600030101010101" pitchFamily="2" charset="-122"/>
              </a:rPr>
              <a:t>自动组卷算法的创新</a:t>
            </a:r>
            <a:r>
              <a:rPr kumimoji="1" lang="zh-CN" altLang="en-US" sz="2800" b="0" i="0" u="none" strike="noStrike" kern="0" cap="none" spc="0" normalizeH="0" baseline="0" noProof="0" dirty="0">
                <a:ln>
                  <a:noFill/>
                </a:ln>
                <a:solidFill>
                  <a:srgbClr val="374151"/>
                </a:solidFill>
                <a:effectLst/>
                <a:uLnTx/>
                <a:uFillTx/>
                <a:latin typeface="Söhne"/>
                <a:ea typeface="宋体" panose="02010600030101010101" pitchFamily="2" charset="-122"/>
              </a:rPr>
              <a:t>：我们提出了一种基于知识点联系的自动组卷算法，旨在最大程度地覆盖选定的知识点。该算法充分利用了知识点之间的关联，提高了试卷的质量和一致性。</a:t>
            </a:r>
            <a:r>
              <a:rPr kumimoji="1"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rPr>
              <a:t>；</a:t>
            </a: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just" defTabSz="914400" rtl="0" eaLnBrk="1" fontAlgn="base" latinLnBrk="0" hangingPunct="1">
              <a:lnSpc>
                <a:spcPct val="10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152400"/>
            <a:ext cx="8229600" cy="1143000"/>
          </a:xfrm>
          <a:ln/>
        </p:spPr>
        <p:txBody>
          <a:bodyPr vert="horz" wrap="square" lIns="91440" tIns="45720" rIns="91440" bIns="45720" anchor="ctr" anchorCtr="0"/>
          <a:lstStyle/>
          <a:p>
            <a:pPr eaLnBrk="1" hangingPunct="1"/>
            <a:r>
              <a:rPr lang="en-US" altLang="zh-CN" dirty="0"/>
              <a:t>Contributions</a:t>
            </a:r>
          </a:p>
        </p:txBody>
      </p:sp>
      <p:sp>
        <p:nvSpPr>
          <p:cNvPr id="8195" name="Rectangle 3"/>
          <p:cNvSpPr>
            <a:spLocks noGrp="1" noChangeArrowheads="1"/>
          </p:cNvSpPr>
          <p:nvPr>
            <p:ph idx="1"/>
          </p:nvPr>
        </p:nvSpPr>
        <p:spPr>
          <a:xfrm>
            <a:off x="457200" y="1143000"/>
            <a:ext cx="8229600" cy="5715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宋体" panose="02010600030101010101" pitchFamily="2" charset="-122"/>
              </a:rPr>
              <a:t>The major contributions of this paper are</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Söhne"/>
                <a:ea typeface="宋体" panose="02010600030101010101" pitchFamily="2" charset="-122"/>
              </a:rPr>
              <a:t>试卷质量评估</a:t>
            </a:r>
            <a:r>
              <a:rPr kumimoji="1" lang="zh-CN" altLang="en-US" sz="2800" b="0" i="0" u="none" strike="noStrike" kern="0" cap="none" spc="0" normalizeH="0" baseline="0" noProof="0" dirty="0">
                <a:ln>
                  <a:noFill/>
                </a:ln>
                <a:solidFill>
                  <a:srgbClr val="374151"/>
                </a:solidFill>
                <a:effectLst/>
                <a:uLnTx/>
                <a:uFillTx/>
                <a:latin typeface="Söhne"/>
                <a:ea typeface="宋体" panose="02010600030101010101" pitchFamily="2" charset="-122"/>
              </a:rPr>
              <a:t>：本研究包括了试卷质量的客观评估方法，借助可视化工具对试卷的结构和知识点涵盖情况进行全面分析。这有助于教育工作者识别潜在问题并改进试卷，从而提高了教育质量</a:t>
            </a:r>
            <a:r>
              <a:rPr kumimoji="1"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rPr>
              <a:t>；</a:t>
            </a: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just" defTabSz="914400" rtl="0" eaLnBrk="1" fontAlgn="base" latinLnBrk="0" hangingPunct="1">
              <a:lnSpc>
                <a:spcPct val="10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chemeClr val="tx1"/>
                </a:solidFill>
                <a:effectLst/>
                <a:uLnTx/>
                <a:uFillTx/>
                <a:latin typeface="Söhne"/>
                <a:ea typeface="宋体" panose="02010600030101010101" pitchFamily="2" charset="-122"/>
              </a:rPr>
              <a:t>可视化工具的开发</a:t>
            </a:r>
            <a:r>
              <a:rPr kumimoji="1" lang="zh-CN" altLang="en-US" sz="2800" b="0" i="0" u="none" strike="noStrike" kern="0" cap="none" spc="0" normalizeH="0" baseline="0" noProof="0" dirty="0">
                <a:ln>
                  <a:noFill/>
                </a:ln>
                <a:solidFill>
                  <a:srgbClr val="374151"/>
                </a:solidFill>
                <a:effectLst/>
                <a:uLnTx/>
                <a:uFillTx/>
                <a:latin typeface="Söhne"/>
                <a:ea typeface="宋体" panose="02010600030101010101" pitchFamily="2" charset="-122"/>
              </a:rPr>
              <a:t>：我们设计和实施了一套有效的可视化工具，用于呈现知识点、题目分布和联系。这个工具为教育工作者提供了一个直观的方式来理解试卷结构，有助于优化试卷设计和改进教育流程。</a:t>
            </a: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457200" marR="0" lvl="1" indent="0" algn="just" defTabSz="914400" rtl="0" eaLnBrk="1" fontAlgn="base" latinLnBrk="0" hangingPunct="1">
              <a:lnSpc>
                <a:spcPct val="10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76200"/>
            <a:ext cx="5638800" cy="858838"/>
          </a:xfrm>
          <a:ln/>
        </p:spPr>
        <p:txBody>
          <a:bodyPr vert="horz" wrap="square" lIns="91440" tIns="45720" rIns="91440" bIns="45720" anchor="ctr" anchorCtr="0"/>
          <a:lstStyle/>
          <a:p>
            <a:pPr eaLnBrk="1" hangingPunct="1"/>
            <a:r>
              <a:rPr lang="en-US" altLang="zh-CN" dirty="0"/>
              <a:t>Related Work</a:t>
            </a:r>
          </a:p>
        </p:txBody>
      </p:sp>
      <p:sp>
        <p:nvSpPr>
          <p:cNvPr id="10243" name="内容占位符 7"/>
          <p:cNvSpPr>
            <a:spLocks noGrp="1"/>
          </p:cNvSpPr>
          <p:nvPr>
            <p:ph idx="1"/>
          </p:nvPr>
        </p:nvSpPr>
        <p:spPr>
          <a:xfrm>
            <a:off x="152400" y="1066800"/>
            <a:ext cx="8229600" cy="4525963"/>
          </a:xfrm>
          <a:ln/>
        </p:spPr>
        <p:txBody>
          <a:bodyPr vert="horz" wrap="square" lIns="91440" tIns="45720" rIns="91440" bIns="45720" anchor="t" anchorCtr="0"/>
          <a:lstStyle/>
          <a:p>
            <a:pPr eaLnBrk="1" hangingPunct="1"/>
            <a:r>
              <a:rPr lang="zh-CN" altLang="en-US" b="1" dirty="0">
                <a:latin typeface="Söhne"/>
              </a:rPr>
              <a:t>传统组卷算法</a:t>
            </a:r>
            <a:endParaRPr lang="en-US" altLang="zh-CN" b="1" dirty="0">
              <a:latin typeface="Söhne"/>
            </a:endParaRPr>
          </a:p>
          <a:p>
            <a:pPr>
              <a:buFontTx/>
              <a:buAutoNum type="arabicPeriod"/>
            </a:pPr>
            <a:r>
              <a:rPr lang="zh-CN" altLang="en-US" b="1" dirty="0">
                <a:latin typeface="Söhne"/>
              </a:rPr>
              <a:t>基于规则的组卷。</a:t>
            </a:r>
          </a:p>
          <a:p>
            <a:pPr>
              <a:buFontTx/>
              <a:buAutoNum type="arabicPeriod"/>
            </a:pPr>
            <a:r>
              <a:rPr lang="zh-CN" altLang="en-US" b="1" dirty="0">
                <a:latin typeface="Söhne"/>
              </a:rPr>
              <a:t>启发式算法：</a:t>
            </a:r>
          </a:p>
          <a:p>
            <a:pPr>
              <a:buFontTx/>
              <a:buAutoNum type="arabicPeriod"/>
            </a:pPr>
            <a:r>
              <a:rPr lang="zh-CN" altLang="en-US" b="1" dirty="0">
                <a:latin typeface="Söhne"/>
              </a:rPr>
              <a:t>基于统计的方法：</a:t>
            </a:r>
            <a:endParaRPr lang="en-US" altLang="zh-CN" b="1" dirty="0">
              <a:latin typeface="Söhne"/>
            </a:endParaRPr>
          </a:p>
          <a:p>
            <a:pPr>
              <a:buFontTx/>
              <a:buAutoNum type="arabicPeriod"/>
            </a:pPr>
            <a:r>
              <a:rPr lang="zh-CN" altLang="en-US" b="1" dirty="0">
                <a:latin typeface="Söhne"/>
              </a:rPr>
              <a:t>随机选择：</a:t>
            </a:r>
            <a:endParaRPr lang="en-US" altLang="zh-CN" b="1" dirty="0">
              <a:latin typeface="Söhne"/>
            </a:endParaRPr>
          </a:p>
          <a:p>
            <a:pPr>
              <a:buFontTx/>
              <a:buAutoNum type="arabicPeriod"/>
            </a:pPr>
            <a:r>
              <a:rPr lang="zh-CN" altLang="en-US" b="1" dirty="0">
                <a:latin typeface="Söhne"/>
              </a:rPr>
              <a:t>遗传算法，模拟退火算法，遗传规划算法</a:t>
            </a:r>
            <a:r>
              <a:rPr lang="en-US" altLang="zh-CN" b="1" dirty="0">
                <a:latin typeface="Söhne"/>
              </a:rPr>
              <a:t>…</a:t>
            </a:r>
            <a:endParaRPr lang="zh-CN" altLang="en-US" dirty="0">
              <a:solidFill>
                <a:srgbClr val="374151"/>
              </a:solidFill>
              <a:latin typeface="Söhne"/>
            </a:endParaRPr>
          </a:p>
          <a:p>
            <a:pPr marL="457200" lvl="1" indent="0" algn="just" eaLnBrk="1" hangingPunct="1">
              <a:buNone/>
            </a:pP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76200"/>
            <a:ext cx="5638800" cy="858838"/>
          </a:xfrm>
          <a:ln/>
        </p:spPr>
        <p:txBody>
          <a:bodyPr vert="horz" wrap="square" lIns="91440" tIns="45720" rIns="91440" bIns="45720" anchor="ctr" anchorCtr="0"/>
          <a:lstStyle/>
          <a:p>
            <a:pPr eaLnBrk="1" hangingPunct="1"/>
            <a:r>
              <a:rPr lang="en-US" altLang="zh-CN" dirty="0"/>
              <a:t>Related Work</a:t>
            </a:r>
          </a:p>
        </p:txBody>
      </p:sp>
      <p:sp>
        <p:nvSpPr>
          <p:cNvPr id="11267" name="Rectangle 3"/>
          <p:cNvSpPr>
            <a:spLocks noGrp="1"/>
          </p:cNvSpPr>
          <p:nvPr>
            <p:ph idx="1"/>
          </p:nvPr>
        </p:nvSpPr>
        <p:spPr>
          <a:xfrm>
            <a:off x="0" y="952500"/>
            <a:ext cx="5715000" cy="5943600"/>
          </a:xfrm>
          <a:ln/>
        </p:spPr>
        <p:txBody>
          <a:bodyPr vert="horz" wrap="square" lIns="91440" tIns="45720" rIns="91440" bIns="45720" anchor="t" anchorCtr="0"/>
          <a:lstStyle/>
          <a:p>
            <a:pPr lvl="1" eaLnBrk="1" hangingPunct="1"/>
            <a:endParaRPr lang="en-US" altLang="zh-CN" sz="2000" dirty="0"/>
          </a:p>
          <a:p>
            <a:pPr lvl="1" eaLnBrk="1" hangingPunct="1"/>
            <a:endParaRPr lang="en-US" altLang="zh-CN" sz="2000" dirty="0"/>
          </a:p>
          <a:p>
            <a:pPr lvl="1" eaLnBrk="1" hangingPunct="1"/>
            <a:endParaRPr lang="en-US" altLang="zh-CN" sz="2000" dirty="0">
              <a:solidFill>
                <a:srgbClr val="FF0000"/>
              </a:solidFill>
            </a:endParaRPr>
          </a:p>
        </p:txBody>
      </p:sp>
      <p:pic>
        <p:nvPicPr>
          <p:cNvPr id="11268" name="图片 2"/>
          <p:cNvPicPr>
            <a:picLocks noChangeAspect="1"/>
          </p:cNvPicPr>
          <p:nvPr/>
        </p:nvPicPr>
        <p:blipFill>
          <a:blip r:embed="rId2"/>
          <a:stretch>
            <a:fillRect/>
          </a:stretch>
        </p:blipFill>
        <p:spPr>
          <a:xfrm>
            <a:off x="0" y="1109663"/>
            <a:ext cx="6111875" cy="2876550"/>
          </a:xfrm>
          <a:prstGeom prst="rect">
            <a:avLst/>
          </a:prstGeom>
          <a:noFill/>
          <a:ln w="9525">
            <a:noFill/>
          </a:ln>
        </p:spPr>
      </p:pic>
      <p:pic>
        <p:nvPicPr>
          <p:cNvPr id="11269" name="图片 4"/>
          <p:cNvPicPr>
            <a:picLocks noChangeAspect="1"/>
          </p:cNvPicPr>
          <p:nvPr/>
        </p:nvPicPr>
        <p:blipFill>
          <a:blip r:embed="rId3"/>
          <a:stretch>
            <a:fillRect/>
          </a:stretch>
        </p:blipFill>
        <p:spPr>
          <a:xfrm>
            <a:off x="-34925" y="3903663"/>
            <a:ext cx="5876925" cy="3055937"/>
          </a:xfrm>
          <a:prstGeom prst="rect">
            <a:avLst/>
          </a:prstGeom>
          <a:noFill/>
          <a:ln w="9525">
            <a:noFill/>
          </a:ln>
        </p:spPr>
      </p:pic>
      <p:pic>
        <p:nvPicPr>
          <p:cNvPr id="11270" name="图片 6"/>
          <p:cNvPicPr>
            <a:picLocks noChangeAspect="1"/>
          </p:cNvPicPr>
          <p:nvPr/>
        </p:nvPicPr>
        <p:blipFill>
          <a:blip r:embed="rId4"/>
          <a:stretch>
            <a:fillRect/>
          </a:stretch>
        </p:blipFill>
        <p:spPr>
          <a:xfrm>
            <a:off x="4702175" y="1220788"/>
            <a:ext cx="4456113" cy="5853112"/>
          </a:xfrm>
          <a:prstGeom prst="rect">
            <a:avLst/>
          </a:prstGeom>
          <a:noFill/>
          <a:ln w="9525">
            <a:noFill/>
          </a:ln>
        </p:spPr>
      </p:pic>
      <p:sp>
        <p:nvSpPr>
          <p:cNvPr id="11271" name="文本框 7"/>
          <p:cNvSpPr txBox="1"/>
          <p:nvPr/>
        </p:nvSpPr>
        <p:spPr>
          <a:xfrm>
            <a:off x="228600" y="754063"/>
            <a:ext cx="50292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宋体" panose="02010600030101010101" pitchFamily="2" charset="-122"/>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b="1" dirty="0">
                <a:latin typeface="Söhne"/>
              </a:rPr>
              <a:t>试题可视化</a:t>
            </a:r>
            <a:endParaRPr lang="en-US" altLang="zh-CN" b="1" dirty="0">
              <a:latin typeface="Söhne"/>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ZiYTU5NTJmZTliZWNlYTY5YWMwMjI3ZjBkOThhY2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1204</Words>
  <Application>Microsoft Office PowerPoint</Application>
  <PresentationFormat>全屏显示(4:3)</PresentationFormat>
  <Paragraphs>126</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15</vt:i4>
      </vt:variant>
    </vt:vector>
  </HeadingPairs>
  <TitlesOfParts>
    <vt:vector size="21" baseType="lpstr">
      <vt:lpstr>Söhne</vt:lpstr>
      <vt:lpstr>宋体</vt:lpstr>
      <vt:lpstr>微软雅黑</vt:lpstr>
      <vt:lpstr>Arial</vt:lpstr>
      <vt:lpstr>Default Design</vt:lpstr>
      <vt:lpstr>1_Default Design</vt:lpstr>
      <vt:lpstr>自动组卷可视化</vt:lpstr>
      <vt:lpstr>Introduction</vt:lpstr>
      <vt:lpstr>Introduction</vt:lpstr>
      <vt:lpstr>Introduction</vt:lpstr>
      <vt:lpstr>Introduction</vt:lpstr>
      <vt:lpstr>Contributions</vt:lpstr>
      <vt:lpstr>Contributions</vt:lpstr>
      <vt:lpstr>Related Work</vt:lpstr>
      <vt:lpstr>Related Work</vt:lpstr>
      <vt:lpstr>Your Methods</vt:lpstr>
      <vt:lpstr>Your Methods</vt:lpstr>
      <vt:lpstr>Your Methods</vt:lpstr>
      <vt:lpstr>Your Methods</vt:lpstr>
      <vt:lpstr>Your Methods</vt:lpstr>
      <vt:lpstr>Your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Huamin Qu</dc:creator>
  <cp:lastModifiedBy>Cai lbh</cp:lastModifiedBy>
  <cp:revision>150</cp:revision>
  <dcterms:created xsi:type="dcterms:W3CDTF">2023-10-25T14:41:54Z</dcterms:created>
  <dcterms:modified xsi:type="dcterms:W3CDTF">2023-11-13T12:48:58Z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2AF967B5C0F549BFBA4AB8B3B956C7A0_13</vt:lpwstr>
  </property>
  <property fmtid="{D5CDD505-2E9C-101B-9397-08002B2CF9AE}" pid="4" name="KSOProductBuildVer">
    <vt:lpwstr>2052-12.1.0.15712</vt:lpwstr>
  </property>
</Properties>
</file>