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56" r:id="rId6"/>
    <p:sldId id="257" r:id="rId7"/>
    <p:sldId id="258" r:id="rId8"/>
    <p:sldId id="262" r:id="rId9"/>
    <p:sldId id="259" r:id="rId10"/>
    <p:sldId id="264" r:id="rId11"/>
    <p:sldId id="263" r:id="rId12"/>
    <p:sldId id="265" r:id="rId13"/>
    <p:sldId id="269" r:id="rId14"/>
    <p:sldId id="266" r:id="rId15"/>
    <p:sldId id="267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0EA8AD-80DC-4D98-881E-C04A293A3A26}" v="4" dt="2020-10-20T14:08:23.550"/>
    <p1510:client id="{66902E72-9218-483B-A768-DC3CA6CCA9BD}" v="8" dt="2020-10-23T11:04:10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6" y="1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146-5A6D-4B28-A5A0-9A920D32A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C3FDB-A1BC-4A94-B28F-27C03E129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1141403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146-5A6D-4B28-A5A0-9A920D32A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C3FDB-A1BC-4A94-B28F-27C03E129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225079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2B2C-DF0F-41EC-961C-1CDDC319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Initial Probabilities of events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79254DA-3F55-482E-AA20-86046555B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pa 0 	=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pp 0 	=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pdb1 0 	=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pdb2 0 	=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pdb3 0 	= 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pah</a:t>
            </a:r>
            <a:r>
              <a:rPr lang="en-GB" sz="1400" dirty="0"/>
              <a:t> 0 	=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pha</a:t>
            </a:r>
            <a:r>
              <a:rPr lang="en-GB" sz="1400" dirty="0"/>
              <a:t> 0 	=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pph</a:t>
            </a:r>
            <a:r>
              <a:rPr lang="en-GB" sz="1400" dirty="0"/>
              <a:t> 0 	=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/>
              <a:t>php </a:t>
            </a:r>
            <a:r>
              <a:rPr lang="en-GB" sz="1400" dirty="0"/>
              <a:t>0 	=</a:t>
            </a:r>
          </a:p>
          <a:p>
            <a:pPr marL="0" indent="0">
              <a:buNone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pIDS</a:t>
            </a:r>
            <a:r>
              <a:rPr lang="en-GB" sz="1400" dirty="0"/>
              <a:t> 0 	=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pPS</a:t>
            </a:r>
            <a:r>
              <a:rPr lang="en-GB" sz="1400" dirty="0"/>
              <a:t> 0 	=</a:t>
            </a:r>
          </a:p>
        </p:txBody>
      </p:sp>
    </p:spTree>
    <p:extLst>
      <p:ext uri="{BB962C8B-B14F-4D97-AF65-F5344CB8AC3E}">
        <p14:creationId xmlns:p14="http://schemas.microsoft.com/office/powerpoint/2010/main" val="212771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2B2C-DF0F-41EC-961C-1CDDC319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Change in probabilities of events each timestep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79254DA-3F55-482E-AA20-86046555B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dpa</a:t>
            </a:r>
            <a:r>
              <a:rPr lang="en-GB" sz="1400" dirty="0"/>
              <a:t> 	=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dpp</a:t>
            </a:r>
            <a:r>
              <a:rPr lang="en-GB" sz="1400" dirty="0"/>
              <a:t> 	=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dpdb1 	=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dpdb2 	=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dpdb3 	= 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dpah</a:t>
            </a:r>
            <a:r>
              <a:rPr lang="en-GB" sz="1400" dirty="0"/>
              <a:t> 	=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dpha</a:t>
            </a:r>
            <a:r>
              <a:rPr lang="en-GB" sz="1400" dirty="0"/>
              <a:t> 	=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dpph</a:t>
            </a:r>
            <a:r>
              <a:rPr lang="en-GB" sz="1400" dirty="0"/>
              <a:t> 	=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dphp</a:t>
            </a:r>
            <a:r>
              <a:rPr lang="en-GB" sz="1400" dirty="0"/>
              <a:t> 	=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dpIDS</a:t>
            </a:r>
            <a:r>
              <a:rPr lang="en-GB" sz="1400" dirty="0"/>
              <a:t> 	=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dpPS</a:t>
            </a:r>
            <a:r>
              <a:rPr lang="en-GB" sz="1400" dirty="0"/>
              <a:t> 	=</a:t>
            </a:r>
          </a:p>
        </p:txBody>
      </p:sp>
    </p:spTree>
    <p:extLst>
      <p:ext uri="{BB962C8B-B14F-4D97-AF65-F5344CB8AC3E}">
        <p14:creationId xmlns:p14="http://schemas.microsoft.com/office/powerpoint/2010/main" val="126901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Ellipse 103">
            <a:extLst>
              <a:ext uri="{FF2B5EF4-FFF2-40B4-BE49-F238E27FC236}">
                <a16:creationId xmlns:a16="http://schemas.microsoft.com/office/drawing/2014/main" id="{CE56F5FE-26C8-4926-984A-5082B2557605}"/>
              </a:ext>
            </a:extLst>
          </p:cNvPr>
          <p:cNvSpPr/>
          <p:nvPr/>
        </p:nvSpPr>
        <p:spPr>
          <a:xfrm>
            <a:off x="4680940" y="5355436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63C6DB85-BA9F-4DD9-8E00-31644AE3DC6E}"/>
              </a:ext>
            </a:extLst>
          </p:cNvPr>
          <p:cNvSpPr/>
          <p:nvPr/>
        </p:nvSpPr>
        <p:spPr>
          <a:xfrm>
            <a:off x="4680940" y="5212117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76E9CD59-FAD2-4C07-8921-4BBD152A98BF}"/>
              </a:ext>
            </a:extLst>
          </p:cNvPr>
          <p:cNvSpPr/>
          <p:nvPr/>
        </p:nvSpPr>
        <p:spPr>
          <a:xfrm>
            <a:off x="5083671" y="3790959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B01BD9C4-88B9-4F1B-A0A0-D678182E2E99}"/>
              </a:ext>
            </a:extLst>
          </p:cNvPr>
          <p:cNvSpPr/>
          <p:nvPr/>
        </p:nvSpPr>
        <p:spPr>
          <a:xfrm>
            <a:off x="4904780" y="3790960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6EE8A90-1209-42C5-B9E3-ACF6771CBB0A}"/>
              </a:ext>
            </a:extLst>
          </p:cNvPr>
          <p:cNvSpPr/>
          <p:nvPr/>
        </p:nvSpPr>
        <p:spPr>
          <a:xfrm>
            <a:off x="578644" y="2000249"/>
            <a:ext cx="2028825" cy="1042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ABD230-251D-4185-B776-1848115E557B}"/>
              </a:ext>
            </a:extLst>
          </p:cNvPr>
          <p:cNvSpPr/>
          <p:nvPr/>
        </p:nvSpPr>
        <p:spPr>
          <a:xfrm>
            <a:off x="3532584" y="2000250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Authorizer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A62029E-9012-4587-983E-893CE516FEAB}"/>
              </a:ext>
            </a:extLst>
          </p:cNvPr>
          <p:cNvSpPr/>
          <p:nvPr/>
        </p:nvSpPr>
        <p:spPr>
          <a:xfrm>
            <a:off x="6486524" y="2000250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Planner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1688287-23C5-4893-948D-F33DA982DA6D}"/>
              </a:ext>
            </a:extLst>
          </p:cNvPr>
          <p:cNvSpPr/>
          <p:nvPr/>
        </p:nvSpPr>
        <p:spPr>
          <a:xfrm>
            <a:off x="9440461" y="1994254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1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4582BCB-6FC7-480B-9157-13D074B86D92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2607469" y="2521743"/>
            <a:ext cx="92511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63C7D06-C6A3-4355-975C-7AD5BFD09D64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5561409" y="2521744"/>
            <a:ext cx="925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7C6D71E-B8D1-4586-96EB-BD2261E65586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8515349" y="2515748"/>
            <a:ext cx="925112" cy="59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F6B9584F-3778-44B5-A486-AC33301B6B5E}"/>
              </a:ext>
            </a:extLst>
          </p:cNvPr>
          <p:cNvSpPr/>
          <p:nvPr/>
        </p:nvSpPr>
        <p:spPr>
          <a:xfrm>
            <a:off x="9440462" y="3417094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1378224-8AF5-467A-8602-BC37A638FD39}"/>
              </a:ext>
            </a:extLst>
          </p:cNvPr>
          <p:cNvSpPr/>
          <p:nvPr/>
        </p:nvSpPr>
        <p:spPr>
          <a:xfrm>
            <a:off x="9440463" y="4833938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3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387B75D-9DEC-4499-AF4B-BB4ECF8657E7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>
            <a:off x="8515349" y="2521744"/>
            <a:ext cx="925113" cy="14168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CE5A6BE2-6788-4626-8BE0-01E1F09B71DB}"/>
              </a:ext>
            </a:extLst>
          </p:cNvPr>
          <p:cNvCxnSpPr>
            <a:cxnSpLocks/>
            <a:stCxn id="19" idx="3"/>
            <a:endCxn id="34" idx="1"/>
          </p:cNvCxnSpPr>
          <p:nvPr/>
        </p:nvCxnSpPr>
        <p:spPr>
          <a:xfrm>
            <a:off x="8515349" y="2521744"/>
            <a:ext cx="925114" cy="28336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553F77CF-436F-4E51-BAD3-9380F544D931}"/>
              </a:ext>
            </a:extLst>
          </p:cNvPr>
          <p:cNvSpPr/>
          <p:nvPr/>
        </p:nvSpPr>
        <p:spPr>
          <a:xfrm>
            <a:off x="6486523" y="583407"/>
            <a:ext cx="2028825" cy="104298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Honeypot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31825AE-3BF2-44BC-815C-A6A2AC3697E7}"/>
              </a:ext>
            </a:extLst>
          </p:cNvPr>
          <p:cNvSpPr/>
          <p:nvPr/>
        </p:nvSpPr>
        <p:spPr>
          <a:xfrm>
            <a:off x="9440461" y="583406"/>
            <a:ext cx="2028825" cy="104298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Honeypot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501BB28-65DC-4AA1-B922-E5B3E9DD4D5E}"/>
              </a:ext>
            </a:extLst>
          </p:cNvPr>
          <p:cNvCxnSpPr>
            <a:cxnSpLocks/>
            <a:stCxn id="17" idx="3"/>
            <a:endCxn id="47" idx="1"/>
          </p:cNvCxnSpPr>
          <p:nvPr/>
        </p:nvCxnSpPr>
        <p:spPr>
          <a:xfrm flipV="1">
            <a:off x="5561409" y="1104901"/>
            <a:ext cx="925114" cy="141684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B6CFE5F-4392-4C66-A3B3-52B476B03324}"/>
              </a:ext>
            </a:extLst>
          </p:cNvPr>
          <p:cNvCxnSpPr>
            <a:cxnSpLocks/>
            <a:stCxn id="19" idx="3"/>
            <a:endCxn id="49" idx="1"/>
          </p:cNvCxnSpPr>
          <p:nvPr/>
        </p:nvCxnSpPr>
        <p:spPr>
          <a:xfrm flipV="1">
            <a:off x="8515349" y="1104900"/>
            <a:ext cx="925112" cy="141684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9598AB5-CC3A-4FA6-8662-AE9A4B2657DC}"/>
              </a:ext>
            </a:extLst>
          </p:cNvPr>
          <p:cNvSpPr/>
          <p:nvPr/>
        </p:nvSpPr>
        <p:spPr>
          <a:xfrm>
            <a:off x="4680940" y="3790961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D860BE4-A8FE-4530-9481-5FBCFC3B0055}"/>
              </a:ext>
            </a:extLst>
          </p:cNvPr>
          <p:cNvCxnSpPr>
            <a:stCxn id="59" idx="0"/>
            <a:endCxn id="17" idx="2"/>
          </p:cNvCxnSpPr>
          <p:nvPr/>
        </p:nvCxnSpPr>
        <p:spPr>
          <a:xfrm flipH="1" flipV="1">
            <a:off x="4546997" y="3043237"/>
            <a:ext cx="1253131" cy="7477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C324A5F3-19D3-4AE1-9133-AB656A729791}"/>
              </a:ext>
            </a:extLst>
          </p:cNvPr>
          <p:cNvCxnSpPr>
            <a:cxnSpLocks/>
            <a:stCxn id="32" idx="1"/>
            <a:endCxn id="92" idx="6"/>
          </p:cNvCxnSpPr>
          <p:nvPr/>
        </p:nvCxnSpPr>
        <p:spPr>
          <a:xfrm flipH="1">
            <a:off x="6933605" y="3938588"/>
            <a:ext cx="2506857" cy="160546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1B21033-D65E-49F1-B642-D64E80B9A13B}"/>
              </a:ext>
            </a:extLst>
          </p:cNvPr>
          <p:cNvCxnSpPr>
            <a:cxnSpLocks/>
            <a:stCxn id="59" idx="0"/>
            <a:endCxn id="19" idx="2"/>
          </p:cNvCxnSpPr>
          <p:nvPr/>
        </p:nvCxnSpPr>
        <p:spPr>
          <a:xfrm flipV="1">
            <a:off x="5800128" y="3043237"/>
            <a:ext cx="1700809" cy="7477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4DC2A27B-A6E1-4225-8E50-FE9050D75DD5}"/>
              </a:ext>
            </a:extLst>
          </p:cNvPr>
          <p:cNvCxnSpPr>
            <a:cxnSpLocks/>
            <a:stCxn id="92" idx="6"/>
            <a:endCxn id="34" idx="1"/>
          </p:cNvCxnSpPr>
          <p:nvPr/>
        </p:nvCxnSpPr>
        <p:spPr>
          <a:xfrm flipV="1">
            <a:off x="6933605" y="5355432"/>
            <a:ext cx="2506858" cy="18861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81C9513A-5356-491D-A210-86F489EB2343}"/>
              </a:ext>
            </a:extLst>
          </p:cNvPr>
          <p:cNvCxnSpPr>
            <a:cxnSpLocks/>
            <a:stCxn id="21" idx="1"/>
            <a:endCxn id="92" idx="6"/>
          </p:cNvCxnSpPr>
          <p:nvPr/>
        </p:nvCxnSpPr>
        <p:spPr>
          <a:xfrm flipH="1">
            <a:off x="6933605" y="2515748"/>
            <a:ext cx="2506856" cy="302830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176E24C9-62AF-494D-BCEC-06EEE41B332B}"/>
              </a:ext>
            </a:extLst>
          </p:cNvPr>
          <p:cNvSpPr txBox="1"/>
          <p:nvPr/>
        </p:nvSpPr>
        <p:spPr>
          <a:xfrm>
            <a:off x="296760" y="4032896"/>
            <a:ext cx="319087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1"/>
                </a:solidFill>
              </a:rPr>
              <a:t>Exploration Surface Shifting</a:t>
            </a:r>
            <a:br>
              <a:rPr lang="en-GB">
                <a:solidFill>
                  <a:schemeClr val="accent1"/>
                </a:solidFill>
              </a:rPr>
            </a:br>
            <a:r>
              <a:rPr lang="en-GB">
                <a:solidFill>
                  <a:schemeClr val="accent1"/>
                </a:solidFill>
              </a:rPr>
              <a:t> - e.g. port shuffling</a:t>
            </a:r>
            <a:br>
              <a:rPr lang="en-GB">
                <a:solidFill>
                  <a:schemeClr val="accent1"/>
                </a:solidFill>
              </a:rPr>
            </a:br>
            <a:r>
              <a:rPr lang="en-GB">
                <a:solidFill>
                  <a:srgbClr val="FF0000"/>
                </a:solidFill>
              </a:rPr>
              <a:t>Detection Surface Shifting</a:t>
            </a:r>
          </a:p>
          <a:p>
            <a:r>
              <a:rPr lang="en-GB">
                <a:solidFill>
                  <a:srgbClr val="FF0000"/>
                </a:solidFill>
              </a:rPr>
              <a:t> - e.g. multiple systems</a:t>
            </a:r>
            <a:br>
              <a:rPr lang="en-GB">
                <a:solidFill>
                  <a:srgbClr val="FF0000"/>
                </a:solidFill>
              </a:rPr>
            </a:b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Prevention Surface Shifting</a:t>
            </a:r>
            <a:br>
              <a:rPr lang="en-GB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 - e.g. multiple systems</a:t>
            </a:r>
            <a:endParaRPr lang="en-GB">
              <a:solidFill>
                <a:schemeClr val="accent1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D26B05CD-4A42-4D96-A99C-4FB4AE333778}"/>
              </a:ext>
            </a:extLst>
          </p:cNvPr>
          <p:cNvSpPr/>
          <p:nvPr/>
        </p:nvSpPr>
        <p:spPr>
          <a:xfrm>
            <a:off x="4695230" y="5022560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AEE4FCAE-083A-4869-9FAB-1D9E85AC0178}"/>
              </a:ext>
            </a:extLst>
          </p:cNvPr>
          <p:cNvSpPr txBox="1"/>
          <p:nvPr/>
        </p:nvSpPr>
        <p:spPr>
          <a:xfrm>
            <a:off x="2822974" y="2131764"/>
            <a:ext cx="50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a</a:t>
            </a:r>
            <a:endParaRPr lang="en-GB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9AB2E638-FC49-49AC-B99F-BE8706B21177}"/>
              </a:ext>
            </a:extLst>
          </p:cNvPr>
          <p:cNvSpPr txBox="1"/>
          <p:nvPr/>
        </p:nvSpPr>
        <p:spPr>
          <a:xfrm>
            <a:off x="5814417" y="2088169"/>
            <a:ext cx="4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p</a:t>
            </a:r>
            <a:endParaRPr lang="en-GB"/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403F6413-E98B-4D0E-AEDA-0D0183BE148D}"/>
              </a:ext>
            </a:extLst>
          </p:cNvPr>
          <p:cNvSpPr txBox="1"/>
          <p:nvPr/>
        </p:nvSpPr>
        <p:spPr>
          <a:xfrm>
            <a:off x="5673031" y="1273424"/>
            <a:ext cx="46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p</a:t>
            </a:r>
            <a:r>
              <a:rPr lang="en-GB" sz="1100" err="1"/>
              <a:t>pH</a:t>
            </a:r>
            <a:endParaRPr lang="en-GB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DBD721CA-B4A1-4937-A9F4-DF3323D20A8A}"/>
              </a:ext>
            </a:extLst>
          </p:cNvPr>
          <p:cNvSpPr txBox="1"/>
          <p:nvPr/>
        </p:nvSpPr>
        <p:spPr>
          <a:xfrm>
            <a:off x="8826995" y="2146416"/>
            <a:ext cx="5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db1</a:t>
            </a:r>
            <a:endParaRPr lang="en-GB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8F9D588F-4FDF-4B80-A27E-632877DD6624}"/>
              </a:ext>
            </a:extLst>
          </p:cNvPr>
          <p:cNvSpPr txBox="1"/>
          <p:nvPr/>
        </p:nvSpPr>
        <p:spPr>
          <a:xfrm>
            <a:off x="9030070" y="3059077"/>
            <a:ext cx="5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db2</a:t>
            </a:r>
            <a:endParaRPr lang="en-GB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D6509A33-8CAD-451D-87C6-2AB897B32115}"/>
              </a:ext>
            </a:extLst>
          </p:cNvPr>
          <p:cNvSpPr txBox="1"/>
          <p:nvPr/>
        </p:nvSpPr>
        <p:spPr>
          <a:xfrm>
            <a:off x="9167661" y="4437452"/>
            <a:ext cx="5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db3</a:t>
            </a:r>
            <a:endParaRPr lang="en-GB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66EEEB3-3AF2-49D5-A90A-D3FB55EB97F3}"/>
              </a:ext>
            </a:extLst>
          </p:cNvPr>
          <p:cNvSpPr txBox="1"/>
          <p:nvPr/>
        </p:nvSpPr>
        <p:spPr>
          <a:xfrm>
            <a:off x="8701380" y="1082239"/>
            <a:ext cx="5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p</a:t>
            </a:r>
            <a:r>
              <a:rPr lang="en-GB" sz="1100" err="1"/>
              <a:t>dbH</a:t>
            </a:r>
            <a:endParaRPr lang="en-GB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D99F967A-DFBC-4695-8EFE-B1656EF2BFDA}"/>
              </a:ext>
            </a:extLst>
          </p:cNvPr>
          <p:cNvSpPr txBox="1"/>
          <p:nvPr/>
        </p:nvSpPr>
        <p:spPr>
          <a:xfrm>
            <a:off x="5240943" y="3160881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aIDS1</a:t>
            </a:r>
            <a:endParaRPr lang="en-GB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D144FC0-B702-4850-AE94-9CA3EA76433C}"/>
              </a:ext>
            </a:extLst>
          </p:cNvPr>
          <p:cNvSpPr txBox="1"/>
          <p:nvPr/>
        </p:nvSpPr>
        <p:spPr>
          <a:xfrm>
            <a:off x="6891483" y="3201000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pIDS1</a:t>
            </a:r>
            <a:endParaRPr lang="en-GB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EA7DA8FB-4689-4517-80F1-C93368AD9298}"/>
              </a:ext>
            </a:extLst>
          </p:cNvPr>
          <p:cNvSpPr txBox="1"/>
          <p:nvPr/>
        </p:nvSpPr>
        <p:spPr>
          <a:xfrm>
            <a:off x="7542106" y="3717219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dbPS1</a:t>
            </a:r>
            <a:endParaRPr lang="en-GB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CA986CCA-BF55-47F5-90EC-0FEB8AE46D11}"/>
              </a:ext>
            </a:extLst>
          </p:cNvPr>
          <p:cNvSpPr txBox="1"/>
          <p:nvPr/>
        </p:nvSpPr>
        <p:spPr>
          <a:xfrm>
            <a:off x="7933727" y="4251788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dbPS1</a:t>
            </a:r>
            <a:endParaRPr lang="en-GB"/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08AF89BD-FA3F-43B8-9A26-DE35C7786CBB}"/>
              </a:ext>
            </a:extLst>
          </p:cNvPr>
          <p:cNvSpPr txBox="1"/>
          <p:nvPr/>
        </p:nvSpPr>
        <p:spPr>
          <a:xfrm>
            <a:off x="8112618" y="5132512"/>
            <a:ext cx="6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dbPS1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5801-25AE-42BD-BC00-7234651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</a:t>
            </a:r>
            <a:r>
              <a:rPr lang="en-GB" sz="2000"/>
              <a:t>x </a:t>
            </a:r>
            <a:r>
              <a:rPr lang="en-GB"/>
              <a:t> - Probability of event x after time 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BC4CF-AEEA-4CBC-86F6-DA80B8B3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/>
              <a:t>pa: attacker gaining control of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/>
              <a:t>pp: attacker gaining control of Planner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/>
              <a:t>pdb1:  attacker gaining control of DB1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/>
              <a:t>pdb2:  attacker gaining control of DB2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/>
              <a:t>pdb3:  attacker gaining control of DB3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err="1"/>
              <a:t>ppH</a:t>
            </a:r>
            <a:r>
              <a:rPr lang="en-GB" sz="1400"/>
              <a:t>: attacker getting into Honeypot instead of Planner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err="1"/>
              <a:t>pdbH</a:t>
            </a:r>
            <a:r>
              <a:rPr lang="en-GB" sz="1400"/>
              <a:t>: attacker getting into Honeypot instead of DBs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/>
              <a:t>paIDS1: Intrusion Detection System 1 detecting attacker at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/>
              <a:t>ppIDS2: Intrusion Detection System 1 detecting attacker at Planner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/>
              <a:t>pdbPS1: Prevention System 1 detecting attacker in DBs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310641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2EA4F-4753-4197-9177-4F0452E0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Idea of modelling attack graph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08D71-FB65-4D7B-86D8-DBF51012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/>
              <a:t>create own attack graph for a specified network</a:t>
            </a:r>
            <a:endParaRPr lang="en-GB" sz="2400">
              <a:cs typeface="Calibri"/>
            </a:endParaRPr>
          </a:p>
          <a:p>
            <a:r>
              <a:rPr lang="en-GB" sz="2400"/>
              <a:t>our paper focuses on shown graph, with RL find optimal solution for a specific model and attack(s)</a:t>
            </a:r>
            <a:endParaRPr lang="en-GB" sz="2400">
              <a:cs typeface="Calibri"/>
            </a:endParaRPr>
          </a:p>
          <a:p>
            <a:r>
              <a:rPr lang="en-GB" sz="2400"/>
              <a:t>basically any graph possible to model with </a:t>
            </a:r>
            <a:endParaRPr lang="en-GB" sz="2400">
              <a:cs typeface="Calibri"/>
            </a:endParaRPr>
          </a:p>
          <a:p>
            <a:pPr lvl="1"/>
            <a:r>
              <a:rPr lang="en-GB" sz="2000"/>
              <a:t>nodes = services</a:t>
            </a:r>
            <a:endParaRPr lang="en-GB" sz="2000">
              <a:cs typeface="Calibri"/>
            </a:endParaRPr>
          </a:p>
          <a:p>
            <a:pPr lvl="1"/>
            <a:r>
              <a:rPr lang="en-GB" sz="2000"/>
              <a:t>edges = probability of gaining control / catching attacker</a:t>
            </a:r>
            <a:endParaRPr lang="en-GB" sz="2000">
              <a:cs typeface="Calibri"/>
            </a:endParaRPr>
          </a:p>
          <a:p>
            <a:pPr lvl="1"/>
            <a:r>
              <a:rPr lang="en-GB" sz="2000">
                <a:cs typeface="Calibri"/>
              </a:rPr>
              <a:t>modelling different attack types</a:t>
            </a:r>
          </a:p>
        </p:txBody>
      </p:sp>
    </p:spTree>
    <p:extLst>
      <p:ext uri="{BB962C8B-B14F-4D97-AF65-F5344CB8AC3E}">
        <p14:creationId xmlns:p14="http://schemas.microsoft.com/office/powerpoint/2010/main" val="303244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146-5A6D-4B28-A5A0-9A920D32A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C3FDB-A1BC-4A94-B28F-27C03E129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v2.1</a:t>
            </a:r>
          </a:p>
        </p:txBody>
      </p:sp>
    </p:spTree>
    <p:extLst>
      <p:ext uri="{BB962C8B-B14F-4D97-AF65-F5344CB8AC3E}">
        <p14:creationId xmlns:p14="http://schemas.microsoft.com/office/powerpoint/2010/main" val="347469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D1378224-8AF5-467A-8602-BC37A638FD39}"/>
              </a:ext>
            </a:extLst>
          </p:cNvPr>
          <p:cNvSpPr/>
          <p:nvPr/>
        </p:nvSpPr>
        <p:spPr>
          <a:xfrm>
            <a:off x="9619820" y="3609485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3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6B9584F-3778-44B5-A486-AC33301B6B5E}"/>
              </a:ext>
            </a:extLst>
          </p:cNvPr>
          <p:cNvSpPr/>
          <p:nvPr/>
        </p:nvSpPr>
        <p:spPr>
          <a:xfrm>
            <a:off x="9530140" y="2929943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2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CE56F5FE-26C8-4926-984A-5082B2557605}"/>
              </a:ext>
            </a:extLst>
          </p:cNvPr>
          <p:cNvSpPr/>
          <p:nvPr/>
        </p:nvSpPr>
        <p:spPr>
          <a:xfrm>
            <a:off x="6651906" y="5642338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63C6DB85-BA9F-4DD9-8E00-31644AE3DC6E}"/>
              </a:ext>
            </a:extLst>
          </p:cNvPr>
          <p:cNvSpPr/>
          <p:nvPr/>
        </p:nvSpPr>
        <p:spPr>
          <a:xfrm>
            <a:off x="6651906" y="5499019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76E9CD59-FAD2-4C07-8921-4BBD152A98BF}"/>
              </a:ext>
            </a:extLst>
          </p:cNvPr>
          <p:cNvSpPr/>
          <p:nvPr/>
        </p:nvSpPr>
        <p:spPr>
          <a:xfrm>
            <a:off x="5083670" y="3971444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B01BD9C4-88B9-4F1B-A0A0-D678182E2E99}"/>
              </a:ext>
            </a:extLst>
          </p:cNvPr>
          <p:cNvSpPr/>
          <p:nvPr/>
        </p:nvSpPr>
        <p:spPr>
          <a:xfrm>
            <a:off x="4904779" y="3971445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6EE8A90-1209-42C5-B9E3-ACF6771CBB0A}"/>
              </a:ext>
            </a:extLst>
          </p:cNvPr>
          <p:cNvSpPr/>
          <p:nvPr/>
        </p:nvSpPr>
        <p:spPr>
          <a:xfrm>
            <a:off x="578643" y="2180734"/>
            <a:ext cx="2028825" cy="1042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ABD230-251D-4185-B776-1848115E557B}"/>
              </a:ext>
            </a:extLst>
          </p:cNvPr>
          <p:cNvSpPr/>
          <p:nvPr/>
        </p:nvSpPr>
        <p:spPr>
          <a:xfrm>
            <a:off x="3532583" y="2180735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Authorizer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A62029E-9012-4587-983E-893CE516FEAB}"/>
              </a:ext>
            </a:extLst>
          </p:cNvPr>
          <p:cNvSpPr/>
          <p:nvPr/>
        </p:nvSpPr>
        <p:spPr>
          <a:xfrm>
            <a:off x="6486523" y="2180735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Planner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1688287-23C5-4893-948D-F33DA982DA6D}"/>
              </a:ext>
            </a:extLst>
          </p:cNvPr>
          <p:cNvSpPr/>
          <p:nvPr/>
        </p:nvSpPr>
        <p:spPr>
          <a:xfrm>
            <a:off x="9440460" y="2174739"/>
            <a:ext cx="2028825" cy="104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DB 1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4582BCB-6FC7-480B-9157-13D074B86D92}"/>
              </a:ext>
            </a:extLst>
          </p:cNvPr>
          <p:cNvCxnSpPr>
            <a:cxnSpLocks/>
          </p:cNvCxnSpPr>
          <p:nvPr/>
        </p:nvCxnSpPr>
        <p:spPr>
          <a:xfrm>
            <a:off x="2607465" y="2326653"/>
            <a:ext cx="92511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63C7D06-C6A3-4355-975C-7AD5BFD09D64}"/>
              </a:ext>
            </a:extLst>
          </p:cNvPr>
          <p:cNvCxnSpPr>
            <a:cxnSpLocks/>
          </p:cNvCxnSpPr>
          <p:nvPr/>
        </p:nvCxnSpPr>
        <p:spPr>
          <a:xfrm>
            <a:off x="5561408" y="2326901"/>
            <a:ext cx="9251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7C6D71E-B8D1-4586-96EB-BD2261E65586}"/>
              </a:ext>
            </a:extLst>
          </p:cNvPr>
          <p:cNvCxnSpPr>
            <a:cxnSpLocks/>
          </p:cNvCxnSpPr>
          <p:nvPr/>
        </p:nvCxnSpPr>
        <p:spPr>
          <a:xfrm flipV="1">
            <a:off x="8496720" y="2343435"/>
            <a:ext cx="925112" cy="59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553F77CF-436F-4E51-BAD3-9380F544D931}"/>
              </a:ext>
            </a:extLst>
          </p:cNvPr>
          <p:cNvSpPr/>
          <p:nvPr/>
        </p:nvSpPr>
        <p:spPr>
          <a:xfrm>
            <a:off x="3532580" y="226661"/>
            <a:ext cx="2028825" cy="104298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Honeypot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C9598AB5-CC3A-4FA6-8662-AE9A4B2657DC}"/>
              </a:ext>
            </a:extLst>
          </p:cNvPr>
          <p:cNvSpPr/>
          <p:nvPr/>
        </p:nvSpPr>
        <p:spPr>
          <a:xfrm>
            <a:off x="4680939" y="3971446"/>
            <a:ext cx="2238375" cy="1042977"/>
          </a:xfrm>
          <a:prstGeom prst="ellipse">
            <a:avLst/>
          </a:prstGeom>
          <a:solidFill>
            <a:srgbClr val="FF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Intrusion Detection System 1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501BB28-65DC-4AA1-B922-E5B3E9DD4D5E}"/>
              </a:ext>
            </a:extLst>
          </p:cNvPr>
          <p:cNvCxnSpPr>
            <a:cxnSpLocks/>
          </p:cNvCxnSpPr>
          <p:nvPr/>
        </p:nvCxnSpPr>
        <p:spPr>
          <a:xfrm flipH="1" flipV="1">
            <a:off x="4429152" y="1269648"/>
            <a:ext cx="3" cy="91108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D860BE4-A8FE-4530-9481-5FBCFC3B0055}"/>
              </a:ext>
            </a:extLst>
          </p:cNvPr>
          <p:cNvCxnSpPr>
            <a:cxnSpLocks/>
            <a:stCxn id="59" idx="1"/>
          </p:cNvCxnSpPr>
          <p:nvPr/>
        </p:nvCxnSpPr>
        <p:spPr>
          <a:xfrm rot="16200000" flipV="1">
            <a:off x="3276574" y="2392019"/>
            <a:ext cx="1801951" cy="1662384"/>
          </a:xfrm>
          <a:prstGeom prst="bentConnector3">
            <a:avLst>
              <a:gd name="adj1" fmla="val 891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81C9513A-5356-491D-A210-86F489EB2343}"/>
              </a:ext>
            </a:extLst>
          </p:cNvPr>
          <p:cNvCxnSpPr>
            <a:cxnSpLocks/>
            <a:endCxn id="92" idx="6"/>
          </p:cNvCxnSpPr>
          <p:nvPr/>
        </p:nvCxnSpPr>
        <p:spPr>
          <a:xfrm rot="10800000" flipV="1">
            <a:off x="8898759" y="5353773"/>
            <a:ext cx="1192241" cy="521489"/>
          </a:xfrm>
          <a:prstGeom prst="bentConnector3">
            <a:avLst>
              <a:gd name="adj1" fmla="val 90174"/>
            </a:avLst>
          </a:pr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lipse 91">
            <a:extLst>
              <a:ext uri="{FF2B5EF4-FFF2-40B4-BE49-F238E27FC236}">
                <a16:creationId xmlns:a16="http://schemas.microsoft.com/office/drawing/2014/main" id="{D26B05CD-4A42-4D96-A99C-4FB4AE333778}"/>
              </a:ext>
            </a:extLst>
          </p:cNvPr>
          <p:cNvSpPr/>
          <p:nvPr/>
        </p:nvSpPr>
        <p:spPr>
          <a:xfrm>
            <a:off x="6660383" y="5353774"/>
            <a:ext cx="2238375" cy="1042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Prevention System 1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AEE4FCAE-083A-4869-9FAB-1D9E85AC0178}"/>
              </a:ext>
            </a:extLst>
          </p:cNvPr>
          <p:cNvSpPr txBox="1"/>
          <p:nvPr/>
        </p:nvSpPr>
        <p:spPr>
          <a:xfrm>
            <a:off x="2615025" y="1697104"/>
            <a:ext cx="80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a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a</a:t>
            </a:r>
            <a:r>
              <a:rPr lang="en-GB" dirty="0"/>
              <a:t>/dt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403F6413-E98B-4D0E-AEDA-0D0183BE148D}"/>
              </a:ext>
            </a:extLst>
          </p:cNvPr>
          <p:cNvSpPr txBox="1"/>
          <p:nvPr/>
        </p:nvSpPr>
        <p:spPr>
          <a:xfrm>
            <a:off x="3669325" y="1391909"/>
            <a:ext cx="867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</a:t>
            </a:r>
            <a:r>
              <a:rPr lang="en-GB" sz="1100" dirty="0" err="1"/>
              <a:t>ah</a:t>
            </a:r>
            <a:r>
              <a:rPr lang="en-GB" sz="1100" dirty="0"/>
              <a:t>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200" dirty="0" err="1"/>
              <a:t>a</a:t>
            </a:r>
            <a:r>
              <a:rPr lang="en-GB" sz="1100" dirty="0" err="1"/>
              <a:t>h</a:t>
            </a:r>
            <a:r>
              <a:rPr lang="en-GB" sz="1400" dirty="0"/>
              <a:t>/</a:t>
            </a:r>
            <a:r>
              <a:rPr lang="en-GB" dirty="0"/>
              <a:t>dt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DBD721CA-B4A1-4937-A9F4-DF3323D20A8A}"/>
              </a:ext>
            </a:extLst>
          </p:cNvPr>
          <p:cNvSpPr txBox="1"/>
          <p:nvPr/>
        </p:nvSpPr>
        <p:spPr>
          <a:xfrm>
            <a:off x="8556495" y="1715075"/>
            <a:ext cx="1075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p</a:t>
            </a:r>
            <a:r>
              <a:rPr lang="en-GB" sz="1100" err="1"/>
              <a:t>db</a:t>
            </a:r>
            <a:r>
              <a:rPr lang="en-GB" sz="1100"/>
              <a:t> 0</a:t>
            </a:r>
            <a:br>
              <a:rPr lang="en-GB" sz="1100"/>
            </a:br>
            <a:r>
              <a:rPr lang="en-GB" err="1"/>
              <a:t>d</a:t>
            </a:r>
            <a:r>
              <a:rPr lang="en-GB" sz="1400" err="1"/>
              <a:t>p</a:t>
            </a:r>
            <a:r>
              <a:rPr lang="en-GB" sz="1100" err="1"/>
              <a:t>db</a:t>
            </a:r>
            <a:r>
              <a:rPr lang="en-GB"/>
              <a:t>/dt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D99F967A-DFBC-4695-8EFE-B1656EF2BFDA}"/>
              </a:ext>
            </a:extLst>
          </p:cNvPr>
          <p:cNvSpPr txBox="1"/>
          <p:nvPr/>
        </p:nvSpPr>
        <p:spPr>
          <a:xfrm>
            <a:off x="3345133" y="3292804"/>
            <a:ext cx="101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IDS1 0</a:t>
            </a:r>
            <a:br>
              <a:rPr lang="en-GB" sz="1100"/>
            </a:br>
            <a:r>
              <a:rPr lang="en-GB"/>
              <a:t>d</a:t>
            </a:r>
            <a:r>
              <a:rPr lang="en-GB" sz="1400"/>
              <a:t>p</a:t>
            </a:r>
            <a:r>
              <a:rPr lang="en-GB" sz="1100"/>
              <a:t>IDS1</a:t>
            </a:r>
            <a:r>
              <a:rPr lang="en-GB"/>
              <a:t>/dt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D144FC0-B702-4850-AE94-9CA3EA76433C}"/>
              </a:ext>
            </a:extLst>
          </p:cNvPr>
          <p:cNvSpPr txBox="1"/>
          <p:nvPr/>
        </p:nvSpPr>
        <p:spPr>
          <a:xfrm>
            <a:off x="7863930" y="3400660"/>
            <a:ext cx="102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IDS1 0</a:t>
            </a:r>
            <a:br>
              <a:rPr lang="en-GB" sz="1100"/>
            </a:br>
            <a:r>
              <a:rPr lang="en-GB"/>
              <a:t>d</a:t>
            </a:r>
            <a:r>
              <a:rPr lang="en-GB" sz="1400"/>
              <a:t>p</a:t>
            </a:r>
            <a:r>
              <a:rPr lang="en-GB" sz="1100"/>
              <a:t>IDS1</a:t>
            </a:r>
            <a:r>
              <a:rPr lang="en-GB"/>
              <a:t>/dt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EA7DA8FB-4689-4517-80F1-C93368AD9298}"/>
              </a:ext>
            </a:extLst>
          </p:cNvPr>
          <p:cNvSpPr txBox="1"/>
          <p:nvPr/>
        </p:nvSpPr>
        <p:spPr>
          <a:xfrm>
            <a:off x="8588337" y="4683729"/>
            <a:ext cx="122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PS1 0</a:t>
            </a:r>
            <a:br>
              <a:rPr lang="en-GB" sz="1100" dirty="0"/>
            </a:br>
            <a:r>
              <a:rPr lang="en-GB" dirty="0"/>
              <a:t>d</a:t>
            </a:r>
            <a:r>
              <a:rPr lang="en-GB" sz="1400" dirty="0"/>
              <a:t>p</a:t>
            </a:r>
            <a:r>
              <a:rPr lang="en-GB" sz="1100" dirty="0"/>
              <a:t>PS1</a:t>
            </a:r>
            <a:r>
              <a:rPr lang="en-GB" dirty="0"/>
              <a:t>/dt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57AB4A-086D-484E-B3F2-8F0E17C28731}"/>
              </a:ext>
            </a:extLst>
          </p:cNvPr>
          <p:cNvCxnSpPr/>
          <p:nvPr/>
        </p:nvCxnSpPr>
        <p:spPr>
          <a:xfrm flipH="1">
            <a:off x="2607464" y="3036896"/>
            <a:ext cx="92511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108">
            <a:extLst>
              <a:ext uri="{FF2B5EF4-FFF2-40B4-BE49-F238E27FC236}">
                <a16:creationId xmlns:a16="http://schemas.microsoft.com/office/drawing/2014/main" id="{DD7717BC-3477-4C3D-8CEC-FCC8E96B1BE0}"/>
              </a:ext>
            </a:extLst>
          </p:cNvPr>
          <p:cNvSpPr txBox="1"/>
          <p:nvPr/>
        </p:nvSpPr>
        <p:spPr>
          <a:xfrm>
            <a:off x="2637023" y="2575231"/>
            <a:ext cx="80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Restart</a:t>
            </a:r>
            <a:endParaRPr lang="en-GB" sz="1000"/>
          </a:p>
          <a:p>
            <a:r>
              <a:rPr lang="en-GB" sz="1000"/>
              <a:t>Authorizer</a:t>
            </a:r>
            <a:endParaRPr lang="en-GB" sz="1400"/>
          </a:p>
        </p:txBody>
      </p:sp>
      <p:sp>
        <p:nvSpPr>
          <p:cNvPr id="6" name="Textfeld 108">
            <a:extLst>
              <a:ext uri="{FF2B5EF4-FFF2-40B4-BE49-F238E27FC236}">
                <a16:creationId xmlns:a16="http://schemas.microsoft.com/office/drawing/2014/main" id="{E57F7460-6C57-4B65-A73B-757155B330D7}"/>
              </a:ext>
            </a:extLst>
          </p:cNvPr>
          <p:cNvSpPr txBox="1"/>
          <p:nvPr/>
        </p:nvSpPr>
        <p:spPr>
          <a:xfrm>
            <a:off x="5573602" y="1726053"/>
            <a:ext cx="80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p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p</a:t>
            </a:r>
            <a:r>
              <a:rPr lang="en-GB" dirty="0"/>
              <a:t>/dt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DDE6EA-82A1-4DE9-9B08-4610FF692F34}"/>
              </a:ext>
            </a:extLst>
          </p:cNvPr>
          <p:cNvCxnSpPr/>
          <p:nvPr/>
        </p:nvCxnSpPr>
        <p:spPr>
          <a:xfrm flipH="1">
            <a:off x="5556966" y="3036896"/>
            <a:ext cx="92511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7843F42-E0B2-44BA-A261-1B1657424439}"/>
              </a:ext>
            </a:extLst>
          </p:cNvPr>
          <p:cNvCxnSpPr>
            <a:cxnSpLocks/>
            <a:stCxn id="59" idx="2"/>
            <a:endCxn id="15" idx="2"/>
          </p:cNvCxnSpPr>
          <p:nvPr/>
        </p:nvCxnSpPr>
        <p:spPr>
          <a:xfrm rot="10800000">
            <a:off x="1593057" y="3223721"/>
            <a:ext cx="3087883" cy="1269214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108">
            <a:extLst>
              <a:ext uri="{FF2B5EF4-FFF2-40B4-BE49-F238E27FC236}">
                <a16:creationId xmlns:a16="http://schemas.microsoft.com/office/drawing/2014/main" id="{C1495459-B908-4DC7-AC34-5806BA12510D}"/>
              </a:ext>
            </a:extLst>
          </p:cNvPr>
          <p:cNvSpPr txBox="1"/>
          <p:nvPr/>
        </p:nvSpPr>
        <p:spPr>
          <a:xfrm>
            <a:off x="1855557" y="4182074"/>
            <a:ext cx="129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Catch Attacker</a:t>
            </a:r>
          </a:p>
        </p:txBody>
      </p:sp>
      <p:sp>
        <p:nvSpPr>
          <p:cNvPr id="27" name="Textfeld 108">
            <a:extLst>
              <a:ext uri="{FF2B5EF4-FFF2-40B4-BE49-F238E27FC236}">
                <a16:creationId xmlns:a16="http://schemas.microsoft.com/office/drawing/2014/main" id="{9F63BB38-7747-4B24-9790-8A1D5AD54178}"/>
              </a:ext>
            </a:extLst>
          </p:cNvPr>
          <p:cNvSpPr txBox="1"/>
          <p:nvPr/>
        </p:nvSpPr>
        <p:spPr>
          <a:xfrm>
            <a:off x="5618931" y="2572233"/>
            <a:ext cx="80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Restart</a:t>
            </a:r>
            <a:endParaRPr lang="en-GB" sz="1000"/>
          </a:p>
          <a:p>
            <a:r>
              <a:rPr lang="en-GB" sz="1000"/>
              <a:t>Planner</a:t>
            </a:r>
            <a:endParaRPr lang="en-GB" sz="1400"/>
          </a:p>
        </p:txBody>
      </p:sp>
      <p:sp>
        <p:nvSpPr>
          <p:cNvPr id="29" name="Textfeld 108">
            <a:extLst>
              <a:ext uri="{FF2B5EF4-FFF2-40B4-BE49-F238E27FC236}">
                <a16:creationId xmlns:a16="http://schemas.microsoft.com/office/drawing/2014/main" id="{399C33C2-8BE5-4D09-9FA4-E16955011FC6}"/>
              </a:ext>
            </a:extLst>
          </p:cNvPr>
          <p:cNvSpPr txBox="1"/>
          <p:nvPr/>
        </p:nvSpPr>
        <p:spPr>
          <a:xfrm>
            <a:off x="8575129" y="2581909"/>
            <a:ext cx="80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Restart</a:t>
            </a:r>
            <a:endParaRPr lang="en-GB" sz="1000"/>
          </a:p>
          <a:p>
            <a:r>
              <a:rPr lang="en-GB" sz="1000"/>
              <a:t>DB</a:t>
            </a:r>
            <a:endParaRPr lang="en-GB" sz="140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D5C2229-0A15-4190-928A-DA9CD6E1856D}"/>
              </a:ext>
            </a:extLst>
          </p:cNvPr>
          <p:cNvCxnSpPr/>
          <p:nvPr/>
        </p:nvCxnSpPr>
        <p:spPr>
          <a:xfrm flipH="1">
            <a:off x="8510907" y="3064378"/>
            <a:ext cx="92511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14">
            <a:extLst>
              <a:ext uri="{FF2B5EF4-FFF2-40B4-BE49-F238E27FC236}">
                <a16:creationId xmlns:a16="http://schemas.microsoft.com/office/drawing/2014/main" id="{551E137A-CF93-44AE-8EC1-8F192A50FF83}"/>
              </a:ext>
            </a:extLst>
          </p:cNvPr>
          <p:cNvSpPr/>
          <p:nvPr/>
        </p:nvSpPr>
        <p:spPr>
          <a:xfrm>
            <a:off x="9619819" y="5618869"/>
            <a:ext cx="2028825" cy="1042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Extract Data</a:t>
            </a:r>
          </a:p>
        </p:txBody>
      </p:sp>
      <p:sp>
        <p:nvSpPr>
          <p:cNvPr id="31" name="Textfeld 108">
            <a:extLst>
              <a:ext uri="{FF2B5EF4-FFF2-40B4-BE49-F238E27FC236}">
                <a16:creationId xmlns:a16="http://schemas.microsoft.com/office/drawing/2014/main" id="{80FD64CF-6A2D-424F-A1AE-6CEB6F6C8FE0}"/>
              </a:ext>
            </a:extLst>
          </p:cNvPr>
          <p:cNvSpPr txBox="1"/>
          <p:nvPr/>
        </p:nvSpPr>
        <p:spPr>
          <a:xfrm>
            <a:off x="10165050" y="4789271"/>
            <a:ext cx="1940935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Extract Data</a:t>
            </a:r>
            <a:br>
              <a:rPr lang="en-GB" sz="1400" dirty="0"/>
            </a:br>
            <a:r>
              <a:rPr lang="en-GB" sz="1100" dirty="0"/>
              <a:t>p = 100% unless PS detects it</a:t>
            </a:r>
            <a:br>
              <a:rPr lang="en-GB" sz="1400" dirty="0"/>
            </a:br>
            <a:r>
              <a:rPr lang="en-GB" sz="1400" b="1" dirty="0"/>
              <a:t>-&gt;</a:t>
            </a:r>
            <a:r>
              <a:rPr lang="en-GB" sz="1400" dirty="0"/>
              <a:t> </a:t>
            </a:r>
            <a:r>
              <a:rPr lang="en-GB" sz="1400" b="1" dirty="0"/>
              <a:t>Attacker wins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32DCC88-8773-48C6-9123-00BA3CA008FB}"/>
              </a:ext>
            </a:extLst>
          </p:cNvPr>
          <p:cNvCxnSpPr>
            <a:cxnSpLocks/>
          </p:cNvCxnSpPr>
          <p:nvPr/>
        </p:nvCxnSpPr>
        <p:spPr>
          <a:xfrm flipH="1">
            <a:off x="10090999" y="4660016"/>
            <a:ext cx="1" cy="966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8">
            <a:extLst>
              <a:ext uri="{FF2B5EF4-FFF2-40B4-BE49-F238E27FC236}">
                <a16:creationId xmlns:a16="http://schemas.microsoft.com/office/drawing/2014/main" id="{248FEF9D-1BF3-4060-9E18-3DD2F08E8D45}"/>
              </a:ext>
            </a:extLst>
          </p:cNvPr>
          <p:cNvSpPr txBox="1"/>
          <p:nvPr/>
        </p:nvSpPr>
        <p:spPr>
          <a:xfrm>
            <a:off x="10454873" y="226661"/>
            <a:ext cx="1575066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/>
              <a:t>x time steps without extraction</a:t>
            </a:r>
            <a:br>
              <a:rPr lang="en-GB" sz="1400"/>
            </a:br>
            <a:r>
              <a:rPr lang="en-GB" sz="1400" b="1"/>
              <a:t>-&gt; MTD wins</a:t>
            </a:r>
          </a:p>
        </p:txBody>
      </p:sp>
      <p:sp>
        <p:nvSpPr>
          <p:cNvPr id="122" name="Arrow: Curved Left 121">
            <a:extLst>
              <a:ext uri="{FF2B5EF4-FFF2-40B4-BE49-F238E27FC236}">
                <a16:creationId xmlns:a16="http://schemas.microsoft.com/office/drawing/2014/main" id="{635D48B9-5D8F-47A5-AAF3-B9F5CEDA8165}"/>
              </a:ext>
            </a:extLst>
          </p:cNvPr>
          <p:cNvSpPr/>
          <p:nvPr/>
        </p:nvSpPr>
        <p:spPr>
          <a:xfrm rot="10800000">
            <a:off x="3204166" y="469992"/>
            <a:ext cx="328414" cy="556327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4" name="Textfeld 124">
            <a:extLst>
              <a:ext uri="{FF2B5EF4-FFF2-40B4-BE49-F238E27FC236}">
                <a16:creationId xmlns:a16="http://schemas.microsoft.com/office/drawing/2014/main" id="{B1A55122-A358-40AE-9997-493E7FA8E47B}"/>
              </a:ext>
            </a:extLst>
          </p:cNvPr>
          <p:cNvSpPr txBox="1"/>
          <p:nvPr/>
        </p:nvSpPr>
        <p:spPr>
          <a:xfrm>
            <a:off x="2307685" y="555019"/>
            <a:ext cx="101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IDS</a:t>
            </a:r>
            <a:r>
              <a:rPr lang="en-GB" dirty="0"/>
              <a:t>/dt</a:t>
            </a:r>
          </a:p>
        </p:txBody>
      </p:sp>
      <p:cxnSp>
        <p:nvCxnSpPr>
          <p:cNvPr id="135" name="Straight Arrow Connector 61">
            <a:extLst>
              <a:ext uri="{FF2B5EF4-FFF2-40B4-BE49-F238E27FC236}">
                <a16:creationId xmlns:a16="http://schemas.microsoft.com/office/drawing/2014/main" id="{4625B27E-97F9-4385-9FFC-1DA457AB7E04}"/>
              </a:ext>
            </a:extLst>
          </p:cNvPr>
          <p:cNvCxnSpPr>
            <a:cxnSpLocks/>
          </p:cNvCxnSpPr>
          <p:nvPr/>
        </p:nvCxnSpPr>
        <p:spPr>
          <a:xfrm rot="10800000">
            <a:off x="1412244" y="3229410"/>
            <a:ext cx="5245239" cy="2657533"/>
          </a:xfrm>
          <a:prstGeom prst="bentConnector3">
            <a:avLst>
              <a:gd name="adj1" fmla="val 99974"/>
            </a:avLst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08">
            <a:extLst>
              <a:ext uri="{FF2B5EF4-FFF2-40B4-BE49-F238E27FC236}">
                <a16:creationId xmlns:a16="http://schemas.microsoft.com/office/drawing/2014/main" id="{AB2BF8EF-D967-41A2-B425-3C2D5322F9F8}"/>
              </a:ext>
            </a:extLst>
          </p:cNvPr>
          <p:cNvSpPr txBox="1"/>
          <p:nvPr/>
        </p:nvSpPr>
        <p:spPr>
          <a:xfrm>
            <a:off x="1593055" y="5561803"/>
            <a:ext cx="129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Catch Attacker</a:t>
            </a:r>
          </a:p>
        </p:txBody>
      </p:sp>
      <p:cxnSp>
        <p:nvCxnSpPr>
          <p:cNvPr id="58" name="Gerader Verbinder 60">
            <a:extLst>
              <a:ext uri="{FF2B5EF4-FFF2-40B4-BE49-F238E27FC236}">
                <a16:creationId xmlns:a16="http://schemas.microsoft.com/office/drawing/2014/main" id="{426C1DBB-E682-47B8-8BF4-5AF302628E2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4911" y="2354554"/>
            <a:ext cx="2010129" cy="1987895"/>
          </a:xfrm>
          <a:prstGeom prst="bentConnector3">
            <a:avLst>
              <a:gd name="adj1" fmla="val 14574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0">
            <a:extLst>
              <a:ext uri="{FF2B5EF4-FFF2-40B4-BE49-F238E27FC236}">
                <a16:creationId xmlns:a16="http://schemas.microsoft.com/office/drawing/2014/main" id="{3F5FB109-462E-4B7C-9AE9-492F4A788A0F}"/>
              </a:ext>
            </a:extLst>
          </p:cNvPr>
          <p:cNvCxnSpPr>
            <a:cxnSpLocks/>
          </p:cNvCxnSpPr>
          <p:nvPr/>
        </p:nvCxnSpPr>
        <p:spPr>
          <a:xfrm flipV="1">
            <a:off x="6326632" y="2320036"/>
            <a:ext cx="0" cy="164572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124">
            <a:extLst>
              <a:ext uri="{FF2B5EF4-FFF2-40B4-BE49-F238E27FC236}">
                <a16:creationId xmlns:a16="http://schemas.microsoft.com/office/drawing/2014/main" id="{8A6A626B-EFDA-4161-9049-A488689E57F1}"/>
              </a:ext>
            </a:extLst>
          </p:cNvPr>
          <p:cNvSpPr txBox="1"/>
          <p:nvPr/>
        </p:nvSpPr>
        <p:spPr>
          <a:xfrm>
            <a:off x="5423430" y="3282902"/>
            <a:ext cx="101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</a:t>
            </a:r>
            <a:r>
              <a:rPr lang="en-GB" sz="1100"/>
              <a:t>IDS1 0</a:t>
            </a:r>
            <a:br>
              <a:rPr lang="en-GB" sz="1100"/>
            </a:br>
            <a:r>
              <a:rPr lang="en-GB"/>
              <a:t>d</a:t>
            </a:r>
            <a:r>
              <a:rPr lang="en-GB" sz="1400"/>
              <a:t>p</a:t>
            </a:r>
            <a:r>
              <a:rPr lang="en-GB" sz="1100"/>
              <a:t>IDS1</a:t>
            </a:r>
            <a:r>
              <a:rPr lang="en-GB"/>
              <a:t>/dt</a:t>
            </a:r>
          </a:p>
        </p:txBody>
      </p:sp>
      <p:cxnSp>
        <p:nvCxnSpPr>
          <p:cNvPr id="72" name="Gerade Verbindung mit Pfeil 52">
            <a:extLst>
              <a:ext uri="{FF2B5EF4-FFF2-40B4-BE49-F238E27FC236}">
                <a16:creationId xmlns:a16="http://schemas.microsoft.com/office/drawing/2014/main" id="{F7697315-E27E-44E3-994E-07B37CBBCAD5}"/>
              </a:ext>
            </a:extLst>
          </p:cNvPr>
          <p:cNvCxnSpPr>
            <a:cxnSpLocks/>
          </p:cNvCxnSpPr>
          <p:nvPr/>
        </p:nvCxnSpPr>
        <p:spPr>
          <a:xfrm flipH="1" flipV="1">
            <a:off x="4643826" y="1282206"/>
            <a:ext cx="4871" cy="897068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108">
            <a:extLst>
              <a:ext uri="{FF2B5EF4-FFF2-40B4-BE49-F238E27FC236}">
                <a16:creationId xmlns:a16="http://schemas.microsoft.com/office/drawing/2014/main" id="{868F2A36-4652-4E06-BF24-4E7B7EBE927B}"/>
              </a:ext>
            </a:extLst>
          </p:cNvPr>
          <p:cNvSpPr txBox="1"/>
          <p:nvPr/>
        </p:nvSpPr>
        <p:spPr>
          <a:xfrm>
            <a:off x="4658995" y="1391909"/>
            <a:ext cx="845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</a:t>
            </a:r>
            <a:r>
              <a:rPr lang="en-GB" sz="1100" dirty="0" err="1"/>
              <a:t>ha</a:t>
            </a:r>
            <a:r>
              <a:rPr lang="en-GB" sz="1100" dirty="0"/>
              <a:t>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ha</a:t>
            </a:r>
            <a:r>
              <a:rPr lang="en-GB" dirty="0"/>
              <a:t>/dt</a:t>
            </a:r>
          </a:p>
        </p:txBody>
      </p:sp>
      <p:sp>
        <p:nvSpPr>
          <p:cNvPr id="76" name="Rechteck 46">
            <a:extLst>
              <a:ext uri="{FF2B5EF4-FFF2-40B4-BE49-F238E27FC236}">
                <a16:creationId xmlns:a16="http://schemas.microsoft.com/office/drawing/2014/main" id="{490B521F-9CAF-4D67-AB4C-2EFFD460F438}"/>
              </a:ext>
            </a:extLst>
          </p:cNvPr>
          <p:cNvSpPr/>
          <p:nvPr/>
        </p:nvSpPr>
        <p:spPr>
          <a:xfrm>
            <a:off x="6490770" y="218195"/>
            <a:ext cx="2028825" cy="1042987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Honeypot</a:t>
            </a:r>
          </a:p>
        </p:txBody>
      </p:sp>
      <p:cxnSp>
        <p:nvCxnSpPr>
          <p:cNvPr id="77" name="Gerade Verbindung mit Pfeil 52">
            <a:extLst>
              <a:ext uri="{FF2B5EF4-FFF2-40B4-BE49-F238E27FC236}">
                <a16:creationId xmlns:a16="http://schemas.microsoft.com/office/drawing/2014/main" id="{F9A88276-1FF4-425B-B5EF-E0C6800175F0}"/>
              </a:ext>
            </a:extLst>
          </p:cNvPr>
          <p:cNvCxnSpPr>
            <a:cxnSpLocks/>
          </p:cNvCxnSpPr>
          <p:nvPr/>
        </p:nvCxnSpPr>
        <p:spPr>
          <a:xfrm flipH="1" flipV="1">
            <a:off x="7387342" y="1261182"/>
            <a:ext cx="3" cy="91108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114">
            <a:extLst>
              <a:ext uri="{FF2B5EF4-FFF2-40B4-BE49-F238E27FC236}">
                <a16:creationId xmlns:a16="http://schemas.microsoft.com/office/drawing/2014/main" id="{4F1C77E5-2DD1-4414-B150-90277D7C483E}"/>
              </a:ext>
            </a:extLst>
          </p:cNvPr>
          <p:cNvSpPr txBox="1"/>
          <p:nvPr/>
        </p:nvSpPr>
        <p:spPr>
          <a:xfrm>
            <a:off x="6627515" y="1383443"/>
            <a:ext cx="867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</a:t>
            </a:r>
            <a:r>
              <a:rPr lang="en-GB" sz="1100" dirty="0" err="1"/>
              <a:t>ph</a:t>
            </a:r>
            <a:r>
              <a:rPr lang="en-GB" sz="1100" dirty="0"/>
              <a:t>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200" dirty="0" err="1"/>
              <a:t>p</a:t>
            </a:r>
            <a:r>
              <a:rPr lang="en-GB" sz="1100" dirty="0" err="1"/>
              <a:t>h</a:t>
            </a:r>
            <a:r>
              <a:rPr lang="en-GB" sz="1400" dirty="0"/>
              <a:t>/</a:t>
            </a:r>
            <a:r>
              <a:rPr lang="en-GB" dirty="0"/>
              <a:t>dt</a:t>
            </a:r>
          </a:p>
        </p:txBody>
      </p:sp>
      <p:sp>
        <p:nvSpPr>
          <p:cNvPr id="79" name="Arrow: Curved Left 78">
            <a:extLst>
              <a:ext uri="{FF2B5EF4-FFF2-40B4-BE49-F238E27FC236}">
                <a16:creationId xmlns:a16="http://schemas.microsoft.com/office/drawing/2014/main" id="{00D88B11-605E-4E6D-9794-F747155A7C35}"/>
              </a:ext>
            </a:extLst>
          </p:cNvPr>
          <p:cNvSpPr/>
          <p:nvPr/>
        </p:nvSpPr>
        <p:spPr>
          <a:xfrm rot="10800000" flipH="1">
            <a:off x="8515348" y="471301"/>
            <a:ext cx="328414" cy="556327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0" name="Textfeld 124">
            <a:extLst>
              <a:ext uri="{FF2B5EF4-FFF2-40B4-BE49-F238E27FC236}">
                <a16:creationId xmlns:a16="http://schemas.microsoft.com/office/drawing/2014/main" id="{9D24FE16-6295-4811-A685-5AC90A5CA705}"/>
              </a:ext>
            </a:extLst>
          </p:cNvPr>
          <p:cNvSpPr txBox="1"/>
          <p:nvPr/>
        </p:nvSpPr>
        <p:spPr>
          <a:xfrm>
            <a:off x="8811341" y="550305"/>
            <a:ext cx="101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IDS</a:t>
            </a:r>
            <a:r>
              <a:rPr lang="en-GB" dirty="0"/>
              <a:t>/dt</a:t>
            </a:r>
          </a:p>
        </p:txBody>
      </p:sp>
      <p:cxnSp>
        <p:nvCxnSpPr>
          <p:cNvPr id="81" name="Gerade Verbindung mit Pfeil 52">
            <a:extLst>
              <a:ext uri="{FF2B5EF4-FFF2-40B4-BE49-F238E27FC236}">
                <a16:creationId xmlns:a16="http://schemas.microsoft.com/office/drawing/2014/main" id="{A0A0CC5B-063E-4526-85BD-330567B57ABA}"/>
              </a:ext>
            </a:extLst>
          </p:cNvPr>
          <p:cNvCxnSpPr>
            <a:cxnSpLocks/>
          </p:cNvCxnSpPr>
          <p:nvPr/>
        </p:nvCxnSpPr>
        <p:spPr>
          <a:xfrm flipH="1" flipV="1">
            <a:off x="7602016" y="1273740"/>
            <a:ext cx="4871" cy="897068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108">
            <a:extLst>
              <a:ext uri="{FF2B5EF4-FFF2-40B4-BE49-F238E27FC236}">
                <a16:creationId xmlns:a16="http://schemas.microsoft.com/office/drawing/2014/main" id="{BE5637B4-E968-4400-9962-68BCB40434EA}"/>
              </a:ext>
            </a:extLst>
          </p:cNvPr>
          <p:cNvSpPr txBox="1"/>
          <p:nvPr/>
        </p:nvSpPr>
        <p:spPr>
          <a:xfrm>
            <a:off x="7617185" y="1383443"/>
            <a:ext cx="845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sz="1100" dirty="0"/>
              <a:t>hp 0</a:t>
            </a:r>
            <a:br>
              <a:rPr lang="en-GB" sz="1100" dirty="0"/>
            </a:br>
            <a:r>
              <a:rPr lang="en-GB" dirty="0" err="1"/>
              <a:t>d</a:t>
            </a:r>
            <a:r>
              <a:rPr lang="en-GB" sz="1400" dirty="0" err="1"/>
              <a:t>p</a:t>
            </a:r>
            <a:r>
              <a:rPr lang="en-GB" sz="1100" dirty="0" err="1"/>
              <a:t>hp</a:t>
            </a:r>
            <a:r>
              <a:rPr lang="en-GB" dirty="0"/>
              <a:t>/dt</a:t>
            </a:r>
          </a:p>
        </p:txBody>
      </p:sp>
    </p:spTree>
    <p:extLst>
      <p:ext uri="{BB962C8B-B14F-4D97-AF65-F5344CB8AC3E}">
        <p14:creationId xmlns:p14="http://schemas.microsoft.com/office/powerpoint/2010/main" val="286698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5801-25AE-42BD-BC00-7234651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Fixed Events (no probability)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BC4CF-AEEA-4CBC-86F6-DA80B8B3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/>
              <a:t>Restart / Swap Authorizer: 	kick attacker out of authorizer, set pa to pa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/>
              <a:t>Restart / Swap Planner: 	kick attacker out of planner, set pp to pp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/>
              <a:t>Restart / Swap DB: 		kick attacker out of DB, set </a:t>
            </a:r>
            <a:r>
              <a:rPr lang="en-GB" sz="1400" err="1"/>
              <a:t>pdb</a:t>
            </a:r>
            <a:r>
              <a:rPr lang="en-GB" sz="1400"/>
              <a:t> to </a:t>
            </a:r>
            <a:r>
              <a:rPr lang="en-GB" sz="1400" err="1"/>
              <a:t>pdb</a:t>
            </a:r>
            <a:r>
              <a:rPr lang="en-GB" sz="1400"/>
              <a:t> 0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/>
              <a:t>Swap IPS:	reset </a:t>
            </a:r>
            <a:r>
              <a:rPr lang="en-GB" sz="1400" err="1"/>
              <a:t>pIDS</a:t>
            </a:r>
            <a:r>
              <a:rPr lang="en-GB" sz="1400"/>
              <a:t> to </a:t>
            </a:r>
            <a:r>
              <a:rPr lang="en-GB" sz="1400" err="1"/>
              <a:t>pIDS</a:t>
            </a:r>
            <a:r>
              <a:rPr lang="en-GB" sz="1400"/>
              <a:t> 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/>
              <a:t>Swap PS:		reset </a:t>
            </a:r>
            <a:r>
              <a:rPr lang="en-GB" sz="1400" err="1"/>
              <a:t>pPS</a:t>
            </a:r>
            <a:r>
              <a:rPr lang="en-GB" sz="1400"/>
              <a:t> to </a:t>
            </a:r>
            <a:r>
              <a:rPr lang="en-GB" sz="1400" err="1"/>
              <a:t>pPS</a:t>
            </a:r>
            <a:r>
              <a:rPr lang="en-GB" sz="1400"/>
              <a:t> 0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/>
              <a:t>Catch Attacker: 	kick attacker out of System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/>
              <a:t>Data extracted:			Attacker wins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/>
              <a:t>x time steps passed w/out extraction:	MTD wins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/>
              <a:t>all probabilities change over time (x attacks per timestep)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4044897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95801-25AE-42BD-BC00-72346510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64121"/>
          </a:xfrm>
        </p:spPr>
        <p:txBody>
          <a:bodyPr>
            <a:normAutofit/>
          </a:bodyPr>
          <a:lstStyle/>
          <a:p>
            <a:r>
              <a:rPr lang="en-GB"/>
              <a:t>p</a:t>
            </a:r>
            <a:r>
              <a:rPr lang="en-GB" sz="2000"/>
              <a:t>x </a:t>
            </a:r>
            <a:r>
              <a:rPr lang="en-GB"/>
              <a:t> - Probability of event x at time t</a:t>
            </a:r>
            <a:br>
              <a:rPr lang="en-GB"/>
            </a:br>
            <a:br>
              <a:rPr lang="en-GB" sz="1600"/>
            </a:br>
            <a:r>
              <a:rPr lang="en-GB" sz="2800"/>
              <a:t>p</a:t>
            </a:r>
            <a:r>
              <a:rPr lang="en-GB" sz="1400"/>
              <a:t>x0</a:t>
            </a:r>
            <a:r>
              <a:rPr lang="en-GB" sz="2800"/>
              <a:t> – Probability of event x at time t = 0</a:t>
            </a:r>
            <a:br>
              <a:rPr lang="en-GB" sz="2800"/>
            </a:br>
            <a:r>
              <a:rPr lang="en-GB" sz="2700" err="1"/>
              <a:t>d</a:t>
            </a:r>
            <a:r>
              <a:rPr lang="en-GB" sz="2000" err="1"/>
              <a:t>p</a:t>
            </a:r>
            <a:r>
              <a:rPr lang="en-GB" sz="1200" err="1"/>
              <a:t>x</a:t>
            </a:r>
            <a:r>
              <a:rPr lang="en-GB" sz="2700"/>
              <a:t>/dt</a:t>
            </a:r>
            <a:r>
              <a:rPr lang="en-GB" sz="1200"/>
              <a:t> </a:t>
            </a:r>
            <a:r>
              <a:rPr lang="en-GB" sz="2700"/>
              <a:t> - Change in Probability after time t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BC4CF-AEEA-4CBC-86F6-DA80B8B3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9543"/>
            <a:ext cx="10515600" cy="3847420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pa: attacker gaining control of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pp: attacker gaining control of Planner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pdb1:  attacker gaining control of DB1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pdb2:  attacker gaining control of DB2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pdb3:  attacker gaining control of DB3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pah</a:t>
            </a:r>
            <a:r>
              <a:rPr lang="en-GB" sz="1400" dirty="0"/>
              <a:t>: attacker getting into Honeypot from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pha</a:t>
            </a:r>
            <a:r>
              <a:rPr lang="en-GB" sz="1400" dirty="0"/>
              <a:t>: attacker getting from Honeypot back to authorizer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 err="1"/>
              <a:t>pph</a:t>
            </a:r>
            <a:r>
              <a:rPr lang="en-GB" sz="1400" dirty="0"/>
              <a:t>: attacker getting into Honeypot from planer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php: attacker getting from Honeypot back to planner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pIDS1: Intrusion Detection System 1 detecting attacker before Authorizer, Planner or DB</a:t>
            </a:r>
          </a:p>
          <a:p>
            <a:pPr marL="0" indent="0">
              <a:buNone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pPS1: Prevention System 1 detecting attacker before extracting data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9766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2B2C-DF0F-41EC-961C-1CDDC319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Costs of MTD actions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17765A3-09C5-4F51-B0B8-2C08C5FE4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Authorizer: 	5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Planner: 	5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Restart / Swap DB: 		5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Swap IDS:	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Swap PS:		2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Honeypots logging &amp; learning:	0.1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max costs or cost function:	7 per timestep, max 15 per </a:t>
            </a:r>
            <a:r>
              <a:rPr lang="en-GB" sz="1400"/>
              <a:t>10 timesteps</a:t>
            </a: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400" dirty="0"/>
              <a:t>attacker wins:		-1000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845586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F0CDA1EA804C64884D168FB83C7C7D2" ma:contentTypeVersion="4" ma:contentTypeDescription="Ein neues Dokument erstellen." ma:contentTypeScope="" ma:versionID="5d501b1b29eff67a1fc4718f7898caf1">
  <xsd:schema xmlns:xsd="http://www.w3.org/2001/XMLSchema" xmlns:xs="http://www.w3.org/2001/XMLSchema" xmlns:p="http://schemas.microsoft.com/office/2006/metadata/properties" xmlns:ns2="0ca4519e-f7ae-4716-9300-8b80674a5553" targetNamespace="http://schemas.microsoft.com/office/2006/metadata/properties" ma:root="true" ma:fieldsID="8e44896f610e7114fd8e268ad3db45f6" ns2:_="">
    <xsd:import namespace="0ca4519e-f7ae-4716-9300-8b80674a55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a4519e-f7ae-4716-9300-8b80674a55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11369F-841E-4499-8860-ACB5045CEC00}">
  <ds:schemaRefs>
    <ds:schemaRef ds:uri="http://schemas.microsoft.com/office/2006/metadata/properties"/>
    <ds:schemaRef ds:uri="http://www.w3.org/XML/1998/namespace"/>
    <ds:schemaRef ds:uri="0ca4519e-f7ae-4716-9300-8b80674a5553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190103E-A2E7-46F2-8C48-3AA9B7AA065A}">
  <ds:schemaRefs>
    <ds:schemaRef ds:uri="0ca4519e-f7ae-4716-9300-8b80674a555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E70509A-51F1-449D-A20D-C92EB9A4F9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Microsoft Office PowerPoint</Application>
  <PresentationFormat>Widescreen</PresentationFormat>
  <Paragraphs>164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Larissa</vt:lpstr>
      <vt:lpstr>Model</vt:lpstr>
      <vt:lpstr>PowerPoint Presentation</vt:lpstr>
      <vt:lpstr>px  - Probability of event x after time t</vt:lpstr>
      <vt:lpstr>Idea of modelling attack graph</vt:lpstr>
      <vt:lpstr>Model</vt:lpstr>
      <vt:lpstr>PowerPoint Presentation</vt:lpstr>
      <vt:lpstr>Fixed Events (no probability)</vt:lpstr>
      <vt:lpstr>px  - Probability of event x at time t  px0 – Probability of event x at time t = 0 dpx/dt  - Change in Probability after time t</vt:lpstr>
      <vt:lpstr>Costs of MTD actions</vt:lpstr>
      <vt:lpstr>Attacks</vt:lpstr>
      <vt:lpstr>Initial Probabilities of events</vt:lpstr>
      <vt:lpstr>Change in probabilities of events each timestep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Levi Lee Cailleret</dc:creator>
  <cp:lastModifiedBy>Cailleret Levi (cailllev)</cp:lastModifiedBy>
  <cp:revision>2</cp:revision>
  <dcterms:created xsi:type="dcterms:W3CDTF">2020-10-06T08:51:12Z</dcterms:created>
  <dcterms:modified xsi:type="dcterms:W3CDTF">2020-10-23T11:04:10Z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0x0101001F0CDA1EA804C64884D168FB83C7C7D2</vt:lpwstr>
  </property>
</Properties>
</file>