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61" r:id="rId11"/>
    <p:sldId id="267" r:id="rId12"/>
    <p:sldId id="262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>
        <p:scale>
          <a:sx n="174" d="100"/>
          <a:sy n="174" d="100"/>
        </p:scale>
        <p:origin x="144" y="-2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D738-2F3E-CF43-90CA-05D3002DAEDA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B477-8C46-134B-AD05-11DE00BC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D738-2F3E-CF43-90CA-05D3002DAEDA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B477-8C46-134B-AD05-11DE00BC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1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D738-2F3E-CF43-90CA-05D3002DAEDA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B477-8C46-134B-AD05-11DE00BC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D738-2F3E-CF43-90CA-05D3002DAEDA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B477-8C46-134B-AD05-11DE00BC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D738-2F3E-CF43-90CA-05D3002DAEDA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B477-8C46-134B-AD05-11DE00BC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7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D738-2F3E-CF43-90CA-05D3002DAEDA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B477-8C46-134B-AD05-11DE00BC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1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D738-2F3E-CF43-90CA-05D3002DAEDA}" type="datetimeFigureOut">
              <a:rPr lang="en-US" smtClean="0"/>
              <a:t>8/2/16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B477-8C46-134B-AD05-11DE00BC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1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D738-2F3E-CF43-90CA-05D3002DAEDA}" type="datetimeFigureOut">
              <a:rPr lang="en-US" smtClean="0"/>
              <a:t>8/2/16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B477-8C46-134B-AD05-11DE00BC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8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D738-2F3E-CF43-90CA-05D3002DAEDA}" type="datetimeFigureOut">
              <a:rPr lang="en-US" smtClean="0"/>
              <a:t>8/2/16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B477-8C46-134B-AD05-11DE00BC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8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D738-2F3E-CF43-90CA-05D3002DAEDA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B477-8C46-134B-AD05-11DE00BC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4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D738-2F3E-CF43-90CA-05D3002DAEDA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B477-8C46-134B-AD05-11DE00BC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4D738-2F3E-CF43-90CA-05D3002DAEDA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AB477-8C46-134B-AD05-11DE00BC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2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2051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Modeling the Rotational Kinematics of HD 100546’s Circumstellar Disk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43953"/>
            <a:ext cx="6858000" cy="1241822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err="1"/>
              <a:t>Cail</a:t>
            </a:r>
            <a:r>
              <a:rPr lang="en-US" sz="3000" dirty="0"/>
              <a:t> </a:t>
            </a:r>
            <a:r>
              <a:rPr lang="en-US" sz="3000" dirty="0" smtClean="0"/>
              <a:t>Daley</a:t>
            </a:r>
          </a:p>
          <a:p>
            <a:endParaRPr lang="en-US" dirty="0" smtClean="0"/>
          </a:p>
          <a:p>
            <a:r>
              <a:rPr lang="en-US" dirty="0" smtClean="0"/>
              <a:t>Supervisors: Catherine Walsh &amp; Paola Pinilla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62890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both </a:t>
            </a:r>
            <a:r>
              <a:rPr lang="en-US" dirty="0" err="1" smtClean="0"/>
              <a:t>unconvolved</a:t>
            </a:r>
            <a:r>
              <a:rPr lang="en-US" dirty="0" smtClean="0"/>
              <a:t> and convolved model images?</a:t>
            </a:r>
          </a:p>
          <a:p>
            <a:r>
              <a:rPr lang="en-US" dirty="0" smtClean="0"/>
              <a:t>Explain why axisymmetric warp won’t fit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080" y="3147160"/>
            <a:ext cx="2473893" cy="3710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4" y="3147161"/>
            <a:ext cx="2473892" cy="3710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320" y="3147160"/>
            <a:ext cx="2473893" cy="37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instead of a warp, asymmetric contribution on one side of the disk</a:t>
            </a:r>
            <a:r>
              <a:rPr lang="en-US" dirty="0" smtClean="0">
                <a:sym typeface="Wingdings"/>
              </a:rPr>
              <a:t> parameter space, best fit etc. </a:t>
            </a:r>
          </a:p>
          <a:p>
            <a:r>
              <a:rPr lang="en-US" dirty="0" smtClean="0">
                <a:sym typeface="Wingdings"/>
              </a:rPr>
              <a:t>Once you have your best fit model, explain physical motivations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4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Circum</a:t>
            </a:r>
            <a:r>
              <a:rPr lang="en-US" dirty="0" err="1"/>
              <a:t>p</a:t>
            </a:r>
            <a:r>
              <a:rPr lang="en-US" dirty="0" err="1" smtClean="0"/>
              <a:t>lanetary</a:t>
            </a:r>
            <a:r>
              <a:rPr lang="en-US" dirty="0" smtClean="0"/>
              <a:t>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Motivation/Explanation</a:t>
            </a:r>
          </a:p>
          <a:p>
            <a:r>
              <a:rPr lang="en-US" dirty="0" smtClean="0"/>
              <a:t>Cartoon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 velocities match?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34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cannot be explained by </a:t>
            </a:r>
            <a:r>
              <a:rPr lang="en-US" dirty="0" err="1" smtClean="0"/>
              <a:t>keplerian</a:t>
            </a:r>
            <a:r>
              <a:rPr lang="en-US" dirty="0" smtClean="0"/>
              <a:t> emission </a:t>
            </a:r>
          </a:p>
          <a:p>
            <a:r>
              <a:rPr lang="en-US" dirty="0" smtClean="0"/>
              <a:t>Warp fits better</a:t>
            </a:r>
          </a:p>
          <a:p>
            <a:r>
              <a:rPr lang="en-US" dirty="0" smtClean="0"/>
              <a:t>Excess emission could be from a planet, etc.?</a:t>
            </a:r>
          </a:p>
          <a:p>
            <a:r>
              <a:rPr lang="en-US" dirty="0" smtClean="0"/>
              <a:t>Conclusion: we need better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4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Should I assume that my audience has</a:t>
            </a:r>
            <a:r>
              <a:rPr lang="en-US" i="1" dirty="0" smtClean="0"/>
              <a:t> any</a:t>
            </a:r>
            <a:r>
              <a:rPr lang="en-US" dirty="0" smtClean="0"/>
              <a:t> knowledge of disks? </a:t>
            </a:r>
            <a:r>
              <a:rPr lang="en-US" dirty="0" smtClean="0"/>
              <a:t> NO</a:t>
            </a:r>
          </a:p>
          <a:p>
            <a:r>
              <a:rPr lang="en-US" dirty="0" smtClean="0"/>
              <a:t>ALMA introduction– disks are cold &amp; in sub-mm, where molecular lines </a:t>
            </a:r>
            <a:r>
              <a:rPr lang="en-US" dirty="0" err="1" smtClean="0"/>
              <a:t>are</a:t>
            </a:r>
            <a:r>
              <a:rPr lang="en-US" dirty="0" err="1" smtClean="0">
                <a:sym typeface="Wingdings"/>
              </a:rPr>
              <a:t>CO</a:t>
            </a:r>
            <a:r>
              <a:rPr lang="en-US" dirty="0" smtClean="0">
                <a:sym typeface="Wingdings"/>
              </a:rPr>
              <a:t>(3-2), second most abundant molecules, most bright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Start with formation/evolution of circumstellar disks</a:t>
            </a:r>
          </a:p>
          <a:p>
            <a:r>
              <a:rPr lang="en-US" dirty="0" smtClean="0"/>
              <a:t>Motivation for studying disks</a:t>
            </a:r>
          </a:p>
          <a:p>
            <a:r>
              <a:rPr lang="en-US" dirty="0" smtClean="0"/>
              <a:t>Transitions disks? Does HD 100546 count?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9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 100546 Background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721"/>
            <a:ext cx="3976689" cy="39766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689" y="1703215"/>
            <a:ext cx="5167311" cy="51673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364" y="1690689"/>
            <a:ext cx="4283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Talk about planetary companions,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Mention </a:t>
            </a:r>
            <a:r>
              <a:rPr lang="en-US" dirty="0" smtClean="0"/>
              <a:t>dust, two rings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Scattered light (both  papers)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Close, bright,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2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Planets On Disks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Warps, spiral rings,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9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Alma cycle 0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first moment map (redshifted/</a:t>
            </a:r>
            <a:r>
              <a:rPr lang="en-US" dirty="0" err="1" smtClean="0"/>
              <a:t>blueshifted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Line profile</a:t>
            </a:r>
          </a:p>
          <a:p>
            <a:r>
              <a:rPr lang="en-US" dirty="0" smtClean="0"/>
              <a:t>Channel map video frame by </a:t>
            </a:r>
            <a:r>
              <a:rPr lang="en-US" dirty="0" err="1" smtClean="0"/>
              <a:t>fram</a:t>
            </a:r>
            <a:r>
              <a:rPr lang="en-US" dirty="0" smtClean="0"/>
              <a:t>--&gt; full channel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4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Flatness of 12CO(3-2)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job was to assess flatness of disk</a:t>
            </a:r>
          </a:p>
          <a:p>
            <a:r>
              <a:rPr lang="en-US" dirty="0" smtClean="0"/>
              <a:t>Gridding suggests it to be flat, but </a:t>
            </a:r>
            <a:r>
              <a:rPr lang="en-US" dirty="0" err="1" smtClean="0"/>
              <a:t>Meeus</a:t>
            </a:r>
            <a:r>
              <a:rPr lang="en-US" dirty="0" smtClean="0"/>
              <a:t> (2002) and 2012 data suggests that it is flared</a:t>
            </a:r>
          </a:p>
          <a:p>
            <a:r>
              <a:rPr lang="en-US" dirty="0" smtClean="0"/>
              <a:t>Show mirrored maps with </a:t>
            </a:r>
            <a:r>
              <a:rPr lang="en-US" dirty="0" err="1" smtClean="0"/>
              <a:t>isovleocity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Compare </a:t>
            </a:r>
            <a:r>
              <a:rPr lang="en-US" dirty="0" err="1" smtClean="0"/>
              <a:t>Hd</a:t>
            </a:r>
            <a:r>
              <a:rPr lang="en-US" dirty="0" smtClean="0"/>
              <a:t> 163296 De-</a:t>
            </a:r>
            <a:r>
              <a:rPr lang="en-US" dirty="0" err="1" smtClean="0"/>
              <a:t>gregorio</a:t>
            </a:r>
            <a:r>
              <a:rPr lang="en-US" dirty="0" smtClean="0"/>
              <a:t>-</a:t>
            </a:r>
            <a:r>
              <a:rPr lang="en-US" dirty="0" err="1" smtClean="0"/>
              <a:t>monsalvo</a:t>
            </a:r>
            <a:r>
              <a:rPr lang="en-US" dirty="0" smtClean="0"/>
              <a:t> 2013 to show how un-flared it is</a:t>
            </a:r>
          </a:p>
          <a:p>
            <a:r>
              <a:rPr lang="en-US" dirty="0" smtClean="0"/>
              <a:t>No fit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4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parameter space, best fit, cartoon, best fit parameters (in difference from outer disk)</a:t>
            </a:r>
          </a:p>
          <a:p>
            <a:r>
              <a:rPr lang="en-US" dirty="0" smtClean="0"/>
              <a:t>What could this be? Warp, spiral arm</a:t>
            </a:r>
          </a:p>
          <a:p>
            <a:r>
              <a:rPr lang="en-US" dirty="0" smtClean="0"/>
              <a:t>Spiral arm would probably effect more than just inner disk, probably couldn’t increase velocity enough</a:t>
            </a:r>
          </a:p>
          <a:p>
            <a:r>
              <a:rPr lang="en-US" smtClean="0"/>
              <a:t>Panic et al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9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24" y="2906439"/>
            <a:ext cx="7886700" cy="394335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numerical modeling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937" y="1828800"/>
            <a:ext cx="7327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Non-</a:t>
            </a:r>
            <a:r>
              <a:rPr lang="en-US" sz="2800" dirty="0" err="1" smtClean="0"/>
              <a:t>axisymmetry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/>
              </a:rPr>
              <a:t> “how badly does a </a:t>
            </a:r>
            <a:r>
              <a:rPr lang="en-US" sz="2800" dirty="0" err="1" smtClean="0">
                <a:sym typeface="Wingdings"/>
              </a:rPr>
              <a:t>keplerian</a:t>
            </a:r>
            <a:r>
              <a:rPr lang="en-US" sz="2800" dirty="0" smtClean="0">
                <a:sym typeface="Wingdings"/>
              </a:rPr>
              <a:t> model fit”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72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2995"/>
            <a:ext cx="7886700" cy="4351338"/>
          </a:xfrm>
        </p:spPr>
        <p:txBody>
          <a:bodyPr/>
          <a:lstStyle/>
          <a:p>
            <a:r>
              <a:rPr lang="en-US" dirty="0" smtClean="0"/>
              <a:t>Go through model/grid creation: </a:t>
            </a:r>
            <a:r>
              <a:rPr lang="en-US" dirty="0" err="1" smtClean="0"/>
              <a:t>keplerian</a:t>
            </a:r>
            <a:r>
              <a:rPr lang="en-US" dirty="0" smtClean="0"/>
              <a:t> velocity grid, explain translation from image radius to “real” disk radius</a:t>
            </a:r>
          </a:p>
          <a:p>
            <a:r>
              <a:rPr lang="en-US" dirty="0" smtClean="0"/>
              <a:t>Stick to flat disk for simplicity? (“there is no significant difference between best-fit aspect ratio and flat disk”)</a:t>
            </a:r>
          </a:p>
          <a:p>
            <a:r>
              <a:rPr lang="en-US" dirty="0" smtClean="0"/>
              <a:t>Can I skip explaining cone stuff?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192" y="4691700"/>
            <a:ext cx="1444200" cy="216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26" y="4492582"/>
            <a:ext cx="1576945" cy="2365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22" y="5072812"/>
            <a:ext cx="2356924" cy="109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1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384</Words>
  <Application>Microsoft Macintosh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Wingdings</vt:lpstr>
      <vt:lpstr>Arial</vt:lpstr>
      <vt:lpstr>Office Theme</vt:lpstr>
      <vt:lpstr>Modeling the Rotational Kinematics of HD 100546’s Circumstellar Disk</vt:lpstr>
      <vt:lpstr>Background</vt:lpstr>
      <vt:lpstr>HD 100546 Background</vt:lpstr>
      <vt:lpstr>Effects of Planets On Disks </vt:lpstr>
      <vt:lpstr>Alma cycle 0 data</vt:lpstr>
      <vt:lpstr>Flatness of 12CO(3-2)</vt:lpstr>
      <vt:lpstr>warp</vt:lpstr>
      <vt:lpstr>Motivation for numerical modeling</vt:lpstr>
      <vt:lpstr>Modeling</vt:lpstr>
      <vt:lpstr>Warp</vt:lpstr>
      <vt:lpstr>Blob </vt:lpstr>
      <vt:lpstr>Circumplanetary Disk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the Kinematics of the Cir</dc:title>
  <dc:creator>Cail Daley</dc:creator>
  <cp:lastModifiedBy>Cail Daley</cp:lastModifiedBy>
  <cp:revision>10</cp:revision>
  <dcterms:created xsi:type="dcterms:W3CDTF">2016-07-27T09:31:19Z</dcterms:created>
  <dcterms:modified xsi:type="dcterms:W3CDTF">2016-08-02T15:39:00Z</dcterms:modified>
</cp:coreProperties>
</file>