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59" r:id="rId4"/>
    <p:sldId id="268" r:id="rId5"/>
    <p:sldId id="270" r:id="rId6"/>
    <p:sldId id="271" r:id="rId7"/>
    <p:sldId id="260" r:id="rId8"/>
    <p:sldId id="261" r:id="rId9"/>
    <p:sldId id="272" r:id="rId10"/>
    <p:sldId id="273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18" autoAdjust="0"/>
  </p:normalViewPr>
  <p:slideViewPr>
    <p:cSldViewPr snapToGrid="0" snapToObjects="1">
      <p:cViewPr varScale="1">
        <p:scale>
          <a:sx n="101" d="100"/>
          <a:sy n="101" d="100"/>
        </p:scale>
        <p:origin x="1356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5456D-EBCD-FA44-836C-DA6F89C529DD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122ED-53A5-C348-A583-CC0624C5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45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would like to thank Dr. Robert M. Barker and the University of Louisville’s College of Business for giving us this real-world opportunity to help this local non-profit organization, who does so much good for our community and it’s people..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122ED-53A5-C348-A583-CC0624C50E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65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756151"/>
            <a:ext cx="5458968" cy="104868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SOS Consultants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5032" y="2145260"/>
            <a:ext cx="5458968" cy="621792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Alexa Bearden</a:t>
            </a:r>
          </a:p>
          <a:p>
            <a:r>
              <a:rPr lang="en-US" sz="2000" dirty="0">
                <a:solidFill>
                  <a:srgbClr val="FFFFFF"/>
                </a:solidFill>
              </a:rPr>
              <a:t>Eric Chen</a:t>
            </a:r>
          </a:p>
          <a:p>
            <a:r>
              <a:rPr lang="en-US" sz="2000" dirty="0">
                <a:solidFill>
                  <a:srgbClr val="FFFFFF"/>
                </a:solidFill>
              </a:rPr>
              <a:t>Patrick Warren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Brad Riggs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Cailyn </a:t>
            </a:r>
            <a:r>
              <a:rPr lang="en-US" sz="2000" dirty="0" smtClean="0">
                <a:solidFill>
                  <a:srgbClr val="FFFFFF"/>
                </a:solidFill>
              </a:rPr>
              <a:t>Cochran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6" name="Picture 5" descr="SOS logo (No background)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917" y="5705414"/>
            <a:ext cx="2725074" cy="115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1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ATIONERY (2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0478"/>
            <a:ext cx="9144000" cy="96752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198" y="133679"/>
            <a:ext cx="6508377" cy="1143000"/>
          </a:xfrm>
        </p:spPr>
        <p:txBody>
          <a:bodyPr/>
          <a:lstStyle/>
          <a:p>
            <a:r>
              <a:rPr lang="en-US" dirty="0" smtClean="0"/>
              <a:t>Prototype - Footer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814612"/>
            <a:ext cx="6057902" cy="3000000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90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83" y="228700"/>
            <a:ext cx="7220608" cy="1143000"/>
          </a:xfrm>
        </p:spPr>
        <p:txBody>
          <a:bodyPr/>
          <a:lstStyle/>
          <a:p>
            <a:r>
              <a:rPr lang="en-US" dirty="0" smtClean="0"/>
              <a:t>Cost Benefit Analysis Summary</a:t>
            </a:r>
            <a:endParaRPr lang="en-US" dirty="0"/>
          </a:p>
        </p:txBody>
      </p:sp>
      <p:pic>
        <p:nvPicPr>
          <p:cNvPr id="4" name="Picture 3" descr="STATIONERY (2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0478"/>
            <a:ext cx="9144000" cy="96752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654295"/>
              </p:ext>
            </p:extLst>
          </p:nvPr>
        </p:nvGraphicFramePr>
        <p:xfrm>
          <a:off x="110362" y="1729958"/>
          <a:ext cx="6889532" cy="3378074"/>
        </p:xfrm>
        <a:graphic>
          <a:graphicData uri="http://schemas.openxmlformats.org/drawingml/2006/table">
            <a:tbl>
              <a:tblPr/>
              <a:tblGrid>
                <a:gridCol w="3444766">
                  <a:extLst>
                    <a:ext uri="{9D8B030D-6E8A-4147-A177-3AD203B41FA5}">
                      <a16:colId xmlns:a16="http://schemas.microsoft.com/office/drawing/2014/main" val="3686419209"/>
                    </a:ext>
                  </a:extLst>
                </a:gridCol>
                <a:gridCol w="3444766">
                  <a:extLst>
                    <a:ext uri="{9D8B030D-6E8A-4147-A177-3AD203B41FA5}">
                      <a16:colId xmlns:a16="http://schemas.microsoft.com/office/drawing/2014/main" val="3137142490"/>
                    </a:ext>
                  </a:extLst>
                </a:gridCol>
              </a:tblGrid>
              <a:tr h="470735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Based on a 5 year period</a:t>
                      </a:r>
                      <a:endParaRPr lang="en-US" sz="1600" dirty="0">
                        <a:effectLst/>
                      </a:endParaRPr>
                    </a:p>
                  </a:txBody>
                  <a:tcPr marL="85641" marR="85641" marT="85641" marB="8564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738520"/>
                  </a:ext>
                </a:extLst>
              </a:tr>
              <a:tr h="43653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Benefits</a:t>
                      </a:r>
                      <a:endParaRPr lang="en-US" sz="1600">
                        <a:effectLst/>
                      </a:endParaRPr>
                    </a:p>
                  </a:txBody>
                  <a:tcPr marL="85641" marR="85641" marT="85641" marB="8564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66,484</a:t>
                      </a:r>
                      <a:endParaRPr lang="en-US" sz="1600">
                        <a:effectLst/>
                      </a:endParaRPr>
                    </a:p>
                  </a:txBody>
                  <a:tcPr marL="85641" marR="85641" marT="85641" marB="8564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35758"/>
                  </a:ext>
                </a:extLst>
              </a:tr>
              <a:tr h="43653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Costs</a:t>
                      </a:r>
                      <a:endParaRPr lang="en-US" sz="1600" dirty="0">
                        <a:effectLst/>
                      </a:endParaRPr>
                    </a:p>
                  </a:txBody>
                  <a:tcPr marL="85641" marR="85641" marT="85641" marB="8564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7,357</a:t>
                      </a:r>
                      <a:endParaRPr lang="en-US" sz="1600">
                        <a:effectLst/>
                      </a:endParaRPr>
                    </a:p>
                  </a:txBody>
                  <a:tcPr marL="85641" marR="85641" marT="85641" marB="8564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201402"/>
                  </a:ext>
                </a:extLst>
              </a:tr>
              <a:tr h="43653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Profit</a:t>
                      </a:r>
                      <a:endParaRPr lang="en-US" sz="1600">
                        <a:effectLst/>
                      </a:endParaRPr>
                    </a:p>
                  </a:txBody>
                  <a:tcPr marL="85641" marR="85641" marT="85641" marB="8564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59,127</a:t>
                      </a:r>
                      <a:endParaRPr lang="en-US" sz="1600">
                        <a:effectLst/>
                      </a:endParaRPr>
                    </a:p>
                  </a:txBody>
                  <a:tcPr marL="85641" marR="85641" marT="85641" marB="8564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027"/>
                  </a:ext>
                </a:extLst>
              </a:tr>
              <a:tr h="5325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on Investment</a:t>
                      </a:r>
                      <a:endParaRPr lang="en-US" sz="1600">
                        <a:effectLst/>
                      </a:endParaRPr>
                    </a:p>
                  </a:txBody>
                  <a:tcPr marL="85641" marR="85641" marT="85641" marB="8564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804%</a:t>
                      </a:r>
                      <a:endParaRPr lang="en-US" sz="1600">
                        <a:effectLst/>
                      </a:endParaRPr>
                    </a:p>
                  </a:txBody>
                  <a:tcPr marL="85641" marR="85641" marT="85641" marB="8564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087128"/>
                  </a:ext>
                </a:extLst>
              </a:tr>
              <a:tr h="5325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 Present Value</a:t>
                      </a:r>
                      <a:endParaRPr lang="en-US" sz="1600" dirty="0">
                        <a:effectLst/>
                      </a:endParaRPr>
                    </a:p>
                  </a:txBody>
                  <a:tcPr marL="85641" marR="85641" marT="85641" marB="8564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$50,565</a:t>
                      </a:r>
                      <a:endParaRPr lang="en-US" sz="1600">
                        <a:effectLst/>
                      </a:endParaRPr>
                    </a:p>
                  </a:txBody>
                  <a:tcPr marL="85641" marR="85641" marT="85641" marB="8564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415442"/>
                  </a:ext>
                </a:extLst>
              </a:tr>
              <a:tr h="5325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Break-Even Point</a:t>
                      </a:r>
                      <a:endParaRPr lang="en-US" sz="1600">
                        <a:effectLst/>
                      </a:endParaRPr>
                    </a:p>
                  </a:txBody>
                  <a:tcPr marL="85641" marR="85641" marT="85641" marB="8564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Year 1</a:t>
                      </a:r>
                      <a:endParaRPr lang="en-US" sz="1600" dirty="0">
                        <a:effectLst/>
                      </a:endParaRPr>
                    </a:p>
                  </a:txBody>
                  <a:tcPr marL="85641" marR="85641" marT="85641" marB="8564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689018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" y="1582646"/>
            <a:ext cx="9966883" cy="608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1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ATIONERY (2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0478"/>
            <a:ext cx="9144000" cy="9675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47697" y="823219"/>
            <a:ext cx="4572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1600"/>
              </a:spcAft>
            </a:pPr>
            <a:r>
              <a:rPr lang="en-US" sz="2800" b="1" dirty="0" smtClean="0">
                <a:solidFill>
                  <a:srgbClr val="595959"/>
                </a:solidFill>
                <a:latin typeface="Arial" panose="020B0604020202020204" pitchFamily="34" charset="0"/>
              </a:rPr>
              <a:t>ROI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47697" y="845745"/>
            <a:ext cx="4572000" cy="15901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1600"/>
              </a:spcAft>
            </a:pPr>
            <a:r>
              <a:rPr lang="en-US" sz="2800" b="1" dirty="0">
                <a:solidFill>
                  <a:srgbClr val="595959"/>
                </a:solidFill>
                <a:latin typeface="Arial" panose="020B0604020202020204" pitchFamily="34" charset="0"/>
              </a:rPr>
              <a:t>NPV</a:t>
            </a:r>
            <a:endParaRPr lang="en-US" sz="2800" dirty="0"/>
          </a:p>
          <a:p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3074" name="Picture 2" descr="https://lh4.googleusercontent.com/tLcpB59ssz70BknEoWd3bMuJ6FfrJvkTCMMQuSGIJMWfz_VqoeAiR-kfCuATwktFEJrney2Lnkb65Zmy0KQEshBXyAYBTgX3_KsQJgEBlPhhE2A50k-mKCBi4_Sa3pxIuGjEwvI5QX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62" y="1623438"/>
            <a:ext cx="6097314" cy="419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5.googleusercontent.com/GTX3UDdgKgb2Z3jGYnUqUwlDfLltPsL499kT_f4ERR4OpoLPoeVHaXzVOOy2k8xbnOxb5xndP4nDs7IXuhbxGrctEyO2aMf_swoG-87vy-Zp-2b5Rn-lgjrhMOeNI1PlxUxYRbs4cM8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62" y="1623437"/>
            <a:ext cx="6097314" cy="423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0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1135" y="2301765"/>
            <a:ext cx="6508377" cy="1143000"/>
          </a:xfrm>
        </p:spPr>
        <p:txBody>
          <a:bodyPr/>
          <a:lstStyle/>
          <a:p>
            <a:r>
              <a:rPr lang="en-US" sz="4000" b="1" dirty="0" smtClean="0"/>
              <a:t>Thank you</a:t>
            </a:r>
            <a:endParaRPr lang="en-US" sz="4000" b="1" dirty="0"/>
          </a:p>
        </p:txBody>
      </p:sp>
      <p:pic>
        <p:nvPicPr>
          <p:cNvPr id="4" name="Picture 3" descr="STATIONERY (2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0478"/>
            <a:ext cx="9144000" cy="9675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9545" y="2859990"/>
            <a:ext cx="5297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		</a:t>
            </a:r>
            <a:r>
              <a:rPr lang="en-US" sz="3200" dirty="0"/>
              <a:t>Questions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8112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1"/>
            <a:ext cx="6508377" cy="2630423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Organizational Needs</a:t>
            </a:r>
          </a:p>
          <a:p>
            <a:pPr fontAlgn="base"/>
            <a:r>
              <a:rPr lang="en-US" dirty="0"/>
              <a:t>Proposed Solutions</a:t>
            </a:r>
          </a:p>
          <a:p>
            <a:pPr fontAlgn="base"/>
            <a:r>
              <a:rPr lang="en-US" dirty="0"/>
              <a:t>Valuations</a:t>
            </a:r>
          </a:p>
          <a:p>
            <a:pPr fontAlgn="base"/>
            <a:r>
              <a:rPr lang="en-US" dirty="0"/>
              <a:t>Prototypes</a:t>
            </a:r>
          </a:p>
          <a:p>
            <a:pPr fontAlgn="base"/>
            <a:r>
              <a:rPr lang="en-US" dirty="0"/>
              <a:t>Wrap-Up</a:t>
            </a:r>
          </a:p>
        </p:txBody>
      </p:sp>
      <p:pic>
        <p:nvPicPr>
          <p:cNvPr id="4" name="Picture 3" descr="STATIONERY (1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012982"/>
            <a:ext cx="9295864" cy="857250"/>
          </a:xfrm>
          <a:prstGeom prst="rect">
            <a:avLst/>
          </a:prstGeom>
        </p:spPr>
      </p:pic>
      <p:pic>
        <p:nvPicPr>
          <p:cNvPr id="5" name="Picture 4" descr="STATIONERY (2)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0478"/>
            <a:ext cx="9144000" cy="96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1"/>
            <a:ext cx="3822193" cy="22402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Social Media Presence </a:t>
            </a:r>
          </a:p>
          <a:p>
            <a:r>
              <a:rPr lang="en-US" dirty="0" smtClean="0"/>
              <a:t>Links </a:t>
            </a:r>
            <a:r>
              <a:rPr lang="en-US" dirty="0"/>
              <a:t>hard to find</a:t>
            </a:r>
          </a:p>
          <a:p>
            <a:r>
              <a:rPr lang="en-US" dirty="0" smtClean="0"/>
              <a:t>Link </a:t>
            </a:r>
            <a:r>
              <a:rPr lang="en-US" dirty="0"/>
              <a:t>to social media page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STATIONERY (2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0478"/>
            <a:ext cx="9144000" cy="96752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279392" y="2185418"/>
            <a:ext cx="3822193" cy="224028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/>
              <a:t>Language </a:t>
            </a:r>
            <a:r>
              <a:rPr lang="en-US" sz="2600" b="1" dirty="0"/>
              <a:t>Translator</a:t>
            </a:r>
          </a:p>
          <a:p>
            <a:r>
              <a:rPr lang="en-US" dirty="0" smtClean="0"/>
              <a:t>Only </a:t>
            </a:r>
            <a:r>
              <a:rPr lang="en-US" dirty="0"/>
              <a:t>in English</a:t>
            </a:r>
          </a:p>
          <a:p>
            <a:r>
              <a:rPr lang="en-US" dirty="0" smtClean="0"/>
              <a:t>76</a:t>
            </a:r>
            <a:r>
              <a:rPr lang="en-US" dirty="0"/>
              <a:t>% visitors/patients are Spanish speakers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24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Needs cont</a:t>
            </a:r>
            <a:r>
              <a:rPr lang="en-US" dirty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1"/>
            <a:ext cx="3822193" cy="22402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Improved Donor Process </a:t>
            </a:r>
          </a:p>
          <a:p>
            <a:r>
              <a:rPr lang="en-US" dirty="0"/>
              <a:t>Using PayPal</a:t>
            </a:r>
          </a:p>
          <a:p>
            <a:r>
              <a:rPr lang="en-US" dirty="0"/>
              <a:t>Option for newsletter</a:t>
            </a:r>
          </a:p>
          <a:p>
            <a:r>
              <a:rPr lang="en-US" dirty="0"/>
              <a:t>Feedback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STATIONERY (2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0478"/>
            <a:ext cx="9144000" cy="96752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279392" y="2249427"/>
            <a:ext cx="3822193" cy="30635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Database</a:t>
            </a:r>
            <a:r>
              <a:rPr lang="en-US" dirty="0"/>
              <a:t> </a:t>
            </a:r>
          </a:p>
          <a:p>
            <a:r>
              <a:rPr lang="en-US" sz="2200" dirty="0" smtClean="0"/>
              <a:t>Non-existent</a:t>
            </a:r>
            <a:endParaRPr lang="en-US" sz="2200" dirty="0"/>
          </a:p>
          <a:p>
            <a:r>
              <a:rPr lang="en-US" sz="2200" dirty="0" smtClean="0"/>
              <a:t>Form </a:t>
            </a:r>
            <a:r>
              <a:rPr lang="en-US" sz="2200" dirty="0"/>
              <a:t>data stored directly in Excel</a:t>
            </a:r>
          </a:p>
          <a:p>
            <a:r>
              <a:rPr lang="en-US" sz="2200" dirty="0" smtClean="0"/>
              <a:t>Different </a:t>
            </a:r>
            <a:r>
              <a:rPr lang="en-US" sz="2200" dirty="0"/>
              <a:t>files</a:t>
            </a:r>
          </a:p>
          <a:p>
            <a:r>
              <a:rPr lang="en-US" sz="2200" dirty="0" smtClean="0"/>
              <a:t>Manual </a:t>
            </a:r>
            <a:r>
              <a:rPr lang="en-US" sz="2200" dirty="0"/>
              <a:t>data entry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33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1"/>
            <a:ext cx="3822193" cy="22402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Social Media Presence</a:t>
            </a:r>
          </a:p>
          <a:p>
            <a:pPr fontAlgn="base"/>
            <a:r>
              <a:rPr lang="en-US" dirty="0"/>
              <a:t>Links to sites will be functional</a:t>
            </a:r>
          </a:p>
          <a:p>
            <a:pPr fontAlgn="base"/>
            <a:r>
              <a:rPr lang="en-US" dirty="0"/>
              <a:t>Links will display on every </a:t>
            </a:r>
            <a:r>
              <a:rPr lang="en-US" dirty="0" smtClean="0"/>
              <a:t>page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STATIONERY (2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0478"/>
            <a:ext cx="9144000" cy="96752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279392" y="2249427"/>
            <a:ext cx="3822193" cy="2764534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000" b="1" dirty="0"/>
              <a:t>Language Translator</a:t>
            </a:r>
          </a:p>
          <a:p>
            <a:pPr fontAlgn="base"/>
            <a:r>
              <a:rPr lang="en-US" sz="4900" dirty="0"/>
              <a:t>WordPress Plugin</a:t>
            </a:r>
          </a:p>
          <a:p>
            <a:pPr fontAlgn="base"/>
            <a:r>
              <a:rPr lang="en-US" sz="4900" dirty="0"/>
              <a:t>Translate to Spanish</a:t>
            </a:r>
          </a:p>
          <a:p>
            <a:pPr fontAlgn="base"/>
            <a:r>
              <a:rPr lang="en-US" sz="4900" dirty="0"/>
              <a:t>Plugins</a:t>
            </a:r>
          </a:p>
          <a:p>
            <a:pPr lvl="1" fontAlgn="base"/>
            <a:r>
              <a:rPr lang="en-US" sz="4900" dirty="0"/>
              <a:t>Multi-Site Language Switcher</a:t>
            </a:r>
          </a:p>
          <a:p>
            <a:pPr lvl="1" fontAlgn="base"/>
            <a:r>
              <a:rPr lang="en-US" sz="4900" dirty="0"/>
              <a:t>WordPress </a:t>
            </a:r>
            <a:r>
              <a:rPr lang="en-US" sz="4900" dirty="0" smtClean="0"/>
              <a:t>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1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1"/>
            <a:ext cx="3822193" cy="22402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b="1" dirty="0"/>
              <a:t>Improved Donor Form</a:t>
            </a:r>
          </a:p>
          <a:p>
            <a:pPr fontAlgn="base"/>
            <a:r>
              <a:rPr lang="en-US" sz="2200" dirty="0"/>
              <a:t>Keep using PayPal</a:t>
            </a:r>
          </a:p>
          <a:p>
            <a:pPr fontAlgn="base"/>
            <a:r>
              <a:rPr lang="en-US" sz="2200" dirty="0"/>
              <a:t>Keep recurring donation option</a:t>
            </a:r>
          </a:p>
          <a:p>
            <a:pPr fontAlgn="base"/>
            <a:r>
              <a:rPr lang="en-US" sz="2200" dirty="0"/>
              <a:t>Create a button on every page to donate</a:t>
            </a:r>
          </a:p>
        </p:txBody>
      </p:sp>
      <p:pic>
        <p:nvPicPr>
          <p:cNvPr id="4" name="Picture 3" descr="STATIONERY (2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0478"/>
            <a:ext cx="9144000" cy="96752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279392" y="2249427"/>
            <a:ext cx="3822193" cy="2764534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200" b="1" dirty="0"/>
              <a:t>Database</a:t>
            </a:r>
          </a:p>
          <a:p>
            <a:pPr fontAlgn="base"/>
            <a:r>
              <a:rPr lang="en-US" sz="6200" dirty="0"/>
              <a:t>Centralized database for all forms</a:t>
            </a:r>
          </a:p>
          <a:p>
            <a:pPr fontAlgn="base"/>
            <a:r>
              <a:rPr lang="en-US" sz="6200" dirty="0"/>
              <a:t>Run reports to create events</a:t>
            </a:r>
          </a:p>
          <a:p>
            <a:pPr fontAlgn="base"/>
            <a:r>
              <a:rPr lang="en-US" sz="6200" dirty="0"/>
              <a:t>Donor, volunteer, staff, patient, and location information stored</a:t>
            </a:r>
          </a:p>
        </p:txBody>
      </p:sp>
    </p:spTree>
    <p:extLst>
      <p:ext uri="{BB962C8B-B14F-4D97-AF65-F5344CB8AC3E}">
        <p14:creationId xmlns:p14="http://schemas.microsoft.com/office/powerpoint/2010/main" val="219268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43840"/>
            <a:ext cx="6508377" cy="1143000"/>
          </a:xfrm>
        </p:spPr>
        <p:txBody>
          <a:bodyPr/>
          <a:lstStyle/>
          <a:p>
            <a:r>
              <a:rPr lang="en-US" dirty="0" smtClean="0"/>
              <a:t>Expected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49972"/>
            <a:ext cx="6508377" cy="364183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Assuming 150 donors per year who donate at an average rate of $50.00 </a:t>
            </a:r>
            <a:r>
              <a:rPr lang="en-US" dirty="0" smtClean="0"/>
              <a:t>totaling </a:t>
            </a:r>
            <a:r>
              <a:rPr lang="en-US" dirty="0"/>
              <a:t>to $7500 you can expect the following increases for year 1:</a:t>
            </a:r>
          </a:p>
          <a:p>
            <a:pPr fontAlgn="base"/>
            <a:r>
              <a:rPr lang="en-US" b="1" dirty="0"/>
              <a:t>Social Media Presence</a:t>
            </a:r>
            <a:r>
              <a:rPr lang="en-US" dirty="0"/>
              <a:t>  </a:t>
            </a:r>
          </a:p>
          <a:p>
            <a:pPr lvl="1" fontAlgn="base"/>
            <a:r>
              <a:rPr lang="en-US" dirty="0"/>
              <a:t>10% increase in donations = $750 </a:t>
            </a:r>
          </a:p>
          <a:p>
            <a:pPr fontAlgn="base"/>
            <a:r>
              <a:rPr lang="en-US" b="1" dirty="0"/>
              <a:t>Language Translator</a:t>
            </a:r>
            <a:r>
              <a:rPr lang="en-US" dirty="0"/>
              <a:t>(assuming 50 Spanish speaking patients with 10 friends/family members each) </a:t>
            </a:r>
          </a:p>
          <a:p>
            <a:pPr lvl="1" fontAlgn="base"/>
            <a:r>
              <a:rPr lang="en-US" dirty="0"/>
              <a:t>2% increase to patient’s friends and family donations = $500 </a:t>
            </a:r>
          </a:p>
          <a:p>
            <a:pPr fontAlgn="base"/>
            <a:r>
              <a:rPr lang="en-US" b="1" dirty="0"/>
              <a:t>Improved Donation Process</a:t>
            </a:r>
          </a:p>
          <a:p>
            <a:pPr lvl="1" fontAlgn="base"/>
            <a:r>
              <a:rPr lang="en-US" dirty="0"/>
              <a:t>10% increase in donations = $750 </a:t>
            </a:r>
          </a:p>
          <a:p>
            <a:pPr fontAlgn="base"/>
            <a:r>
              <a:rPr lang="en-US" b="1" dirty="0"/>
              <a:t>Relational Database</a:t>
            </a:r>
          </a:p>
          <a:p>
            <a:pPr lvl="1" fontAlgn="base"/>
            <a:r>
              <a:rPr lang="en-US" dirty="0"/>
              <a:t>10% increase in donations = $750 </a:t>
            </a:r>
          </a:p>
          <a:p>
            <a:pPr lvl="1" fontAlgn="base"/>
            <a:r>
              <a:rPr lang="en-US" dirty="0"/>
              <a:t>2 additional grants = $10,000 </a:t>
            </a:r>
          </a:p>
          <a:p>
            <a:endParaRPr lang="en-US" dirty="0"/>
          </a:p>
        </p:txBody>
      </p:sp>
      <p:pic>
        <p:nvPicPr>
          <p:cNvPr id="4" name="Picture 3" descr="STATIONERY (2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0478"/>
            <a:ext cx="9144000" cy="9675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9545" y="5247107"/>
            <a:ext cx="81665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TOTAL MONETARY GAIN FOR YEAR 1: </a:t>
            </a:r>
            <a:r>
              <a:rPr lang="en-US" sz="2400" b="1" u="sng" dirty="0">
                <a:solidFill>
                  <a:srgbClr val="00B050"/>
                </a:solidFill>
              </a:rPr>
              <a:t>$12,750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42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ATIONERY (2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0478"/>
            <a:ext cx="9144000" cy="96752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198" y="-404253"/>
            <a:ext cx="6508377" cy="1143000"/>
          </a:xfrm>
        </p:spPr>
        <p:txBody>
          <a:bodyPr/>
          <a:lstStyle/>
          <a:p>
            <a:r>
              <a:rPr lang="en-US" dirty="0" smtClean="0"/>
              <a:t>Current Site - Events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62" t="16731" r="43958"/>
          <a:stretch/>
        </p:blipFill>
        <p:spPr>
          <a:xfrm>
            <a:off x="2398337" y="1338175"/>
            <a:ext cx="2466975" cy="4124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08" t="17308" r="31979"/>
          <a:stretch/>
        </p:blipFill>
        <p:spPr>
          <a:xfrm>
            <a:off x="1858772" y="1352462"/>
            <a:ext cx="3705227" cy="409575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</p:pic>
      <p:pic>
        <p:nvPicPr>
          <p:cNvPr id="8" name="Picture 7"/>
          <p:cNvPicPr/>
          <p:nvPr/>
        </p:nvPicPr>
        <p:blipFill rotWithShape="1">
          <a:blip r:embed="rId5"/>
          <a:srcRect l="28473" t="7051" r="27199"/>
          <a:stretch/>
        </p:blipFill>
        <p:spPr bwMode="auto">
          <a:xfrm>
            <a:off x="1887347" y="1328649"/>
            <a:ext cx="3648075" cy="414337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0255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ATIONERY (2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0478"/>
            <a:ext cx="9144000" cy="96752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198" y="-404253"/>
            <a:ext cx="6508377" cy="1143000"/>
          </a:xfrm>
        </p:spPr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0"/>
          <a:stretch/>
        </p:blipFill>
        <p:spPr>
          <a:xfrm>
            <a:off x="110936" y="904874"/>
            <a:ext cx="7109014" cy="4985603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Oval 2"/>
          <p:cNvSpPr/>
          <p:nvPr/>
        </p:nvSpPr>
        <p:spPr>
          <a:xfrm>
            <a:off x="110936" y="2124075"/>
            <a:ext cx="1927414" cy="192405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47775" y="1562100"/>
            <a:ext cx="5219699" cy="447674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14678" y="2324100"/>
            <a:ext cx="1681447" cy="122872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395627" y="3448050"/>
            <a:ext cx="1700498" cy="147490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52629" y="1706268"/>
            <a:ext cx="1062322" cy="4749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3863" y="1666875"/>
            <a:ext cx="1536889" cy="52387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8785" t="8479" r="39255" b="5404"/>
          <a:stretch/>
        </p:blipFill>
        <p:spPr>
          <a:xfrm>
            <a:off x="2991828" y="661256"/>
            <a:ext cx="2273951" cy="4830288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855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1509</TotalTime>
  <Words>277</Words>
  <Application>Microsoft Office PowerPoint</Application>
  <PresentationFormat>On-screen Show (4:3)</PresentationFormat>
  <Paragraphs>87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2</vt:lpstr>
      <vt:lpstr>Plaza</vt:lpstr>
      <vt:lpstr>SOS Consultants</vt:lpstr>
      <vt:lpstr>Today’s Agenda</vt:lpstr>
      <vt:lpstr>Organizational Needs</vt:lpstr>
      <vt:lpstr>Organizational Needs cont. </vt:lpstr>
      <vt:lpstr>Solution</vt:lpstr>
      <vt:lpstr>Solution cont.</vt:lpstr>
      <vt:lpstr>Expected Benefits</vt:lpstr>
      <vt:lpstr>Current Site - Events</vt:lpstr>
      <vt:lpstr>Prototype</vt:lpstr>
      <vt:lpstr>Prototype - Footer</vt:lpstr>
      <vt:lpstr>Cost Benefit Analysis Summary</vt:lpstr>
      <vt:lpstr>PowerPoint Presentation</vt:lpstr>
      <vt:lpstr>Thank you</vt:lpstr>
    </vt:vector>
  </TitlesOfParts>
  <Company>Louisville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SOS Consultants</dc:title>
  <dc:creator>cailyn cochran</dc:creator>
  <cp:lastModifiedBy>Ekstrom Library Public User</cp:lastModifiedBy>
  <cp:revision>31</cp:revision>
  <dcterms:created xsi:type="dcterms:W3CDTF">2017-09-10T13:13:42Z</dcterms:created>
  <dcterms:modified xsi:type="dcterms:W3CDTF">2017-10-02T05:00:33Z</dcterms:modified>
</cp:coreProperties>
</file>