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102937635" r:id="rId3"/>
    <p:sldId id="2102937631" r:id="rId4"/>
    <p:sldId id="2102937627" r:id="rId5"/>
    <p:sldId id="2102937633" r:id="rId6"/>
    <p:sldId id="2102937632" r:id="rId7"/>
    <p:sldId id="2102937634" r:id="rId8"/>
    <p:sldId id="2102937619" r:id="rId9"/>
    <p:sldId id="2102937620" r:id="rId1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9/17/2025</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17 September 2025</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17 September 2025</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17 September 2025</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17 September 2025</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17 September 2025</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3 More London Riverside, London SE1 2AQ</a:t>
            </a:r>
            <a:r>
              <a:rPr lang="en-GB" sz="1200" dirty="0">
                <a:effectLst/>
                <a:latin typeface="+mn-lt"/>
                <a:ea typeface="Calibri" panose="020F0502020204030204" pitchFamily="34" charset="0"/>
              </a:rPr>
              <a:t>. </a:t>
            </a:r>
          </a:p>
          <a:p>
            <a:r>
              <a:rPr lang="en-GB" sz="1200" dirty="0">
                <a:effectLst/>
                <a:latin typeface="+mn-lt"/>
                <a:ea typeface="Calibri" panose="020F0502020204030204" pitchFamily="34" charset="0"/>
              </a:rPr>
              <a:t>CAIM is authorised and regulated by the Financial Conduct Authority. ©CAIM 2025.</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35263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3 More London Riverside</a:t>
            </a:r>
          </a:p>
          <a:p>
            <a:pPr marL="10319">
              <a:lnSpc>
                <a:spcPts val="1471"/>
              </a:lnSpc>
            </a:pPr>
            <a:r>
              <a:rPr lang="en-GB" sz="1200" kern="1200" spc="20" baseline="0" dirty="0">
                <a:solidFill>
                  <a:schemeClr val="bg1"/>
                </a:solidFill>
                <a:latin typeface="+mn-lt"/>
                <a:ea typeface="+mn-ea"/>
                <a:cs typeface="Arial" panose="020B0604020202020204" pitchFamily="34" charset="0"/>
              </a:rPr>
              <a:t>London SE1 2AQ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7489 7223</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17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17 September 2025</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53638"/>
            <a:ext cx="2619788" cy="246221"/>
          </a:xfrm>
        </p:spPr>
        <p:txBody>
          <a:bodyPr/>
          <a:lstStyle/>
          <a:p>
            <a:r>
              <a:rPr lang="en-US" dirty="0"/>
              <a:t>OCTOBER 2025</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6" y="5413743"/>
            <a:ext cx="6135738" cy="886397"/>
          </a:xfrm>
        </p:spPr>
        <p:txBody>
          <a:bodyPr/>
          <a:lstStyle/>
          <a:p>
            <a:r>
              <a:rPr lang="en-US" dirty="0"/>
              <a:t>Monte </a:t>
            </a:r>
            <a:r>
              <a:rPr lang="en-US" dirty="0" err="1"/>
              <a:t>carlo</a:t>
            </a:r>
            <a:r>
              <a:rPr lang="en-US" dirty="0"/>
              <a:t> simulation	</a:t>
            </a:r>
            <a:br>
              <a:rPr lang="en-US" dirty="0"/>
            </a:br>
            <a:r>
              <a:rPr lang="en-US" sz="1800" dirty="0">
                <a:solidFill>
                  <a:schemeClr val="bg1">
                    <a:lumMod val="65000"/>
                  </a:schemeClr>
                </a:solidFill>
              </a:rPr>
              <a:t>generating scenarios that can be used to measure portfolio risks</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Using scenarios</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4985980"/>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Suppose you want to build a bond portfolio to perform well over the next little while, but without taking on too much risk.</a:t>
            </a:r>
          </a:p>
          <a:p>
            <a:pPr>
              <a:spcAft>
                <a:spcPts val="1800"/>
              </a:spcAft>
            </a:pPr>
            <a:r>
              <a:rPr lang="en-GB" sz="1800" dirty="0">
                <a:latin typeface="+mn-lt"/>
              </a:rPr>
              <a:t>You have views about how yields of different maturities in different markets will move.</a:t>
            </a:r>
          </a:p>
          <a:p>
            <a:pPr>
              <a:spcAft>
                <a:spcPts val="1800"/>
              </a:spcAft>
            </a:pPr>
            <a:r>
              <a:rPr lang="en-GB" sz="1800" dirty="0">
                <a:latin typeface="+mn-lt"/>
              </a:rPr>
              <a:t>You have high levels of confidence in some of your views, less confidence in others.</a:t>
            </a:r>
          </a:p>
          <a:p>
            <a:pPr>
              <a:spcAft>
                <a:spcPts val="1800"/>
              </a:spcAft>
            </a:pPr>
            <a:r>
              <a:rPr lang="en-GB" sz="1800" dirty="0">
                <a:latin typeface="+mn-lt"/>
              </a:rPr>
              <a:t>You have no views on how returns of bonds will move together, so default to using historical return correlations.</a:t>
            </a:r>
          </a:p>
          <a:p>
            <a:pPr>
              <a:spcAft>
                <a:spcPts val="1800"/>
              </a:spcAft>
            </a:pPr>
            <a:r>
              <a:rPr lang="en-GB" sz="1800" dirty="0">
                <a:latin typeface="+mn-lt"/>
              </a:rPr>
              <a:t>If you can generate scenarios that capture your views on bond returns and risks, as well as on correlations, you have a powerful tool for evaluating the returns and risks of any portfolio of those bonds.</a:t>
            </a:r>
          </a:p>
          <a:p>
            <a:pPr marL="0" indent="0">
              <a:spcAft>
                <a:spcPts val="1800"/>
              </a:spcAft>
              <a:buNone/>
            </a:pPr>
            <a:endParaRPr lang="en-GB" sz="100" dirty="0">
              <a:latin typeface="+mn-lt"/>
            </a:endParaRPr>
          </a:p>
          <a:p>
            <a:pPr marL="0" indent="0">
              <a:spcAft>
                <a:spcPts val="1800"/>
              </a:spcAft>
              <a:buNone/>
            </a:pPr>
            <a:r>
              <a:rPr lang="en-GB" sz="1800" b="1" dirty="0">
                <a:solidFill>
                  <a:schemeClr val="accent2"/>
                </a:solidFill>
                <a:latin typeface="+mn-lt"/>
              </a:rPr>
              <a:t>There are a number of ways of achieving this</a:t>
            </a:r>
            <a:endParaRPr lang="en-GB" sz="1800" b="1" dirty="0">
              <a:solidFill>
                <a:schemeClr val="accent2"/>
              </a:solidFill>
            </a:endParaRPr>
          </a:p>
          <a:p>
            <a:pPr>
              <a:spcAft>
                <a:spcPts val="1800"/>
              </a:spcAft>
            </a:pPr>
            <a:endParaRPr lang="en-GB" sz="1800" dirty="0">
              <a:latin typeface="+mn-lt"/>
            </a:endParaRPr>
          </a:p>
        </p:txBody>
      </p:sp>
    </p:spTree>
    <p:extLst>
      <p:ext uri="{BB962C8B-B14F-4D97-AF65-F5344CB8AC3E}">
        <p14:creationId xmlns:p14="http://schemas.microsoft.com/office/powerpoint/2010/main" val="56825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Generating scenarios</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4801314"/>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Commonly-used ways of obtaining scenarios include:</a:t>
            </a:r>
          </a:p>
          <a:p>
            <a:pPr lvl="1">
              <a:spcAft>
                <a:spcPts val="1800"/>
              </a:spcAft>
            </a:pPr>
            <a:r>
              <a:rPr lang="en-GB" sz="1800" dirty="0">
                <a:latin typeface="+mn-lt"/>
              </a:rPr>
              <a:t>Just use history</a:t>
            </a:r>
          </a:p>
          <a:p>
            <a:pPr lvl="1">
              <a:spcAft>
                <a:spcPts val="1800"/>
              </a:spcAft>
            </a:pPr>
            <a:r>
              <a:rPr lang="en-GB" sz="1800" dirty="0">
                <a:latin typeface="+mn-lt"/>
              </a:rPr>
              <a:t>Boot-strapping</a:t>
            </a:r>
          </a:p>
          <a:p>
            <a:pPr lvl="1">
              <a:spcAft>
                <a:spcPts val="1800"/>
              </a:spcAft>
            </a:pPr>
            <a:r>
              <a:rPr lang="en-GB" sz="1800" dirty="0">
                <a:latin typeface="+mn-lt"/>
              </a:rPr>
              <a:t>Monte Carlo simulation</a:t>
            </a: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0" indent="0">
              <a:spcAft>
                <a:spcPts val="1800"/>
              </a:spcAft>
              <a:buNone/>
            </a:pPr>
            <a:r>
              <a:rPr lang="en-GB" sz="1800" b="1" dirty="0">
                <a:solidFill>
                  <a:schemeClr val="accent2"/>
                </a:solidFill>
                <a:latin typeface="+mn-lt"/>
              </a:rPr>
              <a:t>Using scenarios helps create robust portfolios which leverage your market views in a risk-efficient manner </a:t>
            </a:r>
            <a:endParaRPr lang="en-GB" sz="1800" b="1" dirty="0">
              <a:solidFill>
                <a:schemeClr val="accent2"/>
              </a:solidFill>
            </a:endParaRPr>
          </a:p>
        </p:txBody>
      </p:sp>
      <p:sp>
        <p:nvSpPr>
          <p:cNvPr id="2" name="Content Placeholder 13">
            <a:extLst>
              <a:ext uri="{FF2B5EF4-FFF2-40B4-BE49-F238E27FC236}">
                <a16:creationId xmlns:a16="http://schemas.microsoft.com/office/drawing/2014/main" id="{1C909DB6-815A-1F2D-74C3-FA6E8ACC4D66}"/>
              </a:ext>
            </a:extLst>
          </p:cNvPr>
          <p:cNvSpPr txBox="1">
            <a:spLocks/>
          </p:cNvSpPr>
          <p:nvPr/>
        </p:nvSpPr>
        <p:spPr>
          <a:xfrm>
            <a:off x="1063262" y="3652420"/>
            <a:ext cx="7953990" cy="1615827"/>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Once you have a set of scenarios you can see how any given portfolio performs within it</a:t>
            </a:r>
          </a:p>
          <a:p>
            <a:pPr>
              <a:spcAft>
                <a:spcPts val="1800"/>
              </a:spcAft>
            </a:pPr>
            <a:r>
              <a:rPr lang="en-GB" sz="1800" dirty="0">
                <a:latin typeface="+mn-lt"/>
              </a:rPr>
              <a:t>The range of performances across scenarios gives you a measure of the expected risks and returns of a portfolio and gives you a framework in which you can investigate the effects of changing your portfolio holdings.</a:t>
            </a:r>
          </a:p>
        </p:txBody>
      </p:sp>
    </p:spTree>
    <p:extLst>
      <p:ext uri="{BB962C8B-B14F-4D97-AF65-F5344CB8AC3E}">
        <p14:creationId xmlns:p14="http://schemas.microsoft.com/office/powerpoint/2010/main" val="167206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a:extLst>
              <a:ext uri="{FF2B5EF4-FFF2-40B4-BE49-F238E27FC236}">
                <a16:creationId xmlns:a16="http://schemas.microsoft.com/office/drawing/2014/main" id="{C7DB91E6-F4FF-FE69-37DE-6927CD89FFEB}"/>
              </a:ext>
            </a:extLst>
          </p:cNvPr>
          <p:cNvSpPr/>
          <p:nvPr/>
        </p:nvSpPr>
        <p:spPr>
          <a:xfrm>
            <a:off x="977899" y="1666976"/>
            <a:ext cx="8147050" cy="3328416"/>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5B873AC8-B4FC-1E6A-B72C-27779D097F8B}"/>
              </a:ext>
            </a:extLst>
          </p:cNvPr>
          <p:cNvSpPr>
            <a:spLocks noGrp="1"/>
          </p:cNvSpPr>
          <p:nvPr>
            <p:ph type="body" sz="quarter" idx="13"/>
          </p:nvPr>
        </p:nvSpPr>
        <p:spPr/>
        <p:txBody>
          <a:bodyPr/>
          <a:lstStyle/>
          <a:p>
            <a:r>
              <a:rPr lang="en-GB" dirty="0"/>
              <a:t>Returns follow a normal distribution</a:t>
            </a:r>
          </a:p>
        </p:txBody>
      </p:sp>
      <p:sp>
        <p:nvSpPr>
          <p:cNvPr id="9" name="Title 8">
            <a:extLst>
              <a:ext uri="{FF2B5EF4-FFF2-40B4-BE49-F238E27FC236}">
                <a16:creationId xmlns:a16="http://schemas.microsoft.com/office/drawing/2014/main" id="{841253A0-9F12-2330-ED8D-7F1F73871B7E}"/>
              </a:ext>
            </a:extLst>
          </p:cNvPr>
          <p:cNvSpPr>
            <a:spLocks noGrp="1"/>
          </p:cNvSpPr>
          <p:nvPr>
            <p:ph type="title"/>
          </p:nvPr>
        </p:nvSpPr>
        <p:spPr/>
        <p:txBody>
          <a:bodyPr/>
          <a:lstStyle/>
          <a:p>
            <a:r>
              <a:rPr lang="en-GB" dirty="0"/>
              <a:t>The “standard model”</a:t>
            </a:r>
          </a:p>
        </p:txBody>
      </p:sp>
      <p:sp>
        <p:nvSpPr>
          <p:cNvPr id="10" name="Content Placeholder 13">
            <a:extLst>
              <a:ext uri="{FF2B5EF4-FFF2-40B4-BE49-F238E27FC236}">
                <a16:creationId xmlns:a16="http://schemas.microsoft.com/office/drawing/2014/main" id="{18B72489-DD10-015C-F2B3-E14CAFAEC0F3}"/>
              </a:ext>
            </a:extLst>
          </p:cNvPr>
          <p:cNvSpPr txBox="1">
            <a:spLocks/>
          </p:cNvSpPr>
          <p:nvPr/>
        </p:nvSpPr>
        <p:spPr>
          <a:xfrm>
            <a:off x="1175394" y="5185503"/>
            <a:ext cx="8059775" cy="1231106"/>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dirty="0"/>
              <a:t>Ignoring dividends and coupons, prices evolve such that asset returns are normally distributed</a:t>
            </a:r>
          </a:p>
          <a:p>
            <a:pPr>
              <a:spcAft>
                <a:spcPts val="1800"/>
              </a:spcAft>
            </a:pPr>
            <a:r>
              <a:rPr lang="en-GB" dirty="0"/>
              <a:t>Uncertainty – the breadth of return possibilities – increases with the square root of time </a:t>
            </a:r>
          </a:p>
          <a:p>
            <a:pPr marL="0" indent="0">
              <a:spcAft>
                <a:spcPts val="1800"/>
              </a:spcAft>
              <a:buNone/>
            </a:pPr>
            <a:r>
              <a:rPr lang="en-GB" sz="1800" b="1" dirty="0">
                <a:solidFill>
                  <a:schemeClr val="accent2"/>
                </a:solidFill>
                <a:latin typeface="+mn-lt"/>
              </a:rPr>
              <a:t>Our Monte Carlo simulation generates scenarios in line with this model</a:t>
            </a:r>
          </a:p>
        </p:txBody>
      </p:sp>
      <p:grpSp>
        <p:nvGrpSpPr>
          <p:cNvPr id="11" name="Group 10">
            <a:extLst>
              <a:ext uri="{FF2B5EF4-FFF2-40B4-BE49-F238E27FC236}">
                <a16:creationId xmlns:a16="http://schemas.microsoft.com/office/drawing/2014/main" id="{600FA15A-30F1-3215-5229-088701D36E6F}"/>
              </a:ext>
            </a:extLst>
          </p:cNvPr>
          <p:cNvGrpSpPr/>
          <p:nvPr/>
        </p:nvGrpSpPr>
        <p:grpSpPr>
          <a:xfrm>
            <a:off x="1053223" y="1859666"/>
            <a:ext cx="3917936" cy="3000205"/>
            <a:chOff x="979335" y="1469799"/>
            <a:chExt cx="4343914" cy="3000205"/>
          </a:xfrm>
        </p:grpSpPr>
        <p:sp>
          <p:nvSpPr>
            <p:cNvPr id="12" name="Rectangle 15">
              <a:extLst>
                <a:ext uri="{FF2B5EF4-FFF2-40B4-BE49-F238E27FC236}">
                  <a16:creationId xmlns:a16="http://schemas.microsoft.com/office/drawing/2014/main" id="{713796FF-6E8E-C849-7493-26894E87C655}"/>
                </a:ext>
              </a:extLst>
            </p:cNvPr>
            <p:cNvSpPr>
              <a:spLocks noChangeArrowheads="1"/>
            </p:cNvSpPr>
            <p:nvPr/>
          </p:nvSpPr>
          <p:spPr bwMode="auto">
            <a:xfrm>
              <a:off x="4532069" y="4275790"/>
              <a:ext cx="315913" cy="152400"/>
            </a:xfrm>
            <a:prstGeom prst="rect">
              <a:avLst/>
            </a:prstGeom>
            <a:noFill/>
            <a:ln w="9525">
              <a:noFill/>
              <a:miter lim="800000"/>
              <a:headEnd/>
              <a:tailEnd/>
            </a:ln>
            <a:effectLst/>
          </p:spPr>
          <p:txBody>
            <a:bodyPr lIns="0" tIns="0" rIns="0" bIns="0">
              <a:spAutoFit/>
            </a:bodyPr>
            <a:lstStyle/>
            <a:p>
              <a:pPr defTabSz="858838"/>
              <a:r>
                <a:rPr lang="en-GB" sz="1000" dirty="0">
                  <a:latin typeface="Arial" charset="0"/>
                </a:rPr>
                <a:t>Time</a:t>
              </a:r>
            </a:p>
          </p:txBody>
        </p:sp>
        <p:sp>
          <p:nvSpPr>
            <p:cNvPr id="13" name="Text Box 18">
              <a:extLst>
                <a:ext uri="{FF2B5EF4-FFF2-40B4-BE49-F238E27FC236}">
                  <a16:creationId xmlns:a16="http://schemas.microsoft.com/office/drawing/2014/main" id="{399E8270-B077-1CBD-7BBF-C95395C18765}"/>
                </a:ext>
              </a:extLst>
            </p:cNvPr>
            <p:cNvSpPr txBox="1">
              <a:spLocks noChangeArrowheads="1"/>
            </p:cNvSpPr>
            <p:nvPr/>
          </p:nvSpPr>
          <p:spPr bwMode="auto">
            <a:xfrm>
              <a:off x="2687683" y="4316116"/>
              <a:ext cx="128375" cy="153888"/>
            </a:xfrm>
            <a:prstGeom prst="rect">
              <a:avLst/>
            </a:prstGeom>
            <a:noFill/>
            <a:ln w="9525">
              <a:noFill/>
              <a:miter lim="800000"/>
              <a:headEnd/>
              <a:tailEnd/>
            </a:ln>
            <a:effectLst/>
          </p:spPr>
          <p:txBody>
            <a:bodyPr wrap="square" lIns="0" tIns="0" rIns="0" bIns="0">
              <a:spAutoFit/>
            </a:bodyPr>
            <a:lstStyle/>
            <a:p>
              <a:pPr defTabSz="858838"/>
              <a:r>
                <a:rPr lang="en-GB" sz="1000" b="1" i="1" dirty="0">
                  <a:latin typeface="Arial" charset="0"/>
                </a:rPr>
                <a:t>t</a:t>
              </a:r>
            </a:p>
          </p:txBody>
        </p:sp>
        <p:sp>
          <p:nvSpPr>
            <p:cNvPr id="14" name="Text Box 19">
              <a:extLst>
                <a:ext uri="{FF2B5EF4-FFF2-40B4-BE49-F238E27FC236}">
                  <a16:creationId xmlns:a16="http://schemas.microsoft.com/office/drawing/2014/main" id="{A5C460C6-DFB0-13D1-D78D-B5E3C39B8FA5}"/>
                </a:ext>
              </a:extLst>
            </p:cNvPr>
            <p:cNvSpPr txBox="1">
              <a:spLocks noChangeArrowheads="1"/>
            </p:cNvSpPr>
            <p:nvPr/>
          </p:nvSpPr>
          <p:spPr bwMode="auto">
            <a:xfrm>
              <a:off x="4137517" y="4316116"/>
              <a:ext cx="144463" cy="152400"/>
            </a:xfrm>
            <a:prstGeom prst="rect">
              <a:avLst/>
            </a:prstGeom>
            <a:noFill/>
            <a:ln w="9525">
              <a:noFill/>
              <a:miter lim="800000"/>
              <a:headEnd/>
              <a:tailEnd/>
            </a:ln>
            <a:effectLst/>
          </p:spPr>
          <p:txBody>
            <a:bodyPr lIns="0" tIns="0" rIns="0" bIns="0">
              <a:spAutoFit/>
            </a:bodyPr>
            <a:lstStyle/>
            <a:p>
              <a:pPr defTabSz="858838"/>
              <a:r>
                <a:rPr lang="en-GB" sz="1000" b="1" i="1" dirty="0" err="1"/>
                <a:t>2t</a:t>
              </a:r>
              <a:endParaRPr lang="en-GB" sz="1000" b="1" i="1" dirty="0"/>
            </a:p>
          </p:txBody>
        </p:sp>
        <p:sp>
          <p:nvSpPr>
            <p:cNvPr id="15" name="Line 31">
              <a:extLst>
                <a:ext uri="{FF2B5EF4-FFF2-40B4-BE49-F238E27FC236}">
                  <a16:creationId xmlns:a16="http://schemas.microsoft.com/office/drawing/2014/main" id="{C94A1A72-12EC-91D8-8B26-EF386EA4F4FD}"/>
                </a:ext>
              </a:extLst>
            </p:cNvPr>
            <p:cNvSpPr>
              <a:spLocks noChangeShapeType="1"/>
            </p:cNvSpPr>
            <p:nvPr/>
          </p:nvSpPr>
          <p:spPr bwMode="auto">
            <a:xfrm>
              <a:off x="1378097" y="1476376"/>
              <a:ext cx="0" cy="2733674"/>
            </a:xfrm>
            <a:prstGeom prst="line">
              <a:avLst/>
            </a:prstGeom>
            <a:noFill/>
            <a:ln w="9525">
              <a:solidFill>
                <a:schemeClr val="tx1"/>
              </a:solidFill>
              <a:round/>
              <a:headEnd type="triangle"/>
              <a:tailEnd/>
            </a:ln>
            <a:effectLst/>
          </p:spPr>
          <p:txBody>
            <a:bodyPr wrap="none" lIns="0" tIns="0" rIns="0" bIns="0" anchor="ctr"/>
            <a:lstStyle/>
            <a:p>
              <a:endParaRPr lang="en-GB"/>
            </a:p>
          </p:txBody>
        </p:sp>
        <p:sp>
          <p:nvSpPr>
            <p:cNvPr id="16" name="Line 32">
              <a:extLst>
                <a:ext uri="{FF2B5EF4-FFF2-40B4-BE49-F238E27FC236}">
                  <a16:creationId xmlns:a16="http://schemas.microsoft.com/office/drawing/2014/main" id="{CD9B5585-548F-7611-DA19-F6F73CD8C63A}"/>
                </a:ext>
              </a:extLst>
            </p:cNvPr>
            <p:cNvSpPr>
              <a:spLocks noChangeShapeType="1"/>
            </p:cNvSpPr>
            <p:nvPr/>
          </p:nvSpPr>
          <p:spPr bwMode="auto">
            <a:xfrm flipH="1">
              <a:off x="1380323" y="4211748"/>
              <a:ext cx="3520967" cy="0"/>
            </a:xfrm>
            <a:prstGeom prst="line">
              <a:avLst/>
            </a:prstGeom>
            <a:noFill/>
            <a:ln w="9525">
              <a:solidFill>
                <a:schemeClr val="tx1"/>
              </a:solidFill>
              <a:round/>
              <a:headEnd type="triangle"/>
              <a:tailEnd/>
            </a:ln>
            <a:effectLst/>
          </p:spPr>
          <p:txBody>
            <a:bodyPr wrap="none" lIns="0" tIns="0" rIns="0" bIns="0" anchor="ctr"/>
            <a:lstStyle/>
            <a:p>
              <a:endParaRPr lang="en-GB"/>
            </a:p>
          </p:txBody>
        </p:sp>
        <p:sp>
          <p:nvSpPr>
            <p:cNvPr id="17" name="Text Box 33">
              <a:extLst>
                <a:ext uri="{FF2B5EF4-FFF2-40B4-BE49-F238E27FC236}">
                  <a16:creationId xmlns:a16="http://schemas.microsoft.com/office/drawing/2014/main" id="{524DBC7D-E398-19CE-CFDB-448CAABBA9F6}"/>
                </a:ext>
              </a:extLst>
            </p:cNvPr>
            <p:cNvSpPr txBox="1">
              <a:spLocks noChangeArrowheads="1"/>
            </p:cNvSpPr>
            <p:nvPr/>
          </p:nvSpPr>
          <p:spPr bwMode="auto">
            <a:xfrm>
              <a:off x="979335" y="1469799"/>
              <a:ext cx="270908" cy="161583"/>
            </a:xfrm>
            <a:prstGeom prst="rect">
              <a:avLst/>
            </a:prstGeom>
            <a:noFill/>
            <a:ln w="9525">
              <a:noFill/>
              <a:miter lim="800000"/>
              <a:headEnd/>
              <a:tailEnd/>
            </a:ln>
            <a:effectLst/>
          </p:spPr>
          <p:txBody>
            <a:bodyPr wrap="none" lIns="0" tIns="0" rIns="0" bIns="0">
              <a:spAutoFit/>
            </a:bodyPr>
            <a:lstStyle/>
            <a:p>
              <a:pPr defTabSz="858838"/>
              <a:r>
                <a:rPr lang="en-GB" sz="1050" dirty="0"/>
                <a:t>Price</a:t>
              </a:r>
              <a:endParaRPr lang="en-GB" sz="1000" dirty="0"/>
            </a:p>
          </p:txBody>
        </p:sp>
        <p:grpSp>
          <p:nvGrpSpPr>
            <p:cNvPr id="18" name="Group 34">
              <a:extLst>
                <a:ext uri="{FF2B5EF4-FFF2-40B4-BE49-F238E27FC236}">
                  <a16:creationId xmlns:a16="http://schemas.microsoft.com/office/drawing/2014/main" id="{65E57672-4A34-A3C8-6AC4-C64FA22D3238}"/>
                </a:ext>
              </a:extLst>
            </p:cNvPr>
            <p:cNvGrpSpPr>
              <a:grpSpLocks/>
            </p:cNvGrpSpPr>
            <p:nvPr/>
          </p:nvGrpSpPr>
          <p:grpSpPr bwMode="auto">
            <a:xfrm>
              <a:off x="1221568" y="1709774"/>
              <a:ext cx="3032580" cy="2130335"/>
              <a:chOff x="816" y="1845"/>
              <a:chExt cx="1639" cy="1141"/>
            </a:xfrm>
          </p:grpSpPr>
          <p:sp>
            <p:nvSpPr>
              <p:cNvPr id="22" name="Freeform 35">
                <a:extLst>
                  <a:ext uri="{FF2B5EF4-FFF2-40B4-BE49-F238E27FC236}">
                    <a16:creationId xmlns:a16="http://schemas.microsoft.com/office/drawing/2014/main" id="{1F3FEC5B-2677-0E21-9E27-C8B5E5FA4464}"/>
                  </a:ext>
                </a:extLst>
              </p:cNvPr>
              <p:cNvSpPr>
                <a:spLocks/>
              </p:cNvSpPr>
              <p:nvPr/>
            </p:nvSpPr>
            <p:spPr bwMode="auto">
              <a:xfrm>
                <a:off x="905" y="1845"/>
                <a:ext cx="1532" cy="1098"/>
              </a:xfrm>
              <a:custGeom>
                <a:avLst/>
                <a:gdLst/>
                <a:ahLst/>
                <a:cxnLst>
                  <a:cxn ang="0">
                    <a:pos x="0" y="746"/>
                  </a:cxn>
                  <a:cxn ang="0">
                    <a:pos x="2" y="714"/>
                  </a:cxn>
                  <a:cxn ang="0">
                    <a:pos x="2" y="682"/>
                  </a:cxn>
                  <a:cxn ang="0">
                    <a:pos x="14" y="636"/>
                  </a:cxn>
                  <a:cxn ang="0">
                    <a:pos x="32" y="586"/>
                  </a:cxn>
                  <a:cxn ang="0">
                    <a:pos x="70" y="524"/>
                  </a:cxn>
                  <a:cxn ang="0">
                    <a:pos x="148" y="438"/>
                  </a:cxn>
                  <a:cxn ang="0">
                    <a:pos x="242" y="364"/>
                  </a:cxn>
                  <a:cxn ang="0">
                    <a:pos x="346" y="300"/>
                  </a:cxn>
                  <a:cxn ang="0">
                    <a:pos x="452" y="246"/>
                  </a:cxn>
                  <a:cxn ang="0">
                    <a:pos x="612" y="180"/>
                  </a:cxn>
                  <a:cxn ang="0">
                    <a:pos x="812" y="114"/>
                  </a:cxn>
                  <a:cxn ang="0">
                    <a:pos x="954" y="80"/>
                  </a:cxn>
                  <a:cxn ang="0">
                    <a:pos x="1150" y="42"/>
                  </a:cxn>
                  <a:cxn ang="0">
                    <a:pos x="1334" y="16"/>
                  </a:cxn>
                  <a:cxn ang="0">
                    <a:pos x="1524" y="0"/>
                  </a:cxn>
                  <a:cxn ang="0">
                    <a:pos x="1522" y="1086"/>
                  </a:cxn>
                  <a:cxn ang="0">
                    <a:pos x="1396" y="1092"/>
                  </a:cxn>
                  <a:cxn ang="0">
                    <a:pos x="1222" y="1098"/>
                  </a:cxn>
                  <a:cxn ang="0">
                    <a:pos x="1076" y="1096"/>
                  </a:cxn>
                  <a:cxn ang="0">
                    <a:pos x="894" y="1090"/>
                  </a:cxn>
                  <a:cxn ang="0">
                    <a:pos x="728" y="1072"/>
                  </a:cxn>
                  <a:cxn ang="0">
                    <a:pos x="558" y="1050"/>
                  </a:cxn>
                  <a:cxn ang="0">
                    <a:pos x="434" y="1026"/>
                  </a:cxn>
                  <a:cxn ang="0">
                    <a:pos x="328" y="996"/>
                  </a:cxn>
                  <a:cxn ang="0">
                    <a:pos x="242" y="964"/>
                  </a:cxn>
                  <a:cxn ang="0">
                    <a:pos x="166" y="932"/>
                  </a:cxn>
                  <a:cxn ang="0">
                    <a:pos x="104" y="894"/>
                  </a:cxn>
                  <a:cxn ang="0">
                    <a:pos x="52" y="852"/>
                  </a:cxn>
                  <a:cxn ang="0">
                    <a:pos x="24" y="820"/>
                  </a:cxn>
                  <a:cxn ang="0">
                    <a:pos x="8" y="786"/>
                  </a:cxn>
                  <a:cxn ang="0">
                    <a:pos x="0" y="746"/>
                  </a:cxn>
                </a:cxnLst>
                <a:rect l="0" t="0" r="r" b="b"/>
                <a:pathLst>
                  <a:path w="1524" h="1098">
                    <a:moveTo>
                      <a:pt x="0" y="746"/>
                    </a:moveTo>
                    <a:cubicBezTo>
                      <a:pt x="3" y="723"/>
                      <a:pt x="2" y="734"/>
                      <a:pt x="2" y="714"/>
                    </a:cubicBezTo>
                    <a:lnTo>
                      <a:pt x="2" y="682"/>
                    </a:lnTo>
                    <a:lnTo>
                      <a:pt x="14" y="636"/>
                    </a:lnTo>
                    <a:lnTo>
                      <a:pt x="32" y="586"/>
                    </a:lnTo>
                    <a:lnTo>
                      <a:pt x="70" y="524"/>
                    </a:lnTo>
                    <a:lnTo>
                      <a:pt x="148" y="438"/>
                    </a:lnTo>
                    <a:lnTo>
                      <a:pt x="242" y="364"/>
                    </a:lnTo>
                    <a:lnTo>
                      <a:pt x="346" y="300"/>
                    </a:lnTo>
                    <a:lnTo>
                      <a:pt x="452" y="246"/>
                    </a:lnTo>
                    <a:lnTo>
                      <a:pt x="612" y="180"/>
                    </a:lnTo>
                    <a:lnTo>
                      <a:pt x="812" y="114"/>
                    </a:lnTo>
                    <a:lnTo>
                      <a:pt x="954" y="80"/>
                    </a:lnTo>
                    <a:lnTo>
                      <a:pt x="1150" y="42"/>
                    </a:lnTo>
                    <a:lnTo>
                      <a:pt x="1334" y="16"/>
                    </a:lnTo>
                    <a:lnTo>
                      <a:pt x="1524" y="0"/>
                    </a:lnTo>
                    <a:lnTo>
                      <a:pt x="1522" y="1086"/>
                    </a:lnTo>
                    <a:lnTo>
                      <a:pt x="1396" y="1092"/>
                    </a:lnTo>
                    <a:lnTo>
                      <a:pt x="1222" y="1098"/>
                    </a:lnTo>
                    <a:lnTo>
                      <a:pt x="1076" y="1096"/>
                    </a:lnTo>
                    <a:lnTo>
                      <a:pt x="894" y="1090"/>
                    </a:lnTo>
                    <a:lnTo>
                      <a:pt x="728" y="1072"/>
                    </a:lnTo>
                    <a:lnTo>
                      <a:pt x="558" y="1050"/>
                    </a:lnTo>
                    <a:lnTo>
                      <a:pt x="434" y="1026"/>
                    </a:lnTo>
                    <a:lnTo>
                      <a:pt x="328" y="996"/>
                    </a:lnTo>
                    <a:lnTo>
                      <a:pt x="242" y="964"/>
                    </a:lnTo>
                    <a:lnTo>
                      <a:pt x="166" y="932"/>
                    </a:lnTo>
                    <a:lnTo>
                      <a:pt x="104" y="894"/>
                    </a:lnTo>
                    <a:lnTo>
                      <a:pt x="52" y="852"/>
                    </a:lnTo>
                    <a:lnTo>
                      <a:pt x="24" y="820"/>
                    </a:lnTo>
                    <a:lnTo>
                      <a:pt x="8" y="786"/>
                    </a:lnTo>
                    <a:lnTo>
                      <a:pt x="0" y="746"/>
                    </a:lnTo>
                    <a:close/>
                  </a:path>
                </a:pathLst>
              </a:custGeom>
              <a:solidFill>
                <a:schemeClr val="accent1">
                  <a:alpha val="50000"/>
                </a:schemeClr>
              </a:solidFill>
              <a:ln w="9525" cap="flat" cmpd="sng">
                <a:noFill/>
                <a:prstDash val="solid"/>
                <a:round/>
                <a:headEnd type="none" w="med" len="med"/>
                <a:tailEnd type="none" w="med" len="med"/>
              </a:ln>
              <a:effectLst/>
            </p:spPr>
            <p:txBody>
              <a:bodyPr wrap="none" lIns="0" tIns="0" rIns="0" bIns="0" anchor="ctr"/>
              <a:lstStyle/>
              <a:p>
                <a:endParaRPr lang="en-GB"/>
              </a:p>
            </p:txBody>
          </p:sp>
          <p:sp>
            <p:nvSpPr>
              <p:cNvPr id="23" name="Freeform 36">
                <a:extLst>
                  <a:ext uri="{FF2B5EF4-FFF2-40B4-BE49-F238E27FC236}">
                    <a16:creationId xmlns:a16="http://schemas.microsoft.com/office/drawing/2014/main" id="{8ABBD14B-629E-BB00-0CAB-AA21B8E03112}"/>
                  </a:ext>
                </a:extLst>
              </p:cNvPr>
              <p:cNvSpPr>
                <a:spLocks/>
              </p:cNvSpPr>
              <p:nvPr/>
            </p:nvSpPr>
            <p:spPr bwMode="auto">
              <a:xfrm>
                <a:off x="905" y="2017"/>
                <a:ext cx="1530" cy="822"/>
              </a:xfrm>
              <a:custGeom>
                <a:avLst/>
                <a:gdLst/>
                <a:ahLst/>
                <a:cxnLst>
                  <a:cxn ang="0">
                    <a:pos x="0" y="570"/>
                  </a:cxn>
                  <a:cxn ang="0">
                    <a:pos x="14" y="510"/>
                  </a:cxn>
                  <a:cxn ang="0">
                    <a:pos x="36" y="474"/>
                  </a:cxn>
                  <a:cxn ang="0">
                    <a:pos x="66" y="434"/>
                  </a:cxn>
                  <a:cxn ang="0">
                    <a:pos x="114" y="390"/>
                  </a:cxn>
                  <a:cxn ang="0">
                    <a:pos x="170" y="350"/>
                  </a:cxn>
                  <a:cxn ang="0">
                    <a:pos x="276" y="288"/>
                  </a:cxn>
                  <a:cxn ang="0">
                    <a:pos x="368" y="244"/>
                  </a:cxn>
                  <a:cxn ang="0">
                    <a:pos x="458" y="210"/>
                  </a:cxn>
                  <a:cxn ang="0">
                    <a:pos x="600" y="160"/>
                  </a:cxn>
                  <a:cxn ang="0">
                    <a:pos x="758" y="118"/>
                  </a:cxn>
                  <a:cxn ang="0">
                    <a:pos x="948" y="76"/>
                  </a:cxn>
                  <a:cxn ang="0">
                    <a:pos x="1084" y="52"/>
                  </a:cxn>
                  <a:cxn ang="0">
                    <a:pos x="1272" y="24"/>
                  </a:cxn>
                  <a:cxn ang="0">
                    <a:pos x="1428" y="8"/>
                  </a:cxn>
                  <a:cxn ang="0">
                    <a:pos x="1530" y="0"/>
                  </a:cxn>
                  <a:cxn ang="0">
                    <a:pos x="1530" y="806"/>
                  </a:cxn>
                  <a:cxn ang="0">
                    <a:pos x="1420" y="814"/>
                  </a:cxn>
                  <a:cxn ang="0">
                    <a:pos x="1294" y="820"/>
                  </a:cxn>
                  <a:cxn ang="0">
                    <a:pos x="1144" y="822"/>
                  </a:cxn>
                  <a:cxn ang="0">
                    <a:pos x="942" y="822"/>
                  </a:cxn>
                  <a:cxn ang="0">
                    <a:pos x="824" y="818"/>
                  </a:cxn>
                  <a:cxn ang="0">
                    <a:pos x="702" y="810"/>
                  </a:cxn>
                  <a:cxn ang="0">
                    <a:pos x="582" y="800"/>
                  </a:cxn>
                  <a:cxn ang="0">
                    <a:pos x="470" y="784"/>
                  </a:cxn>
                  <a:cxn ang="0">
                    <a:pos x="346" y="764"/>
                  </a:cxn>
                  <a:cxn ang="0">
                    <a:pos x="238" y="738"/>
                  </a:cxn>
                  <a:cxn ang="0">
                    <a:pos x="162" y="714"/>
                  </a:cxn>
                  <a:cxn ang="0">
                    <a:pos x="116" y="692"/>
                  </a:cxn>
                  <a:cxn ang="0">
                    <a:pos x="82" y="676"/>
                  </a:cxn>
                  <a:cxn ang="0">
                    <a:pos x="56" y="658"/>
                  </a:cxn>
                  <a:cxn ang="0">
                    <a:pos x="34" y="638"/>
                  </a:cxn>
                  <a:cxn ang="0">
                    <a:pos x="10" y="614"/>
                  </a:cxn>
                  <a:cxn ang="0">
                    <a:pos x="2" y="592"/>
                  </a:cxn>
                  <a:cxn ang="0">
                    <a:pos x="0" y="570"/>
                  </a:cxn>
                </a:cxnLst>
                <a:rect l="0" t="0" r="r" b="b"/>
                <a:pathLst>
                  <a:path w="1530" h="822">
                    <a:moveTo>
                      <a:pt x="0" y="570"/>
                    </a:moveTo>
                    <a:lnTo>
                      <a:pt x="14" y="510"/>
                    </a:lnTo>
                    <a:lnTo>
                      <a:pt x="36" y="474"/>
                    </a:lnTo>
                    <a:lnTo>
                      <a:pt x="66" y="434"/>
                    </a:lnTo>
                    <a:lnTo>
                      <a:pt x="114" y="390"/>
                    </a:lnTo>
                    <a:lnTo>
                      <a:pt x="170" y="350"/>
                    </a:lnTo>
                    <a:lnTo>
                      <a:pt x="276" y="288"/>
                    </a:lnTo>
                    <a:lnTo>
                      <a:pt x="368" y="244"/>
                    </a:lnTo>
                    <a:lnTo>
                      <a:pt x="458" y="210"/>
                    </a:lnTo>
                    <a:lnTo>
                      <a:pt x="600" y="160"/>
                    </a:lnTo>
                    <a:lnTo>
                      <a:pt x="758" y="118"/>
                    </a:lnTo>
                    <a:lnTo>
                      <a:pt x="948" y="76"/>
                    </a:lnTo>
                    <a:lnTo>
                      <a:pt x="1084" y="52"/>
                    </a:lnTo>
                    <a:lnTo>
                      <a:pt x="1272" y="24"/>
                    </a:lnTo>
                    <a:lnTo>
                      <a:pt x="1428" y="8"/>
                    </a:lnTo>
                    <a:lnTo>
                      <a:pt x="1530" y="0"/>
                    </a:lnTo>
                    <a:lnTo>
                      <a:pt x="1530" y="806"/>
                    </a:lnTo>
                    <a:lnTo>
                      <a:pt x="1420" y="814"/>
                    </a:lnTo>
                    <a:lnTo>
                      <a:pt x="1294" y="820"/>
                    </a:lnTo>
                    <a:lnTo>
                      <a:pt x="1144" y="822"/>
                    </a:lnTo>
                    <a:lnTo>
                      <a:pt x="942" y="822"/>
                    </a:lnTo>
                    <a:lnTo>
                      <a:pt x="824" y="818"/>
                    </a:lnTo>
                    <a:lnTo>
                      <a:pt x="702" y="810"/>
                    </a:lnTo>
                    <a:lnTo>
                      <a:pt x="582" y="800"/>
                    </a:lnTo>
                    <a:lnTo>
                      <a:pt x="470" y="784"/>
                    </a:lnTo>
                    <a:lnTo>
                      <a:pt x="346" y="764"/>
                    </a:lnTo>
                    <a:lnTo>
                      <a:pt x="238" y="738"/>
                    </a:lnTo>
                    <a:lnTo>
                      <a:pt x="162" y="714"/>
                    </a:lnTo>
                    <a:lnTo>
                      <a:pt x="116" y="692"/>
                    </a:lnTo>
                    <a:lnTo>
                      <a:pt x="82" y="676"/>
                    </a:lnTo>
                    <a:lnTo>
                      <a:pt x="56" y="658"/>
                    </a:lnTo>
                    <a:lnTo>
                      <a:pt x="34" y="638"/>
                    </a:lnTo>
                    <a:lnTo>
                      <a:pt x="10" y="614"/>
                    </a:lnTo>
                    <a:lnTo>
                      <a:pt x="2" y="592"/>
                    </a:lnTo>
                    <a:lnTo>
                      <a:pt x="0" y="570"/>
                    </a:lnTo>
                    <a:close/>
                  </a:path>
                </a:pathLst>
              </a:custGeom>
              <a:solidFill>
                <a:schemeClr val="accent1">
                  <a:alpha val="50000"/>
                </a:schemeClr>
              </a:solidFill>
              <a:ln w="9525" cap="flat" cmpd="sng">
                <a:noFill/>
                <a:prstDash val="solid"/>
                <a:round/>
                <a:headEnd type="none" w="med" len="med"/>
                <a:tailEnd type="none" w="med" len="med"/>
              </a:ln>
              <a:effectLst/>
            </p:spPr>
            <p:txBody>
              <a:bodyPr wrap="none" lIns="0" tIns="0" rIns="0" bIns="0" anchor="ctr"/>
              <a:lstStyle/>
              <a:p>
                <a:endParaRPr lang="en-GB"/>
              </a:p>
            </p:txBody>
          </p:sp>
          <p:sp>
            <p:nvSpPr>
              <p:cNvPr id="24" name="Freeform 37">
                <a:extLst>
                  <a:ext uri="{FF2B5EF4-FFF2-40B4-BE49-F238E27FC236}">
                    <a16:creationId xmlns:a16="http://schemas.microsoft.com/office/drawing/2014/main" id="{D310C563-A193-E984-C7C3-F18385AED5EE}"/>
                  </a:ext>
                </a:extLst>
              </p:cNvPr>
              <p:cNvSpPr>
                <a:spLocks/>
              </p:cNvSpPr>
              <p:nvPr/>
            </p:nvSpPr>
            <p:spPr bwMode="auto">
              <a:xfrm>
                <a:off x="899" y="2171"/>
                <a:ext cx="1528" cy="582"/>
              </a:xfrm>
              <a:custGeom>
                <a:avLst/>
                <a:gdLst/>
                <a:ahLst/>
                <a:cxnLst>
                  <a:cxn ang="0">
                    <a:pos x="0" y="418"/>
                  </a:cxn>
                  <a:cxn ang="0">
                    <a:pos x="18" y="384"/>
                  </a:cxn>
                  <a:cxn ang="0">
                    <a:pos x="44" y="354"/>
                  </a:cxn>
                  <a:cxn ang="0">
                    <a:pos x="94" y="316"/>
                  </a:cxn>
                  <a:cxn ang="0">
                    <a:pos x="144" y="288"/>
                  </a:cxn>
                  <a:cxn ang="0">
                    <a:pos x="240" y="242"/>
                  </a:cxn>
                  <a:cxn ang="0">
                    <a:pos x="364" y="198"/>
                  </a:cxn>
                  <a:cxn ang="0">
                    <a:pos x="494" y="160"/>
                  </a:cxn>
                  <a:cxn ang="0">
                    <a:pos x="668" y="118"/>
                  </a:cxn>
                  <a:cxn ang="0">
                    <a:pos x="830" y="84"/>
                  </a:cxn>
                  <a:cxn ang="0">
                    <a:pos x="1074" y="46"/>
                  </a:cxn>
                  <a:cxn ang="0">
                    <a:pos x="1348" y="14"/>
                  </a:cxn>
                  <a:cxn ang="0">
                    <a:pos x="1528" y="0"/>
                  </a:cxn>
                  <a:cxn ang="0">
                    <a:pos x="1528" y="560"/>
                  </a:cxn>
                  <a:cxn ang="0">
                    <a:pos x="1364" y="570"/>
                  </a:cxn>
                  <a:cxn ang="0">
                    <a:pos x="1184" y="578"/>
                  </a:cxn>
                  <a:cxn ang="0">
                    <a:pos x="1008" y="582"/>
                  </a:cxn>
                  <a:cxn ang="0">
                    <a:pos x="796" y="582"/>
                  </a:cxn>
                  <a:cxn ang="0">
                    <a:pos x="600" y="578"/>
                  </a:cxn>
                  <a:cxn ang="0">
                    <a:pos x="442" y="566"/>
                  </a:cxn>
                  <a:cxn ang="0">
                    <a:pos x="346" y="556"/>
                  </a:cxn>
                  <a:cxn ang="0">
                    <a:pos x="242" y="540"/>
                  </a:cxn>
                  <a:cxn ang="0">
                    <a:pos x="146" y="522"/>
                  </a:cxn>
                  <a:cxn ang="0">
                    <a:pos x="82" y="498"/>
                  </a:cxn>
                  <a:cxn ang="0">
                    <a:pos x="36" y="474"/>
                  </a:cxn>
                  <a:cxn ang="0">
                    <a:pos x="18" y="458"/>
                  </a:cxn>
                  <a:cxn ang="0">
                    <a:pos x="0" y="434"/>
                  </a:cxn>
                  <a:cxn ang="0">
                    <a:pos x="0" y="418"/>
                  </a:cxn>
                </a:cxnLst>
                <a:rect l="0" t="0" r="r" b="b"/>
                <a:pathLst>
                  <a:path w="1528" h="582">
                    <a:moveTo>
                      <a:pt x="0" y="418"/>
                    </a:moveTo>
                    <a:lnTo>
                      <a:pt x="18" y="384"/>
                    </a:lnTo>
                    <a:lnTo>
                      <a:pt x="44" y="354"/>
                    </a:lnTo>
                    <a:lnTo>
                      <a:pt x="94" y="316"/>
                    </a:lnTo>
                    <a:lnTo>
                      <a:pt x="144" y="288"/>
                    </a:lnTo>
                    <a:lnTo>
                      <a:pt x="240" y="242"/>
                    </a:lnTo>
                    <a:lnTo>
                      <a:pt x="364" y="198"/>
                    </a:lnTo>
                    <a:lnTo>
                      <a:pt x="494" y="160"/>
                    </a:lnTo>
                    <a:lnTo>
                      <a:pt x="668" y="118"/>
                    </a:lnTo>
                    <a:lnTo>
                      <a:pt x="830" y="84"/>
                    </a:lnTo>
                    <a:lnTo>
                      <a:pt x="1074" y="46"/>
                    </a:lnTo>
                    <a:lnTo>
                      <a:pt x="1348" y="14"/>
                    </a:lnTo>
                    <a:lnTo>
                      <a:pt x="1528" y="0"/>
                    </a:lnTo>
                    <a:lnTo>
                      <a:pt x="1528" y="560"/>
                    </a:lnTo>
                    <a:lnTo>
                      <a:pt x="1364" y="570"/>
                    </a:lnTo>
                    <a:lnTo>
                      <a:pt x="1184" y="578"/>
                    </a:lnTo>
                    <a:lnTo>
                      <a:pt x="1008" y="582"/>
                    </a:lnTo>
                    <a:lnTo>
                      <a:pt x="796" y="582"/>
                    </a:lnTo>
                    <a:lnTo>
                      <a:pt x="600" y="578"/>
                    </a:lnTo>
                    <a:lnTo>
                      <a:pt x="442" y="566"/>
                    </a:lnTo>
                    <a:lnTo>
                      <a:pt x="346" y="556"/>
                    </a:lnTo>
                    <a:lnTo>
                      <a:pt x="242" y="540"/>
                    </a:lnTo>
                    <a:lnTo>
                      <a:pt x="146" y="522"/>
                    </a:lnTo>
                    <a:lnTo>
                      <a:pt x="82" y="498"/>
                    </a:lnTo>
                    <a:lnTo>
                      <a:pt x="36" y="474"/>
                    </a:lnTo>
                    <a:lnTo>
                      <a:pt x="18" y="458"/>
                    </a:lnTo>
                    <a:lnTo>
                      <a:pt x="0" y="434"/>
                    </a:lnTo>
                    <a:lnTo>
                      <a:pt x="0" y="418"/>
                    </a:lnTo>
                    <a:close/>
                  </a:path>
                </a:pathLst>
              </a:custGeom>
              <a:solidFill>
                <a:schemeClr val="accent1">
                  <a:alpha val="50000"/>
                </a:schemeClr>
              </a:solidFill>
              <a:ln w="9525" cap="flat" cmpd="sng">
                <a:solidFill>
                  <a:schemeClr val="accent1"/>
                </a:solidFill>
                <a:prstDash val="solid"/>
                <a:round/>
                <a:headEnd type="none" w="med" len="med"/>
                <a:tailEnd type="none" w="med" len="med"/>
              </a:ln>
              <a:effectLst/>
            </p:spPr>
            <p:txBody>
              <a:bodyPr wrap="none" lIns="0" tIns="0" rIns="0" bIns="0" anchor="ctr"/>
              <a:lstStyle/>
              <a:p>
                <a:endParaRPr lang="en-GB" dirty="0"/>
              </a:p>
            </p:txBody>
          </p:sp>
          <p:sp>
            <p:nvSpPr>
              <p:cNvPr id="25" name="Arc 38">
                <a:extLst>
                  <a:ext uri="{FF2B5EF4-FFF2-40B4-BE49-F238E27FC236}">
                    <a16:creationId xmlns:a16="http://schemas.microsoft.com/office/drawing/2014/main" id="{30AA30C6-08B0-0E39-0863-3037749C8D4C}"/>
                  </a:ext>
                </a:extLst>
              </p:cNvPr>
              <p:cNvSpPr>
                <a:spLocks/>
              </p:cNvSpPr>
              <p:nvPr/>
            </p:nvSpPr>
            <p:spPr bwMode="auto">
              <a:xfrm rot="21340421" flipH="1">
                <a:off x="886" y="2076"/>
                <a:ext cx="1561" cy="475"/>
              </a:xfrm>
              <a:custGeom>
                <a:avLst/>
                <a:gdLst>
                  <a:gd name="G0" fmla="+- 1019 0 0"/>
                  <a:gd name="G1" fmla="+- 21600 0 0"/>
                  <a:gd name="G2" fmla="+- 21600 0 0"/>
                  <a:gd name="T0" fmla="*/ 0 w 22619"/>
                  <a:gd name="T1" fmla="*/ 24 h 21600"/>
                  <a:gd name="T2" fmla="*/ 22619 w 22619"/>
                  <a:gd name="T3" fmla="*/ 21600 h 21600"/>
                  <a:gd name="T4" fmla="*/ 1019 w 22619"/>
                  <a:gd name="T5" fmla="*/ 21600 h 21600"/>
                </a:gdLst>
                <a:ahLst/>
                <a:cxnLst>
                  <a:cxn ang="0">
                    <a:pos x="T0" y="T1"/>
                  </a:cxn>
                  <a:cxn ang="0">
                    <a:pos x="T2" y="T3"/>
                  </a:cxn>
                  <a:cxn ang="0">
                    <a:pos x="T4" y="T5"/>
                  </a:cxn>
                </a:cxnLst>
                <a:rect l="0" t="0" r="r" b="b"/>
                <a:pathLst>
                  <a:path w="22619" h="21600" fill="none" extrusionOk="0">
                    <a:moveTo>
                      <a:pt x="0" y="24"/>
                    </a:moveTo>
                    <a:cubicBezTo>
                      <a:pt x="339" y="8"/>
                      <a:pt x="679" y="-1"/>
                      <a:pt x="1019" y="0"/>
                    </a:cubicBezTo>
                    <a:cubicBezTo>
                      <a:pt x="12948" y="0"/>
                      <a:pt x="22619" y="9670"/>
                      <a:pt x="22619" y="21600"/>
                    </a:cubicBezTo>
                  </a:path>
                  <a:path w="22619" h="21600" stroke="0" extrusionOk="0">
                    <a:moveTo>
                      <a:pt x="0" y="24"/>
                    </a:moveTo>
                    <a:cubicBezTo>
                      <a:pt x="339" y="8"/>
                      <a:pt x="679" y="-1"/>
                      <a:pt x="1019" y="0"/>
                    </a:cubicBezTo>
                    <a:cubicBezTo>
                      <a:pt x="12948" y="0"/>
                      <a:pt x="22619" y="9670"/>
                      <a:pt x="22619" y="21600"/>
                    </a:cubicBezTo>
                    <a:lnTo>
                      <a:pt x="1019"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6" name="Arc 39">
                <a:extLst>
                  <a:ext uri="{FF2B5EF4-FFF2-40B4-BE49-F238E27FC236}">
                    <a16:creationId xmlns:a16="http://schemas.microsoft.com/office/drawing/2014/main" id="{7E942B3F-42F0-E33D-451E-E223DAE59F81}"/>
                  </a:ext>
                </a:extLst>
              </p:cNvPr>
              <p:cNvSpPr>
                <a:spLocks/>
              </p:cNvSpPr>
              <p:nvPr/>
            </p:nvSpPr>
            <p:spPr bwMode="auto">
              <a:xfrm rot="21340421" flipH="1">
                <a:off x="887" y="2228"/>
                <a:ext cx="1561" cy="332"/>
              </a:xfrm>
              <a:custGeom>
                <a:avLst/>
                <a:gdLst>
                  <a:gd name="G0" fmla="+- 628 0 0"/>
                  <a:gd name="G1" fmla="+- 21600 0 0"/>
                  <a:gd name="G2" fmla="+- 21600 0 0"/>
                  <a:gd name="T0" fmla="*/ 0 w 22228"/>
                  <a:gd name="T1" fmla="*/ 9 h 21600"/>
                  <a:gd name="T2" fmla="*/ 22228 w 22228"/>
                  <a:gd name="T3" fmla="*/ 21600 h 21600"/>
                  <a:gd name="T4" fmla="*/ 628 w 22228"/>
                  <a:gd name="T5" fmla="*/ 21600 h 21600"/>
                </a:gdLst>
                <a:ahLst/>
                <a:cxnLst>
                  <a:cxn ang="0">
                    <a:pos x="T0" y="T1"/>
                  </a:cxn>
                  <a:cxn ang="0">
                    <a:pos x="T2" y="T3"/>
                  </a:cxn>
                  <a:cxn ang="0">
                    <a:pos x="T4" y="T5"/>
                  </a:cxn>
                </a:cxnLst>
                <a:rect l="0" t="0" r="r" b="b"/>
                <a:pathLst>
                  <a:path w="22228" h="21600" fill="none" extrusionOk="0">
                    <a:moveTo>
                      <a:pt x="0" y="9"/>
                    </a:moveTo>
                    <a:cubicBezTo>
                      <a:pt x="209" y="3"/>
                      <a:pt x="418" y="-1"/>
                      <a:pt x="628" y="0"/>
                    </a:cubicBezTo>
                    <a:cubicBezTo>
                      <a:pt x="12557" y="0"/>
                      <a:pt x="22228" y="9670"/>
                      <a:pt x="22228" y="21600"/>
                    </a:cubicBezTo>
                  </a:path>
                  <a:path w="22228" h="21600" stroke="0" extrusionOk="0">
                    <a:moveTo>
                      <a:pt x="0" y="9"/>
                    </a:moveTo>
                    <a:cubicBezTo>
                      <a:pt x="209" y="3"/>
                      <a:pt x="418" y="-1"/>
                      <a:pt x="628" y="0"/>
                    </a:cubicBezTo>
                    <a:cubicBezTo>
                      <a:pt x="12557" y="0"/>
                      <a:pt x="22228" y="9670"/>
                      <a:pt x="22228" y="21600"/>
                    </a:cubicBezTo>
                    <a:lnTo>
                      <a:pt x="628"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7" name="Arc 40">
                <a:extLst>
                  <a:ext uri="{FF2B5EF4-FFF2-40B4-BE49-F238E27FC236}">
                    <a16:creationId xmlns:a16="http://schemas.microsoft.com/office/drawing/2014/main" id="{51FC2179-9B2E-5A0F-0E9D-566A7BA4C28C}"/>
                  </a:ext>
                </a:extLst>
              </p:cNvPr>
              <p:cNvSpPr>
                <a:spLocks/>
              </p:cNvSpPr>
              <p:nvPr/>
            </p:nvSpPr>
            <p:spPr bwMode="auto">
              <a:xfrm rot="21340421" flipH="1">
                <a:off x="880" y="1904"/>
                <a:ext cx="1575" cy="618"/>
              </a:xfrm>
              <a:custGeom>
                <a:avLst/>
                <a:gdLst>
                  <a:gd name="G0" fmla="+- 833 0 0"/>
                  <a:gd name="G1" fmla="+- 21600 0 0"/>
                  <a:gd name="G2" fmla="+- 21600 0 0"/>
                  <a:gd name="T0" fmla="*/ 0 w 22433"/>
                  <a:gd name="T1" fmla="*/ 16 h 21600"/>
                  <a:gd name="T2" fmla="*/ 22433 w 22433"/>
                  <a:gd name="T3" fmla="*/ 21600 h 21600"/>
                  <a:gd name="T4" fmla="*/ 833 w 22433"/>
                  <a:gd name="T5" fmla="*/ 21600 h 21600"/>
                </a:gdLst>
                <a:ahLst/>
                <a:cxnLst>
                  <a:cxn ang="0">
                    <a:pos x="T0" y="T1"/>
                  </a:cxn>
                  <a:cxn ang="0">
                    <a:pos x="T2" y="T3"/>
                  </a:cxn>
                  <a:cxn ang="0">
                    <a:pos x="T4" y="T5"/>
                  </a:cxn>
                </a:cxnLst>
                <a:rect l="0" t="0" r="r" b="b"/>
                <a:pathLst>
                  <a:path w="22433" h="21600" fill="none" extrusionOk="0">
                    <a:moveTo>
                      <a:pt x="0" y="16"/>
                    </a:moveTo>
                    <a:cubicBezTo>
                      <a:pt x="277" y="5"/>
                      <a:pt x="555" y="-1"/>
                      <a:pt x="833" y="0"/>
                    </a:cubicBezTo>
                    <a:cubicBezTo>
                      <a:pt x="12762" y="0"/>
                      <a:pt x="22433" y="9670"/>
                      <a:pt x="22433" y="21600"/>
                    </a:cubicBezTo>
                  </a:path>
                  <a:path w="22433" h="21600" stroke="0" extrusionOk="0">
                    <a:moveTo>
                      <a:pt x="0" y="16"/>
                    </a:moveTo>
                    <a:cubicBezTo>
                      <a:pt x="277" y="5"/>
                      <a:pt x="555" y="-1"/>
                      <a:pt x="833" y="0"/>
                    </a:cubicBezTo>
                    <a:cubicBezTo>
                      <a:pt x="12762" y="0"/>
                      <a:pt x="22433" y="9670"/>
                      <a:pt x="22433" y="21600"/>
                    </a:cubicBezTo>
                    <a:lnTo>
                      <a:pt x="833"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8" name="Arc 41">
                <a:extLst>
                  <a:ext uri="{FF2B5EF4-FFF2-40B4-BE49-F238E27FC236}">
                    <a16:creationId xmlns:a16="http://schemas.microsoft.com/office/drawing/2014/main" id="{A9FB157D-6F3F-C399-72FF-BFAE04B5FC5B}"/>
                  </a:ext>
                </a:extLst>
              </p:cNvPr>
              <p:cNvSpPr>
                <a:spLocks/>
              </p:cNvSpPr>
              <p:nvPr/>
            </p:nvSpPr>
            <p:spPr bwMode="auto">
              <a:xfrm rot="-259579" flipH="1" flipV="1">
                <a:off x="911" y="2528"/>
                <a:ext cx="1523" cy="352"/>
              </a:xfrm>
              <a:custGeom>
                <a:avLst/>
                <a:gdLst>
                  <a:gd name="G0" fmla="+- 0 0 0"/>
                  <a:gd name="G1" fmla="+- 21599 0 0"/>
                  <a:gd name="G2" fmla="+- 21600 0 0"/>
                  <a:gd name="T0" fmla="*/ 216 w 21600"/>
                  <a:gd name="T1" fmla="*/ 0 h 21599"/>
                  <a:gd name="T2" fmla="*/ 21600 w 21600"/>
                  <a:gd name="T3" fmla="*/ 21599 h 21599"/>
                  <a:gd name="T4" fmla="*/ 0 w 21600"/>
                  <a:gd name="T5" fmla="*/ 21599 h 21599"/>
                </a:gdLst>
                <a:ahLst/>
                <a:cxnLst>
                  <a:cxn ang="0">
                    <a:pos x="T0" y="T1"/>
                  </a:cxn>
                  <a:cxn ang="0">
                    <a:pos x="T2" y="T3"/>
                  </a:cxn>
                  <a:cxn ang="0">
                    <a:pos x="T4" y="T5"/>
                  </a:cxn>
                </a:cxnLst>
                <a:rect l="0" t="0" r="r" b="b"/>
                <a:pathLst>
                  <a:path w="21600" h="21599" fill="none" extrusionOk="0">
                    <a:moveTo>
                      <a:pt x="215" y="0"/>
                    </a:moveTo>
                    <a:cubicBezTo>
                      <a:pt x="12060" y="118"/>
                      <a:pt x="21600" y="9753"/>
                      <a:pt x="21600" y="21599"/>
                    </a:cubicBezTo>
                  </a:path>
                  <a:path w="21600" h="21599" stroke="0" extrusionOk="0">
                    <a:moveTo>
                      <a:pt x="215" y="0"/>
                    </a:moveTo>
                    <a:cubicBezTo>
                      <a:pt x="12060" y="118"/>
                      <a:pt x="21600" y="9753"/>
                      <a:pt x="21600" y="21599"/>
                    </a:cubicBezTo>
                    <a:lnTo>
                      <a:pt x="0" y="21599"/>
                    </a:lnTo>
                    <a:close/>
                  </a:path>
                </a:pathLst>
              </a:custGeom>
              <a:noFill/>
              <a:ln w="9525">
                <a:solidFill>
                  <a:schemeClr val="tx1"/>
                </a:solidFill>
                <a:round/>
                <a:headEnd/>
                <a:tailEnd/>
              </a:ln>
              <a:effectLst/>
            </p:spPr>
            <p:txBody>
              <a:bodyPr wrap="none" lIns="0" tIns="0" rIns="0" bIns="0" anchor="ctr"/>
              <a:lstStyle/>
              <a:p>
                <a:endParaRPr lang="en-GB"/>
              </a:p>
            </p:txBody>
          </p:sp>
          <p:sp>
            <p:nvSpPr>
              <p:cNvPr id="29" name="Arc 42">
                <a:extLst>
                  <a:ext uri="{FF2B5EF4-FFF2-40B4-BE49-F238E27FC236}">
                    <a16:creationId xmlns:a16="http://schemas.microsoft.com/office/drawing/2014/main" id="{38660799-45C5-5075-60C8-556C2D492548}"/>
                  </a:ext>
                </a:extLst>
              </p:cNvPr>
              <p:cNvSpPr>
                <a:spLocks/>
              </p:cNvSpPr>
              <p:nvPr/>
            </p:nvSpPr>
            <p:spPr bwMode="auto">
              <a:xfrm rot="-259579" flipH="1" flipV="1">
                <a:off x="915" y="2540"/>
                <a:ext cx="1523" cy="247"/>
              </a:xfrm>
              <a:custGeom>
                <a:avLst/>
                <a:gdLst>
                  <a:gd name="G0" fmla="+- 0 0 0"/>
                  <a:gd name="G1" fmla="+- 21598 0 0"/>
                  <a:gd name="G2" fmla="+- 21600 0 0"/>
                  <a:gd name="T0" fmla="*/ 277 w 21600"/>
                  <a:gd name="T1" fmla="*/ 0 h 21598"/>
                  <a:gd name="T2" fmla="*/ 21600 w 21600"/>
                  <a:gd name="T3" fmla="*/ 21598 h 21598"/>
                  <a:gd name="T4" fmla="*/ 0 w 21600"/>
                  <a:gd name="T5" fmla="*/ 21598 h 21598"/>
                </a:gdLst>
                <a:ahLst/>
                <a:cxnLst>
                  <a:cxn ang="0">
                    <a:pos x="T0" y="T1"/>
                  </a:cxn>
                  <a:cxn ang="0">
                    <a:pos x="T2" y="T3"/>
                  </a:cxn>
                  <a:cxn ang="0">
                    <a:pos x="T4" y="T5"/>
                  </a:cxn>
                </a:cxnLst>
                <a:rect l="0" t="0" r="r" b="b"/>
                <a:pathLst>
                  <a:path w="21600" h="21598" fill="none" extrusionOk="0">
                    <a:moveTo>
                      <a:pt x="277" y="-1"/>
                    </a:moveTo>
                    <a:cubicBezTo>
                      <a:pt x="12097" y="151"/>
                      <a:pt x="21600" y="9776"/>
                      <a:pt x="21600" y="21598"/>
                    </a:cubicBezTo>
                  </a:path>
                  <a:path w="21600" h="21598" stroke="0" extrusionOk="0">
                    <a:moveTo>
                      <a:pt x="277" y="-1"/>
                    </a:moveTo>
                    <a:cubicBezTo>
                      <a:pt x="12097" y="151"/>
                      <a:pt x="21600" y="9776"/>
                      <a:pt x="21600" y="21598"/>
                    </a:cubicBezTo>
                    <a:lnTo>
                      <a:pt x="0" y="21598"/>
                    </a:lnTo>
                    <a:close/>
                  </a:path>
                </a:pathLst>
              </a:custGeom>
              <a:noFill/>
              <a:ln w="9525">
                <a:solidFill>
                  <a:schemeClr val="tx1"/>
                </a:solidFill>
                <a:round/>
                <a:headEnd/>
                <a:tailEnd/>
              </a:ln>
              <a:effectLst/>
            </p:spPr>
            <p:txBody>
              <a:bodyPr wrap="none" lIns="0" tIns="0" rIns="0" bIns="0" anchor="ctr"/>
              <a:lstStyle/>
              <a:p>
                <a:endParaRPr lang="en-GB"/>
              </a:p>
            </p:txBody>
          </p:sp>
          <p:sp>
            <p:nvSpPr>
              <p:cNvPr id="30" name="Arc 43">
                <a:extLst>
                  <a:ext uri="{FF2B5EF4-FFF2-40B4-BE49-F238E27FC236}">
                    <a16:creationId xmlns:a16="http://schemas.microsoft.com/office/drawing/2014/main" id="{020898B0-2AF9-31C2-A2B0-49376A437E4A}"/>
                  </a:ext>
                </a:extLst>
              </p:cNvPr>
              <p:cNvSpPr>
                <a:spLocks/>
              </p:cNvSpPr>
              <p:nvPr/>
            </p:nvSpPr>
            <p:spPr bwMode="auto">
              <a:xfrm rot="-259579" flipH="1" flipV="1">
                <a:off x="914" y="2528"/>
                <a:ext cx="1523" cy="458"/>
              </a:xfrm>
              <a:custGeom>
                <a:avLst/>
                <a:gdLst>
                  <a:gd name="G0" fmla="+- 0 0 0"/>
                  <a:gd name="G1" fmla="+- 21598 0 0"/>
                  <a:gd name="G2" fmla="+- 21600 0 0"/>
                  <a:gd name="T0" fmla="*/ 301 w 21600"/>
                  <a:gd name="T1" fmla="*/ 0 h 21598"/>
                  <a:gd name="T2" fmla="*/ 21600 w 21600"/>
                  <a:gd name="T3" fmla="*/ 21598 h 21598"/>
                  <a:gd name="T4" fmla="*/ 0 w 21600"/>
                  <a:gd name="T5" fmla="*/ 21598 h 21598"/>
                </a:gdLst>
                <a:ahLst/>
                <a:cxnLst>
                  <a:cxn ang="0">
                    <a:pos x="T0" y="T1"/>
                  </a:cxn>
                  <a:cxn ang="0">
                    <a:pos x="T2" y="T3"/>
                  </a:cxn>
                  <a:cxn ang="0">
                    <a:pos x="T4" y="T5"/>
                  </a:cxn>
                </a:cxnLst>
                <a:rect l="0" t="0" r="r" b="b"/>
                <a:pathLst>
                  <a:path w="21600" h="21598" fill="none" extrusionOk="0">
                    <a:moveTo>
                      <a:pt x="300" y="0"/>
                    </a:moveTo>
                    <a:cubicBezTo>
                      <a:pt x="12111" y="164"/>
                      <a:pt x="21600" y="9786"/>
                      <a:pt x="21600" y="21598"/>
                    </a:cubicBezTo>
                  </a:path>
                  <a:path w="21600" h="21598" stroke="0" extrusionOk="0">
                    <a:moveTo>
                      <a:pt x="300" y="0"/>
                    </a:moveTo>
                    <a:cubicBezTo>
                      <a:pt x="12111" y="164"/>
                      <a:pt x="21600" y="9786"/>
                      <a:pt x="21600" y="21598"/>
                    </a:cubicBezTo>
                    <a:lnTo>
                      <a:pt x="0" y="21598"/>
                    </a:lnTo>
                    <a:close/>
                  </a:path>
                </a:pathLst>
              </a:custGeom>
              <a:noFill/>
              <a:ln w="9525">
                <a:solidFill>
                  <a:schemeClr val="tx1"/>
                </a:solidFill>
                <a:round/>
                <a:headEnd/>
                <a:tailEnd/>
              </a:ln>
              <a:effectLst/>
            </p:spPr>
            <p:txBody>
              <a:bodyPr wrap="none" lIns="0" tIns="0" rIns="0" bIns="0" anchor="ctr"/>
              <a:lstStyle/>
              <a:p>
                <a:endParaRPr lang="en-GB"/>
              </a:p>
            </p:txBody>
          </p:sp>
          <p:sp>
            <p:nvSpPr>
              <p:cNvPr id="31" name="Arc 45">
                <a:extLst>
                  <a:ext uri="{FF2B5EF4-FFF2-40B4-BE49-F238E27FC236}">
                    <a16:creationId xmlns:a16="http://schemas.microsoft.com/office/drawing/2014/main" id="{3F70ABC2-25D7-534F-728E-A9BBC0A27006}"/>
                  </a:ext>
                </a:extLst>
              </p:cNvPr>
              <p:cNvSpPr>
                <a:spLocks/>
              </p:cNvSpPr>
              <p:nvPr/>
            </p:nvSpPr>
            <p:spPr bwMode="auto">
              <a:xfrm rot="21313810" flipV="1">
                <a:off x="816" y="2431"/>
                <a:ext cx="1619" cy="104"/>
              </a:xfrm>
              <a:custGeom>
                <a:avLst/>
                <a:gdLst>
                  <a:gd name="G0" fmla="+- 0 0 0"/>
                  <a:gd name="G1" fmla="+- 21573 0 0"/>
                  <a:gd name="G2" fmla="+- 21600 0 0"/>
                  <a:gd name="T0" fmla="*/ 1071 w 20804"/>
                  <a:gd name="T1" fmla="*/ 0 h 21573"/>
                  <a:gd name="T2" fmla="*/ 20804 w 20804"/>
                  <a:gd name="T3" fmla="*/ 15762 h 21573"/>
                  <a:gd name="T4" fmla="*/ 0 w 20804"/>
                  <a:gd name="T5" fmla="*/ 21573 h 21573"/>
                </a:gdLst>
                <a:ahLst/>
                <a:cxnLst>
                  <a:cxn ang="0">
                    <a:pos x="T0" y="T1"/>
                  </a:cxn>
                  <a:cxn ang="0">
                    <a:pos x="T2" y="T3"/>
                  </a:cxn>
                  <a:cxn ang="0">
                    <a:pos x="T4" y="T5"/>
                  </a:cxn>
                </a:cxnLst>
                <a:rect l="0" t="0" r="r" b="b"/>
                <a:pathLst>
                  <a:path w="20804" h="21573" fill="none" extrusionOk="0">
                    <a:moveTo>
                      <a:pt x="1071" y="-1"/>
                    </a:moveTo>
                    <a:cubicBezTo>
                      <a:pt x="10355" y="460"/>
                      <a:pt x="18302" y="6809"/>
                      <a:pt x="20803" y="15762"/>
                    </a:cubicBezTo>
                  </a:path>
                  <a:path w="20804" h="21573" stroke="0" extrusionOk="0">
                    <a:moveTo>
                      <a:pt x="1071" y="-1"/>
                    </a:moveTo>
                    <a:cubicBezTo>
                      <a:pt x="10355" y="460"/>
                      <a:pt x="18302" y="6809"/>
                      <a:pt x="20803" y="15762"/>
                    </a:cubicBezTo>
                    <a:lnTo>
                      <a:pt x="0" y="21573"/>
                    </a:lnTo>
                    <a:close/>
                  </a:path>
                </a:pathLst>
              </a:custGeom>
              <a:noFill/>
              <a:ln w="12700" cap="rnd">
                <a:solidFill>
                  <a:schemeClr val="tx1">
                    <a:lumMod val="25000"/>
                    <a:lumOff val="75000"/>
                  </a:schemeClr>
                </a:solidFill>
                <a:prstDash val="sysDot"/>
                <a:round/>
                <a:headEnd/>
                <a:tailEnd/>
              </a:ln>
              <a:effectLst/>
            </p:spPr>
            <p:txBody>
              <a:bodyPr wrap="none" lIns="0" tIns="0" rIns="0" bIns="0" anchor="ctr"/>
              <a:lstStyle/>
              <a:p>
                <a:endParaRPr lang="en-GB"/>
              </a:p>
            </p:txBody>
          </p:sp>
        </p:grpSp>
        <p:sp>
          <p:nvSpPr>
            <p:cNvPr id="19" name="Line 46">
              <a:extLst>
                <a:ext uri="{FF2B5EF4-FFF2-40B4-BE49-F238E27FC236}">
                  <a16:creationId xmlns:a16="http://schemas.microsoft.com/office/drawing/2014/main" id="{F46D208B-778D-138F-07E5-35CDF90DC52D}"/>
                </a:ext>
              </a:extLst>
            </p:cNvPr>
            <p:cNvSpPr>
              <a:spLocks noChangeShapeType="1"/>
            </p:cNvSpPr>
            <p:nvPr/>
          </p:nvSpPr>
          <p:spPr bwMode="auto">
            <a:xfrm flipH="1">
              <a:off x="4211006" y="1586138"/>
              <a:ext cx="0" cy="2145803"/>
            </a:xfrm>
            <a:prstGeom prst="line">
              <a:avLst/>
            </a:prstGeom>
            <a:noFill/>
            <a:ln w="19050">
              <a:solidFill>
                <a:schemeClr val="folHlink"/>
              </a:solidFill>
              <a:round/>
              <a:headEnd/>
              <a:tailEnd/>
            </a:ln>
            <a:effectLst/>
          </p:spPr>
          <p:txBody>
            <a:bodyPr wrap="none" lIns="0" tIns="0" rIns="0" bIns="0" anchor="ctr"/>
            <a:lstStyle/>
            <a:p>
              <a:endParaRPr lang="en-GB"/>
            </a:p>
          </p:txBody>
        </p:sp>
        <p:sp>
          <p:nvSpPr>
            <p:cNvPr id="20" name="Line 203">
              <a:extLst>
                <a:ext uri="{FF2B5EF4-FFF2-40B4-BE49-F238E27FC236}">
                  <a16:creationId xmlns:a16="http://schemas.microsoft.com/office/drawing/2014/main" id="{33A84BA0-3DF7-1061-CD46-22BF09BA62D9}"/>
                </a:ext>
              </a:extLst>
            </p:cNvPr>
            <p:cNvSpPr>
              <a:spLocks noChangeShapeType="1"/>
            </p:cNvSpPr>
            <p:nvPr/>
          </p:nvSpPr>
          <p:spPr bwMode="auto">
            <a:xfrm flipH="1">
              <a:off x="2739319" y="1984256"/>
              <a:ext cx="13968" cy="2045051"/>
            </a:xfrm>
            <a:prstGeom prst="line">
              <a:avLst/>
            </a:prstGeom>
            <a:noFill/>
            <a:ln w="19050">
              <a:solidFill>
                <a:schemeClr val="bg1">
                  <a:lumMod val="50000"/>
                </a:schemeClr>
              </a:solidFill>
              <a:round/>
              <a:headEnd/>
              <a:tailEnd/>
            </a:ln>
            <a:effectLst/>
          </p:spPr>
          <p:txBody>
            <a:bodyPr wrap="none" lIns="0" tIns="0" rIns="0" bIns="0" anchor="ctr"/>
            <a:lstStyle/>
            <a:p>
              <a:endParaRPr lang="en-GB"/>
            </a:p>
          </p:txBody>
        </p:sp>
        <p:sp>
          <p:nvSpPr>
            <p:cNvPr id="21" name="Line 16">
              <a:extLst>
                <a:ext uri="{FF2B5EF4-FFF2-40B4-BE49-F238E27FC236}">
                  <a16:creationId xmlns:a16="http://schemas.microsoft.com/office/drawing/2014/main" id="{4F9D1568-3E5F-2448-D284-CB64FE7EB8CA}"/>
                </a:ext>
              </a:extLst>
            </p:cNvPr>
            <p:cNvSpPr>
              <a:spLocks noChangeShapeType="1"/>
            </p:cNvSpPr>
            <p:nvPr/>
          </p:nvSpPr>
          <p:spPr bwMode="auto">
            <a:xfrm>
              <a:off x="2735131" y="4021200"/>
              <a:ext cx="2588118" cy="0"/>
            </a:xfrm>
            <a:prstGeom prst="line">
              <a:avLst/>
            </a:prstGeom>
            <a:noFill/>
            <a:ln w="19050">
              <a:solidFill>
                <a:schemeClr val="bg1">
                  <a:lumMod val="50000"/>
                </a:schemeClr>
              </a:solidFill>
              <a:round/>
              <a:headEnd/>
              <a:tailEnd type="triangle" w="med" len="med"/>
            </a:ln>
            <a:effectLst/>
          </p:spPr>
          <p:txBody>
            <a:bodyPr wrap="none" lIns="0" tIns="0" rIns="0" bIns="0" anchor="ctr"/>
            <a:lstStyle/>
            <a:p>
              <a:endParaRPr lang="en-GB"/>
            </a:p>
          </p:txBody>
        </p:sp>
      </p:grpSp>
      <p:grpSp>
        <p:nvGrpSpPr>
          <p:cNvPr id="32" name="Group 31">
            <a:extLst>
              <a:ext uri="{FF2B5EF4-FFF2-40B4-BE49-F238E27FC236}">
                <a16:creationId xmlns:a16="http://schemas.microsoft.com/office/drawing/2014/main" id="{B204142B-10F5-46EA-4412-A927B839B2B8}"/>
              </a:ext>
            </a:extLst>
          </p:cNvPr>
          <p:cNvGrpSpPr/>
          <p:nvPr/>
        </p:nvGrpSpPr>
        <p:grpSpPr>
          <a:xfrm>
            <a:off x="5499531" y="2197133"/>
            <a:ext cx="1727807" cy="2250797"/>
            <a:chOff x="5637380" y="1772609"/>
            <a:chExt cx="1860116" cy="2250797"/>
          </a:xfrm>
        </p:grpSpPr>
        <p:sp>
          <p:nvSpPr>
            <p:cNvPr id="33" name="Line 20">
              <a:extLst>
                <a:ext uri="{FF2B5EF4-FFF2-40B4-BE49-F238E27FC236}">
                  <a16:creationId xmlns:a16="http://schemas.microsoft.com/office/drawing/2014/main" id="{90D87F76-3DB8-9456-DB0B-1F6D2B436CB7}"/>
                </a:ext>
              </a:extLst>
            </p:cNvPr>
            <p:cNvSpPr>
              <a:spLocks noChangeShapeType="1"/>
            </p:cNvSpPr>
            <p:nvPr/>
          </p:nvSpPr>
          <p:spPr bwMode="auto">
            <a:xfrm>
              <a:off x="6311772" y="2892019"/>
              <a:ext cx="3152" cy="24895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4" name="Line 21">
              <a:extLst>
                <a:ext uri="{FF2B5EF4-FFF2-40B4-BE49-F238E27FC236}">
                  <a16:creationId xmlns:a16="http://schemas.microsoft.com/office/drawing/2014/main" id="{80BF3232-7B9C-B78F-D427-E99CC3FEDC1F}"/>
                </a:ext>
              </a:extLst>
            </p:cNvPr>
            <p:cNvSpPr>
              <a:spLocks noChangeShapeType="1"/>
            </p:cNvSpPr>
            <p:nvPr/>
          </p:nvSpPr>
          <p:spPr bwMode="auto">
            <a:xfrm flipV="1">
              <a:off x="6312265" y="2639532"/>
              <a:ext cx="1" cy="25252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5" name="Text Box 24">
              <a:extLst>
                <a:ext uri="{FF2B5EF4-FFF2-40B4-BE49-F238E27FC236}">
                  <a16:creationId xmlns:a16="http://schemas.microsoft.com/office/drawing/2014/main" id="{E100168F-E48B-13DF-405A-5C4791CE9FEE}"/>
                </a:ext>
              </a:extLst>
            </p:cNvPr>
            <p:cNvSpPr txBox="1">
              <a:spLocks noChangeArrowheads="1"/>
            </p:cNvSpPr>
            <p:nvPr/>
          </p:nvSpPr>
          <p:spPr bwMode="auto">
            <a:xfrm>
              <a:off x="6569467" y="1806801"/>
              <a:ext cx="795565" cy="153888"/>
            </a:xfrm>
            <a:prstGeom prst="rect">
              <a:avLst/>
            </a:prstGeom>
            <a:noFill/>
            <a:ln w="9525">
              <a:noFill/>
              <a:miter lim="800000"/>
              <a:headEnd/>
              <a:tailEnd/>
            </a:ln>
            <a:effectLst/>
          </p:spPr>
          <p:txBody>
            <a:bodyPr wrap="square" lIns="0" tIns="0" rIns="0" bIns="0">
              <a:spAutoFit/>
            </a:bodyPr>
            <a:lstStyle/>
            <a:p>
              <a:pPr defTabSz="858838"/>
              <a:r>
                <a:rPr lang="en-GB" sz="1000" dirty="0"/>
                <a:t>Likelihood</a:t>
              </a:r>
            </a:p>
          </p:txBody>
        </p:sp>
        <p:sp>
          <p:nvSpPr>
            <p:cNvPr id="36" name="Rectangle 25">
              <a:extLst>
                <a:ext uri="{FF2B5EF4-FFF2-40B4-BE49-F238E27FC236}">
                  <a16:creationId xmlns:a16="http://schemas.microsoft.com/office/drawing/2014/main" id="{82FB4E3C-03FD-20A5-B869-43CDEC336D69}"/>
                </a:ext>
              </a:extLst>
            </p:cNvPr>
            <p:cNvSpPr>
              <a:spLocks noChangeArrowheads="1"/>
            </p:cNvSpPr>
            <p:nvPr/>
          </p:nvSpPr>
          <p:spPr bwMode="auto">
            <a:xfrm>
              <a:off x="5721892" y="3869518"/>
              <a:ext cx="483508" cy="153888"/>
            </a:xfrm>
            <a:prstGeom prst="rect">
              <a:avLst/>
            </a:prstGeom>
            <a:noFill/>
            <a:ln w="9525">
              <a:noFill/>
              <a:miter lim="800000"/>
              <a:headEnd/>
              <a:tailEnd/>
            </a:ln>
            <a:effectLst/>
          </p:spPr>
          <p:txBody>
            <a:bodyPr wrap="square" lIns="0" tIns="0" rIns="0" bIns="0">
              <a:spAutoFit/>
            </a:bodyPr>
            <a:lstStyle/>
            <a:p>
              <a:pPr defTabSz="858838"/>
              <a:r>
                <a:rPr lang="en-GB" sz="1000" dirty="0"/>
                <a:t>Return</a:t>
              </a:r>
            </a:p>
          </p:txBody>
        </p:sp>
        <mc:AlternateContent xmlns:mc="http://schemas.openxmlformats.org/markup-compatibility/2006" xmlns:a14="http://schemas.microsoft.com/office/drawing/2010/main">
          <mc:Choice Requires="a14">
            <p:sp>
              <p:nvSpPr>
                <p:cNvPr id="37" name="Object 27">
                  <a:extLst>
                    <a:ext uri="{FF2B5EF4-FFF2-40B4-BE49-F238E27FC236}">
                      <a16:creationId xmlns:a16="http://schemas.microsoft.com/office/drawing/2014/main" id="{244D0AFF-0E61-9174-5D56-FE76AC90EADF}"/>
                    </a:ext>
                  </a:extLst>
                </p:cNvPr>
                <p:cNvSpPr txBox="1"/>
                <p:nvPr/>
              </p:nvSpPr>
              <p:spPr bwMode="auto">
                <a:xfrm>
                  <a:off x="6274319" y="2664111"/>
                  <a:ext cx="238710" cy="182076"/>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
                          <a:rPr lang="en-GB" sz="4800" i="1">
                            <a:solidFill>
                              <a:srgbClr val="000000"/>
                            </a:solidFill>
                            <a:latin typeface="Cambria Math" panose="02040503050406030204" pitchFamily="18" charset="0"/>
                          </a:rPr>
                          <m:t>𝜎</m:t>
                        </m:r>
                      </m:oMath>
                    </m:oMathPara>
                  </a14:m>
                  <a:endParaRPr lang="en-GB" dirty="0"/>
                </a:p>
              </p:txBody>
            </p:sp>
          </mc:Choice>
          <mc:Fallback xmlns="">
            <p:sp>
              <p:nvSpPr>
                <p:cNvPr id="37" name="Object 27">
                  <a:extLst>
                    <a:ext uri="{FF2B5EF4-FFF2-40B4-BE49-F238E27FC236}">
                      <a16:creationId xmlns:a16="http://schemas.microsoft.com/office/drawing/2014/main" id="{244D0AFF-0E61-9174-5D56-FE76AC90EADF}"/>
                    </a:ext>
                  </a:extLst>
                </p:cNvPr>
                <p:cNvSpPr txBox="1">
                  <a:spLocks noRot="1" noChangeAspect="1" noMove="1" noResize="1" noEditPoints="1" noAdjustHandles="1" noChangeArrowheads="1" noChangeShapeType="1" noTextEdit="1"/>
                </p:cNvSpPr>
                <p:nvPr/>
              </p:nvSpPr>
              <p:spPr bwMode="auto">
                <a:xfrm>
                  <a:off x="6274319" y="2664111"/>
                  <a:ext cx="238710" cy="182076"/>
                </a:xfrm>
                <a:prstGeom prst="rect">
                  <a:avLst/>
                </a:prstGeom>
                <a:blipFill>
                  <a:blip r:embed="rId2"/>
                  <a:stretch>
                    <a:fillRect b="-23333"/>
                  </a:stretch>
                </a:blipFill>
              </p:spPr>
              <p:txBody>
                <a:bodyPr/>
                <a:lstStyle/>
                <a:p>
                  <a:r>
                    <a:rPr lang="en-GB">
                      <a:noFill/>
                    </a:rPr>
                    <a:t> </a:t>
                  </a:r>
                </a:p>
              </p:txBody>
            </p:sp>
          </mc:Fallback>
        </mc:AlternateContent>
        <p:sp>
          <p:nvSpPr>
            <p:cNvPr id="38" name="Line 49">
              <a:extLst>
                <a:ext uri="{FF2B5EF4-FFF2-40B4-BE49-F238E27FC236}">
                  <a16:creationId xmlns:a16="http://schemas.microsoft.com/office/drawing/2014/main" id="{6E0E20EB-581E-93F1-E411-04C047B15A44}"/>
                </a:ext>
              </a:extLst>
            </p:cNvPr>
            <p:cNvSpPr>
              <a:spLocks noChangeShapeType="1"/>
            </p:cNvSpPr>
            <p:nvPr/>
          </p:nvSpPr>
          <p:spPr bwMode="auto">
            <a:xfrm rot="5400000" flipV="1">
              <a:off x="6512800" y="900851"/>
              <a:ext cx="0" cy="1746505"/>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9" name="Line 50">
              <a:extLst>
                <a:ext uri="{FF2B5EF4-FFF2-40B4-BE49-F238E27FC236}">
                  <a16:creationId xmlns:a16="http://schemas.microsoft.com/office/drawing/2014/main" id="{EFB4248A-370F-03F9-6A94-93E909A4A35A}"/>
                </a:ext>
              </a:extLst>
            </p:cNvPr>
            <p:cNvSpPr>
              <a:spLocks noChangeShapeType="1"/>
            </p:cNvSpPr>
            <p:nvPr/>
          </p:nvSpPr>
          <p:spPr bwMode="auto">
            <a:xfrm rot="5400000">
              <a:off x="6567905" y="1961451"/>
              <a:ext cx="0" cy="1859183"/>
            </a:xfrm>
            <a:prstGeom prst="line">
              <a:avLst/>
            </a:prstGeom>
            <a:noFill/>
            <a:ln w="9525">
              <a:solidFill>
                <a:schemeClr val="tx1"/>
              </a:solidFill>
              <a:round/>
              <a:headEnd/>
              <a:tailEnd/>
            </a:ln>
            <a:effectLst/>
          </p:spPr>
          <p:txBody>
            <a:bodyPr wrap="none" lIns="0" tIns="0" rIns="0" bIns="0" anchor="ctr"/>
            <a:lstStyle/>
            <a:p>
              <a:endParaRPr lang="en-GB"/>
            </a:p>
          </p:txBody>
        </p:sp>
        <p:sp>
          <p:nvSpPr>
            <p:cNvPr id="40" name="Line 51">
              <a:extLst>
                <a:ext uri="{FF2B5EF4-FFF2-40B4-BE49-F238E27FC236}">
                  <a16:creationId xmlns:a16="http://schemas.microsoft.com/office/drawing/2014/main" id="{5CDC8FA3-45EE-666B-9C26-4BE37CE3821E}"/>
                </a:ext>
              </a:extLst>
            </p:cNvPr>
            <p:cNvSpPr>
              <a:spLocks noChangeShapeType="1"/>
            </p:cNvSpPr>
            <p:nvPr/>
          </p:nvSpPr>
          <p:spPr bwMode="auto">
            <a:xfrm rot="5400000">
              <a:off x="4515856" y="2894133"/>
              <a:ext cx="2245215" cy="2167"/>
            </a:xfrm>
            <a:prstGeom prst="line">
              <a:avLst/>
            </a:prstGeom>
            <a:noFill/>
            <a:ln w="9525">
              <a:solidFill>
                <a:schemeClr val="tx1"/>
              </a:solidFill>
              <a:round/>
              <a:headEnd/>
              <a:tailEnd type="triangle"/>
            </a:ln>
          </p:spPr>
          <p:txBody>
            <a:bodyPr/>
            <a:lstStyle/>
            <a:p>
              <a:endParaRPr lang="en-GB"/>
            </a:p>
          </p:txBody>
        </p:sp>
        <p:grpSp>
          <p:nvGrpSpPr>
            <p:cNvPr id="41" name="Group 52">
              <a:extLst>
                <a:ext uri="{FF2B5EF4-FFF2-40B4-BE49-F238E27FC236}">
                  <a16:creationId xmlns:a16="http://schemas.microsoft.com/office/drawing/2014/main" id="{89485231-325C-703E-CC01-A0076F6659C6}"/>
                </a:ext>
              </a:extLst>
            </p:cNvPr>
            <p:cNvGrpSpPr>
              <a:grpSpLocks/>
            </p:cNvGrpSpPr>
            <p:nvPr/>
          </p:nvGrpSpPr>
          <p:grpSpPr bwMode="auto">
            <a:xfrm>
              <a:off x="5650782" y="2121275"/>
              <a:ext cx="1465209" cy="1537856"/>
              <a:chOff x="2501" y="1694"/>
              <a:chExt cx="750" cy="1415"/>
            </a:xfrm>
          </p:grpSpPr>
          <p:sp>
            <p:nvSpPr>
              <p:cNvPr id="43" name="Freeform 53">
                <a:extLst>
                  <a:ext uri="{FF2B5EF4-FFF2-40B4-BE49-F238E27FC236}">
                    <a16:creationId xmlns:a16="http://schemas.microsoft.com/office/drawing/2014/main" id="{23E77AD7-E5B3-9FFC-D4F6-A3A9FF504DBF}"/>
                  </a:ext>
                </a:extLst>
              </p:cNvPr>
              <p:cNvSpPr>
                <a:spLocks/>
              </p:cNvSpPr>
              <p:nvPr/>
            </p:nvSpPr>
            <p:spPr bwMode="auto">
              <a:xfrm rot="5400000">
                <a:off x="2492" y="1703"/>
                <a:ext cx="21" cy="4"/>
              </a:xfrm>
              <a:custGeom>
                <a:avLst/>
                <a:gdLst/>
                <a:ahLst/>
                <a:cxnLst>
                  <a:cxn ang="0">
                    <a:pos x="0" y="4"/>
                  </a:cxn>
                  <a:cxn ang="0">
                    <a:pos x="8" y="0"/>
                  </a:cxn>
                  <a:cxn ang="0">
                    <a:pos x="20" y="0"/>
                  </a:cxn>
                </a:cxnLst>
                <a:rect l="0" t="0" r="r" b="b"/>
                <a:pathLst>
                  <a:path w="20" h="4">
                    <a:moveTo>
                      <a:pt x="0" y="4"/>
                    </a:moveTo>
                    <a:lnTo>
                      <a:pt x="8" y="0"/>
                    </a:lnTo>
                    <a:lnTo>
                      <a:pt x="20" y="0"/>
                    </a:lnTo>
                  </a:path>
                </a:pathLst>
              </a:custGeom>
              <a:noFill/>
              <a:ln w="19050" cmpd="sng">
                <a:solidFill>
                  <a:schemeClr val="accent1"/>
                </a:solidFill>
                <a:prstDash val="solid"/>
                <a:round/>
                <a:headEnd/>
                <a:tailEnd/>
              </a:ln>
            </p:spPr>
            <p:txBody>
              <a:bodyPr/>
              <a:lstStyle/>
              <a:p>
                <a:endParaRPr lang="en-GB"/>
              </a:p>
            </p:txBody>
          </p:sp>
          <p:sp>
            <p:nvSpPr>
              <p:cNvPr id="44" name="Line 54">
                <a:extLst>
                  <a:ext uri="{FF2B5EF4-FFF2-40B4-BE49-F238E27FC236}">
                    <a16:creationId xmlns:a16="http://schemas.microsoft.com/office/drawing/2014/main" id="{DF0FCFBD-B80D-CCDB-0748-ECBF2CF1A8EB}"/>
                  </a:ext>
                </a:extLst>
              </p:cNvPr>
              <p:cNvSpPr>
                <a:spLocks noChangeShapeType="1"/>
              </p:cNvSpPr>
              <p:nvPr/>
            </p:nvSpPr>
            <p:spPr bwMode="auto">
              <a:xfrm rot="5400000">
                <a:off x="2495" y="1723"/>
                <a:ext cx="18" cy="1"/>
              </a:xfrm>
              <a:prstGeom prst="line">
                <a:avLst/>
              </a:prstGeom>
              <a:noFill/>
              <a:ln w="19050">
                <a:solidFill>
                  <a:schemeClr val="accent1"/>
                </a:solidFill>
                <a:round/>
                <a:headEnd/>
                <a:tailEnd/>
              </a:ln>
            </p:spPr>
            <p:txBody>
              <a:bodyPr/>
              <a:lstStyle/>
              <a:p>
                <a:endParaRPr lang="en-GB"/>
              </a:p>
            </p:txBody>
          </p:sp>
          <p:sp>
            <p:nvSpPr>
              <p:cNvPr id="45" name="Line 55">
                <a:extLst>
                  <a:ext uri="{FF2B5EF4-FFF2-40B4-BE49-F238E27FC236}">
                    <a16:creationId xmlns:a16="http://schemas.microsoft.com/office/drawing/2014/main" id="{C32A64D1-A226-7D72-BA08-D44A952DD974}"/>
                  </a:ext>
                </a:extLst>
              </p:cNvPr>
              <p:cNvSpPr>
                <a:spLocks noChangeShapeType="1"/>
              </p:cNvSpPr>
              <p:nvPr/>
            </p:nvSpPr>
            <p:spPr bwMode="auto">
              <a:xfrm rot="5400000">
                <a:off x="2493" y="1743"/>
                <a:ext cx="21" cy="1"/>
              </a:xfrm>
              <a:prstGeom prst="line">
                <a:avLst/>
              </a:prstGeom>
              <a:noFill/>
              <a:ln w="19050">
                <a:solidFill>
                  <a:schemeClr val="accent1"/>
                </a:solidFill>
                <a:round/>
                <a:headEnd/>
                <a:tailEnd/>
              </a:ln>
            </p:spPr>
            <p:txBody>
              <a:bodyPr/>
              <a:lstStyle/>
              <a:p>
                <a:endParaRPr lang="en-GB"/>
              </a:p>
            </p:txBody>
          </p:sp>
          <p:sp>
            <p:nvSpPr>
              <p:cNvPr id="46" name="Line 56">
                <a:extLst>
                  <a:ext uri="{FF2B5EF4-FFF2-40B4-BE49-F238E27FC236}">
                    <a16:creationId xmlns:a16="http://schemas.microsoft.com/office/drawing/2014/main" id="{601302FE-5AF0-7FA9-BCB6-6FC048930319}"/>
                  </a:ext>
                </a:extLst>
              </p:cNvPr>
              <p:cNvSpPr>
                <a:spLocks noChangeShapeType="1"/>
              </p:cNvSpPr>
              <p:nvPr/>
            </p:nvSpPr>
            <p:spPr bwMode="auto">
              <a:xfrm rot="5400000">
                <a:off x="2495" y="1762"/>
                <a:ext cx="17" cy="1"/>
              </a:xfrm>
              <a:prstGeom prst="line">
                <a:avLst/>
              </a:prstGeom>
              <a:noFill/>
              <a:ln w="19050">
                <a:solidFill>
                  <a:schemeClr val="accent1"/>
                </a:solidFill>
                <a:round/>
                <a:headEnd/>
                <a:tailEnd/>
              </a:ln>
            </p:spPr>
            <p:txBody>
              <a:bodyPr/>
              <a:lstStyle/>
              <a:p>
                <a:endParaRPr lang="en-GB"/>
              </a:p>
            </p:txBody>
          </p:sp>
          <p:sp>
            <p:nvSpPr>
              <p:cNvPr id="47" name="Line 57">
                <a:extLst>
                  <a:ext uri="{FF2B5EF4-FFF2-40B4-BE49-F238E27FC236}">
                    <a16:creationId xmlns:a16="http://schemas.microsoft.com/office/drawing/2014/main" id="{32716462-1FFF-68A0-C682-9C6CCDE7EC43}"/>
                  </a:ext>
                </a:extLst>
              </p:cNvPr>
              <p:cNvSpPr>
                <a:spLocks noChangeShapeType="1"/>
              </p:cNvSpPr>
              <p:nvPr/>
            </p:nvSpPr>
            <p:spPr bwMode="auto">
              <a:xfrm rot="5400000" flipV="1">
                <a:off x="2495" y="1780"/>
                <a:ext cx="22" cy="3"/>
              </a:xfrm>
              <a:prstGeom prst="line">
                <a:avLst/>
              </a:prstGeom>
              <a:noFill/>
              <a:ln w="19050">
                <a:solidFill>
                  <a:schemeClr val="accent1"/>
                </a:solidFill>
                <a:round/>
                <a:headEnd/>
                <a:tailEnd/>
              </a:ln>
            </p:spPr>
            <p:txBody>
              <a:bodyPr/>
              <a:lstStyle/>
              <a:p>
                <a:endParaRPr lang="en-GB"/>
              </a:p>
            </p:txBody>
          </p:sp>
          <p:sp>
            <p:nvSpPr>
              <p:cNvPr id="48" name="Line 58">
                <a:extLst>
                  <a:ext uri="{FF2B5EF4-FFF2-40B4-BE49-F238E27FC236}">
                    <a16:creationId xmlns:a16="http://schemas.microsoft.com/office/drawing/2014/main" id="{BB426823-D678-892C-7AEE-907F15611A10}"/>
                  </a:ext>
                </a:extLst>
              </p:cNvPr>
              <p:cNvSpPr>
                <a:spLocks noChangeShapeType="1"/>
              </p:cNvSpPr>
              <p:nvPr/>
            </p:nvSpPr>
            <p:spPr bwMode="auto">
              <a:xfrm rot="5400000" flipV="1">
                <a:off x="2498" y="1802"/>
                <a:ext cx="21" cy="3"/>
              </a:xfrm>
              <a:prstGeom prst="line">
                <a:avLst/>
              </a:prstGeom>
              <a:noFill/>
              <a:ln w="19050">
                <a:solidFill>
                  <a:schemeClr val="accent1"/>
                </a:solidFill>
                <a:round/>
                <a:headEnd/>
                <a:tailEnd/>
              </a:ln>
            </p:spPr>
            <p:txBody>
              <a:bodyPr/>
              <a:lstStyle/>
              <a:p>
                <a:endParaRPr lang="en-GB"/>
              </a:p>
            </p:txBody>
          </p:sp>
          <p:sp>
            <p:nvSpPr>
              <p:cNvPr id="49" name="Line 59">
                <a:extLst>
                  <a:ext uri="{FF2B5EF4-FFF2-40B4-BE49-F238E27FC236}">
                    <a16:creationId xmlns:a16="http://schemas.microsoft.com/office/drawing/2014/main" id="{8094ACA0-EEF7-157B-16FA-52E63F72B027}"/>
                  </a:ext>
                </a:extLst>
              </p:cNvPr>
              <p:cNvSpPr>
                <a:spLocks noChangeShapeType="1"/>
              </p:cNvSpPr>
              <p:nvPr/>
            </p:nvSpPr>
            <p:spPr bwMode="auto">
              <a:xfrm rot="5400000" flipV="1">
                <a:off x="2503" y="1821"/>
                <a:ext cx="17" cy="3"/>
              </a:xfrm>
              <a:prstGeom prst="line">
                <a:avLst/>
              </a:prstGeom>
              <a:noFill/>
              <a:ln w="19050">
                <a:solidFill>
                  <a:schemeClr val="accent1"/>
                </a:solidFill>
                <a:round/>
                <a:headEnd/>
                <a:tailEnd/>
              </a:ln>
            </p:spPr>
            <p:txBody>
              <a:bodyPr/>
              <a:lstStyle/>
              <a:p>
                <a:endParaRPr lang="en-GB"/>
              </a:p>
            </p:txBody>
          </p:sp>
          <p:sp>
            <p:nvSpPr>
              <p:cNvPr id="50" name="Line 60">
                <a:extLst>
                  <a:ext uri="{FF2B5EF4-FFF2-40B4-BE49-F238E27FC236}">
                    <a16:creationId xmlns:a16="http://schemas.microsoft.com/office/drawing/2014/main" id="{AD3C7F92-F5CE-C49B-06C6-87A088B18897}"/>
                  </a:ext>
                </a:extLst>
              </p:cNvPr>
              <p:cNvSpPr>
                <a:spLocks noChangeShapeType="1"/>
              </p:cNvSpPr>
              <p:nvPr/>
            </p:nvSpPr>
            <p:spPr bwMode="auto">
              <a:xfrm rot="5400000" flipV="1">
                <a:off x="2504" y="1840"/>
                <a:ext cx="22" cy="3"/>
              </a:xfrm>
              <a:prstGeom prst="line">
                <a:avLst/>
              </a:prstGeom>
              <a:noFill/>
              <a:ln w="19050">
                <a:solidFill>
                  <a:schemeClr val="accent1"/>
                </a:solidFill>
                <a:round/>
                <a:headEnd/>
                <a:tailEnd/>
              </a:ln>
            </p:spPr>
            <p:txBody>
              <a:bodyPr/>
              <a:lstStyle/>
              <a:p>
                <a:endParaRPr lang="en-GB"/>
              </a:p>
            </p:txBody>
          </p:sp>
          <p:sp>
            <p:nvSpPr>
              <p:cNvPr id="51" name="Line 61">
                <a:extLst>
                  <a:ext uri="{FF2B5EF4-FFF2-40B4-BE49-F238E27FC236}">
                    <a16:creationId xmlns:a16="http://schemas.microsoft.com/office/drawing/2014/main" id="{9D286631-296F-CE77-78B2-33EC31F59A56}"/>
                  </a:ext>
                </a:extLst>
              </p:cNvPr>
              <p:cNvSpPr>
                <a:spLocks noChangeShapeType="1"/>
              </p:cNvSpPr>
              <p:nvPr/>
            </p:nvSpPr>
            <p:spPr bwMode="auto">
              <a:xfrm rot="5400000" flipV="1">
                <a:off x="2509" y="1860"/>
                <a:ext cx="17" cy="3"/>
              </a:xfrm>
              <a:prstGeom prst="line">
                <a:avLst/>
              </a:prstGeom>
              <a:noFill/>
              <a:ln w="19050">
                <a:solidFill>
                  <a:schemeClr val="accent1"/>
                </a:solidFill>
                <a:round/>
                <a:headEnd/>
                <a:tailEnd/>
              </a:ln>
            </p:spPr>
            <p:txBody>
              <a:bodyPr/>
              <a:lstStyle/>
              <a:p>
                <a:endParaRPr lang="en-GB"/>
              </a:p>
            </p:txBody>
          </p:sp>
          <p:sp>
            <p:nvSpPr>
              <p:cNvPr id="52" name="Line 62">
                <a:extLst>
                  <a:ext uri="{FF2B5EF4-FFF2-40B4-BE49-F238E27FC236}">
                    <a16:creationId xmlns:a16="http://schemas.microsoft.com/office/drawing/2014/main" id="{5C1672E0-A083-960D-677D-0F0390FFC260}"/>
                  </a:ext>
                </a:extLst>
              </p:cNvPr>
              <p:cNvSpPr>
                <a:spLocks noChangeShapeType="1"/>
              </p:cNvSpPr>
              <p:nvPr/>
            </p:nvSpPr>
            <p:spPr bwMode="auto">
              <a:xfrm rot="5400000" flipV="1">
                <a:off x="2512" y="1877"/>
                <a:ext cx="22" cy="7"/>
              </a:xfrm>
              <a:prstGeom prst="line">
                <a:avLst/>
              </a:prstGeom>
              <a:noFill/>
              <a:ln w="19050">
                <a:solidFill>
                  <a:schemeClr val="accent1"/>
                </a:solidFill>
                <a:round/>
                <a:headEnd/>
                <a:tailEnd/>
              </a:ln>
            </p:spPr>
            <p:txBody>
              <a:bodyPr/>
              <a:lstStyle/>
              <a:p>
                <a:endParaRPr lang="en-GB"/>
              </a:p>
            </p:txBody>
          </p:sp>
          <p:sp>
            <p:nvSpPr>
              <p:cNvPr id="53" name="Line 63">
                <a:extLst>
                  <a:ext uri="{FF2B5EF4-FFF2-40B4-BE49-F238E27FC236}">
                    <a16:creationId xmlns:a16="http://schemas.microsoft.com/office/drawing/2014/main" id="{CE6BF5A1-34F5-912B-42D3-A918C503EAEB}"/>
                  </a:ext>
                </a:extLst>
              </p:cNvPr>
              <p:cNvSpPr>
                <a:spLocks noChangeShapeType="1"/>
              </p:cNvSpPr>
              <p:nvPr/>
            </p:nvSpPr>
            <p:spPr bwMode="auto">
              <a:xfrm rot="5400000" flipV="1">
                <a:off x="2521" y="1898"/>
                <a:ext cx="17" cy="6"/>
              </a:xfrm>
              <a:prstGeom prst="line">
                <a:avLst/>
              </a:prstGeom>
              <a:noFill/>
              <a:ln w="19050">
                <a:solidFill>
                  <a:schemeClr val="accent1"/>
                </a:solidFill>
                <a:round/>
                <a:headEnd/>
                <a:tailEnd/>
              </a:ln>
            </p:spPr>
            <p:txBody>
              <a:bodyPr/>
              <a:lstStyle/>
              <a:p>
                <a:endParaRPr lang="en-GB"/>
              </a:p>
            </p:txBody>
          </p:sp>
          <p:sp>
            <p:nvSpPr>
              <p:cNvPr id="54" name="Line 64">
                <a:extLst>
                  <a:ext uri="{FF2B5EF4-FFF2-40B4-BE49-F238E27FC236}">
                    <a16:creationId xmlns:a16="http://schemas.microsoft.com/office/drawing/2014/main" id="{94B9E185-99CB-8A49-6AF4-D438064E3C81}"/>
                  </a:ext>
                </a:extLst>
              </p:cNvPr>
              <p:cNvSpPr>
                <a:spLocks noChangeShapeType="1"/>
              </p:cNvSpPr>
              <p:nvPr/>
            </p:nvSpPr>
            <p:spPr bwMode="auto">
              <a:xfrm rot="5400000" flipV="1">
                <a:off x="2526" y="1915"/>
                <a:ext cx="21" cy="9"/>
              </a:xfrm>
              <a:prstGeom prst="line">
                <a:avLst/>
              </a:prstGeom>
              <a:noFill/>
              <a:ln w="19050">
                <a:solidFill>
                  <a:schemeClr val="accent1"/>
                </a:solidFill>
                <a:round/>
                <a:headEnd/>
                <a:tailEnd/>
              </a:ln>
            </p:spPr>
            <p:txBody>
              <a:bodyPr/>
              <a:lstStyle/>
              <a:p>
                <a:endParaRPr lang="en-GB"/>
              </a:p>
            </p:txBody>
          </p:sp>
          <p:sp>
            <p:nvSpPr>
              <p:cNvPr id="55" name="Line 65">
                <a:extLst>
                  <a:ext uri="{FF2B5EF4-FFF2-40B4-BE49-F238E27FC236}">
                    <a16:creationId xmlns:a16="http://schemas.microsoft.com/office/drawing/2014/main" id="{03242314-8179-3887-EBE8-361D4A878BA2}"/>
                  </a:ext>
                </a:extLst>
              </p:cNvPr>
              <p:cNvSpPr>
                <a:spLocks noChangeShapeType="1"/>
              </p:cNvSpPr>
              <p:nvPr/>
            </p:nvSpPr>
            <p:spPr bwMode="auto">
              <a:xfrm rot="5400000" flipV="1">
                <a:off x="2537" y="1934"/>
                <a:ext cx="22" cy="13"/>
              </a:xfrm>
              <a:prstGeom prst="line">
                <a:avLst/>
              </a:prstGeom>
              <a:noFill/>
              <a:ln w="19050">
                <a:solidFill>
                  <a:schemeClr val="accent1"/>
                </a:solidFill>
                <a:round/>
                <a:headEnd/>
                <a:tailEnd/>
              </a:ln>
            </p:spPr>
            <p:txBody>
              <a:bodyPr/>
              <a:lstStyle/>
              <a:p>
                <a:endParaRPr lang="en-GB"/>
              </a:p>
            </p:txBody>
          </p:sp>
          <p:sp>
            <p:nvSpPr>
              <p:cNvPr id="56" name="Line 66">
                <a:extLst>
                  <a:ext uri="{FF2B5EF4-FFF2-40B4-BE49-F238E27FC236}">
                    <a16:creationId xmlns:a16="http://schemas.microsoft.com/office/drawing/2014/main" id="{78D8271F-9F91-E542-83E2-50EBFA84E82C}"/>
                  </a:ext>
                </a:extLst>
              </p:cNvPr>
              <p:cNvSpPr>
                <a:spLocks noChangeShapeType="1"/>
              </p:cNvSpPr>
              <p:nvPr/>
            </p:nvSpPr>
            <p:spPr bwMode="auto">
              <a:xfrm rot="5400000" flipV="1">
                <a:off x="2552" y="1954"/>
                <a:ext cx="17" cy="13"/>
              </a:xfrm>
              <a:prstGeom prst="line">
                <a:avLst/>
              </a:prstGeom>
              <a:noFill/>
              <a:ln w="19050">
                <a:solidFill>
                  <a:schemeClr val="accent1"/>
                </a:solidFill>
                <a:round/>
                <a:headEnd/>
                <a:tailEnd/>
              </a:ln>
            </p:spPr>
            <p:txBody>
              <a:bodyPr/>
              <a:lstStyle/>
              <a:p>
                <a:endParaRPr lang="en-GB"/>
              </a:p>
            </p:txBody>
          </p:sp>
          <p:sp>
            <p:nvSpPr>
              <p:cNvPr id="57" name="Line 67">
                <a:extLst>
                  <a:ext uri="{FF2B5EF4-FFF2-40B4-BE49-F238E27FC236}">
                    <a16:creationId xmlns:a16="http://schemas.microsoft.com/office/drawing/2014/main" id="{9B355E88-01BA-FA87-E3EA-FD928381FE7E}"/>
                  </a:ext>
                </a:extLst>
              </p:cNvPr>
              <p:cNvSpPr>
                <a:spLocks noChangeShapeType="1"/>
              </p:cNvSpPr>
              <p:nvPr/>
            </p:nvSpPr>
            <p:spPr bwMode="auto">
              <a:xfrm rot="5400000" flipV="1">
                <a:off x="2564" y="1972"/>
                <a:ext cx="22" cy="15"/>
              </a:xfrm>
              <a:prstGeom prst="line">
                <a:avLst/>
              </a:prstGeom>
              <a:noFill/>
              <a:ln w="19050">
                <a:solidFill>
                  <a:schemeClr val="accent1"/>
                </a:solidFill>
                <a:round/>
                <a:headEnd/>
                <a:tailEnd/>
              </a:ln>
            </p:spPr>
            <p:txBody>
              <a:bodyPr/>
              <a:lstStyle/>
              <a:p>
                <a:endParaRPr lang="en-GB"/>
              </a:p>
            </p:txBody>
          </p:sp>
          <p:sp>
            <p:nvSpPr>
              <p:cNvPr id="58" name="Line 68">
                <a:extLst>
                  <a:ext uri="{FF2B5EF4-FFF2-40B4-BE49-F238E27FC236}">
                    <a16:creationId xmlns:a16="http://schemas.microsoft.com/office/drawing/2014/main" id="{DCE3D06E-8594-B5DE-1627-7D57F975DEFC}"/>
                  </a:ext>
                </a:extLst>
              </p:cNvPr>
              <p:cNvSpPr>
                <a:spLocks noChangeShapeType="1"/>
              </p:cNvSpPr>
              <p:nvPr/>
            </p:nvSpPr>
            <p:spPr bwMode="auto">
              <a:xfrm rot="5400000" flipV="1">
                <a:off x="2583" y="1990"/>
                <a:ext cx="17" cy="19"/>
              </a:xfrm>
              <a:prstGeom prst="line">
                <a:avLst/>
              </a:prstGeom>
              <a:noFill/>
              <a:ln w="19050">
                <a:solidFill>
                  <a:schemeClr val="accent1"/>
                </a:solidFill>
                <a:round/>
                <a:headEnd/>
                <a:tailEnd/>
              </a:ln>
            </p:spPr>
            <p:txBody>
              <a:bodyPr/>
              <a:lstStyle/>
              <a:p>
                <a:endParaRPr lang="en-GB"/>
              </a:p>
            </p:txBody>
          </p:sp>
          <p:sp>
            <p:nvSpPr>
              <p:cNvPr id="59" name="Line 69">
                <a:extLst>
                  <a:ext uri="{FF2B5EF4-FFF2-40B4-BE49-F238E27FC236}">
                    <a16:creationId xmlns:a16="http://schemas.microsoft.com/office/drawing/2014/main" id="{7F445CF4-AA1B-AE10-6F93-86CAFCCF3925}"/>
                  </a:ext>
                </a:extLst>
              </p:cNvPr>
              <p:cNvSpPr>
                <a:spLocks noChangeShapeType="1"/>
              </p:cNvSpPr>
              <p:nvPr/>
            </p:nvSpPr>
            <p:spPr bwMode="auto">
              <a:xfrm rot="5400000" flipV="1">
                <a:off x="2602" y="2008"/>
                <a:ext cx="21" cy="22"/>
              </a:xfrm>
              <a:prstGeom prst="line">
                <a:avLst/>
              </a:prstGeom>
              <a:noFill/>
              <a:ln w="19050">
                <a:solidFill>
                  <a:schemeClr val="accent1"/>
                </a:solidFill>
                <a:round/>
                <a:headEnd/>
                <a:tailEnd/>
              </a:ln>
            </p:spPr>
            <p:txBody>
              <a:bodyPr/>
              <a:lstStyle/>
              <a:p>
                <a:endParaRPr lang="en-GB"/>
              </a:p>
            </p:txBody>
          </p:sp>
          <p:sp>
            <p:nvSpPr>
              <p:cNvPr id="60" name="Line 70">
                <a:extLst>
                  <a:ext uri="{FF2B5EF4-FFF2-40B4-BE49-F238E27FC236}">
                    <a16:creationId xmlns:a16="http://schemas.microsoft.com/office/drawing/2014/main" id="{E628D346-4A70-4D33-5032-DC5B4BC70942}"/>
                  </a:ext>
                </a:extLst>
              </p:cNvPr>
              <p:cNvSpPr>
                <a:spLocks noChangeShapeType="1"/>
              </p:cNvSpPr>
              <p:nvPr/>
            </p:nvSpPr>
            <p:spPr bwMode="auto">
              <a:xfrm rot="5400000" flipV="1">
                <a:off x="2627" y="2025"/>
                <a:ext cx="18" cy="25"/>
              </a:xfrm>
              <a:prstGeom prst="line">
                <a:avLst/>
              </a:prstGeom>
              <a:noFill/>
              <a:ln w="19050">
                <a:solidFill>
                  <a:schemeClr val="accent1"/>
                </a:solidFill>
                <a:round/>
                <a:headEnd/>
                <a:tailEnd/>
              </a:ln>
            </p:spPr>
            <p:txBody>
              <a:bodyPr/>
              <a:lstStyle/>
              <a:p>
                <a:endParaRPr lang="en-GB"/>
              </a:p>
            </p:txBody>
          </p:sp>
          <p:sp>
            <p:nvSpPr>
              <p:cNvPr id="61" name="Line 71">
                <a:extLst>
                  <a:ext uri="{FF2B5EF4-FFF2-40B4-BE49-F238E27FC236}">
                    <a16:creationId xmlns:a16="http://schemas.microsoft.com/office/drawing/2014/main" id="{55D31950-C98D-87DA-ECCA-75B2069A771D}"/>
                  </a:ext>
                </a:extLst>
              </p:cNvPr>
              <p:cNvSpPr>
                <a:spLocks noChangeShapeType="1"/>
              </p:cNvSpPr>
              <p:nvPr/>
            </p:nvSpPr>
            <p:spPr bwMode="auto">
              <a:xfrm rot="5400000" flipV="1">
                <a:off x="2652" y="2043"/>
                <a:ext cx="21" cy="29"/>
              </a:xfrm>
              <a:prstGeom prst="line">
                <a:avLst/>
              </a:prstGeom>
              <a:noFill/>
              <a:ln w="19050">
                <a:solidFill>
                  <a:schemeClr val="accent1"/>
                </a:solidFill>
                <a:round/>
                <a:headEnd/>
                <a:tailEnd/>
              </a:ln>
            </p:spPr>
            <p:txBody>
              <a:bodyPr/>
              <a:lstStyle/>
              <a:p>
                <a:endParaRPr lang="en-GB"/>
              </a:p>
            </p:txBody>
          </p:sp>
          <p:sp>
            <p:nvSpPr>
              <p:cNvPr id="62" name="Line 72">
                <a:extLst>
                  <a:ext uri="{FF2B5EF4-FFF2-40B4-BE49-F238E27FC236}">
                    <a16:creationId xmlns:a16="http://schemas.microsoft.com/office/drawing/2014/main" id="{E10871CA-D7F0-F3B1-3FC6-1F7063CEF013}"/>
                  </a:ext>
                </a:extLst>
              </p:cNvPr>
              <p:cNvSpPr>
                <a:spLocks noChangeShapeType="1"/>
              </p:cNvSpPr>
              <p:nvPr/>
            </p:nvSpPr>
            <p:spPr bwMode="auto">
              <a:xfrm rot="5400000" flipV="1">
                <a:off x="2684" y="2061"/>
                <a:ext cx="17" cy="31"/>
              </a:xfrm>
              <a:prstGeom prst="line">
                <a:avLst/>
              </a:prstGeom>
              <a:noFill/>
              <a:ln w="19050">
                <a:solidFill>
                  <a:schemeClr val="accent1"/>
                </a:solidFill>
                <a:round/>
                <a:headEnd/>
                <a:tailEnd/>
              </a:ln>
            </p:spPr>
            <p:txBody>
              <a:bodyPr/>
              <a:lstStyle/>
              <a:p>
                <a:endParaRPr lang="en-GB"/>
              </a:p>
            </p:txBody>
          </p:sp>
          <p:sp>
            <p:nvSpPr>
              <p:cNvPr id="63" name="Line 73">
                <a:extLst>
                  <a:ext uri="{FF2B5EF4-FFF2-40B4-BE49-F238E27FC236}">
                    <a16:creationId xmlns:a16="http://schemas.microsoft.com/office/drawing/2014/main" id="{F877F37E-E5D8-A188-A8FC-4176D218801C}"/>
                  </a:ext>
                </a:extLst>
              </p:cNvPr>
              <p:cNvSpPr>
                <a:spLocks noChangeShapeType="1"/>
              </p:cNvSpPr>
              <p:nvPr/>
            </p:nvSpPr>
            <p:spPr bwMode="auto">
              <a:xfrm rot="5400000" flipV="1">
                <a:off x="2715" y="2078"/>
                <a:ext cx="22" cy="35"/>
              </a:xfrm>
              <a:prstGeom prst="line">
                <a:avLst/>
              </a:prstGeom>
              <a:noFill/>
              <a:ln w="19050">
                <a:solidFill>
                  <a:schemeClr val="accent1"/>
                </a:solidFill>
                <a:round/>
                <a:headEnd/>
                <a:tailEnd/>
              </a:ln>
            </p:spPr>
            <p:txBody>
              <a:bodyPr/>
              <a:lstStyle/>
              <a:p>
                <a:endParaRPr lang="en-GB"/>
              </a:p>
            </p:txBody>
          </p:sp>
          <p:sp>
            <p:nvSpPr>
              <p:cNvPr id="64" name="Line 74">
                <a:extLst>
                  <a:ext uri="{FF2B5EF4-FFF2-40B4-BE49-F238E27FC236}">
                    <a16:creationId xmlns:a16="http://schemas.microsoft.com/office/drawing/2014/main" id="{339B40BE-F5FB-409A-9901-3967B27FE060}"/>
                  </a:ext>
                </a:extLst>
              </p:cNvPr>
              <p:cNvSpPr>
                <a:spLocks noChangeShapeType="1"/>
              </p:cNvSpPr>
              <p:nvPr/>
            </p:nvSpPr>
            <p:spPr bwMode="auto">
              <a:xfrm rot="5400000" flipV="1">
                <a:off x="2752" y="2099"/>
                <a:ext cx="21" cy="38"/>
              </a:xfrm>
              <a:prstGeom prst="line">
                <a:avLst/>
              </a:prstGeom>
              <a:noFill/>
              <a:ln w="19050">
                <a:solidFill>
                  <a:schemeClr val="accent1"/>
                </a:solidFill>
                <a:round/>
                <a:headEnd/>
                <a:tailEnd/>
              </a:ln>
            </p:spPr>
            <p:txBody>
              <a:bodyPr/>
              <a:lstStyle/>
              <a:p>
                <a:endParaRPr lang="en-GB"/>
              </a:p>
            </p:txBody>
          </p:sp>
          <p:sp>
            <p:nvSpPr>
              <p:cNvPr id="65" name="Line 75">
                <a:extLst>
                  <a:ext uri="{FF2B5EF4-FFF2-40B4-BE49-F238E27FC236}">
                    <a16:creationId xmlns:a16="http://schemas.microsoft.com/office/drawing/2014/main" id="{47F3FB0A-5845-1280-92AF-BBAB5237103B}"/>
                  </a:ext>
                </a:extLst>
              </p:cNvPr>
              <p:cNvSpPr>
                <a:spLocks noChangeShapeType="1"/>
              </p:cNvSpPr>
              <p:nvPr/>
            </p:nvSpPr>
            <p:spPr bwMode="auto">
              <a:xfrm rot="5400000" flipV="1">
                <a:off x="2793" y="2116"/>
                <a:ext cx="18" cy="41"/>
              </a:xfrm>
              <a:prstGeom prst="line">
                <a:avLst/>
              </a:prstGeom>
              <a:noFill/>
              <a:ln w="19050">
                <a:solidFill>
                  <a:schemeClr val="accent1"/>
                </a:solidFill>
                <a:round/>
                <a:headEnd/>
                <a:tailEnd/>
              </a:ln>
            </p:spPr>
            <p:txBody>
              <a:bodyPr/>
              <a:lstStyle/>
              <a:p>
                <a:endParaRPr lang="en-GB"/>
              </a:p>
            </p:txBody>
          </p:sp>
          <p:sp>
            <p:nvSpPr>
              <p:cNvPr id="66" name="Line 76">
                <a:extLst>
                  <a:ext uri="{FF2B5EF4-FFF2-40B4-BE49-F238E27FC236}">
                    <a16:creationId xmlns:a16="http://schemas.microsoft.com/office/drawing/2014/main" id="{ACCC5113-E54D-906E-CFED-BE7E0CF43172}"/>
                  </a:ext>
                </a:extLst>
              </p:cNvPr>
              <p:cNvSpPr>
                <a:spLocks noChangeShapeType="1"/>
              </p:cNvSpPr>
              <p:nvPr/>
            </p:nvSpPr>
            <p:spPr bwMode="auto">
              <a:xfrm rot="5400000" flipV="1">
                <a:off x="2834" y="2135"/>
                <a:ext cx="21" cy="44"/>
              </a:xfrm>
              <a:prstGeom prst="line">
                <a:avLst/>
              </a:prstGeom>
              <a:noFill/>
              <a:ln w="19050">
                <a:solidFill>
                  <a:schemeClr val="accent1"/>
                </a:solidFill>
                <a:round/>
                <a:headEnd/>
                <a:tailEnd/>
              </a:ln>
            </p:spPr>
            <p:txBody>
              <a:bodyPr/>
              <a:lstStyle/>
              <a:p>
                <a:endParaRPr lang="en-GB"/>
              </a:p>
            </p:txBody>
          </p:sp>
          <p:sp>
            <p:nvSpPr>
              <p:cNvPr id="67" name="Line 77">
                <a:extLst>
                  <a:ext uri="{FF2B5EF4-FFF2-40B4-BE49-F238E27FC236}">
                    <a16:creationId xmlns:a16="http://schemas.microsoft.com/office/drawing/2014/main" id="{1EDB134C-A87E-8E62-6135-D88F352D316B}"/>
                  </a:ext>
                </a:extLst>
              </p:cNvPr>
              <p:cNvSpPr>
                <a:spLocks noChangeShapeType="1"/>
              </p:cNvSpPr>
              <p:nvPr/>
            </p:nvSpPr>
            <p:spPr bwMode="auto">
              <a:xfrm rot="5400000" flipV="1">
                <a:off x="2880" y="2154"/>
                <a:ext cx="17" cy="44"/>
              </a:xfrm>
              <a:prstGeom prst="line">
                <a:avLst/>
              </a:prstGeom>
              <a:noFill/>
              <a:ln w="19050">
                <a:solidFill>
                  <a:schemeClr val="accent1"/>
                </a:solidFill>
                <a:round/>
                <a:headEnd/>
                <a:tailEnd/>
              </a:ln>
            </p:spPr>
            <p:txBody>
              <a:bodyPr/>
              <a:lstStyle/>
              <a:p>
                <a:endParaRPr lang="en-GB"/>
              </a:p>
            </p:txBody>
          </p:sp>
          <p:sp>
            <p:nvSpPr>
              <p:cNvPr id="68" name="Line 78">
                <a:extLst>
                  <a:ext uri="{FF2B5EF4-FFF2-40B4-BE49-F238E27FC236}">
                    <a16:creationId xmlns:a16="http://schemas.microsoft.com/office/drawing/2014/main" id="{375BBDA6-314C-875E-9846-6A82B3013599}"/>
                  </a:ext>
                </a:extLst>
              </p:cNvPr>
              <p:cNvSpPr>
                <a:spLocks noChangeShapeType="1"/>
              </p:cNvSpPr>
              <p:nvPr/>
            </p:nvSpPr>
            <p:spPr bwMode="auto">
              <a:xfrm rot="5400000" flipV="1">
                <a:off x="2922" y="2173"/>
                <a:ext cx="22" cy="44"/>
              </a:xfrm>
              <a:prstGeom prst="line">
                <a:avLst/>
              </a:prstGeom>
              <a:noFill/>
              <a:ln w="19050">
                <a:solidFill>
                  <a:schemeClr val="accent1"/>
                </a:solidFill>
                <a:round/>
                <a:headEnd/>
                <a:tailEnd/>
              </a:ln>
            </p:spPr>
            <p:txBody>
              <a:bodyPr/>
              <a:lstStyle/>
              <a:p>
                <a:endParaRPr lang="en-GB"/>
              </a:p>
            </p:txBody>
          </p:sp>
          <p:sp>
            <p:nvSpPr>
              <p:cNvPr id="69" name="Line 79">
                <a:extLst>
                  <a:ext uri="{FF2B5EF4-FFF2-40B4-BE49-F238E27FC236}">
                    <a16:creationId xmlns:a16="http://schemas.microsoft.com/office/drawing/2014/main" id="{D44C2CAE-6527-71F0-5DEC-6A7906154283}"/>
                  </a:ext>
                </a:extLst>
              </p:cNvPr>
              <p:cNvSpPr>
                <a:spLocks noChangeShapeType="1"/>
              </p:cNvSpPr>
              <p:nvPr/>
            </p:nvSpPr>
            <p:spPr bwMode="auto">
              <a:xfrm rot="5400000" flipV="1">
                <a:off x="2968" y="2193"/>
                <a:ext cx="17" cy="44"/>
              </a:xfrm>
              <a:prstGeom prst="line">
                <a:avLst/>
              </a:prstGeom>
              <a:noFill/>
              <a:ln w="19050">
                <a:solidFill>
                  <a:schemeClr val="accent1"/>
                </a:solidFill>
                <a:round/>
                <a:headEnd/>
                <a:tailEnd/>
              </a:ln>
            </p:spPr>
            <p:txBody>
              <a:bodyPr/>
              <a:lstStyle/>
              <a:p>
                <a:endParaRPr lang="en-GB"/>
              </a:p>
            </p:txBody>
          </p:sp>
          <p:sp>
            <p:nvSpPr>
              <p:cNvPr id="70" name="Freeform 80">
                <a:extLst>
                  <a:ext uri="{FF2B5EF4-FFF2-40B4-BE49-F238E27FC236}">
                    <a16:creationId xmlns:a16="http://schemas.microsoft.com/office/drawing/2014/main" id="{E4A3F6C5-01AA-1808-CAA5-BE7594815D22}"/>
                  </a:ext>
                </a:extLst>
              </p:cNvPr>
              <p:cNvSpPr>
                <a:spLocks/>
              </p:cNvSpPr>
              <p:nvPr/>
            </p:nvSpPr>
            <p:spPr bwMode="auto">
              <a:xfrm rot="5400000">
                <a:off x="3011" y="2210"/>
                <a:ext cx="21" cy="47"/>
              </a:xfrm>
              <a:custGeom>
                <a:avLst/>
                <a:gdLst/>
                <a:ahLst/>
                <a:cxnLst>
                  <a:cxn ang="0">
                    <a:pos x="0" y="47"/>
                  </a:cxn>
                  <a:cxn ang="0">
                    <a:pos x="8" y="22"/>
                  </a:cxn>
                  <a:cxn ang="0">
                    <a:pos x="20" y="0"/>
                  </a:cxn>
                </a:cxnLst>
                <a:rect l="0" t="0" r="r" b="b"/>
                <a:pathLst>
                  <a:path w="20" h="47">
                    <a:moveTo>
                      <a:pt x="0" y="47"/>
                    </a:moveTo>
                    <a:lnTo>
                      <a:pt x="8" y="22"/>
                    </a:lnTo>
                    <a:lnTo>
                      <a:pt x="20" y="0"/>
                    </a:lnTo>
                  </a:path>
                </a:pathLst>
              </a:custGeom>
              <a:noFill/>
              <a:ln w="19050" cmpd="sng">
                <a:solidFill>
                  <a:schemeClr val="accent1"/>
                </a:solidFill>
                <a:prstDash val="solid"/>
                <a:round/>
                <a:headEnd/>
                <a:tailEnd/>
              </a:ln>
            </p:spPr>
            <p:txBody>
              <a:bodyPr/>
              <a:lstStyle/>
              <a:p>
                <a:endParaRPr lang="en-GB"/>
              </a:p>
            </p:txBody>
          </p:sp>
          <p:sp>
            <p:nvSpPr>
              <p:cNvPr id="71" name="Line 81">
                <a:extLst>
                  <a:ext uri="{FF2B5EF4-FFF2-40B4-BE49-F238E27FC236}">
                    <a16:creationId xmlns:a16="http://schemas.microsoft.com/office/drawing/2014/main" id="{43EB7169-14B5-2508-34CD-DBF82E27CDEF}"/>
                  </a:ext>
                </a:extLst>
              </p:cNvPr>
              <p:cNvSpPr>
                <a:spLocks noChangeShapeType="1"/>
              </p:cNvSpPr>
              <p:nvPr/>
            </p:nvSpPr>
            <p:spPr bwMode="auto">
              <a:xfrm rot="5400000" flipV="1">
                <a:off x="3055" y="2234"/>
                <a:ext cx="22" cy="41"/>
              </a:xfrm>
              <a:prstGeom prst="line">
                <a:avLst/>
              </a:prstGeom>
              <a:noFill/>
              <a:ln w="19050">
                <a:solidFill>
                  <a:schemeClr val="accent1"/>
                </a:solidFill>
                <a:round/>
                <a:headEnd/>
                <a:tailEnd/>
              </a:ln>
            </p:spPr>
            <p:txBody>
              <a:bodyPr/>
              <a:lstStyle/>
              <a:p>
                <a:endParaRPr lang="en-GB"/>
              </a:p>
            </p:txBody>
          </p:sp>
          <p:sp>
            <p:nvSpPr>
              <p:cNvPr id="72" name="Line 82">
                <a:extLst>
                  <a:ext uri="{FF2B5EF4-FFF2-40B4-BE49-F238E27FC236}">
                    <a16:creationId xmlns:a16="http://schemas.microsoft.com/office/drawing/2014/main" id="{4DEE64FD-FEAD-BF3B-F5B8-BA32425E3F1A}"/>
                  </a:ext>
                </a:extLst>
              </p:cNvPr>
              <p:cNvSpPr>
                <a:spLocks noChangeShapeType="1"/>
              </p:cNvSpPr>
              <p:nvPr/>
            </p:nvSpPr>
            <p:spPr bwMode="auto">
              <a:xfrm rot="5400000" flipV="1">
                <a:off x="3097" y="2256"/>
                <a:ext cx="17" cy="38"/>
              </a:xfrm>
              <a:prstGeom prst="line">
                <a:avLst/>
              </a:prstGeom>
              <a:noFill/>
              <a:ln w="19050">
                <a:solidFill>
                  <a:schemeClr val="accent1"/>
                </a:solidFill>
                <a:round/>
                <a:headEnd/>
                <a:tailEnd/>
              </a:ln>
            </p:spPr>
            <p:txBody>
              <a:bodyPr/>
              <a:lstStyle/>
              <a:p>
                <a:endParaRPr lang="en-GB"/>
              </a:p>
            </p:txBody>
          </p:sp>
          <p:sp>
            <p:nvSpPr>
              <p:cNvPr id="73" name="Freeform 83">
                <a:extLst>
                  <a:ext uri="{FF2B5EF4-FFF2-40B4-BE49-F238E27FC236}">
                    <a16:creationId xmlns:a16="http://schemas.microsoft.com/office/drawing/2014/main" id="{E79673ED-3501-C598-1A36-2AF79B50EB53}"/>
                  </a:ext>
                </a:extLst>
              </p:cNvPr>
              <p:cNvSpPr>
                <a:spLocks/>
              </p:cNvSpPr>
              <p:nvPr/>
            </p:nvSpPr>
            <p:spPr bwMode="auto">
              <a:xfrm rot="5400000">
                <a:off x="3133" y="2275"/>
                <a:ext cx="22" cy="38"/>
              </a:xfrm>
              <a:custGeom>
                <a:avLst/>
                <a:gdLst/>
                <a:ahLst/>
                <a:cxnLst>
                  <a:cxn ang="0">
                    <a:pos x="0" y="38"/>
                  </a:cxn>
                  <a:cxn ang="0">
                    <a:pos x="8" y="19"/>
                  </a:cxn>
                  <a:cxn ang="0">
                    <a:pos x="21" y="0"/>
                  </a:cxn>
                </a:cxnLst>
                <a:rect l="0" t="0" r="r" b="b"/>
                <a:pathLst>
                  <a:path w="21" h="38">
                    <a:moveTo>
                      <a:pt x="0" y="38"/>
                    </a:moveTo>
                    <a:lnTo>
                      <a:pt x="8" y="19"/>
                    </a:lnTo>
                    <a:lnTo>
                      <a:pt x="21" y="0"/>
                    </a:lnTo>
                  </a:path>
                </a:pathLst>
              </a:custGeom>
              <a:noFill/>
              <a:ln w="19050" cmpd="sng">
                <a:solidFill>
                  <a:schemeClr val="accent1"/>
                </a:solidFill>
                <a:prstDash val="solid"/>
                <a:round/>
                <a:headEnd/>
                <a:tailEnd/>
              </a:ln>
            </p:spPr>
            <p:txBody>
              <a:bodyPr/>
              <a:lstStyle/>
              <a:p>
                <a:endParaRPr lang="en-GB"/>
              </a:p>
            </p:txBody>
          </p:sp>
          <p:sp>
            <p:nvSpPr>
              <p:cNvPr id="74" name="Freeform 84">
                <a:extLst>
                  <a:ext uri="{FF2B5EF4-FFF2-40B4-BE49-F238E27FC236}">
                    <a16:creationId xmlns:a16="http://schemas.microsoft.com/office/drawing/2014/main" id="{46E4C4A6-AD84-C4DA-086C-E12E8C370EB9}"/>
                  </a:ext>
                </a:extLst>
              </p:cNvPr>
              <p:cNvSpPr>
                <a:spLocks/>
              </p:cNvSpPr>
              <p:nvPr/>
            </p:nvSpPr>
            <p:spPr bwMode="auto">
              <a:xfrm rot="5400000">
                <a:off x="3168" y="2300"/>
                <a:ext cx="17" cy="28"/>
              </a:xfrm>
              <a:custGeom>
                <a:avLst/>
                <a:gdLst/>
                <a:ahLst/>
                <a:cxnLst>
                  <a:cxn ang="0">
                    <a:pos x="0" y="28"/>
                  </a:cxn>
                  <a:cxn ang="0">
                    <a:pos x="8" y="12"/>
                  </a:cxn>
                  <a:cxn ang="0">
                    <a:pos x="16" y="0"/>
                  </a:cxn>
                </a:cxnLst>
                <a:rect l="0" t="0" r="r" b="b"/>
                <a:pathLst>
                  <a:path w="16" h="28">
                    <a:moveTo>
                      <a:pt x="0" y="28"/>
                    </a:moveTo>
                    <a:lnTo>
                      <a:pt x="8" y="12"/>
                    </a:lnTo>
                    <a:lnTo>
                      <a:pt x="16" y="0"/>
                    </a:lnTo>
                  </a:path>
                </a:pathLst>
              </a:custGeom>
              <a:noFill/>
              <a:ln w="19050" cmpd="sng">
                <a:solidFill>
                  <a:schemeClr val="accent1"/>
                </a:solidFill>
                <a:prstDash val="solid"/>
                <a:round/>
                <a:headEnd/>
                <a:tailEnd/>
              </a:ln>
            </p:spPr>
            <p:txBody>
              <a:bodyPr/>
              <a:lstStyle/>
              <a:p>
                <a:endParaRPr lang="en-GB"/>
              </a:p>
            </p:txBody>
          </p:sp>
          <p:sp>
            <p:nvSpPr>
              <p:cNvPr id="75" name="Freeform 85">
                <a:extLst>
                  <a:ext uri="{FF2B5EF4-FFF2-40B4-BE49-F238E27FC236}">
                    <a16:creationId xmlns:a16="http://schemas.microsoft.com/office/drawing/2014/main" id="{4CCC30E3-22CE-CEFA-0803-1831A7F5C4C0}"/>
                  </a:ext>
                </a:extLst>
              </p:cNvPr>
              <p:cNvSpPr>
                <a:spLocks/>
              </p:cNvSpPr>
              <p:nvPr/>
            </p:nvSpPr>
            <p:spPr bwMode="auto">
              <a:xfrm rot="5400000">
                <a:off x="3193" y="2320"/>
                <a:ext cx="21" cy="26"/>
              </a:xfrm>
              <a:custGeom>
                <a:avLst/>
                <a:gdLst/>
                <a:ahLst/>
                <a:cxnLst>
                  <a:cxn ang="0">
                    <a:pos x="0" y="26"/>
                  </a:cxn>
                  <a:cxn ang="0">
                    <a:pos x="8" y="13"/>
                  </a:cxn>
                  <a:cxn ang="0">
                    <a:pos x="20" y="0"/>
                  </a:cxn>
                </a:cxnLst>
                <a:rect l="0" t="0" r="r" b="b"/>
                <a:pathLst>
                  <a:path w="20" h="26">
                    <a:moveTo>
                      <a:pt x="0" y="26"/>
                    </a:moveTo>
                    <a:lnTo>
                      <a:pt x="8" y="13"/>
                    </a:lnTo>
                    <a:lnTo>
                      <a:pt x="20" y="0"/>
                    </a:lnTo>
                  </a:path>
                </a:pathLst>
              </a:custGeom>
              <a:noFill/>
              <a:ln w="19050" cmpd="sng">
                <a:solidFill>
                  <a:schemeClr val="accent1"/>
                </a:solidFill>
                <a:prstDash val="solid"/>
                <a:round/>
                <a:headEnd/>
                <a:tailEnd/>
              </a:ln>
            </p:spPr>
            <p:txBody>
              <a:bodyPr/>
              <a:lstStyle/>
              <a:p>
                <a:endParaRPr lang="en-GB"/>
              </a:p>
            </p:txBody>
          </p:sp>
          <p:sp>
            <p:nvSpPr>
              <p:cNvPr id="76" name="Freeform 86">
                <a:extLst>
                  <a:ext uri="{FF2B5EF4-FFF2-40B4-BE49-F238E27FC236}">
                    <a16:creationId xmlns:a16="http://schemas.microsoft.com/office/drawing/2014/main" id="{034C5305-D84D-563C-A930-53C7845EF830}"/>
                  </a:ext>
                </a:extLst>
              </p:cNvPr>
              <p:cNvSpPr>
                <a:spLocks/>
              </p:cNvSpPr>
              <p:nvPr/>
            </p:nvSpPr>
            <p:spPr bwMode="auto">
              <a:xfrm rot="5400000">
                <a:off x="3217" y="2343"/>
                <a:ext cx="18" cy="18"/>
              </a:xfrm>
              <a:custGeom>
                <a:avLst/>
                <a:gdLst/>
                <a:ahLst/>
                <a:cxnLst>
                  <a:cxn ang="0">
                    <a:pos x="0" y="18"/>
                  </a:cxn>
                  <a:cxn ang="0">
                    <a:pos x="9" y="9"/>
                  </a:cxn>
                  <a:cxn ang="0">
                    <a:pos x="17" y="0"/>
                  </a:cxn>
                </a:cxnLst>
                <a:rect l="0" t="0" r="r" b="b"/>
                <a:pathLst>
                  <a:path w="17" h="18">
                    <a:moveTo>
                      <a:pt x="0" y="18"/>
                    </a:moveTo>
                    <a:lnTo>
                      <a:pt x="9" y="9"/>
                    </a:lnTo>
                    <a:lnTo>
                      <a:pt x="17" y="0"/>
                    </a:lnTo>
                  </a:path>
                </a:pathLst>
              </a:custGeom>
              <a:noFill/>
              <a:ln w="19050" cmpd="sng">
                <a:solidFill>
                  <a:schemeClr val="accent1"/>
                </a:solidFill>
                <a:prstDash val="solid"/>
                <a:round/>
                <a:headEnd/>
                <a:tailEnd/>
              </a:ln>
            </p:spPr>
            <p:txBody>
              <a:bodyPr/>
              <a:lstStyle/>
              <a:p>
                <a:endParaRPr lang="en-GB"/>
              </a:p>
            </p:txBody>
          </p:sp>
          <p:sp>
            <p:nvSpPr>
              <p:cNvPr id="77" name="Freeform 87">
                <a:extLst>
                  <a:ext uri="{FF2B5EF4-FFF2-40B4-BE49-F238E27FC236}">
                    <a16:creationId xmlns:a16="http://schemas.microsoft.com/office/drawing/2014/main" id="{57B6338C-62A3-E15E-29C4-2275DD9D8656}"/>
                  </a:ext>
                </a:extLst>
              </p:cNvPr>
              <p:cNvSpPr>
                <a:spLocks/>
              </p:cNvSpPr>
              <p:nvPr/>
            </p:nvSpPr>
            <p:spPr bwMode="auto">
              <a:xfrm rot="5400000">
                <a:off x="3229" y="2367"/>
                <a:ext cx="21" cy="10"/>
              </a:xfrm>
              <a:custGeom>
                <a:avLst/>
                <a:gdLst/>
                <a:ahLst/>
                <a:cxnLst>
                  <a:cxn ang="0">
                    <a:pos x="0" y="10"/>
                  </a:cxn>
                  <a:cxn ang="0">
                    <a:pos x="8" y="3"/>
                  </a:cxn>
                  <a:cxn ang="0">
                    <a:pos x="20" y="0"/>
                  </a:cxn>
                </a:cxnLst>
                <a:rect l="0" t="0" r="r" b="b"/>
                <a:pathLst>
                  <a:path w="20" h="10">
                    <a:moveTo>
                      <a:pt x="0" y="10"/>
                    </a:moveTo>
                    <a:lnTo>
                      <a:pt x="8" y="3"/>
                    </a:lnTo>
                    <a:lnTo>
                      <a:pt x="20" y="0"/>
                    </a:lnTo>
                  </a:path>
                </a:pathLst>
              </a:custGeom>
              <a:noFill/>
              <a:ln w="19050" cmpd="sng">
                <a:solidFill>
                  <a:schemeClr val="accent1"/>
                </a:solidFill>
                <a:prstDash val="solid"/>
                <a:round/>
                <a:headEnd/>
                <a:tailEnd/>
              </a:ln>
            </p:spPr>
            <p:txBody>
              <a:bodyPr/>
              <a:lstStyle/>
              <a:p>
                <a:endParaRPr lang="en-GB"/>
              </a:p>
            </p:txBody>
          </p:sp>
          <p:sp>
            <p:nvSpPr>
              <p:cNvPr id="78" name="Freeform 88">
                <a:extLst>
                  <a:ext uri="{FF2B5EF4-FFF2-40B4-BE49-F238E27FC236}">
                    <a16:creationId xmlns:a16="http://schemas.microsoft.com/office/drawing/2014/main" id="{E9826A24-C58E-866A-A47A-6317DED786D3}"/>
                  </a:ext>
                </a:extLst>
              </p:cNvPr>
              <p:cNvSpPr>
                <a:spLocks/>
              </p:cNvSpPr>
              <p:nvPr/>
            </p:nvSpPr>
            <p:spPr bwMode="auto">
              <a:xfrm rot="5400000">
                <a:off x="3237" y="2390"/>
                <a:ext cx="22" cy="6"/>
              </a:xfrm>
              <a:custGeom>
                <a:avLst/>
                <a:gdLst/>
                <a:ahLst/>
                <a:cxnLst>
                  <a:cxn ang="0">
                    <a:pos x="0" y="6"/>
                  </a:cxn>
                  <a:cxn ang="0">
                    <a:pos x="12" y="3"/>
                  </a:cxn>
                  <a:cxn ang="0">
                    <a:pos x="21" y="0"/>
                  </a:cxn>
                </a:cxnLst>
                <a:rect l="0" t="0" r="r" b="b"/>
                <a:pathLst>
                  <a:path w="21" h="6">
                    <a:moveTo>
                      <a:pt x="0" y="6"/>
                    </a:moveTo>
                    <a:lnTo>
                      <a:pt x="12" y="3"/>
                    </a:lnTo>
                    <a:lnTo>
                      <a:pt x="21" y="0"/>
                    </a:lnTo>
                  </a:path>
                </a:pathLst>
              </a:custGeom>
              <a:noFill/>
              <a:ln w="19050" cmpd="sng">
                <a:solidFill>
                  <a:schemeClr val="accent1"/>
                </a:solidFill>
                <a:prstDash val="solid"/>
                <a:round/>
                <a:headEnd/>
                <a:tailEnd/>
              </a:ln>
            </p:spPr>
            <p:txBody>
              <a:bodyPr/>
              <a:lstStyle/>
              <a:p>
                <a:endParaRPr lang="en-GB"/>
              </a:p>
            </p:txBody>
          </p:sp>
          <p:sp>
            <p:nvSpPr>
              <p:cNvPr id="79" name="Freeform 89">
                <a:extLst>
                  <a:ext uri="{FF2B5EF4-FFF2-40B4-BE49-F238E27FC236}">
                    <a16:creationId xmlns:a16="http://schemas.microsoft.com/office/drawing/2014/main" id="{0FC22226-2514-91B7-CF8A-94B1C5DEA4D7}"/>
                  </a:ext>
                </a:extLst>
              </p:cNvPr>
              <p:cNvSpPr>
                <a:spLocks/>
              </p:cNvSpPr>
              <p:nvPr/>
            </p:nvSpPr>
            <p:spPr bwMode="auto">
              <a:xfrm rot="5400000">
                <a:off x="3239" y="2410"/>
                <a:ext cx="17" cy="6"/>
              </a:xfrm>
              <a:custGeom>
                <a:avLst/>
                <a:gdLst/>
                <a:ahLst/>
                <a:cxnLst>
                  <a:cxn ang="0">
                    <a:pos x="0" y="0"/>
                  </a:cxn>
                  <a:cxn ang="0">
                    <a:pos x="8" y="3"/>
                  </a:cxn>
                  <a:cxn ang="0">
                    <a:pos x="16" y="6"/>
                  </a:cxn>
                </a:cxnLst>
                <a:rect l="0" t="0" r="r" b="b"/>
                <a:pathLst>
                  <a:path w="16" h="6">
                    <a:moveTo>
                      <a:pt x="0" y="0"/>
                    </a:moveTo>
                    <a:lnTo>
                      <a:pt x="8" y="3"/>
                    </a:lnTo>
                    <a:lnTo>
                      <a:pt x="16" y="6"/>
                    </a:lnTo>
                  </a:path>
                </a:pathLst>
              </a:custGeom>
              <a:noFill/>
              <a:ln w="19050" cmpd="sng">
                <a:solidFill>
                  <a:schemeClr val="accent1"/>
                </a:solidFill>
                <a:prstDash val="solid"/>
                <a:round/>
                <a:headEnd/>
                <a:tailEnd/>
              </a:ln>
            </p:spPr>
            <p:txBody>
              <a:bodyPr/>
              <a:lstStyle/>
              <a:p>
                <a:endParaRPr lang="en-GB"/>
              </a:p>
            </p:txBody>
          </p:sp>
          <p:sp>
            <p:nvSpPr>
              <p:cNvPr id="80" name="Freeform 90">
                <a:extLst>
                  <a:ext uri="{FF2B5EF4-FFF2-40B4-BE49-F238E27FC236}">
                    <a16:creationId xmlns:a16="http://schemas.microsoft.com/office/drawing/2014/main" id="{41187B8F-B371-FB6F-9DF6-EDC17FF31082}"/>
                  </a:ext>
                </a:extLst>
              </p:cNvPr>
              <p:cNvSpPr>
                <a:spLocks/>
              </p:cNvSpPr>
              <p:nvPr/>
            </p:nvSpPr>
            <p:spPr bwMode="auto">
              <a:xfrm rot="5400000">
                <a:off x="3229" y="2427"/>
                <a:ext cx="21" cy="10"/>
              </a:xfrm>
              <a:custGeom>
                <a:avLst/>
                <a:gdLst/>
                <a:ahLst/>
                <a:cxnLst>
                  <a:cxn ang="0">
                    <a:pos x="0" y="0"/>
                  </a:cxn>
                  <a:cxn ang="0">
                    <a:pos x="8" y="3"/>
                  </a:cxn>
                  <a:cxn ang="0">
                    <a:pos x="20" y="10"/>
                  </a:cxn>
                </a:cxnLst>
                <a:rect l="0" t="0" r="r" b="b"/>
                <a:pathLst>
                  <a:path w="20" h="10">
                    <a:moveTo>
                      <a:pt x="0" y="0"/>
                    </a:moveTo>
                    <a:lnTo>
                      <a:pt x="8" y="3"/>
                    </a:lnTo>
                    <a:lnTo>
                      <a:pt x="20" y="10"/>
                    </a:lnTo>
                  </a:path>
                </a:pathLst>
              </a:custGeom>
              <a:noFill/>
              <a:ln w="19050" cmpd="sng">
                <a:solidFill>
                  <a:schemeClr val="accent1"/>
                </a:solidFill>
                <a:prstDash val="solid"/>
                <a:round/>
                <a:headEnd/>
                <a:tailEnd/>
              </a:ln>
            </p:spPr>
            <p:txBody>
              <a:bodyPr/>
              <a:lstStyle/>
              <a:p>
                <a:endParaRPr lang="en-GB"/>
              </a:p>
            </p:txBody>
          </p:sp>
          <p:sp>
            <p:nvSpPr>
              <p:cNvPr id="81" name="Freeform 91">
                <a:extLst>
                  <a:ext uri="{FF2B5EF4-FFF2-40B4-BE49-F238E27FC236}">
                    <a16:creationId xmlns:a16="http://schemas.microsoft.com/office/drawing/2014/main" id="{113DB6F3-B4EA-1432-4BA4-2156E77B6EA0}"/>
                  </a:ext>
                </a:extLst>
              </p:cNvPr>
              <p:cNvSpPr>
                <a:spLocks/>
              </p:cNvSpPr>
              <p:nvPr/>
            </p:nvSpPr>
            <p:spPr bwMode="auto">
              <a:xfrm rot="5400000">
                <a:off x="3217" y="2442"/>
                <a:ext cx="18" cy="18"/>
              </a:xfrm>
              <a:custGeom>
                <a:avLst/>
                <a:gdLst/>
                <a:ahLst/>
                <a:cxnLst>
                  <a:cxn ang="0">
                    <a:pos x="0" y="0"/>
                  </a:cxn>
                  <a:cxn ang="0">
                    <a:pos x="8" y="9"/>
                  </a:cxn>
                  <a:cxn ang="0">
                    <a:pos x="17" y="18"/>
                  </a:cxn>
                </a:cxnLst>
                <a:rect l="0" t="0" r="r" b="b"/>
                <a:pathLst>
                  <a:path w="17" h="18">
                    <a:moveTo>
                      <a:pt x="0" y="0"/>
                    </a:moveTo>
                    <a:lnTo>
                      <a:pt x="8" y="9"/>
                    </a:lnTo>
                    <a:lnTo>
                      <a:pt x="17" y="18"/>
                    </a:lnTo>
                  </a:path>
                </a:pathLst>
              </a:custGeom>
              <a:noFill/>
              <a:ln w="19050" cmpd="sng">
                <a:solidFill>
                  <a:schemeClr val="accent1"/>
                </a:solidFill>
                <a:prstDash val="solid"/>
                <a:round/>
                <a:headEnd/>
                <a:tailEnd/>
              </a:ln>
            </p:spPr>
            <p:txBody>
              <a:bodyPr/>
              <a:lstStyle/>
              <a:p>
                <a:endParaRPr lang="en-GB"/>
              </a:p>
            </p:txBody>
          </p:sp>
          <p:sp>
            <p:nvSpPr>
              <p:cNvPr id="82" name="Freeform 92">
                <a:extLst>
                  <a:ext uri="{FF2B5EF4-FFF2-40B4-BE49-F238E27FC236}">
                    <a16:creationId xmlns:a16="http://schemas.microsoft.com/office/drawing/2014/main" id="{5A0D3CAD-7842-8155-58D2-6CE4784AC5DF}"/>
                  </a:ext>
                </a:extLst>
              </p:cNvPr>
              <p:cNvSpPr>
                <a:spLocks/>
              </p:cNvSpPr>
              <p:nvPr/>
            </p:nvSpPr>
            <p:spPr bwMode="auto">
              <a:xfrm rot="5400000">
                <a:off x="3193" y="2458"/>
                <a:ext cx="21" cy="26"/>
              </a:xfrm>
              <a:custGeom>
                <a:avLst/>
                <a:gdLst/>
                <a:ahLst/>
                <a:cxnLst>
                  <a:cxn ang="0">
                    <a:pos x="0" y="0"/>
                  </a:cxn>
                  <a:cxn ang="0">
                    <a:pos x="8" y="13"/>
                  </a:cxn>
                  <a:cxn ang="0">
                    <a:pos x="20" y="26"/>
                  </a:cxn>
                </a:cxnLst>
                <a:rect l="0" t="0" r="r" b="b"/>
                <a:pathLst>
                  <a:path w="20" h="26">
                    <a:moveTo>
                      <a:pt x="0" y="0"/>
                    </a:moveTo>
                    <a:lnTo>
                      <a:pt x="8" y="13"/>
                    </a:lnTo>
                    <a:lnTo>
                      <a:pt x="20" y="26"/>
                    </a:lnTo>
                  </a:path>
                </a:pathLst>
              </a:custGeom>
              <a:noFill/>
              <a:ln w="19050" cmpd="sng">
                <a:solidFill>
                  <a:schemeClr val="accent1"/>
                </a:solidFill>
                <a:prstDash val="solid"/>
                <a:round/>
                <a:headEnd/>
                <a:tailEnd/>
              </a:ln>
            </p:spPr>
            <p:txBody>
              <a:bodyPr/>
              <a:lstStyle/>
              <a:p>
                <a:endParaRPr lang="en-GB"/>
              </a:p>
            </p:txBody>
          </p:sp>
          <p:sp>
            <p:nvSpPr>
              <p:cNvPr id="83" name="Freeform 93">
                <a:extLst>
                  <a:ext uri="{FF2B5EF4-FFF2-40B4-BE49-F238E27FC236}">
                    <a16:creationId xmlns:a16="http://schemas.microsoft.com/office/drawing/2014/main" id="{61F70B87-BCCC-65C9-F4F3-7C35AED6A763}"/>
                  </a:ext>
                </a:extLst>
              </p:cNvPr>
              <p:cNvSpPr>
                <a:spLocks/>
              </p:cNvSpPr>
              <p:nvPr/>
            </p:nvSpPr>
            <p:spPr bwMode="auto">
              <a:xfrm rot="5400000">
                <a:off x="3169" y="2475"/>
                <a:ext cx="16" cy="28"/>
              </a:xfrm>
              <a:custGeom>
                <a:avLst/>
                <a:gdLst/>
                <a:ahLst/>
                <a:cxnLst>
                  <a:cxn ang="0">
                    <a:pos x="0" y="0"/>
                  </a:cxn>
                  <a:cxn ang="0">
                    <a:pos x="8" y="12"/>
                  </a:cxn>
                  <a:cxn ang="0">
                    <a:pos x="16" y="28"/>
                  </a:cxn>
                </a:cxnLst>
                <a:rect l="0" t="0" r="r" b="b"/>
                <a:pathLst>
                  <a:path w="16" h="28">
                    <a:moveTo>
                      <a:pt x="0" y="0"/>
                    </a:moveTo>
                    <a:lnTo>
                      <a:pt x="8" y="12"/>
                    </a:lnTo>
                    <a:lnTo>
                      <a:pt x="16" y="28"/>
                    </a:lnTo>
                  </a:path>
                </a:pathLst>
              </a:custGeom>
              <a:noFill/>
              <a:ln w="19050" cmpd="sng">
                <a:solidFill>
                  <a:schemeClr val="accent1"/>
                </a:solidFill>
                <a:prstDash val="solid"/>
                <a:round/>
                <a:headEnd/>
                <a:tailEnd/>
              </a:ln>
            </p:spPr>
            <p:txBody>
              <a:bodyPr/>
              <a:lstStyle/>
              <a:p>
                <a:endParaRPr lang="en-GB"/>
              </a:p>
            </p:txBody>
          </p:sp>
          <p:sp>
            <p:nvSpPr>
              <p:cNvPr id="84" name="Freeform 94">
                <a:extLst>
                  <a:ext uri="{FF2B5EF4-FFF2-40B4-BE49-F238E27FC236}">
                    <a16:creationId xmlns:a16="http://schemas.microsoft.com/office/drawing/2014/main" id="{884A70F3-E10B-5A34-7CC5-A26D2036CC86}"/>
                  </a:ext>
                </a:extLst>
              </p:cNvPr>
              <p:cNvSpPr>
                <a:spLocks/>
              </p:cNvSpPr>
              <p:nvPr/>
            </p:nvSpPr>
            <p:spPr bwMode="auto">
              <a:xfrm rot="5400000">
                <a:off x="3132" y="2490"/>
                <a:ext cx="23" cy="38"/>
              </a:xfrm>
              <a:custGeom>
                <a:avLst/>
                <a:gdLst/>
                <a:ahLst/>
                <a:cxnLst>
                  <a:cxn ang="0">
                    <a:pos x="0" y="0"/>
                  </a:cxn>
                  <a:cxn ang="0">
                    <a:pos x="9" y="19"/>
                  </a:cxn>
                  <a:cxn ang="0">
                    <a:pos x="21" y="38"/>
                  </a:cxn>
                </a:cxnLst>
                <a:rect l="0" t="0" r="r" b="b"/>
                <a:pathLst>
                  <a:path w="21" h="38">
                    <a:moveTo>
                      <a:pt x="0" y="0"/>
                    </a:moveTo>
                    <a:lnTo>
                      <a:pt x="9" y="19"/>
                    </a:lnTo>
                    <a:lnTo>
                      <a:pt x="21" y="38"/>
                    </a:lnTo>
                  </a:path>
                </a:pathLst>
              </a:custGeom>
              <a:noFill/>
              <a:ln w="19050" cmpd="sng">
                <a:solidFill>
                  <a:schemeClr val="accent1"/>
                </a:solidFill>
                <a:prstDash val="solid"/>
                <a:round/>
                <a:headEnd/>
                <a:tailEnd/>
              </a:ln>
            </p:spPr>
            <p:txBody>
              <a:bodyPr/>
              <a:lstStyle/>
              <a:p>
                <a:endParaRPr lang="en-GB"/>
              </a:p>
            </p:txBody>
          </p:sp>
          <p:sp>
            <p:nvSpPr>
              <p:cNvPr id="85" name="Line 95">
                <a:extLst>
                  <a:ext uri="{FF2B5EF4-FFF2-40B4-BE49-F238E27FC236}">
                    <a16:creationId xmlns:a16="http://schemas.microsoft.com/office/drawing/2014/main" id="{1FD977C5-A404-3828-FDFA-4B690FDEEC25}"/>
                  </a:ext>
                </a:extLst>
              </p:cNvPr>
              <p:cNvSpPr>
                <a:spLocks noChangeShapeType="1"/>
              </p:cNvSpPr>
              <p:nvPr/>
            </p:nvSpPr>
            <p:spPr bwMode="auto">
              <a:xfrm rot="5400000">
                <a:off x="3098" y="2509"/>
                <a:ext cx="16" cy="38"/>
              </a:xfrm>
              <a:prstGeom prst="line">
                <a:avLst/>
              </a:prstGeom>
              <a:noFill/>
              <a:ln w="19050">
                <a:solidFill>
                  <a:schemeClr val="accent1"/>
                </a:solidFill>
                <a:round/>
                <a:headEnd/>
                <a:tailEnd/>
              </a:ln>
            </p:spPr>
            <p:txBody>
              <a:bodyPr/>
              <a:lstStyle/>
              <a:p>
                <a:endParaRPr lang="en-GB"/>
              </a:p>
            </p:txBody>
          </p:sp>
          <p:sp>
            <p:nvSpPr>
              <p:cNvPr id="86" name="Line 96">
                <a:extLst>
                  <a:ext uri="{FF2B5EF4-FFF2-40B4-BE49-F238E27FC236}">
                    <a16:creationId xmlns:a16="http://schemas.microsoft.com/office/drawing/2014/main" id="{CA32D578-1C39-165C-69F1-05E56196A603}"/>
                  </a:ext>
                </a:extLst>
              </p:cNvPr>
              <p:cNvSpPr>
                <a:spLocks noChangeShapeType="1"/>
              </p:cNvSpPr>
              <p:nvPr/>
            </p:nvSpPr>
            <p:spPr bwMode="auto">
              <a:xfrm rot="5400000">
                <a:off x="3054" y="2527"/>
                <a:ext cx="23" cy="41"/>
              </a:xfrm>
              <a:prstGeom prst="line">
                <a:avLst/>
              </a:prstGeom>
              <a:noFill/>
              <a:ln w="19050">
                <a:solidFill>
                  <a:schemeClr val="accent1"/>
                </a:solidFill>
                <a:round/>
                <a:headEnd/>
                <a:tailEnd/>
              </a:ln>
            </p:spPr>
            <p:txBody>
              <a:bodyPr/>
              <a:lstStyle/>
              <a:p>
                <a:endParaRPr lang="en-GB"/>
              </a:p>
            </p:txBody>
          </p:sp>
          <p:sp>
            <p:nvSpPr>
              <p:cNvPr id="87" name="Freeform 97">
                <a:extLst>
                  <a:ext uri="{FF2B5EF4-FFF2-40B4-BE49-F238E27FC236}">
                    <a16:creationId xmlns:a16="http://schemas.microsoft.com/office/drawing/2014/main" id="{9E1286A4-9C40-56B7-23A4-C6B022302C04}"/>
                  </a:ext>
                </a:extLst>
              </p:cNvPr>
              <p:cNvSpPr>
                <a:spLocks/>
              </p:cNvSpPr>
              <p:nvPr/>
            </p:nvSpPr>
            <p:spPr bwMode="auto">
              <a:xfrm rot="5400000">
                <a:off x="3011" y="2546"/>
                <a:ext cx="21" cy="47"/>
              </a:xfrm>
              <a:custGeom>
                <a:avLst/>
                <a:gdLst/>
                <a:ahLst/>
                <a:cxnLst>
                  <a:cxn ang="0">
                    <a:pos x="0" y="0"/>
                  </a:cxn>
                  <a:cxn ang="0">
                    <a:pos x="12" y="22"/>
                  </a:cxn>
                  <a:cxn ang="0">
                    <a:pos x="20" y="47"/>
                  </a:cxn>
                </a:cxnLst>
                <a:rect l="0" t="0" r="r" b="b"/>
                <a:pathLst>
                  <a:path w="20" h="47">
                    <a:moveTo>
                      <a:pt x="0" y="0"/>
                    </a:moveTo>
                    <a:lnTo>
                      <a:pt x="12" y="22"/>
                    </a:lnTo>
                    <a:lnTo>
                      <a:pt x="20" y="47"/>
                    </a:lnTo>
                  </a:path>
                </a:pathLst>
              </a:custGeom>
              <a:noFill/>
              <a:ln w="19050" cmpd="sng">
                <a:solidFill>
                  <a:schemeClr val="accent1"/>
                </a:solidFill>
                <a:prstDash val="solid"/>
                <a:round/>
                <a:headEnd/>
                <a:tailEnd/>
              </a:ln>
            </p:spPr>
            <p:txBody>
              <a:bodyPr/>
              <a:lstStyle/>
              <a:p>
                <a:endParaRPr lang="en-GB"/>
              </a:p>
            </p:txBody>
          </p:sp>
          <p:sp>
            <p:nvSpPr>
              <p:cNvPr id="88" name="Line 98">
                <a:extLst>
                  <a:ext uri="{FF2B5EF4-FFF2-40B4-BE49-F238E27FC236}">
                    <a16:creationId xmlns:a16="http://schemas.microsoft.com/office/drawing/2014/main" id="{5E7ACE85-58D3-D888-8736-314201536AF4}"/>
                  </a:ext>
                </a:extLst>
              </p:cNvPr>
              <p:cNvSpPr>
                <a:spLocks noChangeShapeType="1"/>
              </p:cNvSpPr>
              <p:nvPr/>
            </p:nvSpPr>
            <p:spPr bwMode="auto">
              <a:xfrm rot="5400000">
                <a:off x="2968" y="2567"/>
                <a:ext cx="17" cy="44"/>
              </a:xfrm>
              <a:prstGeom prst="line">
                <a:avLst/>
              </a:prstGeom>
              <a:noFill/>
              <a:ln w="19050">
                <a:solidFill>
                  <a:schemeClr val="accent1"/>
                </a:solidFill>
                <a:round/>
                <a:headEnd/>
                <a:tailEnd/>
              </a:ln>
            </p:spPr>
            <p:txBody>
              <a:bodyPr/>
              <a:lstStyle/>
              <a:p>
                <a:endParaRPr lang="en-GB"/>
              </a:p>
            </p:txBody>
          </p:sp>
          <p:sp>
            <p:nvSpPr>
              <p:cNvPr id="89" name="Line 99">
                <a:extLst>
                  <a:ext uri="{FF2B5EF4-FFF2-40B4-BE49-F238E27FC236}">
                    <a16:creationId xmlns:a16="http://schemas.microsoft.com/office/drawing/2014/main" id="{24F288F1-F83A-48C8-4487-8918DF3BA3D9}"/>
                  </a:ext>
                </a:extLst>
              </p:cNvPr>
              <p:cNvSpPr>
                <a:spLocks noChangeShapeType="1"/>
              </p:cNvSpPr>
              <p:nvPr/>
            </p:nvSpPr>
            <p:spPr bwMode="auto">
              <a:xfrm rot="5400000">
                <a:off x="2922" y="2586"/>
                <a:ext cx="22" cy="44"/>
              </a:xfrm>
              <a:prstGeom prst="line">
                <a:avLst/>
              </a:prstGeom>
              <a:noFill/>
              <a:ln w="19050">
                <a:solidFill>
                  <a:schemeClr val="accent1"/>
                </a:solidFill>
                <a:round/>
                <a:headEnd/>
                <a:tailEnd/>
              </a:ln>
            </p:spPr>
            <p:txBody>
              <a:bodyPr/>
              <a:lstStyle/>
              <a:p>
                <a:endParaRPr lang="en-GB"/>
              </a:p>
            </p:txBody>
          </p:sp>
          <p:sp>
            <p:nvSpPr>
              <p:cNvPr id="90" name="Line 100">
                <a:extLst>
                  <a:ext uri="{FF2B5EF4-FFF2-40B4-BE49-F238E27FC236}">
                    <a16:creationId xmlns:a16="http://schemas.microsoft.com/office/drawing/2014/main" id="{6180409C-4177-7E00-738C-A4A4E52D6B13}"/>
                  </a:ext>
                </a:extLst>
              </p:cNvPr>
              <p:cNvSpPr>
                <a:spLocks noChangeShapeType="1"/>
              </p:cNvSpPr>
              <p:nvPr/>
            </p:nvSpPr>
            <p:spPr bwMode="auto">
              <a:xfrm rot="5400000">
                <a:off x="2880" y="2606"/>
                <a:ext cx="17" cy="44"/>
              </a:xfrm>
              <a:prstGeom prst="line">
                <a:avLst/>
              </a:prstGeom>
              <a:noFill/>
              <a:ln w="19050">
                <a:solidFill>
                  <a:schemeClr val="accent1"/>
                </a:solidFill>
                <a:round/>
                <a:headEnd/>
                <a:tailEnd/>
              </a:ln>
            </p:spPr>
            <p:txBody>
              <a:bodyPr/>
              <a:lstStyle/>
              <a:p>
                <a:endParaRPr lang="en-GB"/>
              </a:p>
            </p:txBody>
          </p:sp>
          <p:sp>
            <p:nvSpPr>
              <p:cNvPr id="91" name="Line 101">
                <a:extLst>
                  <a:ext uri="{FF2B5EF4-FFF2-40B4-BE49-F238E27FC236}">
                    <a16:creationId xmlns:a16="http://schemas.microsoft.com/office/drawing/2014/main" id="{1B30C2EC-369B-42A7-48CF-9F143DC32127}"/>
                  </a:ext>
                </a:extLst>
              </p:cNvPr>
              <p:cNvSpPr>
                <a:spLocks noChangeShapeType="1"/>
              </p:cNvSpPr>
              <p:nvPr/>
            </p:nvSpPr>
            <p:spPr bwMode="auto">
              <a:xfrm rot="5400000">
                <a:off x="2834" y="2625"/>
                <a:ext cx="21" cy="44"/>
              </a:xfrm>
              <a:prstGeom prst="line">
                <a:avLst/>
              </a:prstGeom>
              <a:noFill/>
              <a:ln w="19050">
                <a:solidFill>
                  <a:schemeClr val="accent1"/>
                </a:solidFill>
                <a:round/>
                <a:headEnd/>
                <a:tailEnd/>
              </a:ln>
            </p:spPr>
            <p:txBody>
              <a:bodyPr/>
              <a:lstStyle/>
              <a:p>
                <a:endParaRPr lang="en-GB"/>
              </a:p>
            </p:txBody>
          </p:sp>
          <p:sp>
            <p:nvSpPr>
              <p:cNvPr id="92" name="Line 102">
                <a:extLst>
                  <a:ext uri="{FF2B5EF4-FFF2-40B4-BE49-F238E27FC236}">
                    <a16:creationId xmlns:a16="http://schemas.microsoft.com/office/drawing/2014/main" id="{67364FB1-1775-639B-5107-4A7298ED2664}"/>
                  </a:ext>
                </a:extLst>
              </p:cNvPr>
              <p:cNvSpPr>
                <a:spLocks noChangeShapeType="1"/>
              </p:cNvSpPr>
              <p:nvPr/>
            </p:nvSpPr>
            <p:spPr bwMode="auto">
              <a:xfrm rot="5400000">
                <a:off x="2793" y="2645"/>
                <a:ext cx="17" cy="41"/>
              </a:xfrm>
              <a:prstGeom prst="line">
                <a:avLst/>
              </a:prstGeom>
              <a:noFill/>
              <a:ln w="19050">
                <a:solidFill>
                  <a:schemeClr val="accent1"/>
                </a:solidFill>
                <a:round/>
                <a:headEnd/>
                <a:tailEnd/>
              </a:ln>
            </p:spPr>
            <p:txBody>
              <a:bodyPr/>
              <a:lstStyle/>
              <a:p>
                <a:endParaRPr lang="en-GB"/>
              </a:p>
            </p:txBody>
          </p:sp>
          <p:sp>
            <p:nvSpPr>
              <p:cNvPr id="93" name="Line 103">
                <a:extLst>
                  <a:ext uri="{FF2B5EF4-FFF2-40B4-BE49-F238E27FC236}">
                    <a16:creationId xmlns:a16="http://schemas.microsoft.com/office/drawing/2014/main" id="{48E8DC9B-1205-7BB2-A160-30D67B9A13DA}"/>
                  </a:ext>
                </a:extLst>
              </p:cNvPr>
              <p:cNvSpPr>
                <a:spLocks noChangeShapeType="1"/>
              </p:cNvSpPr>
              <p:nvPr/>
            </p:nvSpPr>
            <p:spPr bwMode="auto">
              <a:xfrm rot="5400000">
                <a:off x="2752" y="2666"/>
                <a:ext cx="22" cy="38"/>
              </a:xfrm>
              <a:prstGeom prst="line">
                <a:avLst/>
              </a:prstGeom>
              <a:noFill/>
              <a:ln w="19050">
                <a:solidFill>
                  <a:schemeClr val="accent1"/>
                </a:solidFill>
                <a:round/>
                <a:headEnd/>
                <a:tailEnd/>
              </a:ln>
            </p:spPr>
            <p:txBody>
              <a:bodyPr/>
              <a:lstStyle/>
              <a:p>
                <a:endParaRPr lang="en-GB"/>
              </a:p>
            </p:txBody>
          </p:sp>
          <p:sp>
            <p:nvSpPr>
              <p:cNvPr id="94" name="Line 104">
                <a:extLst>
                  <a:ext uri="{FF2B5EF4-FFF2-40B4-BE49-F238E27FC236}">
                    <a16:creationId xmlns:a16="http://schemas.microsoft.com/office/drawing/2014/main" id="{AD30AB43-62BB-FDC6-9AB2-6F52D6CDBB08}"/>
                  </a:ext>
                </a:extLst>
              </p:cNvPr>
              <p:cNvSpPr>
                <a:spLocks noChangeShapeType="1"/>
              </p:cNvSpPr>
              <p:nvPr/>
            </p:nvSpPr>
            <p:spPr bwMode="auto">
              <a:xfrm rot="5400000">
                <a:off x="2715" y="2689"/>
                <a:ext cx="22" cy="35"/>
              </a:xfrm>
              <a:prstGeom prst="line">
                <a:avLst/>
              </a:prstGeom>
              <a:noFill/>
              <a:ln w="19050">
                <a:solidFill>
                  <a:schemeClr val="accent1"/>
                </a:solidFill>
                <a:round/>
                <a:headEnd/>
                <a:tailEnd/>
              </a:ln>
            </p:spPr>
            <p:txBody>
              <a:bodyPr/>
              <a:lstStyle/>
              <a:p>
                <a:endParaRPr lang="en-GB"/>
              </a:p>
            </p:txBody>
          </p:sp>
          <p:sp>
            <p:nvSpPr>
              <p:cNvPr id="95" name="Line 105">
                <a:extLst>
                  <a:ext uri="{FF2B5EF4-FFF2-40B4-BE49-F238E27FC236}">
                    <a16:creationId xmlns:a16="http://schemas.microsoft.com/office/drawing/2014/main" id="{352D308E-4E3D-02EE-0E84-DE321012109C}"/>
                  </a:ext>
                </a:extLst>
              </p:cNvPr>
              <p:cNvSpPr>
                <a:spLocks noChangeShapeType="1"/>
              </p:cNvSpPr>
              <p:nvPr/>
            </p:nvSpPr>
            <p:spPr bwMode="auto">
              <a:xfrm rot="5400000">
                <a:off x="2684" y="2711"/>
                <a:ext cx="17" cy="31"/>
              </a:xfrm>
              <a:prstGeom prst="line">
                <a:avLst/>
              </a:prstGeom>
              <a:noFill/>
              <a:ln w="19050">
                <a:solidFill>
                  <a:schemeClr val="accent1"/>
                </a:solidFill>
                <a:round/>
                <a:headEnd/>
                <a:tailEnd/>
              </a:ln>
            </p:spPr>
            <p:txBody>
              <a:bodyPr/>
              <a:lstStyle/>
              <a:p>
                <a:endParaRPr lang="en-GB"/>
              </a:p>
            </p:txBody>
          </p:sp>
          <p:sp>
            <p:nvSpPr>
              <p:cNvPr id="96" name="Line 106">
                <a:extLst>
                  <a:ext uri="{FF2B5EF4-FFF2-40B4-BE49-F238E27FC236}">
                    <a16:creationId xmlns:a16="http://schemas.microsoft.com/office/drawing/2014/main" id="{855DD1C9-DBBF-4443-B99F-32D4102E41CF}"/>
                  </a:ext>
                </a:extLst>
              </p:cNvPr>
              <p:cNvSpPr>
                <a:spLocks noChangeShapeType="1"/>
              </p:cNvSpPr>
              <p:nvPr/>
            </p:nvSpPr>
            <p:spPr bwMode="auto">
              <a:xfrm rot="5400000">
                <a:off x="2652" y="2731"/>
                <a:ext cx="21" cy="29"/>
              </a:xfrm>
              <a:prstGeom prst="line">
                <a:avLst/>
              </a:prstGeom>
              <a:noFill/>
              <a:ln w="19050">
                <a:solidFill>
                  <a:schemeClr val="accent1"/>
                </a:solidFill>
                <a:round/>
                <a:headEnd/>
                <a:tailEnd/>
              </a:ln>
            </p:spPr>
            <p:txBody>
              <a:bodyPr/>
              <a:lstStyle/>
              <a:p>
                <a:endParaRPr lang="en-GB"/>
              </a:p>
            </p:txBody>
          </p:sp>
          <p:sp>
            <p:nvSpPr>
              <p:cNvPr id="97" name="Line 107">
                <a:extLst>
                  <a:ext uri="{FF2B5EF4-FFF2-40B4-BE49-F238E27FC236}">
                    <a16:creationId xmlns:a16="http://schemas.microsoft.com/office/drawing/2014/main" id="{EC80CFF2-B43D-E5B6-9E30-A00FBDE23793}"/>
                  </a:ext>
                </a:extLst>
              </p:cNvPr>
              <p:cNvSpPr>
                <a:spLocks noChangeShapeType="1"/>
              </p:cNvSpPr>
              <p:nvPr/>
            </p:nvSpPr>
            <p:spPr bwMode="auto">
              <a:xfrm rot="5400000">
                <a:off x="2627" y="2752"/>
                <a:ext cx="18" cy="25"/>
              </a:xfrm>
              <a:prstGeom prst="line">
                <a:avLst/>
              </a:prstGeom>
              <a:noFill/>
              <a:ln w="19050">
                <a:solidFill>
                  <a:schemeClr val="accent1"/>
                </a:solidFill>
                <a:round/>
                <a:headEnd/>
                <a:tailEnd/>
              </a:ln>
            </p:spPr>
            <p:txBody>
              <a:bodyPr/>
              <a:lstStyle/>
              <a:p>
                <a:endParaRPr lang="en-GB"/>
              </a:p>
            </p:txBody>
          </p:sp>
          <p:sp>
            <p:nvSpPr>
              <p:cNvPr id="98" name="Line 108">
                <a:extLst>
                  <a:ext uri="{FF2B5EF4-FFF2-40B4-BE49-F238E27FC236}">
                    <a16:creationId xmlns:a16="http://schemas.microsoft.com/office/drawing/2014/main" id="{DD84FEC4-7D75-87DF-9AF2-6536E9832650}"/>
                  </a:ext>
                </a:extLst>
              </p:cNvPr>
              <p:cNvSpPr>
                <a:spLocks noChangeShapeType="1"/>
              </p:cNvSpPr>
              <p:nvPr/>
            </p:nvSpPr>
            <p:spPr bwMode="auto">
              <a:xfrm rot="5400000">
                <a:off x="2602" y="2774"/>
                <a:ext cx="21" cy="22"/>
              </a:xfrm>
              <a:prstGeom prst="line">
                <a:avLst/>
              </a:prstGeom>
              <a:noFill/>
              <a:ln w="19050">
                <a:solidFill>
                  <a:schemeClr val="accent1"/>
                </a:solidFill>
                <a:round/>
                <a:headEnd/>
                <a:tailEnd/>
              </a:ln>
            </p:spPr>
            <p:txBody>
              <a:bodyPr/>
              <a:lstStyle/>
              <a:p>
                <a:endParaRPr lang="en-GB"/>
              </a:p>
            </p:txBody>
          </p:sp>
          <p:sp>
            <p:nvSpPr>
              <p:cNvPr id="99" name="Line 109">
                <a:extLst>
                  <a:ext uri="{FF2B5EF4-FFF2-40B4-BE49-F238E27FC236}">
                    <a16:creationId xmlns:a16="http://schemas.microsoft.com/office/drawing/2014/main" id="{18546A2E-1189-EB33-0BB1-D46CFB92657F}"/>
                  </a:ext>
                </a:extLst>
              </p:cNvPr>
              <p:cNvSpPr>
                <a:spLocks noChangeShapeType="1"/>
              </p:cNvSpPr>
              <p:nvPr/>
            </p:nvSpPr>
            <p:spPr bwMode="auto">
              <a:xfrm rot="5400000">
                <a:off x="2584" y="2793"/>
                <a:ext cx="16" cy="19"/>
              </a:xfrm>
              <a:prstGeom prst="line">
                <a:avLst/>
              </a:prstGeom>
              <a:noFill/>
              <a:ln w="19050">
                <a:solidFill>
                  <a:schemeClr val="accent1"/>
                </a:solidFill>
                <a:round/>
                <a:headEnd/>
                <a:tailEnd/>
              </a:ln>
            </p:spPr>
            <p:txBody>
              <a:bodyPr/>
              <a:lstStyle/>
              <a:p>
                <a:endParaRPr lang="en-GB"/>
              </a:p>
            </p:txBody>
          </p:sp>
          <p:sp>
            <p:nvSpPr>
              <p:cNvPr id="100" name="Line 110">
                <a:extLst>
                  <a:ext uri="{FF2B5EF4-FFF2-40B4-BE49-F238E27FC236}">
                    <a16:creationId xmlns:a16="http://schemas.microsoft.com/office/drawing/2014/main" id="{4DBB3AC0-BDEB-D4B7-E3A3-D5BB649A207B}"/>
                  </a:ext>
                </a:extLst>
              </p:cNvPr>
              <p:cNvSpPr>
                <a:spLocks noChangeShapeType="1"/>
              </p:cNvSpPr>
              <p:nvPr/>
            </p:nvSpPr>
            <p:spPr bwMode="auto">
              <a:xfrm rot="5400000">
                <a:off x="2563" y="2815"/>
                <a:ext cx="23" cy="15"/>
              </a:xfrm>
              <a:prstGeom prst="line">
                <a:avLst/>
              </a:prstGeom>
              <a:noFill/>
              <a:ln w="19050">
                <a:solidFill>
                  <a:schemeClr val="accent1"/>
                </a:solidFill>
                <a:round/>
                <a:headEnd/>
                <a:tailEnd/>
              </a:ln>
            </p:spPr>
            <p:txBody>
              <a:bodyPr/>
              <a:lstStyle/>
              <a:p>
                <a:endParaRPr lang="en-GB"/>
              </a:p>
            </p:txBody>
          </p:sp>
          <p:sp>
            <p:nvSpPr>
              <p:cNvPr id="101" name="Line 111">
                <a:extLst>
                  <a:ext uri="{FF2B5EF4-FFF2-40B4-BE49-F238E27FC236}">
                    <a16:creationId xmlns:a16="http://schemas.microsoft.com/office/drawing/2014/main" id="{ECF46961-FCEF-F12B-8618-2668C2481EF8}"/>
                  </a:ext>
                </a:extLst>
              </p:cNvPr>
              <p:cNvSpPr>
                <a:spLocks noChangeShapeType="1"/>
              </p:cNvSpPr>
              <p:nvPr/>
            </p:nvSpPr>
            <p:spPr bwMode="auto">
              <a:xfrm rot="5400000">
                <a:off x="2553" y="2835"/>
                <a:ext cx="16" cy="13"/>
              </a:xfrm>
              <a:prstGeom prst="line">
                <a:avLst/>
              </a:prstGeom>
              <a:noFill/>
              <a:ln w="19050">
                <a:solidFill>
                  <a:schemeClr val="accent1"/>
                </a:solidFill>
                <a:round/>
                <a:headEnd/>
                <a:tailEnd/>
              </a:ln>
            </p:spPr>
            <p:txBody>
              <a:bodyPr/>
              <a:lstStyle/>
              <a:p>
                <a:endParaRPr lang="en-GB"/>
              </a:p>
            </p:txBody>
          </p:sp>
          <p:sp>
            <p:nvSpPr>
              <p:cNvPr id="102" name="Line 112">
                <a:extLst>
                  <a:ext uri="{FF2B5EF4-FFF2-40B4-BE49-F238E27FC236}">
                    <a16:creationId xmlns:a16="http://schemas.microsoft.com/office/drawing/2014/main" id="{013A697D-7CD5-6A2A-5237-F0208EFF40DC}"/>
                  </a:ext>
                </a:extLst>
              </p:cNvPr>
              <p:cNvSpPr>
                <a:spLocks noChangeShapeType="1"/>
              </p:cNvSpPr>
              <p:nvPr/>
            </p:nvSpPr>
            <p:spPr bwMode="auto">
              <a:xfrm rot="5400000">
                <a:off x="2536" y="2855"/>
                <a:ext cx="23" cy="13"/>
              </a:xfrm>
              <a:prstGeom prst="line">
                <a:avLst/>
              </a:prstGeom>
              <a:noFill/>
              <a:ln w="19050">
                <a:solidFill>
                  <a:schemeClr val="accent1"/>
                </a:solidFill>
                <a:round/>
                <a:headEnd/>
                <a:tailEnd/>
              </a:ln>
            </p:spPr>
            <p:txBody>
              <a:bodyPr/>
              <a:lstStyle/>
              <a:p>
                <a:endParaRPr lang="en-GB"/>
              </a:p>
            </p:txBody>
          </p:sp>
          <p:sp>
            <p:nvSpPr>
              <p:cNvPr id="103" name="Line 113">
                <a:extLst>
                  <a:ext uri="{FF2B5EF4-FFF2-40B4-BE49-F238E27FC236}">
                    <a16:creationId xmlns:a16="http://schemas.microsoft.com/office/drawing/2014/main" id="{9AE3E4E2-8506-AB21-B5D5-551EF12F0B92}"/>
                  </a:ext>
                </a:extLst>
              </p:cNvPr>
              <p:cNvSpPr>
                <a:spLocks noChangeShapeType="1"/>
              </p:cNvSpPr>
              <p:nvPr/>
            </p:nvSpPr>
            <p:spPr bwMode="auto">
              <a:xfrm rot="5400000">
                <a:off x="2526" y="2879"/>
                <a:ext cx="21" cy="9"/>
              </a:xfrm>
              <a:prstGeom prst="line">
                <a:avLst/>
              </a:prstGeom>
              <a:noFill/>
              <a:ln w="19050">
                <a:solidFill>
                  <a:schemeClr val="accent1"/>
                </a:solidFill>
                <a:round/>
                <a:headEnd/>
                <a:tailEnd/>
              </a:ln>
            </p:spPr>
            <p:txBody>
              <a:bodyPr/>
              <a:lstStyle/>
              <a:p>
                <a:endParaRPr lang="en-GB"/>
              </a:p>
            </p:txBody>
          </p:sp>
          <p:sp>
            <p:nvSpPr>
              <p:cNvPr id="104" name="Line 114">
                <a:extLst>
                  <a:ext uri="{FF2B5EF4-FFF2-40B4-BE49-F238E27FC236}">
                    <a16:creationId xmlns:a16="http://schemas.microsoft.com/office/drawing/2014/main" id="{2CCB3C7A-8A9C-D5FB-07E8-FAE79969B413}"/>
                  </a:ext>
                </a:extLst>
              </p:cNvPr>
              <p:cNvSpPr>
                <a:spLocks noChangeShapeType="1"/>
              </p:cNvSpPr>
              <p:nvPr/>
            </p:nvSpPr>
            <p:spPr bwMode="auto">
              <a:xfrm rot="5400000">
                <a:off x="2522" y="2899"/>
                <a:ext cx="16" cy="6"/>
              </a:xfrm>
              <a:prstGeom prst="line">
                <a:avLst/>
              </a:prstGeom>
              <a:noFill/>
              <a:ln w="19050">
                <a:solidFill>
                  <a:schemeClr val="accent1"/>
                </a:solidFill>
                <a:round/>
                <a:headEnd/>
                <a:tailEnd/>
              </a:ln>
            </p:spPr>
            <p:txBody>
              <a:bodyPr/>
              <a:lstStyle/>
              <a:p>
                <a:endParaRPr lang="en-GB"/>
              </a:p>
            </p:txBody>
          </p:sp>
          <p:sp>
            <p:nvSpPr>
              <p:cNvPr id="105" name="Line 115">
                <a:extLst>
                  <a:ext uri="{FF2B5EF4-FFF2-40B4-BE49-F238E27FC236}">
                    <a16:creationId xmlns:a16="http://schemas.microsoft.com/office/drawing/2014/main" id="{EB005F9A-2428-70B5-7F59-84E9BD62077D}"/>
                  </a:ext>
                </a:extLst>
              </p:cNvPr>
              <p:cNvSpPr>
                <a:spLocks noChangeShapeType="1"/>
              </p:cNvSpPr>
              <p:nvPr/>
            </p:nvSpPr>
            <p:spPr bwMode="auto">
              <a:xfrm rot="5400000">
                <a:off x="2511" y="2918"/>
                <a:ext cx="23" cy="7"/>
              </a:xfrm>
              <a:prstGeom prst="line">
                <a:avLst/>
              </a:prstGeom>
              <a:noFill/>
              <a:ln w="19050">
                <a:solidFill>
                  <a:schemeClr val="accent1"/>
                </a:solidFill>
                <a:round/>
                <a:headEnd/>
                <a:tailEnd/>
              </a:ln>
            </p:spPr>
            <p:txBody>
              <a:bodyPr/>
              <a:lstStyle/>
              <a:p>
                <a:endParaRPr lang="en-GB"/>
              </a:p>
            </p:txBody>
          </p:sp>
          <p:sp>
            <p:nvSpPr>
              <p:cNvPr id="106" name="Line 116">
                <a:extLst>
                  <a:ext uri="{FF2B5EF4-FFF2-40B4-BE49-F238E27FC236}">
                    <a16:creationId xmlns:a16="http://schemas.microsoft.com/office/drawing/2014/main" id="{A1E2346B-462E-CC63-ABC7-E2A315DC5845}"/>
                  </a:ext>
                </a:extLst>
              </p:cNvPr>
              <p:cNvSpPr>
                <a:spLocks noChangeShapeType="1"/>
              </p:cNvSpPr>
              <p:nvPr/>
            </p:nvSpPr>
            <p:spPr bwMode="auto">
              <a:xfrm rot="5400000">
                <a:off x="2510" y="2939"/>
                <a:ext cx="16" cy="3"/>
              </a:xfrm>
              <a:prstGeom prst="line">
                <a:avLst/>
              </a:prstGeom>
              <a:noFill/>
              <a:ln w="19050">
                <a:solidFill>
                  <a:schemeClr val="accent1"/>
                </a:solidFill>
                <a:round/>
                <a:headEnd/>
                <a:tailEnd/>
              </a:ln>
            </p:spPr>
            <p:txBody>
              <a:bodyPr/>
              <a:lstStyle/>
              <a:p>
                <a:endParaRPr lang="en-GB"/>
              </a:p>
            </p:txBody>
          </p:sp>
          <p:sp>
            <p:nvSpPr>
              <p:cNvPr id="107" name="Line 117">
                <a:extLst>
                  <a:ext uri="{FF2B5EF4-FFF2-40B4-BE49-F238E27FC236}">
                    <a16:creationId xmlns:a16="http://schemas.microsoft.com/office/drawing/2014/main" id="{553004B1-3C0C-B133-07F6-F493DEF4E702}"/>
                  </a:ext>
                </a:extLst>
              </p:cNvPr>
              <p:cNvSpPr>
                <a:spLocks noChangeShapeType="1"/>
              </p:cNvSpPr>
              <p:nvPr/>
            </p:nvSpPr>
            <p:spPr bwMode="auto">
              <a:xfrm rot="5400000">
                <a:off x="2503" y="2959"/>
                <a:ext cx="23" cy="3"/>
              </a:xfrm>
              <a:prstGeom prst="line">
                <a:avLst/>
              </a:prstGeom>
              <a:noFill/>
              <a:ln w="19050">
                <a:solidFill>
                  <a:schemeClr val="accent1"/>
                </a:solidFill>
                <a:round/>
                <a:headEnd/>
                <a:tailEnd/>
              </a:ln>
            </p:spPr>
            <p:txBody>
              <a:bodyPr/>
              <a:lstStyle/>
              <a:p>
                <a:endParaRPr lang="en-GB"/>
              </a:p>
            </p:txBody>
          </p:sp>
          <p:sp>
            <p:nvSpPr>
              <p:cNvPr id="108" name="Line 118">
                <a:extLst>
                  <a:ext uri="{FF2B5EF4-FFF2-40B4-BE49-F238E27FC236}">
                    <a16:creationId xmlns:a16="http://schemas.microsoft.com/office/drawing/2014/main" id="{A501238A-6ECA-AAFF-AC3E-694745CC86F1}"/>
                  </a:ext>
                </a:extLst>
              </p:cNvPr>
              <p:cNvSpPr>
                <a:spLocks noChangeShapeType="1"/>
              </p:cNvSpPr>
              <p:nvPr/>
            </p:nvSpPr>
            <p:spPr bwMode="auto">
              <a:xfrm rot="5400000">
                <a:off x="2504" y="2978"/>
                <a:ext cx="16" cy="3"/>
              </a:xfrm>
              <a:prstGeom prst="line">
                <a:avLst/>
              </a:prstGeom>
              <a:noFill/>
              <a:ln w="19050">
                <a:solidFill>
                  <a:schemeClr val="accent1"/>
                </a:solidFill>
                <a:round/>
                <a:headEnd/>
                <a:tailEnd/>
              </a:ln>
            </p:spPr>
            <p:txBody>
              <a:bodyPr/>
              <a:lstStyle/>
              <a:p>
                <a:endParaRPr lang="en-GB"/>
              </a:p>
            </p:txBody>
          </p:sp>
          <p:sp>
            <p:nvSpPr>
              <p:cNvPr id="109" name="Line 119">
                <a:extLst>
                  <a:ext uri="{FF2B5EF4-FFF2-40B4-BE49-F238E27FC236}">
                    <a16:creationId xmlns:a16="http://schemas.microsoft.com/office/drawing/2014/main" id="{90424760-FCE0-C125-7C8E-D74690173A9F}"/>
                  </a:ext>
                </a:extLst>
              </p:cNvPr>
              <p:cNvSpPr>
                <a:spLocks noChangeShapeType="1"/>
              </p:cNvSpPr>
              <p:nvPr/>
            </p:nvSpPr>
            <p:spPr bwMode="auto">
              <a:xfrm rot="5400000">
                <a:off x="2498" y="2997"/>
                <a:ext cx="22" cy="3"/>
              </a:xfrm>
              <a:prstGeom prst="line">
                <a:avLst/>
              </a:prstGeom>
              <a:noFill/>
              <a:ln w="19050">
                <a:solidFill>
                  <a:schemeClr val="accent1"/>
                </a:solidFill>
                <a:round/>
                <a:headEnd/>
                <a:tailEnd/>
              </a:ln>
            </p:spPr>
            <p:txBody>
              <a:bodyPr/>
              <a:lstStyle/>
              <a:p>
                <a:endParaRPr lang="en-GB"/>
              </a:p>
            </p:txBody>
          </p:sp>
          <p:sp>
            <p:nvSpPr>
              <p:cNvPr id="110" name="Line 120">
                <a:extLst>
                  <a:ext uri="{FF2B5EF4-FFF2-40B4-BE49-F238E27FC236}">
                    <a16:creationId xmlns:a16="http://schemas.microsoft.com/office/drawing/2014/main" id="{BC6222B9-7129-DD6F-17B6-FC5F86531E9A}"/>
                  </a:ext>
                </a:extLst>
              </p:cNvPr>
              <p:cNvSpPr>
                <a:spLocks noChangeShapeType="1"/>
              </p:cNvSpPr>
              <p:nvPr/>
            </p:nvSpPr>
            <p:spPr bwMode="auto">
              <a:xfrm rot="5400000">
                <a:off x="2495" y="3019"/>
                <a:ext cx="22" cy="3"/>
              </a:xfrm>
              <a:prstGeom prst="line">
                <a:avLst/>
              </a:prstGeom>
              <a:noFill/>
              <a:ln w="19050">
                <a:solidFill>
                  <a:schemeClr val="accent1"/>
                </a:solidFill>
                <a:round/>
                <a:headEnd/>
                <a:tailEnd/>
              </a:ln>
            </p:spPr>
            <p:txBody>
              <a:bodyPr/>
              <a:lstStyle/>
              <a:p>
                <a:endParaRPr lang="en-GB"/>
              </a:p>
            </p:txBody>
          </p:sp>
          <p:sp>
            <p:nvSpPr>
              <p:cNvPr id="111" name="Line 121">
                <a:extLst>
                  <a:ext uri="{FF2B5EF4-FFF2-40B4-BE49-F238E27FC236}">
                    <a16:creationId xmlns:a16="http://schemas.microsoft.com/office/drawing/2014/main" id="{7D2DB638-9690-658A-6F9B-B3E2718471D5}"/>
                  </a:ext>
                </a:extLst>
              </p:cNvPr>
              <p:cNvSpPr>
                <a:spLocks noChangeShapeType="1"/>
              </p:cNvSpPr>
              <p:nvPr/>
            </p:nvSpPr>
            <p:spPr bwMode="auto">
              <a:xfrm rot="5400000">
                <a:off x="2496" y="3039"/>
                <a:ext cx="16" cy="1"/>
              </a:xfrm>
              <a:prstGeom prst="line">
                <a:avLst/>
              </a:prstGeom>
              <a:noFill/>
              <a:ln w="19050">
                <a:solidFill>
                  <a:schemeClr val="accent1"/>
                </a:solidFill>
                <a:round/>
                <a:headEnd/>
                <a:tailEnd/>
              </a:ln>
            </p:spPr>
            <p:txBody>
              <a:bodyPr/>
              <a:lstStyle/>
              <a:p>
                <a:endParaRPr lang="en-GB"/>
              </a:p>
            </p:txBody>
          </p:sp>
          <p:sp>
            <p:nvSpPr>
              <p:cNvPr id="112" name="Line 122">
                <a:extLst>
                  <a:ext uri="{FF2B5EF4-FFF2-40B4-BE49-F238E27FC236}">
                    <a16:creationId xmlns:a16="http://schemas.microsoft.com/office/drawing/2014/main" id="{A34E8C52-E0CC-2E53-9749-E64AA89B5ABD}"/>
                  </a:ext>
                </a:extLst>
              </p:cNvPr>
              <p:cNvSpPr>
                <a:spLocks noChangeShapeType="1"/>
              </p:cNvSpPr>
              <p:nvPr/>
            </p:nvSpPr>
            <p:spPr bwMode="auto">
              <a:xfrm rot="5400000">
                <a:off x="2493" y="3058"/>
                <a:ext cx="22" cy="1"/>
              </a:xfrm>
              <a:prstGeom prst="line">
                <a:avLst/>
              </a:prstGeom>
              <a:noFill/>
              <a:ln w="19050">
                <a:solidFill>
                  <a:schemeClr val="accent1"/>
                </a:solidFill>
                <a:round/>
                <a:headEnd/>
                <a:tailEnd/>
              </a:ln>
            </p:spPr>
            <p:txBody>
              <a:bodyPr/>
              <a:lstStyle/>
              <a:p>
                <a:endParaRPr lang="en-GB"/>
              </a:p>
            </p:txBody>
          </p:sp>
          <p:sp>
            <p:nvSpPr>
              <p:cNvPr id="113" name="Line 123">
                <a:extLst>
                  <a:ext uri="{FF2B5EF4-FFF2-40B4-BE49-F238E27FC236}">
                    <a16:creationId xmlns:a16="http://schemas.microsoft.com/office/drawing/2014/main" id="{E9325E23-9B8E-7963-2519-3A6D0322DCD7}"/>
                  </a:ext>
                </a:extLst>
              </p:cNvPr>
              <p:cNvSpPr>
                <a:spLocks noChangeShapeType="1"/>
              </p:cNvSpPr>
              <p:nvPr/>
            </p:nvSpPr>
            <p:spPr bwMode="auto">
              <a:xfrm rot="5400000">
                <a:off x="2495" y="3078"/>
                <a:ext cx="17" cy="1"/>
              </a:xfrm>
              <a:prstGeom prst="line">
                <a:avLst/>
              </a:prstGeom>
              <a:noFill/>
              <a:ln w="19050">
                <a:solidFill>
                  <a:schemeClr val="accent1"/>
                </a:solidFill>
                <a:round/>
                <a:headEnd/>
                <a:tailEnd/>
              </a:ln>
            </p:spPr>
            <p:txBody>
              <a:bodyPr/>
              <a:lstStyle/>
              <a:p>
                <a:endParaRPr lang="en-GB"/>
              </a:p>
            </p:txBody>
          </p:sp>
          <p:sp>
            <p:nvSpPr>
              <p:cNvPr id="114" name="Freeform 124">
                <a:extLst>
                  <a:ext uri="{FF2B5EF4-FFF2-40B4-BE49-F238E27FC236}">
                    <a16:creationId xmlns:a16="http://schemas.microsoft.com/office/drawing/2014/main" id="{6935DF33-C64C-D5B6-D7B5-64DA76D628B9}"/>
                  </a:ext>
                </a:extLst>
              </p:cNvPr>
              <p:cNvSpPr>
                <a:spLocks/>
              </p:cNvSpPr>
              <p:nvPr/>
            </p:nvSpPr>
            <p:spPr bwMode="auto">
              <a:xfrm rot="5400000">
                <a:off x="2492" y="3096"/>
                <a:ext cx="22" cy="4"/>
              </a:xfrm>
              <a:custGeom>
                <a:avLst/>
                <a:gdLst/>
                <a:ahLst/>
                <a:cxnLst>
                  <a:cxn ang="0">
                    <a:pos x="0" y="0"/>
                  </a:cxn>
                  <a:cxn ang="0">
                    <a:pos x="8" y="0"/>
                  </a:cxn>
                  <a:cxn ang="0">
                    <a:pos x="20" y="4"/>
                  </a:cxn>
                </a:cxnLst>
                <a:rect l="0" t="0" r="r" b="b"/>
                <a:pathLst>
                  <a:path w="20" h="4">
                    <a:moveTo>
                      <a:pt x="0" y="0"/>
                    </a:moveTo>
                    <a:lnTo>
                      <a:pt x="8" y="0"/>
                    </a:lnTo>
                    <a:lnTo>
                      <a:pt x="20" y="4"/>
                    </a:lnTo>
                  </a:path>
                </a:pathLst>
              </a:custGeom>
              <a:noFill/>
              <a:ln w="19050" cmpd="sng">
                <a:solidFill>
                  <a:schemeClr val="accent1"/>
                </a:solidFill>
                <a:prstDash val="solid"/>
                <a:round/>
                <a:headEnd/>
                <a:tailEnd/>
              </a:ln>
            </p:spPr>
            <p:txBody>
              <a:bodyPr/>
              <a:lstStyle/>
              <a:p>
                <a:endParaRPr lang="en-GB"/>
              </a:p>
            </p:txBody>
          </p:sp>
        </p:grpSp>
        <mc:AlternateContent xmlns:mc="http://schemas.openxmlformats.org/markup-compatibility/2006" xmlns:a14="http://schemas.microsoft.com/office/drawing/2010/main">
          <mc:Choice Requires="a14">
            <p:sp>
              <p:nvSpPr>
                <p:cNvPr id="42" name="Object 27">
                  <a:extLst>
                    <a:ext uri="{FF2B5EF4-FFF2-40B4-BE49-F238E27FC236}">
                      <a16:creationId xmlns:a16="http://schemas.microsoft.com/office/drawing/2014/main" id="{88746DAB-B120-A706-5F96-1F3F1E78E111}"/>
                    </a:ext>
                  </a:extLst>
                </p:cNvPr>
                <p:cNvSpPr txBox="1"/>
                <p:nvPr/>
              </p:nvSpPr>
              <p:spPr bwMode="auto">
                <a:xfrm>
                  <a:off x="6279660" y="2858688"/>
                  <a:ext cx="238710" cy="312390"/>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
                          <a:rPr lang="en-GB" sz="4800" i="1">
                            <a:solidFill>
                              <a:srgbClr val="000000"/>
                            </a:solidFill>
                            <a:latin typeface="Cambria Math" panose="02040503050406030204" pitchFamily="18" charset="0"/>
                          </a:rPr>
                          <m:t>𝜎</m:t>
                        </m:r>
                      </m:oMath>
                    </m:oMathPara>
                  </a14:m>
                  <a:endParaRPr lang="en-GB" dirty="0"/>
                </a:p>
              </p:txBody>
            </p:sp>
          </mc:Choice>
          <mc:Fallback xmlns="">
            <p:sp>
              <p:nvSpPr>
                <p:cNvPr id="42" name="Object 27">
                  <a:extLst>
                    <a:ext uri="{FF2B5EF4-FFF2-40B4-BE49-F238E27FC236}">
                      <a16:creationId xmlns:a16="http://schemas.microsoft.com/office/drawing/2014/main" id="{88746DAB-B120-A706-5F96-1F3F1E78E111}"/>
                    </a:ext>
                  </a:extLst>
                </p:cNvPr>
                <p:cNvSpPr txBox="1">
                  <a:spLocks noRot="1" noChangeAspect="1" noMove="1" noResize="1" noEditPoints="1" noAdjustHandles="1" noChangeArrowheads="1" noChangeShapeType="1" noTextEdit="1"/>
                </p:cNvSpPr>
                <p:nvPr/>
              </p:nvSpPr>
              <p:spPr bwMode="auto">
                <a:xfrm>
                  <a:off x="6279660" y="2858688"/>
                  <a:ext cx="238710" cy="312390"/>
                </a:xfrm>
                <a:prstGeom prst="rect">
                  <a:avLst/>
                </a:prstGeom>
                <a:blipFill>
                  <a:blip r:embed="rId3"/>
                  <a:stretch>
                    <a:fillRect r="-2778"/>
                  </a:stretch>
                </a:blipFill>
              </p:spPr>
              <p:txBody>
                <a:bodyPr/>
                <a:lstStyle/>
                <a:p>
                  <a:r>
                    <a:rPr lang="en-GB">
                      <a:noFill/>
                    </a:rPr>
                    <a:t> </a:t>
                  </a:r>
                </a:p>
              </p:txBody>
            </p:sp>
          </mc:Fallback>
        </mc:AlternateContent>
      </p:grpSp>
      <p:sp>
        <p:nvSpPr>
          <p:cNvPr id="115" name="Line 20">
            <a:extLst>
              <a:ext uri="{FF2B5EF4-FFF2-40B4-BE49-F238E27FC236}">
                <a16:creationId xmlns:a16="http://schemas.microsoft.com/office/drawing/2014/main" id="{1F9A390A-911E-C6C0-1217-E8918B2EA61A}"/>
              </a:ext>
            </a:extLst>
          </p:cNvPr>
          <p:cNvSpPr>
            <a:spLocks noChangeShapeType="1"/>
          </p:cNvSpPr>
          <p:nvPr/>
        </p:nvSpPr>
        <p:spPr bwMode="auto">
          <a:xfrm>
            <a:off x="8002209" y="3309813"/>
            <a:ext cx="1742" cy="35975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16" name="Line 21">
            <a:extLst>
              <a:ext uri="{FF2B5EF4-FFF2-40B4-BE49-F238E27FC236}">
                <a16:creationId xmlns:a16="http://schemas.microsoft.com/office/drawing/2014/main" id="{41ED949C-512B-BD78-4FF0-EFD145A1A8CD}"/>
              </a:ext>
            </a:extLst>
          </p:cNvPr>
          <p:cNvSpPr>
            <a:spLocks noChangeShapeType="1"/>
          </p:cNvSpPr>
          <p:nvPr/>
        </p:nvSpPr>
        <p:spPr bwMode="auto">
          <a:xfrm flipV="1">
            <a:off x="8002481" y="2944954"/>
            <a:ext cx="1" cy="364912"/>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17" name="Text Box 24">
            <a:extLst>
              <a:ext uri="{FF2B5EF4-FFF2-40B4-BE49-F238E27FC236}">
                <a16:creationId xmlns:a16="http://schemas.microsoft.com/office/drawing/2014/main" id="{2B662526-AEC6-9181-0C0E-135832E38203}"/>
              </a:ext>
            </a:extLst>
          </p:cNvPr>
          <p:cNvSpPr txBox="1">
            <a:spLocks noChangeArrowheads="1"/>
          </p:cNvSpPr>
          <p:nvPr/>
        </p:nvSpPr>
        <p:spPr bwMode="auto">
          <a:xfrm>
            <a:off x="8144638" y="1917089"/>
            <a:ext cx="539838" cy="153888"/>
          </a:xfrm>
          <a:prstGeom prst="rect">
            <a:avLst/>
          </a:prstGeom>
          <a:noFill/>
          <a:ln w="9525">
            <a:noFill/>
            <a:miter lim="800000"/>
            <a:headEnd/>
            <a:tailEnd/>
          </a:ln>
          <a:effectLst/>
        </p:spPr>
        <p:txBody>
          <a:bodyPr wrap="square" lIns="0" tIns="0" rIns="0" bIns="0">
            <a:spAutoFit/>
          </a:bodyPr>
          <a:lstStyle/>
          <a:p>
            <a:pPr defTabSz="858838"/>
            <a:r>
              <a:rPr lang="en-GB" sz="1000" dirty="0"/>
              <a:t>Likelihood</a:t>
            </a:r>
          </a:p>
        </p:txBody>
      </p:sp>
      <p:sp>
        <p:nvSpPr>
          <p:cNvPr id="118" name="Rectangle 25">
            <a:extLst>
              <a:ext uri="{FF2B5EF4-FFF2-40B4-BE49-F238E27FC236}">
                <a16:creationId xmlns:a16="http://schemas.microsoft.com/office/drawing/2014/main" id="{22143C38-10E0-5966-E6BC-37D34A2C6B60}"/>
              </a:ext>
            </a:extLst>
          </p:cNvPr>
          <p:cNvSpPr>
            <a:spLocks noChangeArrowheads="1"/>
          </p:cNvSpPr>
          <p:nvPr/>
        </p:nvSpPr>
        <p:spPr bwMode="auto">
          <a:xfrm>
            <a:off x="7750494" y="4519181"/>
            <a:ext cx="355354" cy="153888"/>
          </a:xfrm>
          <a:prstGeom prst="rect">
            <a:avLst/>
          </a:prstGeom>
          <a:noFill/>
          <a:ln w="9525">
            <a:noFill/>
            <a:miter lim="800000"/>
            <a:headEnd/>
            <a:tailEnd/>
          </a:ln>
          <a:effectLst/>
        </p:spPr>
        <p:txBody>
          <a:bodyPr wrap="square" lIns="0" tIns="0" rIns="0" bIns="0">
            <a:spAutoFit/>
          </a:bodyPr>
          <a:lstStyle/>
          <a:p>
            <a:pPr defTabSz="858838"/>
            <a:r>
              <a:rPr lang="en-GB" sz="1000" dirty="0"/>
              <a:t>Return</a:t>
            </a:r>
          </a:p>
        </p:txBody>
      </p:sp>
      <mc:AlternateContent xmlns:mc="http://schemas.openxmlformats.org/markup-compatibility/2006" xmlns:a14="http://schemas.microsoft.com/office/drawing/2010/main">
        <mc:Choice Requires="a14">
          <p:sp>
            <p:nvSpPr>
              <p:cNvPr id="119" name="Object 27">
                <a:extLst>
                  <a:ext uri="{FF2B5EF4-FFF2-40B4-BE49-F238E27FC236}">
                    <a16:creationId xmlns:a16="http://schemas.microsoft.com/office/drawing/2014/main" id="{266E27A0-5E08-627D-1E1D-1FF60BD27FA3}"/>
                  </a:ext>
                </a:extLst>
              </p:cNvPr>
              <p:cNvSpPr txBox="1"/>
              <p:nvPr/>
            </p:nvSpPr>
            <p:spPr bwMode="auto">
              <a:xfrm>
                <a:off x="7926092" y="3017416"/>
                <a:ext cx="358397" cy="263111"/>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ad>
                        <m:radPr>
                          <m:degHide m:val="on"/>
                          <m:ctrlPr>
                            <a:rPr lang="en-GB" sz="4800" i="1" smtClean="0">
                              <a:solidFill>
                                <a:srgbClr val="000000"/>
                              </a:solidFill>
                              <a:latin typeface="Cambria Math" panose="02040503050406030204" pitchFamily="18" charset="0"/>
                            </a:rPr>
                          </m:ctrlPr>
                        </m:radPr>
                        <m:deg/>
                        <m:e>
                          <m:r>
                            <a:rPr lang="en-GB" sz="4800" b="0" i="1" smtClean="0">
                              <a:solidFill>
                                <a:srgbClr val="000000"/>
                              </a:solidFill>
                              <a:latin typeface="Cambria Math" panose="02040503050406030204" pitchFamily="18" charset="0"/>
                            </a:rPr>
                            <m:t>2</m:t>
                          </m:r>
                        </m:e>
                      </m:rad>
                      <m:r>
                        <a:rPr lang="en-GB" sz="4800" i="1">
                          <a:solidFill>
                            <a:srgbClr val="000000"/>
                          </a:solidFill>
                          <a:latin typeface="Cambria Math" panose="02040503050406030204" pitchFamily="18" charset="0"/>
                        </a:rPr>
                        <m:t>𝜎</m:t>
                      </m:r>
                    </m:oMath>
                  </m:oMathPara>
                </a14:m>
                <a:endParaRPr lang="en-GB" dirty="0"/>
              </a:p>
            </p:txBody>
          </p:sp>
        </mc:Choice>
        <mc:Fallback xmlns="">
          <p:sp>
            <p:nvSpPr>
              <p:cNvPr id="119" name="Object 27">
                <a:extLst>
                  <a:ext uri="{FF2B5EF4-FFF2-40B4-BE49-F238E27FC236}">
                    <a16:creationId xmlns:a16="http://schemas.microsoft.com/office/drawing/2014/main" id="{266E27A0-5E08-627D-1E1D-1FF60BD27FA3}"/>
                  </a:ext>
                </a:extLst>
              </p:cNvPr>
              <p:cNvSpPr txBox="1">
                <a:spLocks noRot="1" noChangeAspect="1" noMove="1" noResize="1" noEditPoints="1" noAdjustHandles="1" noChangeArrowheads="1" noChangeShapeType="1" noTextEdit="1"/>
              </p:cNvSpPr>
              <p:nvPr/>
            </p:nvSpPr>
            <p:spPr bwMode="auto">
              <a:xfrm>
                <a:off x="7926092" y="3017416"/>
                <a:ext cx="358397" cy="263111"/>
              </a:xfrm>
              <a:prstGeom prst="rect">
                <a:avLst/>
              </a:prstGeom>
              <a:blipFill>
                <a:blip r:embed="rId4"/>
                <a:stretch>
                  <a:fillRect r="-13559"/>
                </a:stretch>
              </a:blipFill>
            </p:spPr>
            <p:txBody>
              <a:bodyPr/>
              <a:lstStyle/>
              <a:p>
                <a:r>
                  <a:rPr lang="en-GB">
                    <a:noFill/>
                  </a:rPr>
                  <a:t> </a:t>
                </a:r>
              </a:p>
            </p:txBody>
          </p:sp>
        </mc:Fallback>
      </mc:AlternateContent>
      <p:sp>
        <p:nvSpPr>
          <p:cNvPr id="120" name="Line 49">
            <a:extLst>
              <a:ext uri="{FF2B5EF4-FFF2-40B4-BE49-F238E27FC236}">
                <a16:creationId xmlns:a16="http://schemas.microsoft.com/office/drawing/2014/main" id="{9DE830E3-ADE6-192A-6EA1-324132907CAA}"/>
              </a:ext>
            </a:extLst>
          </p:cNvPr>
          <p:cNvSpPr>
            <a:spLocks noChangeShapeType="1"/>
          </p:cNvSpPr>
          <p:nvPr/>
        </p:nvSpPr>
        <p:spPr bwMode="auto">
          <a:xfrm rot="5400000" flipV="1">
            <a:off x="8113318" y="1387186"/>
            <a:ext cx="0" cy="965304"/>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21" name="Line 50">
            <a:extLst>
              <a:ext uri="{FF2B5EF4-FFF2-40B4-BE49-F238E27FC236}">
                <a16:creationId xmlns:a16="http://schemas.microsoft.com/office/drawing/2014/main" id="{B996C40B-9566-0ACE-D96F-8692E58CEE3A}"/>
              </a:ext>
            </a:extLst>
          </p:cNvPr>
          <p:cNvSpPr>
            <a:spLocks noChangeShapeType="1"/>
          </p:cNvSpPr>
          <p:nvPr/>
        </p:nvSpPr>
        <p:spPr bwMode="auto">
          <a:xfrm rot="5400000">
            <a:off x="8143775" y="2794611"/>
            <a:ext cx="0" cy="1027582"/>
          </a:xfrm>
          <a:prstGeom prst="line">
            <a:avLst/>
          </a:prstGeom>
          <a:noFill/>
          <a:ln w="9525">
            <a:solidFill>
              <a:schemeClr val="tx1"/>
            </a:solidFill>
            <a:round/>
            <a:headEnd/>
            <a:tailEnd/>
          </a:ln>
          <a:effectLst/>
        </p:spPr>
        <p:txBody>
          <a:bodyPr wrap="none" lIns="0" tIns="0" rIns="0" bIns="0" anchor="ctr"/>
          <a:lstStyle/>
          <a:p>
            <a:endParaRPr lang="en-GB"/>
          </a:p>
        </p:txBody>
      </p:sp>
      <p:sp>
        <p:nvSpPr>
          <p:cNvPr id="122" name="Line 51">
            <a:extLst>
              <a:ext uri="{FF2B5EF4-FFF2-40B4-BE49-F238E27FC236}">
                <a16:creationId xmlns:a16="http://schemas.microsoft.com/office/drawing/2014/main" id="{A40A5EE8-0E57-DC2C-1707-FBD1C95E8C65}"/>
              </a:ext>
            </a:extLst>
          </p:cNvPr>
          <p:cNvSpPr>
            <a:spLocks noChangeShapeType="1"/>
          </p:cNvSpPr>
          <p:nvPr/>
        </p:nvSpPr>
        <p:spPr bwMode="auto">
          <a:xfrm rot="5400000">
            <a:off x="6251646" y="3245263"/>
            <a:ext cx="2758040" cy="0"/>
          </a:xfrm>
          <a:prstGeom prst="line">
            <a:avLst/>
          </a:prstGeom>
          <a:noFill/>
          <a:ln w="9525">
            <a:solidFill>
              <a:schemeClr val="tx1"/>
            </a:solidFill>
            <a:round/>
            <a:headEnd/>
            <a:tailEnd type="triangle"/>
          </a:ln>
        </p:spPr>
        <p:txBody>
          <a:bodyPr/>
          <a:lstStyle/>
          <a:p>
            <a:endParaRPr lang="en-GB"/>
          </a:p>
        </p:txBody>
      </p:sp>
      <p:grpSp>
        <p:nvGrpSpPr>
          <p:cNvPr id="123" name="Group 52">
            <a:extLst>
              <a:ext uri="{FF2B5EF4-FFF2-40B4-BE49-F238E27FC236}">
                <a16:creationId xmlns:a16="http://schemas.microsoft.com/office/drawing/2014/main" id="{809F55BE-73B7-CF83-F0FF-8A70EE8C4960}"/>
              </a:ext>
            </a:extLst>
          </p:cNvPr>
          <p:cNvGrpSpPr>
            <a:grpSpLocks/>
          </p:cNvGrpSpPr>
          <p:nvPr/>
        </p:nvGrpSpPr>
        <p:grpSpPr bwMode="auto">
          <a:xfrm>
            <a:off x="7636875" y="2196039"/>
            <a:ext cx="809830" cy="2222299"/>
            <a:chOff x="2501" y="1694"/>
            <a:chExt cx="750" cy="1415"/>
          </a:xfrm>
        </p:grpSpPr>
        <p:sp>
          <p:nvSpPr>
            <p:cNvPr id="124" name="Freeform 53">
              <a:extLst>
                <a:ext uri="{FF2B5EF4-FFF2-40B4-BE49-F238E27FC236}">
                  <a16:creationId xmlns:a16="http://schemas.microsoft.com/office/drawing/2014/main" id="{5B94BBBF-1B39-BECD-20D5-C81AC075A7D0}"/>
                </a:ext>
              </a:extLst>
            </p:cNvPr>
            <p:cNvSpPr>
              <a:spLocks/>
            </p:cNvSpPr>
            <p:nvPr/>
          </p:nvSpPr>
          <p:spPr bwMode="auto">
            <a:xfrm rot="5400000">
              <a:off x="2492" y="1703"/>
              <a:ext cx="21" cy="4"/>
            </a:xfrm>
            <a:custGeom>
              <a:avLst/>
              <a:gdLst/>
              <a:ahLst/>
              <a:cxnLst>
                <a:cxn ang="0">
                  <a:pos x="0" y="4"/>
                </a:cxn>
                <a:cxn ang="0">
                  <a:pos x="8" y="0"/>
                </a:cxn>
                <a:cxn ang="0">
                  <a:pos x="20" y="0"/>
                </a:cxn>
              </a:cxnLst>
              <a:rect l="0" t="0" r="r" b="b"/>
              <a:pathLst>
                <a:path w="20" h="4">
                  <a:moveTo>
                    <a:pt x="0" y="4"/>
                  </a:moveTo>
                  <a:lnTo>
                    <a:pt x="8" y="0"/>
                  </a:lnTo>
                  <a:lnTo>
                    <a:pt x="20" y="0"/>
                  </a:lnTo>
                </a:path>
              </a:pathLst>
            </a:custGeom>
            <a:noFill/>
            <a:ln w="19050" cmpd="sng">
              <a:solidFill>
                <a:schemeClr val="accent1"/>
              </a:solidFill>
              <a:prstDash val="solid"/>
              <a:round/>
              <a:headEnd/>
              <a:tailEnd/>
            </a:ln>
          </p:spPr>
          <p:txBody>
            <a:bodyPr/>
            <a:lstStyle/>
            <a:p>
              <a:endParaRPr lang="en-GB"/>
            </a:p>
          </p:txBody>
        </p:sp>
        <p:sp>
          <p:nvSpPr>
            <p:cNvPr id="125" name="Line 54">
              <a:extLst>
                <a:ext uri="{FF2B5EF4-FFF2-40B4-BE49-F238E27FC236}">
                  <a16:creationId xmlns:a16="http://schemas.microsoft.com/office/drawing/2014/main" id="{DF054B3E-CAB9-242A-0563-226B5C9D21FD}"/>
                </a:ext>
              </a:extLst>
            </p:cNvPr>
            <p:cNvSpPr>
              <a:spLocks noChangeShapeType="1"/>
            </p:cNvSpPr>
            <p:nvPr/>
          </p:nvSpPr>
          <p:spPr bwMode="auto">
            <a:xfrm rot="5400000">
              <a:off x="2495" y="1723"/>
              <a:ext cx="18" cy="1"/>
            </a:xfrm>
            <a:prstGeom prst="line">
              <a:avLst/>
            </a:prstGeom>
            <a:noFill/>
            <a:ln w="19050">
              <a:solidFill>
                <a:schemeClr val="accent1"/>
              </a:solidFill>
              <a:round/>
              <a:headEnd/>
              <a:tailEnd/>
            </a:ln>
          </p:spPr>
          <p:txBody>
            <a:bodyPr/>
            <a:lstStyle/>
            <a:p>
              <a:endParaRPr lang="en-GB"/>
            </a:p>
          </p:txBody>
        </p:sp>
        <p:sp>
          <p:nvSpPr>
            <p:cNvPr id="126" name="Line 55">
              <a:extLst>
                <a:ext uri="{FF2B5EF4-FFF2-40B4-BE49-F238E27FC236}">
                  <a16:creationId xmlns:a16="http://schemas.microsoft.com/office/drawing/2014/main" id="{5DA41A7D-1CDD-36FF-B0AE-CB13BFBEEC68}"/>
                </a:ext>
              </a:extLst>
            </p:cNvPr>
            <p:cNvSpPr>
              <a:spLocks noChangeShapeType="1"/>
            </p:cNvSpPr>
            <p:nvPr/>
          </p:nvSpPr>
          <p:spPr bwMode="auto">
            <a:xfrm rot="5400000">
              <a:off x="2493" y="1743"/>
              <a:ext cx="21" cy="1"/>
            </a:xfrm>
            <a:prstGeom prst="line">
              <a:avLst/>
            </a:prstGeom>
            <a:noFill/>
            <a:ln w="19050">
              <a:solidFill>
                <a:schemeClr val="accent1"/>
              </a:solidFill>
              <a:round/>
              <a:headEnd/>
              <a:tailEnd/>
            </a:ln>
          </p:spPr>
          <p:txBody>
            <a:bodyPr/>
            <a:lstStyle/>
            <a:p>
              <a:endParaRPr lang="en-GB"/>
            </a:p>
          </p:txBody>
        </p:sp>
        <p:sp>
          <p:nvSpPr>
            <p:cNvPr id="127" name="Line 56">
              <a:extLst>
                <a:ext uri="{FF2B5EF4-FFF2-40B4-BE49-F238E27FC236}">
                  <a16:creationId xmlns:a16="http://schemas.microsoft.com/office/drawing/2014/main" id="{04976D6A-B76C-0227-5276-91032AF372E8}"/>
                </a:ext>
              </a:extLst>
            </p:cNvPr>
            <p:cNvSpPr>
              <a:spLocks noChangeShapeType="1"/>
            </p:cNvSpPr>
            <p:nvPr/>
          </p:nvSpPr>
          <p:spPr bwMode="auto">
            <a:xfrm rot="5400000">
              <a:off x="2495" y="1762"/>
              <a:ext cx="17" cy="1"/>
            </a:xfrm>
            <a:prstGeom prst="line">
              <a:avLst/>
            </a:prstGeom>
            <a:noFill/>
            <a:ln w="19050">
              <a:solidFill>
                <a:schemeClr val="accent1"/>
              </a:solidFill>
              <a:round/>
              <a:headEnd/>
              <a:tailEnd/>
            </a:ln>
          </p:spPr>
          <p:txBody>
            <a:bodyPr/>
            <a:lstStyle/>
            <a:p>
              <a:endParaRPr lang="en-GB"/>
            </a:p>
          </p:txBody>
        </p:sp>
        <p:sp>
          <p:nvSpPr>
            <p:cNvPr id="128" name="Line 57">
              <a:extLst>
                <a:ext uri="{FF2B5EF4-FFF2-40B4-BE49-F238E27FC236}">
                  <a16:creationId xmlns:a16="http://schemas.microsoft.com/office/drawing/2014/main" id="{E82BF5A4-6107-BAE3-0126-6B09AB357641}"/>
                </a:ext>
              </a:extLst>
            </p:cNvPr>
            <p:cNvSpPr>
              <a:spLocks noChangeShapeType="1"/>
            </p:cNvSpPr>
            <p:nvPr/>
          </p:nvSpPr>
          <p:spPr bwMode="auto">
            <a:xfrm rot="5400000" flipV="1">
              <a:off x="2495" y="1780"/>
              <a:ext cx="22" cy="3"/>
            </a:xfrm>
            <a:prstGeom prst="line">
              <a:avLst/>
            </a:prstGeom>
            <a:noFill/>
            <a:ln w="19050">
              <a:solidFill>
                <a:schemeClr val="accent1"/>
              </a:solidFill>
              <a:round/>
              <a:headEnd/>
              <a:tailEnd/>
            </a:ln>
          </p:spPr>
          <p:txBody>
            <a:bodyPr/>
            <a:lstStyle/>
            <a:p>
              <a:endParaRPr lang="en-GB"/>
            </a:p>
          </p:txBody>
        </p:sp>
        <p:sp>
          <p:nvSpPr>
            <p:cNvPr id="129" name="Line 58">
              <a:extLst>
                <a:ext uri="{FF2B5EF4-FFF2-40B4-BE49-F238E27FC236}">
                  <a16:creationId xmlns:a16="http://schemas.microsoft.com/office/drawing/2014/main" id="{1E4368E1-0FD2-D777-9A0B-E106569948E2}"/>
                </a:ext>
              </a:extLst>
            </p:cNvPr>
            <p:cNvSpPr>
              <a:spLocks noChangeShapeType="1"/>
            </p:cNvSpPr>
            <p:nvPr/>
          </p:nvSpPr>
          <p:spPr bwMode="auto">
            <a:xfrm rot="5400000" flipV="1">
              <a:off x="2498" y="1802"/>
              <a:ext cx="21" cy="3"/>
            </a:xfrm>
            <a:prstGeom prst="line">
              <a:avLst/>
            </a:prstGeom>
            <a:noFill/>
            <a:ln w="19050">
              <a:solidFill>
                <a:schemeClr val="accent1"/>
              </a:solidFill>
              <a:round/>
              <a:headEnd/>
              <a:tailEnd/>
            </a:ln>
          </p:spPr>
          <p:txBody>
            <a:bodyPr/>
            <a:lstStyle/>
            <a:p>
              <a:endParaRPr lang="en-GB"/>
            </a:p>
          </p:txBody>
        </p:sp>
        <p:sp>
          <p:nvSpPr>
            <p:cNvPr id="130" name="Line 59">
              <a:extLst>
                <a:ext uri="{FF2B5EF4-FFF2-40B4-BE49-F238E27FC236}">
                  <a16:creationId xmlns:a16="http://schemas.microsoft.com/office/drawing/2014/main" id="{13943E16-6495-8AAC-6D80-6B93C0A126E7}"/>
                </a:ext>
              </a:extLst>
            </p:cNvPr>
            <p:cNvSpPr>
              <a:spLocks noChangeShapeType="1"/>
            </p:cNvSpPr>
            <p:nvPr/>
          </p:nvSpPr>
          <p:spPr bwMode="auto">
            <a:xfrm rot="5400000" flipV="1">
              <a:off x="2503" y="1821"/>
              <a:ext cx="17" cy="3"/>
            </a:xfrm>
            <a:prstGeom prst="line">
              <a:avLst/>
            </a:prstGeom>
            <a:noFill/>
            <a:ln w="19050">
              <a:solidFill>
                <a:schemeClr val="accent1"/>
              </a:solidFill>
              <a:round/>
              <a:headEnd/>
              <a:tailEnd/>
            </a:ln>
          </p:spPr>
          <p:txBody>
            <a:bodyPr/>
            <a:lstStyle/>
            <a:p>
              <a:endParaRPr lang="en-GB"/>
            </a:p>
          </p:txBody>
        </p:sp>
        <p:sp>
          <p:nvSpPr>
            <p:cNvPr id="131" name="Line 60">
              <a:extLst>
                <a:ext uri="{FF2B5EF4-FFF2-40B4-BE49-F238E27FC236}">
                  <a16:creationId xmlns:a16="http://schemas.microsoft.com/office/drawing/2014/main" id="{A2271465-E34C-6612-AD6D-EEFD5EBFA9F9}"/>
                </a:ext>
              </a:extLst>
            </p:cNvPr>
            <p:cNvSpPr>
              <a:spLocks noChangeShapeType="1"/>
            </p:cNvSpPr>
            <p:nvPr/>
          </p:nvSpPr>
          <p:spPr bwMode="auto">
            <a:xfrm rot="5400000" flipV="1">
              <a:off x="2504" y="1840"/>
              <a:ext cx="22" cy="3"/>
            </a:xfrm>
            <a:prstGeom prst="line">
              <a:avLst/>
            </a:prstGeom>
            <a:noFill/>
            <a:ln w="19050">
              <a:solidFill>
                <a:schemeClr val="accent1"/>
              </a:solidFill>
              <a:round/>
              <a:headEnd/>
              <a:tailEnd/>
            </a:ln>
          </p:spPr>
          <p:txBody>
            <a:bodyPr/>
            <a:lstStyle/>
            <a:p>
              <a:endParaRPr lang="en-GB"/>
            </a:p>
          </p:txBody>
        </p:sp>
        <p:sp>
          <p:nvSpPr>
            <p:cNvPr id="132" name="Line 61">
              <a:extLst>
                <a:ext uri="{FF2B5EF4-FFF2-40B4-BE49-F238E27FC236}">
                  <a16:creationId xmlns:a16="http://schemas.microsoft.com/office/drawing/2014/main" id="{7155CBDF-5449-9523-CABB-2F483B84A34B}"/>
                </a:ext>
              </a:extLst>
            </p:cNvPr>
            <p:cNvSpPr>
              <a:spLocks noChangeShapeType="1"/>
            </p:cNvSpPr>
            <p:nvPr/>
          </p:nvSpPr>
          <p:spPr bwMode="auto">
            <a:xfrm rot="5400000" flipV="1">
              <a:off x="2509" y="1860"/>
              <a:ext cx="17" cy="3"/>
            </a:xfrm>
            <a:prstGeom prst="line">
              <a:avLst/>
            </a:prstGeom>
            <a:noFill/>
            <a:ln w="19050">
              <a:solidFill>
                <a:schemeClr val="accent1"/>
              </a:solidFill>
              <a:round/>
              <a:headEnd/>
              <a:tailEnd/>
            </a:ln>
          </p:spPr>
          <p:txBody>
            <a:bodyPr/>
            <a:lstStyle/>
            <a:p>
              <a:endParaRPr lang="en-GB"/>
            </a:p>
          </p:txBody>
        </p:sp>
        <p:sp>
          <p:nvSpPr>
            <p:cNvPr id="133" name="Line 62">
              <a:extLst>
                <a:ext uri="{FF2B5EF4-FFF2-40B4-BE49-F238E27FC236}">
                  <a16:creationId xmlns:a16="http://schemas.microsoft.com/office/drawing/2014/main" id="{4713D051-F873-CDDE-A415-7D67D50C1788}"/>
                </a:ext>
              </a:extLst>
            </p:cNvPr>
            <p:cNvSpPr>
              <a:spLocks noChangeShapeType="1"/>
            </p:cNvSpPr>
            <p:nvPr/>
          </p:nvSpPr>
          <p:spPr bwMode="auto">
            <a:xfrm rot="5400000" flipV="1">
              <a:off x="2512" y="1877"/>
              <a:ext cx="22" cy="7"/>
            </a:xfrm>
            <a:prstGeom prst="line">
              <a:avLst/>
            </a:prstGeom>
            <a:noFill/>
            <a:ln w="19050">
              <a:solidFill>
                <a:schemeClr val="accent1"/>
              </a:solidFill>
              <a:round/>
              <a:headEnd/>
              <a:tailEnd/>
            </a:ln>
          </p:spPr>
          <p:txBody>
            <a:bodyPr/>
            <a:lstStyle/>
            <a:p>
              <a:endParaRPr lang="en-GB"/>
            </a:p>
          </p:txBody>
        </p:sp>
        <p:sp>
          <p:nvSpPr>
            <p:cNvPr id="134" name="Line 63">
              <a:extLst>
                <a:ext uri="{FF2B5EF4-FFF2-40B4-BE49-F238E27FC236}">
                  <a16:creationId xmlns:a16="http://schemas.microsoft.com/office/drawing/2014/main" id="{ED0562B1-AEEB-7A48-5336-F12D0E932A81}"/>
                </a:ext>
              </a:extLst>
            </p:cNvPr>
            <p:cNvSpPr>
              <a:spLocks noChangeShapeType="1"/>
            </p:cNvSpPr>
            <p:nvPr/>
          </p:nvSpPr>
          <p:spPr bwMode="auto">
            <a:xfrm rot="5400000" flipV="1">
              <a:off x="2521" y="1898"/>
              <a:ext cx="17" cy="6"/>
            </a:xfrm>
            <a:prstGeom prst="line">
              <a:avLst/>
            </a:prstGeom>
            <a:noFill/>
            <a:ln w="19050">
              <a:solidFill>
                <a:schemeClr val="accent1"/>
              </a:solidFill>
              <a:round/>
              <a:headEnd/>
              <a:tailEnd/>
            </a:ln>
          </p:spPr>
          <p:txBody>
            <a:bodyPr/>
            <a:lstStyle/>
            <a:p>
              <a:endParaRPr lang="en-GB"/>
            </a:p>
          </p:txBody>
        </p:sp>
        <p:sp>
          <p:nvSpPr>
            <p:cNvPr id="135" name="Line 64">
              <a:extLst>
                <a:ext uri="{FF2B5EF4-FFF2-40B4-BE49-F238E27FC236}">
                  <a16:creationId xmlns:a16="http://schemas.microsoft.com/office/drawing/2014/main" id="{FE3396EC-338B-69D2-8475-A303DE98AF03}"/>
                </a:ext>
              </a:extLst>
            </p:cNvPr>
            <p:cNvSpPr>
              <a:spLocks noChangeShapeType="1"/>
            </p:cNvSpPr>
            <p:nvPr/>
          </p:nvSpPr>
          <p:spPr bwMode="auto">
            <a:xfrm rot="5400000" flipV="1">
              <a:off x="2526" y="1915"/>
              <a:ext cx="21" cy="9"/>
            </a:xfrm>
            <a:prstGeom prst="line">
              <a:avLst/>
            </a:prstGeom>
            <a:noFill/>
            <a:ln w="19050">
              <a:solidFill>
                <a:schemeClr val="accent1"/>
              </a:solidFill>
              <a:round/>
              <a:headEnd/>
              <a:tailEnd/>
            </a:ln>
          </p:spPr>
          <p:txBody>
            <a:bodyPr/>
            <a:lstStyle/>
            <a:p>
              <a:endParaRPr lang="en-GB"/>
            </a:p>
          </p:txBody>
        </p:sp>
        <p:sp>
          <p:nvSpPr>
            <p:cNvPr id="136" name="Line 65">
              <a:extLst>
                <a:ext uri="{FF2B5EF4-FFF2-40B4-BE49-F238E27FC236}">
                  <a16:creationId xmlns:a16="http://schemas.microsoft.com/office/drawing/2014/main" id="{1C93B7AD-96E1-BF5E-43F8-4D15AA74600A}"/>
                </a:ext>
              </a:extLst>
            </p:cNvPr>
            <p:cNvSpPr>
              <a:spLocks noChangeShapeType="1"/>
            </p:cNvSpPr>
            <p:nvPr/>
          </p:nvSpPr>
          <p:spPr bwMode="auto">
            <a:xfrm rot="5400000" flipV="1">
              <a:off x="2537" y="1934"/>
              <a:ext cx="22" cy="13"/>
            </a:xfrm>
            <a:prstGeom prst="line">
              <a:avLst/>
            </a:prstGeom>
            <a:noFill/>
            <a:ln w="19050">
              <a:solidFill>
                <a:schemeClr val="accent1"/>
              </a:solidFill>
              <a:round/>
              <a:headEnd/>
              <a:tailEnd/>
            </a:ln>
          </p:spPr>
          <p:txBody>
            <a:bodyPr/>
            <a:lstStyle/>
            <a:p>
              <a:endParaRPr lang="en-GB"/>
            </a:p>
          </p:txBody>
        </p:sp>
        <p:sp>
          <p:nvSpPr>
            <p:cNvPr id="137" name="Line 66">
              <a:extLst>
                <a:ext uri="{FF2B5EF4-FFF2-40B4-BE49-F238E27FC236}">
                  <a16:creationId xmlns:a16="http://schemas.microsoft.com/office/drawing/2014/main" id="{088A3BF9-A9EF-2AC0-C3E7-5E1202AB8D9E}"/>
                </a:ext>
              </a:extLst>
            </p:cNvPr>
            <p:cNvSpPr>
              <a:spLocks noChangeShapeType="1"/>
            </p:cNvSpPr>
            <p:nvPr/>
          </p:nvSpPr>
          <p:spPr bwMode="auto">
            <a:xfrm rot="5400000" flipV="1">
              <a:off x="2552" y="1954"/>
              <a:ext cx="17" cy="13"/>
            </a:xfrm>
            <a:prstGeom prst="line">
              <a:avLst/>
            </a:prstGeom>
            <a:noFill/>
            <a:ln w="19050">
              <a:solidFill>
                <a:schemeClr val="accent1"/>
              </a:solidFill>
              <a:round/>
              <a:headEnd/>
              <a:tailEnd/>
            </a:ln>
          </p:spPr>
          <p:txBody>
            <a:bodyPr/>
            <a:lstStyle/>
            <a:p>
              <a:endParaRPr lang="en-GB"/>
            </a:p>
          </p:txBody>
        </p:sp>
        <p:sp>
          <p:nvSpPr>
            <p:cNvPr id="138" name="Line 67">
              <a:extLst>
                <a:ext uri="{FF2B5EF4-FFF2-40B4-BE49-F238E27FC236}">
                  <a16:creationId xmlns:a16="http://schemas.microsoft.com/office/drawing/2014/main" id="{ED8AD347-AE7D-7FB9-C421-9873A4818A79}"/>
                </a:ext>
              </a:extLst>
            </p:cNvPr>
            <p:cNvSpPr>
              <a:spLocks noChangeShapeType="1"/>
            </p:cNvSpPr>
            <p:nvPr/>
          </p:nvSpPr>
          <p:spPr bwMode="auto">
            <a:xfrm rot="5400000" flipV="1">
              <a:off x="2564" y="1972"/>
              <a:ext cx="22" cy="15"/>
            </a:xfrm>
            <a:prstGeom prst="line">
              <a:avLst/>
            </a:prstGeom>
            <a:noFill/>
            <a:ln w="19050">
              <a:solidFill>
                <a:schemeClr val="accent1"/>
              </a:solidFill>
              <a:round/>
              <a:headEnd/>
              <a:tailEnd/>
            </a:ln>
          </p:spPr>
          <p:txBody>
            <a:bodyPr/>
            <a:lstStyle/>
            <a:p>
              <a:endParaRPr lang="en-GB"/>
            </a:p>
          </p:txBody>
        </p:sp>
        <p:sp>
          <p:nvSpPr>
            <p:cNvPr id="139" name="Line 68">
              <a:extLst>
                <a:ext uri="{FF2B5EF4-FFF2-40B4-BE49-F238E27FC236}">
                  <a16:creationId xmlns:a16="http://schemas.microsoft.com/office/drawing/2014/main" id="{62D8C83A-E6F7-AD36-C719-7E022CF2D7C0}"/>
                </a:ext>
              </a:extLst>
            </p:cNvPr>
            <p:cNvSpPr>
              <a:spLocks noChangeShapeType="1"/>
            </p:cNvSpPr>
            <p:nvPr/>
          </p:nvSpPr>
          <p:spPr bwMode="auto">
            <a:xfrm rot="5400000" flipV="1">
              <a:off x="2583" y="1990"/>
              <a:ext cx="17" cy="19"/>
            </a:xfrm>
            <a:prstGeom prst="line">
              <a:avLst/>
            </a:prstGeom>
            <a:noFill/>
            <a:ln w="19050">
              <a:solidFill>
                <a:schemeClr val="accent1"/>
              </a:solidFill>
              <a:round/>
              <a:headEnd/>
              <a:tailEnd/>
            </a:ln>
          </p:spPr>
          <p:txBody>
            <a:bodyPr/>
            <a:lstStyle/>
            <a:p>
              <a:endParaRPr lang="en-GB"/>
            </a:p>
          </p:txBody>
        </p:sp>
        <p:sp>
          <p:nvSpPr>
            <p:cNvPr id="140" name="Line 69">
              <a:extLst>
                <a:ext uri="{FF2B5EF4-FFF2-40B4-BE49-F238E27FC236}">
                  <a16:creationId xmlns:a16="http://schemas.microsoft.com/office/drawing/2014/main" id="{ED9934A9-ED38-B219-86A1-46711B0157D5}"/>
                </a:ext>
              </a:extLst>
            </p:cNvPr>
            <p:cNvSpPr>
              <a:spLocks noChangeShapeType="1"/>
            </p:cNvSpPr>
            <p:nvPr/>
          </p:nvSpPr>
          <p:spPr bwMode="auto">
            <a:xfrm rot="5400000" flipV="1">
              <a:off x="2602" y="2008"/>
              <a:ext cx="21" cy="22"/>
            </a:xfrm>
            <a:prstGeom prst="line">
              <a:avLst/>
            </a:prstGeom>
            <a:noFill/>
            <a:ln w="19050">
              <a:solidFill>
                <a:schemeClr val="accent1"/>
              </a:solidFill>
              <a:round/>
              <a:headEnd/>
              <a:tailEnd/>
            </a:ln>
          </p:spPr>
          <p:txBody>
            <a:bodyPr/>
            <a:lstStyle/>
            <a:p>
              <a:endParaRPr lang="en-GB"/>
            </a:p>
          </p:txBody>
        </p:sp>
        <p:sp>
          <p:nvSpPr>
            <p:cNvPr id="141" name="Line 70">
              <a:extLst>
                <a:ext uri="{FF2B5EF4-FFF2-40B4-BE49-F238E27FC236}">
                  <a16:creationId xmlns:a16="http://schemas.microsoft.com/office/drawing/2014/main" id="{A253A992-5F3E-A5A9-4A91-49AD20FEAE64}"/>
                </a:ext>
              </a:extLst>
            </p:cNvPr>
            <p:cNvSpPr>
              <a:spLocks noChangeShapeType="1"/>
            </p:cNvSpPr>
            <p:nvPr/>
          </p:nvSpPr>
          <p:spPr bwMode="auto">
            <a:xfrm rot="5400000" flipV="1">
              <a:off x="2627" y="2025"/>
              <a:ext cx="18" cy="25"/>
            </a:xfrm>
            <a:prstGeom prst="line">
              <a:avLst/>
            </a:prstGeom>
            <a:noFill/>
            <a:ln w="19050">
              <a:solidFill>
                <a:schemeClr val="accent1"/>
              </a:solidFill>
              <a:round/>
              <a:headEnd/>
              <a:tailEnd/>
            </a:ln>
          </p:spPr>
          <p:txBody>
            <a:bodyPr/>
            <a:lstStyle/>
            <a:p>
              <a:endParaRPr lang="en-GB"/>
            </a:p>
          </p:txBody>
        </p:sp>
        <p:sp>
          <p:nvSpPr>
            <p:cNvPr id="142" name="Line 71">
              <a:extLst>
                <a:ext uri="{FF2B5EF4-FFF2-40B4-BE49-F238E27FC236}">
                  <a16:creationId xmlns:a16="http://schemas.microsoft.com/office/drawing/2014/main" id="{3D458D2B-191B-9AE3-4D4B-8D36ED5ACBA4}"/>
                </a:ext>
              </a:extLst>
            </p:cNvPr>
            <p:cNvSpPr>
              <a:spLocks noChangeShapeType="1"/>
            </p:cNvSpPr>
            <p:nvPr/>
          </p:nvSpPr>
          <p:spPr bwMode="auto">
            <a:xfrm rot="5400000" flipV="1">
              <a:off x="2652" y="2043"/>
              <a:ext cx="21" cy="29"/>
            </a:xfrm>
            <a:prstGeom prst="line">
              <a:avLst/>
            </a:prstGeom>
            <a:noFill/>
            <a:ln w="19050">
              <a:solidFill>
                <a:schemeClr val="accent1"/>
              </a:solidFill>
              <a:round/>
              <a:headEnd/>
              <a:tailEnd/>
            </a:ln>
          </p:spPr>
          <p:txBody>
            <a:bodyPr/>
            <a:lstStyle/>
            <a:p>
              <a:endParaRPr lang="en-GB"/>
            </a:p>
          </p:txBody>
        </p:sp>
        <p:sp>
          <p:nvSpPr>
            <p:cNvPr id="143" name="Line 72">
              <a:extLst>
                <a:ext uri="{FF2B5EF4-FFF2-40B4-BE49-F238E27FC236}">
                  <a16:creationId xmlns:a16="http://schemas.microsoft.com/office/drawing/2014/main" id="{2E373C5D-C50F-7020-E231-E64056831125}"/>
                </a:ext>
              </a:extLst>
            </p:cNvPr>
            <p:cNvSpPr>
              <a:spLocks noChangeShapeType="1"/>
            </p:cNvSpPr>
            <p:nvPr/>
          </p:nvSpPr>
          <p:spPr bwMode="auto">
            <a:xfrm rot="5400000" flipV="1">
              <a:off x="2684" y="2061"/>
              <a:ext cx="17" cy="31"/>
            </a:xfrm>
            <a:prstGeom prst="line">
              <a:avLst/>
            </a:prstGeom>
            <a:noFill/>
            <a:ln w="19050">
              <a:solidFill>
                <a:schemeClr val="accent1"/>
              </a:solidFill>
              <a:round/>
              <a:headEnd/>
              <a:tailEnd/>
            </a:ln>
          </p:spPr>
          <p:txBody>
            <a:bodyPr/>
            <a:lstStyle/>
            <a:p>
              <a:endParaRPr lang="en-GB"/>
            </a:p>
          </p:txBody>
        </p:sp>
        <p:sp>
          <p:nvSpPr>
            <p:cNvPr id="144" name="Line 73">
              <a:extLst>
                <a:ext uri="{FF2B5EF4-FFF2-40B4-BE49-F238E27FC236}">
                  <a16:creationId xmlns:a16="http://schemas.microsoft.com/office/drawing/2014/main" id="{F04D7F10-2DB1-3037-FBED-43661205521D}"/>
                </a:ext>
              </a:extLst>
            </p:cNvPr>
            <p:cNvSpPr>
              <a:spLocks noChangeShapeType="1"/>
            </p:cNvSpPr>
            <p:nvPr/>
          </p:nvSpPr>
          <p:spPr bwMode="auto">
            <a:xfrm rot="5400000" flipV="1">
              <a:off x="2715" y="2078"/>
              <a:ext cx="22" cy="35"/>
            </a:xfrm>
            <a:prstGeom prst="line">
              <a:avLst/>
            </a:prstGeom>
            <a:noFill/>
            <a:ln w="19050">
              <a:solidFill>
                <a:schemeClr val="accent1"/>
              </a:solidFill>
              <a:round/>
              <a:headEnd/>
              <a:tailEnd/>
            </a:ln>
          </p:spPr>
          <p:txBody>
            <a:bodyPr/>
            <a:lstStyle/>
            <a:p>
              <a:endParaRPr lang="en-GB"/>
            </a:p>
          </p:txBody>
        </p:sp>
        <p:sp>
          <p:nvSpPr>
            <p:cNvPr id="145" name="Line 74">
              <a:extLst>
                <a:ext uri="{FF2B5EF4-FFF2-40B4-BE49-F238E27FC236}">
                  <a16:creationId xmlns:a16="http://schemas.microsoft.com/office/drawing/2014/main" id="{3A4F1075-FE91-1E19-0401-8FBC6A9AB30D}"/>
                </a:ext>
              </a:extLst>
            </p:cNvPr>
            <p:cNvSpPr>
              <a:spLocks noChangeShapeType="1"/>
            </p:cNvSpPr>
            <p:nvPr/>
          </p:nvSpPr>
          <p:spPr bwMode="auto">
            <a:xfrm rot="5400000" flipV="1">
              <a:off x="2752" y="2099"/>
              <a:ext cx="21" cy="38"/>
            </a:xfrm>
            <a:prstGeom prst="line">
              <a:avLst/>
            </a:prstGeom>
            <a:noFill/>
            <a:ln w="19050">
              <a:solidFill>
                <a:schemeClr val="accent1"/>
              </a:solidFill>
              <a:round/>
              <a:headEnd/>
              <a:tailEnd/>
            </a:ln>
          </p:spPr>
          <p:txBody>
            <a:bodyPr/>
            <a:lstStyle/>
            <a:p>
              <a:endParaRPr lang="en-GB"/>
            </a:p>
          </p:txBody>
        </p:sp>
        <p:sp>
          <p:nvSpPr>
            <p:cNvPr id="146" name="Line 75">
              <a:extLst>
                <a:ext uri="{FF2B5EF4-FFF2-40B4-BE49-F238E27FC236}">
                  <a16:creationId xmlns:a16="http://schemas.microsoft.com/office/drawing/2014/main" id="{645EAD59-D428-0066-7778-3FB233394927}"/>
                </a:ext>
              </a:extLst>
            </p:cNvPr>
            <p:cNvSpPr>
              <a:spLocks noChangeShapeType="1"/>
            </p:cNvSpPr>
            <p:nvPr/>
          </p:nvSpPr>
          <p:spPr bwMode="auto">
            <a:xfrm rot="5400000" flipV="1">
              <a:off x="2793" y="2116"/>
              <a:ext cx="18" cy="41"/>
            </a:xfrm>
            <a:prstGeom prst="line">
              <a:avLst/>
            </a:prstGeom>
            <a:noFill/>
            <a:ln w="19050">
              <a:solidFill>
                <a:schemeClr val="accent1"/>
              </a:solidFill>
              <a:round/>
              <a:headEnd/>
              <a:tailEnd/>
            </a:ln>
          </p:spPr>
          <p:txBody>
            <a:bodyPr/>
            <a:lstStyle/>
            <a:p>
              <a:endParaRPr lang="en-GB"/>
            </a:p>
          </p:txBody>
        </p:sp>
        <p:sp>
          <p:nvSpPr>
            <p:cNvPr id="147" name="Line 76">
              <a:extLst>
                <a:ext uri="{FF2B5EF4-FFF2-40B4-BE49-F238E27FC236}">
                  <a16:creationId xmlns:a16="http://schemas.microsoft.com/office/drawing/2014/main" id="{79300EF6-AE9E-634E-F6FD-66EA1203369F}"/>
                </a:ext>
              </a:extLst>
            </p:cNvPr>
            <p:cNvSpPr>
              <a:spLocks noChangeShapeType="1"/>
            </p:cNvSpPr>
            <p:nvPr/>
          </p:nvSpPr>
          <p:spPr bwMode="auto">
            <a:xfrm rot="5400000" flipV="1">
              <a:off x="2834" y="2135"/>
              <a:ext cx="21" cy="44"/>
            </a:xfrm>
            <a:prstGeom prst="line">
              <a:avLst/>
            </a:prstGeom>
            <a:noFill/>
            <a:ln w="19050">
              <a:solidFill>
                <a:schemeClr val="accent1"/>
              </a:solidFill>
              <a:round/>
              <a:headEnd/>
              <a:tailEnd/>
            </a:ln>
          </p:spPr>
          <p:txBody>
            <a:bodyPr/>
            <a:lstStyle/>
            <a:p>
              <a:endParaRPr lang="en-GB"/>
            </a:p>
          </p:txBody>
        </p:sp>
        <p:sp>
          <p:nvSpPr>
            <p:cNvPr id="148" name="Line 77">
              <a:extLst>
                <a:ext uri="{FF2B5EF4-FFF2-40B4-BE49-F238E27FC236}">
                  <a16:creationId xmlns:a16="http://schemas.microsoft.com/office/drawing/2014/main" id="{4D8A1165-3A03-F6B5-E4DF-8F7099C28DB7}"/>
                </a:ext>
              </a:extLst>
            </p:cNvPr>
            <p:cNvSpPr>
              <a:spLocks noChangeShapeType="1"/>
            </p:cNvSpPr>
            <p:nvPr/>
          </p:nvSpPr>
          <p:spPr bwMode="auto">
            <a:xfrm rot="5400000" flipV="1">
              <a:off x="2880" y="2154"/>
              <a:ext cx="17" cy="44"/>
            </a:xfrm>
            <a:prstGeom prst="line">
              <a:avLst/>
            </a:prstGeom>
            <a:noFill/>
            <a:ln w="19050">
              <a:solidFill>
                <a:schemeClr val="accent1"/>
              </a:solidFill>
              <a:round/>
              <a:headEnd/>
              <a:tailEnd/>
            </a:ln>
          </p:spPr>
          <p:txBody>
            <a:bodyPr/>
            <a:lstStyle/>
            <a:p>
              <a:endParaRPr lang="en-GB"/>
            </a:p>
          </p:txBody>
        </p:sp>
        <p:sp>
          <p:nvSpPr>
            <p:cNvPr id="149" name="Line 78">
              <a:extLst>
                <a:ext uri="{FF2B5EF4-FFF2-40B4-BE49-F238E27FC236}">
                  <a16:creationId xmlns:a16="http://schemas.microsoft.com/office/drawing/2014/main" id="{AFBF792E-5D77-804F-DB0E-D738003AB6C2}"/>
                </a:ext>
              </a:extLst>
            </p:cNvPr>
            <p:cNvSpPr>
              <a:spLocks noChangeShapeType="1"/>
            </p:cNvSpPr>
            <p:nvPr/>
          </p:nvSpPr>
          <p:spPr bwMode="auto">
            <a:xfrm rot="5400000" flipV="1">
              <a:off x="2922" y="2173"/>
              <a:ext cx="22" cy="44"/>
            </a:xfrm>
            <a:prstGeom prst="line">
              <a:avLst/>
            </a:prstGeom>
            <a:noFill/>
            <a:ln w="19050">
              <a:solidFill>
                <a:schemeClr val="accent1"/>
              </a:solidFill>
              <a:round/>
              <a:headEnd/>
              <a:tailEnd/>
            </a:ln>
          </p:spPr>
          <p:txBody>
            <a:bodyPr/>
            <a:lstStyle/>
            <a:p>
              <a:endParaRPr lang="en-GB"/>
            </a:p>
          </p:txBody>
        </p:sp>
        <p:sp>
          <p:nvSpPr>
            <p:cNvPr id="150" name="Line 79">
              <a:extLst>
                <a:ext uri="{FF2B5EF4-FFF2-40B4-BE49-F238E27FC236}">
                  <a16:creationId xmlns:a16="http://schemas.microsoft.com/office/drawing/2014/main" id="{1B74C4F5-599F-7EC5-0A63-F4BBE1F2468A}"/>
                </a:ext>
              </a:extLst>
            </p:cNvPr>
            <p:cNvSpPr>
              <a:spLocks noChangeShapeType="1"/>
            </p:cNvSpPr>
            <p:nvPr/>
          </p:nvSpPr>
          <p:spPr bwMode="auto">
            <a:xfrm rot="5400000" flipV="1">
              <a:off x="2968" y="2193"/>
              <a:ext cx="17" cy="44"/>
            </a:xfrm>
            <a:prstGeom prst="line">
              <a:avLst/>
            </a:prstGeom>
            <a:noFill/>
            <a:ln w="19050">
              <a:solidFill>
                <a:schemeClr val="accent1"/>
              </a:solidFill>
              <a:round/>
              <a:headEnd/>
              <a:tailEnd/>
            </a:ln>
          </p:spPr>
          <p:txBody>
            <a:bodyPr/>
            <a:lstStyle/>
            <a:p>
              <a:endParaRPr lang="en-GB"/>
            </a:p>
          </p:txBody>
        </p:sp>
        <p:sp>
          <p:nvSpPr>
            <p:cNvPr id="151" name="Freeform 80">
              <a:extLst>
                <a:ext uri="{FF2B5EF4-FFF2-40B4-BE49-F238E27FC236}">
                  <a16:creationId xmlns:a16="http://schemas.microsoft.com/office/drawing/2014/main" id="{38C6023C-B935-1F76-3AF7-4CA61DE57CC4}"/>
                </a:ext>
              </a:extLst>
            </p:cNvPr>
            <p:cNvSpPr>
              <a:spLocks/>
            </p:cNvSpPr>
            <p:nvPr/>
          </p:nvSpPr>
          <p:spPr bwMode="auto">
            <a:xfrm rot="5400000">
              <a:off x="3011" y="2210"/>
              <a:ext cx="21" cy="47"/>
            </a:xfrm>
            <a:custGeom>
              <a:avLst/>
              <a:gdLst/>
              <a:ahLst/>
              <a:cxnLst>
                <a:cxn ang="0">
                  <a:pos x="0" y="47"/>
                </a:cxn>
                <a:cxn ang="0">
                  <a:pos x="8" y="22"/>
                </a:cxn>
                <a:cxn ang="0">
                  <a:pos x="20" y="0"/>
                </a:cxn>
              </a:cxnLst>
              <a:rect l="0" t="0" r="r" b="b"/>
              <a:pathLst>
                <a:path w="20" h="47">
                  <a:moveTo>
                    <a:pt x="0" y="47"/>
                  </a:moveTo>
                  <a:lnTo>
                    <a:pt x="8" y="22"/>
                  </a:lnTo>
                  <a:lnTo>
                    <a:pt x="20" y="0"/>
                  </a:lnTo>
                </a:path>
              </a:pathLst>
            </a:custGeom>
            <a:noFill/>
            <a:ln w="19050" cmpd="sng">
              <a:solidFill>
                <a:schemeClr val="accent1"/>
              </a:solidFill>
              <a:prstDash val="solid"/>
              <a:round/>
              <a:headEnd/>
              <a:tailEnd/>
            </a:ln>
          </p:spPr>
          <p:txBody>
            <a:bodyPr/>
            <a:lstStyle/>
            <a:p>
              <a:endParaRPr lang="en-GB"/>
            </a:p>
          </p:txBody>
        </p:sp>
        <p:sp>
          <p:nvSpPr>
            <p:cNvPr id="152" name="Line 81">
              <a:extLst>
                <a:ext uri="{FF2B5EF4-FFF2-40B4-BE49-F238E27FC236}">
                  <a16:creationId xmlns:a16="http://schemas.microsoft.com/office/drawing/2014/main" id="{7BB578EA-36B8-9682-F26B-444BFD09FC31}"/>
                </a:ext>
              </a:extLst>
            </p:cNvPr>
            <p:cNvSpPr>
              <a:spLocks noChangeShapeType="1"/>
            </p:cNvSpPr>
            <p:nvPr/>
          </p:nvSpPr>
          <p:spPr bwMode="auto">
            <a:xfrm rot="5400000" flipV="1">
              <a:off x="3055" y="2234"/>
              <a:ext cx="22" cy="41"/>
            </a:xfrm>
            <a:prstGeom prst="line">
              <a:avLst/>
            </a:prstGeom>
            <a:noFill/>
            <a:ln w="19050">
              <a:solidFill>
                <a:schemeClr val="accent1"/>
              </a:solidFill>
              <a:round/>
              <a:headEnd/>
              <a:tailEnd/>
            </a:ln>
          </p:spPr>
          <p:txBody>
            <a:bodyPr/>
            <a:lstStyle/>
            <a:p>
              <a:endParaRPr lang="en-GB"/>
            </a:p>
          </p:txBody>
        </p:sp>
        <p:sp>
          <p:nvSpPr>
            <p:cNvPr id="153" name="Line 82">
              <a:extLst>
                <a:ext uri="{FF2B5EF4-FFF2-40B4-BE49-F238E27FC236}">
                  <a16:creationId xmlns:a16="http://schemas.microsoft.com/office/drawing/2014/main" id="{EF6603CB-4515-1775-BD70-853742D4C8C4}"/>
                </a:ext>
              </a:extLst>
            </p:cNvPr>
            <p:cNvSpPr>
              <a:spLocks noChangeShapeType="1"/>
            </p:cNvSpPr>
            <p:nvPr/>
          </p:nvSpPr>
          <p:spPr bwMode="auto">
            <a:xfrm rot="5400000" flipV="1">
              <a:off x="3097" y="2256"/>
              <a:ext cx="17" cy="38"/>
            </a:xfrm>
            <a:prstGeom prst="line">
              <a:avLst/>
            </a:prstGeom>
            <a:noFill/>
            <a:ln w="19050">
              <a:solidFill>
                <a:schemeClr val="accent1"/>
              </a:solidFill>
              <a:round/>
              <a:headEnd/>
              <a:tailEnd/>
            </a:ln>
          </p:spPr>
          <p:txBody>
            <a:bodyPr/>
            <a:lstStyle/>
            <a:p>
              <a:endParaRPr lang="en-GB"/>
            </a:p>
          </p:txBody>
        </p:sp>
        <p:sp>
          <p:nvSpPr>
            <p:cNvPr id="154" name="Freeform 83">
              <a:extLst>
                <a:ext uri="{FF2B5EF4-FFF2-40B4-BE49-F238E27FC236}">
                  <a16:creationId xmlns:a16="http://schemas.microsoft.com/office/drawing/2014/main" id="{D6330D74-FB6F-FBBC-1BDC-4029D71A5868}"/>
                </a:ext>
              </a:extLst>
            </p:cNvPr>
            <p:cNvSpPr>
              <a:spLocks/>
            </p:cNvSpPr>
            <p:nvPr/>
          </p:nvSpPr>
          <p:spPr bwMode="auto">
            <a:xfrm rot="5400000">
              <a:off x="3133" y="2275"/>
              <a:ext cx="22" cy="38"/>
            </a:xfrm>
            <a:custGeom>
              <a:avLst/>
              <a:gdLst/>
              <a:ahLst/>
              <a:cxnLst>
                <a:cxn ang="0">
                  <a:pos x="0" y="38"/>
                </a:cxn>
                <a:cxn ang="0">
                  <a:pos x="8" y="19"/>
                </a:cxn>
                <a:cxn ang="0">
                  <a:pos x="21" y="0"/>
                </a:cxn>
              </a:cxnLst>
              <a:rect l="0" t="0" r="r" b="b"/>
              <a:pathLst>
                <a:path w="21" h="38">
                  <a:moveTo>
                    <a:pt x="0" y="38"/>
                  </a:moveTo>
                  <a:lnTo>
                    <a:pt x="8" y="19"/>
                  </a:lnTo>
                  <a:lnTo>
                    <a:pt x="21" y="0"/>
                  </a:lnTo>
                </a:path>
              </a:pathLst>
            </a:custGeom>
            <a:noFill/>
            <a:ln w="19050" cmpd="sng">
              <a:solidFill>
                <a:schemeClr val="accent1"/>
              </a:solidFill>
              <a:prstDash val="solid"/>
              <a:round/>
              <a:headEnd/>
              <a:tailEnd/>
            </a:ln>
          </p:spPr>
          <p:txBody>
            <a:bodyPr/>
            <a:lstStyle/>
            <a:p>
              <a:endParaRPr lang="en-GB"/>
            </a:p>
          </p:txBody>
        </p:sp>
        <p:sp>
          <p:nvSpPr>
            <p:cNvPr id="155" name="Freeform 84">
              <a:extLst>
                <a:ext uri="{FF2B5EF4-FFF2-40B4-BE49-F238E27FC236}">
                  <a16:creationId xmlns:a16="http://schemas.microsoft.com/office/drawing/2014/main" id="{9B2C1332-6DDD-590D-8E40-7958A20C4841}"/>
                </a:ext>
              </a:extLst>
            </p:cNvPr>
            <p:cNvSpPr>
              <a:spLocks/>
            </p:cNvSpPr>
            <p:nvPr/>
          </p:nvSpPr>
          <p:spPr bwMode="auto">
            <a:xfrm rot="5400000">
              <a:off x="3168" y="2300"/>
              <a:ext cx="17" cy="28"/>
            </a:xfrm>
            <a:custGeom>
              <a:avLst/>
              <a:gdLst/>
              <a:ahLst/>
              <a:cxnLst>
                <a:cxn ang="0">
                  <a:pos x="0" y="28"/>
                </a:cxn>
                <a:cxn ang="0">
                  <a:pos x="8" y="12"/>
                </a:cxn>
                <a:cxn ang="0">
                  <a:pos x="16" y="0"/>
                </a:cxn>
              </a:cxnLst>
              <a:rect l="0" t="0" r="r" b="b"/>
              <a:pathLst>
                <a:path w="16" h="28">
                  <a:moveTo>
                    <a:pt x="0" y="28"/>
                  </a:moveTo>
                  <a:lnTo>
                    <a:pt x="8" y="12"/>
                  </a:lnTo>
                  <a:lnTo>
                    <a:pt x="16" y="0"/>
                  </a:lnTo>
                </a:path>
              </a:pathLst>
            </a:custGeom>
            <a:noFill/>
            <a:ln w="19050" cmpd="sng">
              <a:solidFill>
                <a:schemeClr val="accent1"/>
              </a:solidFill>
              <a:prstDash val="solid"/>
              <a:round/>
              <a:headEnd/>
              <a:tailEnd/>
            </a:ln>
          </p:spPr>
          <p:txBody>
            <a:bodyPr/>
            <a:lstStyle/>
            <a:p>
              <a:endParaRPr lang="en-GB"/>
            </a:p>
          </p:txBody>
        </p:sp>
        <p:sp>
          <p:nvSpPr>
            <p:cNvPr id="156" name="Freeform 85">
              <a:extLst>
                <a:ext uri="{FF2B5EF4-FFF2-40B4-BE49-F238E27FC236}">
                  <a16:creationId xmlns:a16="http://schemas.microsoft.com/office/drawing/2014/main" id="{474BF0B3-74D6-BEA3-8041-8349B291BE2E}"/>
                </a:ext>
              </a:extLst>
            </p:cNvPr>
            <p:cNvSpPr>
              <a:spLocks/>
            </p:cNvSpPr>
            <p:nvPr/>
          </p:nvSpPr>
          <p:spPr bwMode="auto">
            <a:xfrm rot="5400000">
              <a:off x="3193" y="2320"/>
              <a:ext cx="21" cy="26"/>
            </a:xfrm>
            <a:custGeom>
              <a:avLst/>
              <a:gdLst/>
              <a:ahLst/>
              <a:cxnLst>
                <a:cxn ang="0">
                  <a:pos x="0" y="26"/>
                </a:cxn>
                <a:cxn ang="0">
                  <a:pos x="8" y="13"/>
                </a:cxn>
                <a:cxn ang="0">
                  <a:pos x="20" y="0"/>
                </a:cxn>
              </a:cxnLst>
              <a:rect l="0" t="0" r="r" b="b"/>
              <a:pathLst>
                <a:path w="20" h="26">
                  <a:moveTo>
                    <a:pt x="0" y="26"/>
                  </a:moveTo>
                  <a:lnTo>
                    <a:pt x="8" y="13"/>
                  </a:lnTo>
                  <a:lnTo>
                    <a:pt x="20" y="0"/>
                  </a:lnTo>
                </a:path>
              </a:pathLst>
            </a:custGeom>
            <a:noFill/>
            <a:ln w="19050" cmpd="sng">
              <a:solidFill>
                <a:schemeClr val="accent1"/>
              </a:solidFill>
              <a:prstDash val="solid"/>
              <a:round/>
              <a:headEnd/>
              <a:tailEnd/>
            </a:ln>
          </p:spPr>
          <p:txBody>
            <a:bodyPr/>
            <a:lstStyle/>
            <a:p>
              <a:endParaRPr lang="en-GB"/>
            </a:p>
          </p:txBody>
        </p:sp>
        <p:sp>
          <p:nvSpPr>
            <p:cNvPr id="157" name="Freeform 86">
              <a:extLst>
                <a:ext uri="{FF2B5EF4-FFF2-40B4-BE49-F238E27FC236}">
                  <a16:creationId xmlns:a16="http://schemas.microsoft.com/office/drawing/2014/main" id="{C7954AA0-5172-6C82-0D39-CC2BAD9A9611}"/>
                </a:ext>
              </a:extLst>
            </p:cNvPr>
            <p:cNvSpPr>
              <a:spLocks/>
            </p:cNvSpPr>
            <p:nvPr/>
          </p:nvSpPr>
          <p:spPr bwMode="auto">
            <a:xfrm rot="5400000">
              <a:off x="3217" y="2343"/>
              <a:ext cx="18" cy="18"/>
            </a:xfrm>
            <a:custGeom>
              <a:avLst/>
              <a:gdLst/>
              <a:ahLst/>
              <a:cxnLst>
                <a:cxn ang="0">
                  <a:pos x="0" y="18"/>
                </a:cxn>
                <a:cxn ang="0">
                  <a:pos x="9" y="9"/>
                </a:cxn>
                <a:cxn ang="0">
                  <a:pos x="17" y="0"/>
                </a:cxn>
              </a:cxnLst>
              <a:rect l="0" t="0" r="r" b="b"/>
              <a:pathLst>
                <a:path w="17" h="18">
                  <a:moveTo>
                    <a:pt x="0" y="18"/>
                  </a:moveTo>
                  <a:lnTo>
                    <a:pt x="9" y="9"/>
                  </a:lnTo>
                  <a:lnTo>
                    <a:pt x="17" y="0"/>
                  </a:lnTo>
                </a:path>
              </a:pathLst>
            </a:custGeom>
            <a:noFill/>
            <a:ln w="19050" cmpd="sng">
              <a:solidFill>
                <a:schemeClr val="accent1"/>
              </a:solidFill>
              <a:prstDash val="solid"/>
              <a:round/>
              <a:headEnd/>
              <a:tailEnd/>
            </a:ln>
          </p:spPr>
          <p:txBody>
            <a:bodyPr/>
            <a:lstStyle/>
            <a:p>
              <a:endParaRPr lang="en-GB"/>
            </a:p>
          </p:txBody>
        </p:sp>
        <p:sp>
          <p:nvSpPr>
            <p:cNvPr id="158" name="Freeform 87">
              <a:extLst>
                <a:ext uri="{FF2B5EF4-FFF2-40B4-BE49-F238E27FC236}">
                  <a16:creationId xmlns:a16="http://schemas.microsoft.com/office/drawing/2014/main" id="{ED0FA414-1DE1-5AB1-C4CF-954740DF53F0}"/>
                </a:ext>
              </a:extLst>
            </p:cNvPr>
            <p:cNvSpPr>
              <a:spLocks/>
            </p:cNvSpPr>
            <p:nvPr/>
          </p:nvSpPr>
          <p:spPr bwMode="auto">
            <a:xfrm rot="5400000">
              <a:off x="3229" y="2367"/>
              <a:ext cx="21" cy="10"/>
            </a:xfrm>
            <a:custGeom>
              <a:avLst/>
              <a:gdLst/>
              <a:ahLst/>
              <a:cxnLst>
                <a:cxn ang="0">
                  <a:pos x="0" y="10"/>
                </a:cxn>
                <a:cxn ang="0">
                  <a:pos x="8" y="3"/>
                </a:cxn>
                <a:cxn ang="0">
                  <a:pos x="20" y="0"/>
                </a:cxn>
              </a:cxnLst>
              <a:rect l="0" t="0" r="r" b="b"/>
              <a:pathLst>
                <a:path w="20" h="10">
                  <a:moveTo>
                    <a:pt x="0" y="10"/>
                  </a:moveTo>
                  <a:lnTo>
                    <a:pt x="8" y="3"/>
                  </a:lnTo>
                  <a:lnTo>
                    <a:pt x="20" y="0"/>
                  </a:lnTo>
                </a:path>
              </a:pathLst>
            </a:custGeom>
            <a:noFill/>
            <a:ln w="19050" cmpd="sng">
              <a:solidFill>
                <a:schemeClr val="accent1"/>
              </a:solidFill>
              <a:prstDash val="solid"/>
              <a:round/>
              <a:headEnd/>
              <a:tailEnd/>
            </a:ln>
          </p:spPr>
          <p:txBody>
            <a:bodyPr/>
            <a:lstStyle/>
            <a:p>
              <a:endParaRPr lang="en-GB"/>
            </a:p>
          </p:txBody>
        </p:sp>
        <p:sp>
          <p:nvSpPr>
            <p:cNvPr id="159" name="Freeform 88">
              <a:extLst>
                <a:ext uri="{FF2B5EF4-FFF2-40B4-BE49-F238E27FC236}">
                  <a16:creationId xmlns:a16="http://schemas.microsoft.com/office/drawing/2014/main" id="{E1E55EB4-9DA4-B28B-246F-999E526CFE85}"/>
                </a:ext>
              </a:extLst>
            </p:cNvPr>
            <p:cNvSpPr>
              <a:spLocks/>
            </p:cNvSpPr>
            <p:nvPr/>
          </p:nvSpPr>
          <p:spPr bwMode="auto">
            <a:xfrm rot="5400000">
              <a:off x="3237" y="2390"/>
              <a:ext cx="22" cy="6"/>
            </a:xfrm>
            <a:custGeom>
              <a:avLst/>
              <a:gdLst/>
              <a:ahLst/>
              <a:cxnLst>
                <a:cxn ang="0">
                  <a:pos x="0" y="6"/>
                </a:cxn>
                <a:cxn ang="0">
                  <a:pos x="12" y="3"/>
                </a:cxn>
                <a:cxn ang="0">
                  <a:pos x="21" y="0"/>
                </a:cxn>
              </a:cxnLst>
              <a:rect l="0" t="0" r="r" b="b"/>
              <a:pathLst>
                <a:path w="21" h="6">
                  <a:moveTo>
                    <a:pt x="0" y="6"/>
                  </a:moveTo>
                  <a:lnTo>
                    <a:pt x="12" y="3"/>
                  </a:lnTo>
                  <a:lnTo>
                    <a:pt x="21" y="0"/>
                  </a:lnTo>
                </a:path>
              </a:pathLst>
            </a:custGeom>
            <a:noFill/>
            <a:ln w="19050" cmpd="sng">
              <a:solidFill>
                <a:schemeClr val="accent1"/>
              </a:solidFill>
              <a:prstDash val="solid"/>
              <a:round/>
              <a:headEnd/>
              <a:tailEnd/>
            </a:ln>
          </p:spPr>
          <p:txBody>
            <a:bodyPr/>
            <a:lstStyle/>
            <a:p>
              <a:endParaRPr lang="en-GB"/>
            </a:p>
          </p:txBody>
        </p:sp>
        <p:sp>
          <p:nvSpPr>
            <p:cNvPr id="160" name="Freeform 89">
              <a:extLst>
                <a:ext uri="{FF2B5EF4-FFF2-40B4-BE49-F238E27FC236}">
                  <a16:creationId xmlns:a16="http://schemas.microsoft.com/office/drawing/2014/main" id="{E4643AC5-99AC-580E-2815-CBA1266D5BD3}"/>
                </a:ext>
              </a:extLst>
            </p:cNvPr>
            <p:cNvSpPr>
              <a:spLocks/>
            </p:cNvSpPr>
            <p:nvPr/>
          </p:nvSpPr>
          <p:spPr bwMode="auto">
            <a:xfrm rot="5400000">
              <a:off x="3239" y="2410"/>
              <a:ext cx="17" cy="6"/>
            </a:xfrm>
            <a:custGeom>
              <a:avLst/>
              <a:gdLst/>
              <a:ahLst/>
              <a:cxnLst>
                <a:cxn ang="0">
                  <a:pos x="0" y="0"/>
                </a:cxn>
                <a:cxn ang="0">
                  <a:pos x="8" y="3"/>
                </a:cxn>
                <a:cxn ang="0">
                  <a:pos x="16" y="6"/>
                </a:cxn>
              </a:cxnLst>
              <a:rect l="0" t="0" r="r" b="b"/>
              <a:pathLst>
                <a:path w="16" h="6">
                  <a:moveTo>
                    <a:pt x="0" y="0"/>
                  </a:moveTo>
                  <a:lnTo>
                    <a:pt x="8" y="3"/>
                  </a:lnTo>
                  <a:lnTo>
                    <a:pt x="16" y="6"/>
                  </a:lnTo>
                </a:path>
              </a:pathLst>
            </a:custGeom>
            <a:noFill/>
            <a:ln w="19050" cmpd="sng">
              <a:solidFill>
                <a:schemeClr val="accent1"/>
              </a:solidFill>
              <a:prstDash val="solid"/>
              <a:round/>
              <a:headEnd/>
              <a:tailEnd/>
            </a:ln>
          </p:spPr>
          <p:txBody>
            <a:bodyPr/>
            <a:lstStyle/>
            <a:p>
              <a:endParaRPr lang="en-GB"/>
            </a:p>
          </p:txBody>
        </p:sp>
        <p:sp>
          <p:nvSpPr>
            <p:cNvPr id="161" name="Freeform 90">
              <a:extLst>
                <a:ext uri="{FF2B5EF4-FFF2-40B4-BE49-F238E27FC236}">
                  <a16:creationId xmlns:a16="http://schemas.microsoft.com/office/drawing/2014/main" id="{DF43AC86-71E5-92A7-A91B-AB8D952E5648}"/>
                </a:ext>
              </a:extLst>
            </p:cNvPr>
            <p:cNvSpPr>
              <a:spLocks/>
            </p:cNvSpPr>
            <p:nvPr/>
          </p:nvSpPr>
          <p:spPr bwMode="auto">
            <a:xfrm rot="5400000">
              <a:off x="3229" y="2427"/>
              <a:ext cx="21" cy="10"/>
            </a:xfrm>
            <a:custGeom>
              <a:avLst/>
              <a:gdLst/>
              <a:ahLst/>
              <a:cxnLst>
                <a:cxn ang="0">
                  <a:pos x="0" y="0"/>
                </a:cxn>
                <a:cxn ang="0">
                  <a:pos x="8" y="3"/>
                </a:cxn>
                <a:cxn ang="0">
                  <a:pos x="20" y="10"/>
                </a:cxn>
              </a:cxnLst>
              <a:rect l="0" t="0" r="r" b="b"/>
              <a:pathLst>
                <a:path w="20" h="10">
                  <a:moveTo>
                    <a:pt x="0" y="0"/>
                  </a:moveTo>
                  <a:lnTo>
                    <a:pt x="8" y="3"/>
                  </a:lnTo>
                  <a:lnTo>
                    <a:pt x="20" y="10"/>
                  </a:lnTo>
                </a:path>
              </a:pathLst>
            </a:custGeom>
            <a:noFill/>
            <a:ln w="19050" cmpd="sng">
              <a:solidFill>
                <a:schemeClr val="accent1"/>
              </a:solidFill>
              <a:prstDash val="solid"/>
              <a:round/>
              <a:headEnd/>
              <a:tailEnd/>
            </a:ln>
          </p:spPr>
          <p:txBody>
            <a:bodyPr/>
            <a:lstStyle/>
            <a:p>
              <a:endParaRPr lang="en-GB"/>
            </a:p>
          </p:txBody>
        </p:sp>
        <p:sp>
          <p:nvSpPr>
            <p:cNvPr id="162" name="Freeform 91">
              <a:extLst>
                <a:ext uri="{FF2B5EF4-FFF2-40B4-BE49-F238E27FC236}">
                  <a16:creationId xmlns:a16="http://schemas.microsoft.com/office/drawing/2014/main" id="{1ACCE231-E4D9-7DF1-E277-E9FDF9E90A32}"/>
                </a:ext>
              </a:extLst>
            </p:cNvPr>
            <p:cNvSpPr>
              <a:spLocks/>
            </p:cNvSpPr>
            <p:nvPr/>
          </p:nvSpPr>
          <p:spPr bwMode="auto">
            <a:xfrm rot="5400000">
              <a:off x="3217" y="2442"/>
              <a:ext cx="18" cy="18"/>
            </a:xfrm>
            <a:custGeom>
              <a:avLst/>
              <a:gdLst/>
              <a:ahLst/>
              <a:cxnLst>
                <a:cxn ang="0">
                  <a:pos x="0" y="0"/>
                </a:cxn>
                <a:cxn ang="0">
                  <a:pos x="8" y="9"/>
                </a:cxn>
                <a:cxn ang="0">
                  <a:pos x="17" y="18"/>
                </a:cxn>
              </a:cxnLst>
              <a:rect l="0" t="0" r="r" b="b"/>
              <a:pathLst>
                <a:path w="17" h="18">
                  <a:moveTo>
                    <a:pt x="0" y="0"/>
                  </a:moveTo>
                  <a:lnTo>
                    <a:pt x="8" y="9"/>
                  </a:lnTo>
                  <a:lnTo>
                    <a:pt x="17" y="18"/>
                  </a:lnTo>
                </a:path>
              </a:pathLst>
            </a:custGeom>
            <a:noFill/>
            <a:ln w="19050" cmpd="sng">
              <a:solidFill>
                <a:schemeClr val="accent1"/>
              </a:solidFill>
              <a:prstDash val="solid"/>
              <a:round/>
              <a:headEnd/>
              <a:tailEnd/>
            </a:ln>
          </p:spPr>
          <p:txBody>
            <a:bodyPr/>
            <a:lstStyle/>
            <a:p>
              <a:endParaRPr lang="en-GB"/>
            </a:p>
          </p:txBody>
        </p:sp>
        <p:sp>
          <p:nvSpPr>
            <p:cNvPr id="163" name="Freeform 92">
              <a:extLst>
                <a:ext uri="{FF2B5EF4-FFF2-40B4-BE49-F238E27FC236}">
                  <a16:creationId xmlns:a16="http://schemas.microsoft.com/office/drawing/2014/main" id="{244D51E3-1EC9-BD60-6260-D4424320EC23}"/>
                </a:ext>
              </a:extLst>
            </p:cNvPr>
            <p:cNvSpPr>
              <a:spLocks/>
            </p:cNvSpPr>
            <p:nvPr/>
          </p:nvSpPr>
          <p:spPr bwMode="auto">
            <a:xfrm rot="5400000">
              <a:off x="3193" y="2458"/>
              <a:ext cx="21" cy="26"/>
            </a:xfrm>
            <a:custGeom>
              <a:avLst/>
              <a:gdLst/>
              <a:ahLst/>
              <a:cxnLst>
                <a:cxn ang="0">
                  <a:pos x="0" y="0"/>
                </a:cxn>
                <a:cxn ang="0">
                  <a:pos x="8" y="13"/>
                </a:cxn>
                <a:cxn ang="0">
                  <a:pos x="20" y="26"/>
                </a:cxn>
              </a:cxnLst>
              <a:rect l="0" t="0" r="r" b="b"/>
              <a:pathLst>
                <a:path w="20" h="26">
                  <a:moveTo>
                    <a:pt x="0" y="0"/>
                  </a:moveTo>
                  <a:lnTo>
                    <a:pt x="8" y="13"/>
                  </a:lnTo>
                  <a:lnTo>
                    <a:pt x="20" y="26"/>
                  </a:lnTo>
                </a:path>
              </a:pathLst>
            </a:custGeom>
            <a:noFill/>
            <a:ln w="19050" cmpd="sng">
              <a:solidFill>
                <a:schemeClr val="accent1"/>
              </a:solidFill>
              <a:prstDash val="solid"/>
              <a:round/>
              <a:headEnd/>
              <a:tailEnd/>
            </a:ln>
          </p:spPr>
          <p:txBody>
            <a:bodyPr/>
            <a:lstStyle/>
            <a:p>
              <a:endParaRPr lang="en-GB"/>
            </a:p>
          </p:txBody>
        </p:sp>
        <p:sp>
          <p:nvSpPr>
            <p:cNvPr id="164" name="Freeform 93">
              <a:extLst>
                <a:ext uri="{FF2B5EF4-FFF2-40B4-BE49-F238E27FC236}">
                  <a16:creationId xmlns:a16="http://schemas.microsoft.com/office/drawing/2014/main" id="{92C30781-778F-97BF-D96C-05209CE820B1}"/>
                </a:ext>
              </a:extLst>
            </p:cNvPr>
            <p:cNvSpPr>
              <a:spLocks/>
            </p:cNvSpPr>
            <p:nvPr/>
          </p:nvSpPr>
          <p:spPr bwMode="auto">
            <a:xfrm rot="5400000">
              <a:off x="3169" y="2475"/>
              <a:ext cx="16" cy="28"/>
            </a:xfrm>
            <a:custGeom>
              <a:avLst/>
              <a:gdLst/>
              <a:ahLst/>
              <a:cxnLst>
                <a:cxn ang="0">
                  <a:pos x="0" y="0"/>
                </a:cxn>
                <a:cxn ang="0">
                  <a:pos x="8" y="12"/>
                </a:cxn>
                <a:cxn ang="0">
                  <a:pos x="16" y="28"/>
                </a:cxn>
              </a:cxnLst>
              <a:rect l="0" t="0" r="r" b="b"/>
              <a:pathLst>
                <a:path w="16" h="28">
                  <a:moveTo>
                    <a:pt x="0" y="0"/>
                  </a:moveTo>
                  <a:lnTo>
                    <a:pt x="8" y="12"/>
                  </a:lnTo>
                  <a:lnTo>
                    <a:pt x="16" y="28"/>
                  </a:lnTo>
                </a:path>
              </a:pathLst>
            </a:custGeom>
            <a:noFill/>
            <a:ln w="19050" cmpd="sng">
              <a:solidFill>
                <a:schemeClr val="accent1"/>
              </a:solidFill>
              <a:prstDash val="solid"/>
              <a:round/>
              <a:headEnd/>
              <a:tailEnd/>
            </a:ln>
          </p:spPr>
          <p:txBody>
            <a:bodyPr/>
            <a:lstStyle/>
            <a:p>
              <a:endParaRPr lang="en-GB"/>
            </a:p>
          </p:txBody>
        </p:sp>
        <p:sp>
          <p:nvSpPr>
            <p:cNvPr id="165" name="Freeform 94">
              <a:extLst>
                <a:ext uri="{FF2B5EF4-FFF2-40B4-BE49-F238E27FC236}">
                  <a16:creationId xmlns:a16="http://schemas.microsoft.com/office/drawing/2014/main" id="{AEFF807F-6516-7EA4-22C8-7C7AB9B337EE}"/>
                </a:ext>
              </a:extLst>
            </p:cNvPr>
            <p:cNvSpPr>
              <a:spLocks/>
            </p:cNvSpPr>
            <p:nvPr/>
          </p:nvSpPr>
          <p:spPr bwMode="auto">
            <a:xfrm rot="5400000">
              <a:off x="3132" y="2490"/>
              <a:ext cx="23" cy="38"/>
            </a:xfrm>
            <a:custGeom>
              <a:avLst/>
              <a:gdLst/>
              <a:ahLst/>
              <a:cxnLst>
                <a:cxn ang="0">
                  <a:pos x="0" y="0"/>
                </a:cxn>
                <a:cxn ang="0">
                  <a:pos x="9" y="19"/>
                </a:cxn>
                <a:cxn ang="0">
                  <a:pos x="21" y="38"/>
                </a:cxn>
              </a:cxnLst>
              <a:rect l="0" t="0" r="r" b="b"/>
              <a:pathLst>
                <a:path w="21" h="38">
                  <a:moveTo>
                    <a:pt x="0" y="0"/>
                  </a:moveTo>
                  <a:lnTo>
                    <a:pt x="9" y="19"/>
                  </a:lnTo>
                  <a:lnTo>
                    <a:pt x="21" y="38"/>
                  </a:lnTo>
                </a:path>
              </a:pathLst>
            </a:custGeom>
            <a:noFill/>
            <a:ln w="19050" cmpd="sng">
              <a:solidFill>
                <a:schemeClr val="accent1"/>
              </a:solidFill>
              <a:prstDash val="solid"/>
              <a:round/>
              <a:headEnd/>
              <a:tailEnd/>
            </a:ln>
          </p:spPr>
          <p:txBody>
            <a:bodyPr/>
            <a:lstStyle/>
            <a:p>
              <a:endParaRPr lang="en-GB"/>
            </a:p>
          </p:txBody>
        </p:sp>
        <p:sp>
          <p:nvSpPr>
            <p:cNvPr id="166" name="Line 95">
              <a:extLst>
                <a:ext uri="{FF2B5EF4-FFF2-40B4-BE49-F238E27FC236}">
                  <a16:creationId xmlns:a16="http://schemas.microsoft.com/office/drawing/2014/main" id="{8E4F3A34-C99A-9458-109D-6DF6605A3491}"/>
                </a:ext>
              </a:extLst>
            </p:cNvPr>
            <p:cNvSpPr>
              <a:spLocks noChangeShapeType="1"/>
            </p:cNvSpPr>
            <p:nvPr/>
          </p:nvSpPr>
          <p:spPr bwMode="auto">
            <a:xfrm rot="5400000">
              <a:off x="3098" y="2509"/>
              <a:ext cx="16" cy="38"/>
            </a:xfrm>
            <a:prstGeom prst="line">
              <a:avLst/>
            </a:prstGeom>
            <a:noFill/>
            <a:ln w="19050">
              <a:solidFill>
                <a:schemeClr val="accent1"/>
              </a:solidFill>
              <a:round/>
              <a:headEnd/>
              <a:tailEnd/>
            </a:ln>
          </p:spPr>
          <p:txBody>
            <a:bodyPr/>
            <a:lstStyle/>
            <a:p>
              <a:endParaRPr lang="en-GB"/>
            </a:p>
          </p:txBody>
        </p:sp>
        <p:sp>
          <p:nvSpPr>
            <p:cNvPr id="167" name="Line 96">
              <a:extLst>
                <a:ext uri="{FF2B5EF4-FFF2-40B4-BE49-F238E27FC236}">
                  <a16:creationId xmlns:a16="http://schemas.microsoft.com/office/drawing/2014/main" id="{D1461FE3-1AB5-B7F4-5084-93FDD0094B9E}"/>
                </a:ext>
              </a:extLst>
            </p:cNvPr>
            <p:cNvSpPr>
              <a:spLocks noChangeShapeType="1"/>
            </p:cNvSpPr>
            <p:nvPr/>
          </p:nvSpPr>
          <p:spPr bwMode="auto">
            <a:xfrm rot="5400000">
              <a:off x="3054" y="2527"/>
              <a:ext cx="23" cy="41"/>
            </a:xfrm>
            <a:prstGeom prst="line">
              <a:avLst/>
            </a:prstGeom>
            <a:noFill/>
            <a:ln w="19050">
              <a:solidFill>
                <a:schemeClr val="accent1"/>
              </a:solidFill>
              <a:round/>
              <a:headEnd/>
              <a:tailEnd/>
            </a:ln>
          </p:spPr>
          <p:txBody>
            <a:bodyPr/>
            <a:lstStyle/>
            <a:p>
              <a:endParaRPr lang="en-GB"/>
            </a:p>
          </p:txBody>
        </p:sp>
        <p:sp>
          <p:nvSpPr>
            <p:cNvPr id="168" name="Freeform 97">
              <a:extLst>
                <a:ext uri="{FF2B5EF4-FFF2-40B4-BE49-F238E27FC236}">
                  <a16:creationId xmlns:a16="http://schemas.microsoft.com/office/drawing/2014/main" id="{F54E1FA8-3F5F-29A0-D0BC-29AFFBAA8841}"/>
                </a:ext>
              </a:extLst>
            </p:cNvPr>
            <p:cNvSpPr>
              <a:spLocks/>
            </p:cNvSpPr>
            <p:nvPr/>
          </p:nvSpPr>
          <p:spPr bwMode="auto">
            <a:xfrm rot="5400000">
              <a:off x="3011" y="2546"/>
              <a:ext cx="21" cy="47"/>
            </a:xfrm>
            <a:custGeom>
              <a:avLst/>
              <a:gdLst/>
              <a:ahLst/>
              <a:cxnLst>
                <a:cxn ang="0">
                  <a:pos x="0" y="0"/>
                </a:cxn>
                <a:cxn ang="0">
                  <a:pos x="12" y="22"/>
                </a:cxn>
                <a:cxn ang="0">
                  <a:pos x="20" y="47"/>
                </a:cxn>
              </a:cxnLst>
              <a:rect l="0" t="0" r="r" b="b"/>
              <a:pathLst>
                <a:path w="20" h="47">
                  <a:moveTo>
                    <a:pt x="0" y="0"/>
                  </a:moveTo>
                  <a:lnTo>
                    <a:pt x="12" y="22"/>
                  </a:lnTo>
                  <a:lnTo>
                    <a:pt x="20" y="47"/>
                  </a:lnTo>
                </a:path>
              </a:pathLst>
            </a:custGeom>
            <a:noFill/>
            <a:ln w="19050" cmpd="sng">
              <a:solidFill>
                <a:schemeClr val="accent1"/>
              </a:solidFill>
              <a:prstDash val="solid"/>
              <a:round/>
              <a:headEnd/>
              <a:tailEnd/>
            </a:ln>
          </p:spPr>
          <p:txBody>
            <a:bodyPr/>
            <a:lstStyle/>
            <a:p>
              <a:endParaRPr lang="en-GB"/>
            </a:p>
          </p:txBody>
        </p:sp>
        <p:sp>
          <p:nvSpPr>
            <p:cNvPr id="169" name="Line 98">
              <a:extLst>
                <a:ext uri="{FF2B5EF4-FFF2-40B4-BE49-F238E27FC236}">
                  <a16:creationId xmlns:a16="http://schemas.microsoft.com/office/drawing/2014/main" id="{15A426D6-8947-D151-2323-26A7650261C3}"/>
                </a:ext>
              </a:extLst>
            </p:cNvPr>
            <p:cNvSpPr>
              <a:spLocks noChangeShapeType="1"/>
            </p:cNvSpPr>
            <p:nvPr/>
          </p:nvSpPr>
          <p:spPr bwMode="auto">
            <a:xfrm rot="5400000">
              <a:off x="2968" y="2567"/>
              <a:ext cx="17" cy="44"/>
            </a:xfrm>
            <a:prstGeom prst="line">
              <a:avLst/>
            </a:prstGeom>
            <a:noFill/>
            <a:ln w="19050">
              <a:solidFill>
                <a:schemeClr val="accent1"/>
              </a:solidFill>
              <a:round/>
              <a:headEnd/>
              <a:tailEnd/>
            </a:ln>
          </p:spPr>
          <p:txBody>
            <a:bodyPr/>
            <a:lstStyle/>
            <a:p>
              <a:endParaRPr lang="en-GB"/>
            </a:p>
          </p:txBody>
        </p:sp>
        <p:sp>
          <p:nvSpPr>
            <p:cNvPr id="170" name="Line 99">
              <a:extLst>
                <a:ext uri="{FF2B5EF4-FFF2-40B4-BE49-F238E27FC236}">
                  <a16:creationId xmlns:a16="http://schemas.microsoft.com/office/drawing/2014/main" id="{3C2FD075-BEBB-5EEE-3210-5F31775A0E2B}"/>
                </a:ext>
              </a:extLst>
            </p:cNvPr>
            <p:cNvSpPr>
              <a:spLocks noChangeShapeType="1"/>
            </p:cNvSpPr>
            <p:nvPr/>
          </p:nvSpPr>
          <p:spPr bwMode="auto">
            <a:xfrm rot="5400000">
              <a:off x="2922" y="2586"/>
              <a:ext cx="22" cy="44"/>
            </a:xfrm>
            <a:prstGeom prst="line">
              <a:avLst/>
            </a:prstGeom>
            <a:noFill/>
            <a:ln w="19050">
              <a:solidFill>
                <a:schemeClr val="accent1"/>
              </a:solidFill>
              <a:round/>
              <a:headEnd/>
              <a:tailEnd/>
            </a:ln>
          </p:spPr>
          <p:txBody>
            <a:bodyPr/>
            <a:lstStyle/>
            <a:p>
              <a:endParaRPr lang="en-GB"/>
            </a:p>
          </p:txBody>
        </p:sp>
        <p:sp>
          <p:nvSpPr>
            <p:cNvPr id="171" name="Line 100">
              <a:extLst>
                <a:ext uri="{FF2B5EF4-FFF2-40B4-BE49-F238E27FC236}">
                  <a16:creationId xmlns:a16="http://schemas.microsoft.com/office/drawing/2014/main" id="{01291C1F-5A20-F2F4-8116-A91952F78AD8}"/>
                </a:ext>
              </a:extLst>
            </p:cNvPr>
            <p:cNvSpPr>
              <a:spLocks noChangeShapeType="1"/>
            </p:cNvSpPr>
            <p:nvPr/>
          </p:nvSpPr>
          <p:spPr bwMode="auto">
            <a:xfrm rot="5400000">
              <a:off x="2880" y="2606"/>
              <a:ext cx="17" cy="44"/>
            </a:xfrm>
            <a:prstGeom prst="line">
              <a:avLst/>
            </a:prstGeom>
            <a:noFill/>
            <a:ln w="19050">
              <a:solidFill>
                <a:schemeClr val="accent1"/>
              </a:solidFill>
              <a:round/>
              <a:headEnd/>
              <a:tailEnd/>
            </a:ln>
          </p:spPr>
          <p:txBody>
            <a:bodyPr/>
            <a:lstStyle/>
            <a:p>
              <a:endParaRPr lang="en-GB"/>
            </a:p>
          </p:txBody>
        </p:sp>
        <p:sp>
          <p:nvSpPr>
            <p:cNvPr id="172" name="Line 101">
              <a:extLst>
                <a:ext uri="{FF2B5EF4-FFF2-40B4-BE49-F238E27FC236}">
                  <a16:creationId xmlns:a16="http://schemas.microsoft.com/office/drawing/2014/main" id="{75C3A36D-8FF9-B9AD-B382-2132A5B9F713}"/>
                </a:ext>
              </a:extLst>
            </p:cNvPr>
            <p:cNvSpPr>
              <a:spLocks noChangeShapeType="1"/>
            </p:cNvSpPr>
            <p:nvPr/>
          </p:nvSpPr>
          <p:spPr bwMode="auto">
            <a:xfrm rot="5400000">
              <a:off x="2834" y="2625"/>
              <a:ext cx="21" cy="44"/>
            </a:xfrm>
            <a:prstGeom prst="line">
              <a:avLst/>
            </a:prstGeom>
            <a:noFill/>
            <a:ln w="19050">
              <a:solidFill>
                <a:schemeClr val="accent1"/>
              </a:solidFill>
              <a:round/>
              <a:headEnd/>
              <a:tailEnd/>
            </a:ln>
          </p:spPr>
          <p:txBody>
            <a:bodyPr/>
            <a:lstStyle/>
            <a:p>
              <a:endParaRPr lang="en-GB"/>
            </a:p>
          </p:txBody>
        </p:sp>
        <p:sp>
          <p:nvSpPr>
            <p:cNvPr id="173" name="Line 102">
              <a:extLst>
                <a:ext uri="{FF2B5EF4-FFF2-40B4-BE49-F238E27FC236}">
                  <a16:creationId xmlns:a16="http://schemas.microsoft.com/office/drawing/2014/main" id="{A72A3C2F-1D2A-FA33-5E30-9ACABD3BD9D4}"/>
                </a:ext>
              </a:extLst>
            </p:cNvPr>
            <p:cNvSpPr>
              <a:spLocks noChangeShapeType="1"/>
            </p:cNvSpPr>
            <p:nvPr/>
          </p:nvSpPr>
          <p:spPr bwMode="auto">
            <a:xfrm rot="5400000">
              <a:off x="2793" y="2645"/>
              <a:ext cx="17" cy="41"/>
            </a:xfrm>
            <a:prstGeom prst="line">
              <a:avLst/>
            </a:prstGeom>
            <a:noFill/>
            <a:ln w="19050">
              <a:solidFill>
                <a:schemeClr val="accent1"/>
              </a:solidFill>
              <a:round/>
              <a:headEnd/>
              <a:tailEnd/>
            </a:ln>
          </p:spPr>
          <p:txBody>
            <a:bodyPr/>
            <a:lstStyle/>
            <a:p>
              <a:endParaRPr lang="en-GB"/>
            </a:p>
          </p:txBody>
        </p:sp>
        <p:sp>
          <p:nvSpPr>
            <p:cNvPr id="174" name="Line 103">
              <a:extLst>
                <a:ext uri="{FF2B5EF4-FFF2-40B4-BE49-F238E27FC236}">
                  <a16:creationId xmlns:a16="http://schemas.microsoft.com/office/drawing/2014/main" id="{F7A38B0C-9185-E2AE-8A26-BCCD042B9C2E}"/>
                </a:ext>
              </a:extLst>
            </p:cNvPr>
            <p:cNvSpPr>
              <a:spLocks noChangeShapeType="1"/>
            </p:cNvSpPr>
            <p:nvPr/>
          </p:nvSpPr>
          <p:spPr bwMode="auto">
            <a:xfrm rot="5400000">
              <a:off x="2752" y="2666"/>
              <a:ext cx="22" cy="38"/>
            </a:xfrm>
            <a:prstGeom prst="line">
              <a:avLst/>
            </a:prstGeom>
            <a:noFill/>
            <a:ln w="19050">
              <a:solidFill>
                <a:schemeClr val="accent1"/>
              </a:solidFill>
              <a:round/>
              <a:headEnd/>
              <a:tailEnd/>
            </a:ln>
          </p:spPr>
          <p:txBody>
            <a:bodyPr/>
            <a:lstStyle/>
            <a:p>
              <a:endParaRPr lang="en-GB"/>
            </a:p>
          </p:txBody>
        </p:sp>
        <p:sp>
          <p:nvSpPr>
            <p:cNvPr id="175" name="Line 104">
              <a:extLst>
                <a:ext uri="{FF2B5EF4-FFF2-40B4-BE49-F238E27FC236}">
                  <a16:creationId xmlns:a16="http://schemas.microsoft.com/office/drawing/2014/main" id="{CC472663-C2AD-E6B7-69FA-E36C78F0E93F}"/>
                </a:ext>
              </a:extLst>
            </p:cNvPr>
            <p:cNvSpPr>
              <a:spLocks noChangeShapeType="1"/>
            </p:cNvSpPr>
            <p:nvPr/>
          </p:nvSpPr>
          <p:spPr bwMode="auto">
            <a:xfrm rot="5400000">
              <a:off x="2715" y="2689"/>
              <a:ext cx="22" cy="35"/>
            </a:xfrm>
            <a:prstGeom prst="line">
              <a:avLst/>
            </a:prstGeom>
            <a:noFill/>
            <a:ln w="19050">
              <a:solidFill>
                <a:schemeClr val="accent1"/>
              </a:solidFill>
              <a:round/>
              <a:headEnd/>
              <a:tailEnd/>
            </a:ln>
          </p:spPr>
          <p:txBody>
            <a:bodyPr/>
            <a:lstStyle/>
            <a:p>
              <a:endParaRPr lang="en-GB"/>
            </a:p>
          </p:txBody>
        </p:sp>
        <p:sp>
          <p:nvSpPr>
            <p:cNvPr id="176" name="Line 105">
              <a:extLst>
                <a:ext uri="{FF2B5EF4-FFF2-40B4-BE49-F238E27FC236}">
                  <a16:creationId xmlns:a16="http://schemas.microsoft.com/office/drawing/2014/main" id="{1C87184F-8F7C-AE26-F247-E7EEFC7D1D39}"/>
                </a:ext>
              </a:extLst>
            </p:cNvPr>
            <p:cNvSpPr>
              <a:spLocks noChangeShapeType="1"/>
            </p:cNvSpPr>
            <p:nvPr/>
          </p:nvSpPr>
          <p:spPr bwMode="auto">
            <a:xfrm rot="5400000">
              <a:off x="2684" y="2711"/>
              <a:ext cx="17" cy="31"/>
            </a:xfrm>
            <a:prstGeom prst="line">
              <a:avLst/>
            </a:prstGeom>
            <a:noFill/>
            <a:ln w="19050">
              <a:solidFill>
                <a:schemeClr val="accent1"/>
              </a:solidFill>
              <a:round/>
              <a:headEnd/>
              <a:tailEnd/>
            </a:ln>
          </p:spPr>
          <p:txBody>
            <a:bodyPr/>
            <a:lstStyle/>
            <a:p>
              <a:endParaRPr lang="en-GB"/>
            </a:p>
          </p:txBody>
        </p:sp>
        <p:sp>
          <p:nvSpPr>
            <p:cNvPr id="177" name="Line 106">
              <a:extLst>
                <a:ext uri="{FF2B5EF4-FFF2-40B4-BE49-F238E27FC236}">
                  <a16:creationId xmlns:a16="http://schemas.microsoft.com/office/drawing/2014/main" id="{3E83D731-521A-2ABF-F62A-5C02B3684F9A}"/>
                </a:ext>
              </a:extLst>
            </p:cNvPr>
            <p:cNvSpPr>
              <a:spLocks noChangeShapeType="1"/>
            </p:cNvSpPr>
            <p:nvPr/>
          </p:nvSpPr>
          <p:spPr bwMode="auto">
            <a:xfrm rot="5400000">
              <a:off x="2652" y="2731"/>
              <a:ext cx="21" cy="29"/>
            </a:xfrm>
            <a:prstGeom prst="line">
              <a:avLst/>
            </a:prstGeom>
            <a:noFill/>
            <a:ln w="19050">
              <a:solidFill>
                <a:schemeClr val="accent1"/>
              </a:solidFill>
              <a:round/>
              <a:headEnd/>
              <a:tailEnd/>
            </a:ln>
          </p:spPr>
          <p:txBody>
            <a:bodyPr/>
            <a:lstStyle/>
            <a:p>
              <a:endParaRPr lang="en-GB"/>
            </a:p>
          </p:txBody>
        </p:sp>
        <p:sp>
          <p:nvSpPr>
            <p:cNvPr id="178" name="Line 107">
              <a:extLst>
                <a:ext uri="{FF2B5EF4-FFF2-40B4-BE49-F238E27FC236}">
                  <a16:creationId xmlns:a16="http://schemas.microsoft.com/office/drawing/2014/main" id="{293D5A94-B9EB-E7B2-DA96-297E946EE605}"/>
                </a:ext>
              </a:extLst>
            </p:cNvPr>
            <p:cNvSpPr>
              <a:spLocks noChangeShapeType="1"/>
            </p:cNvSpPr>
            <p:nvPr/>
          </p:nvSpPr>
          <p:spPr bwMode="auto">
            <a:xfrm rot="5400000">
              <a:off x="2627" y="2752"/>
              <a:ext cx="18" cy="25"/>
            </a:xfrm>
            <a:prstGeom prst="line">
              <a:avLst/>
            </a:prstGeom>
            <a:noFill/>
            <a:ln w="19050">
              <a:solidFill>
                <a:schemeClr val="accent1"/>
              </a:solidFill>
              <a:round/>
              <a:headEnd/>
              <a:tailEnd/>
            </a:ln>
          </p:spPr>
          <p:txBody>
            <a:bodyPr/>
            <a:lstStyle/>
            <a:p>
              <a:endParaRPr lang="en-GB"/>
            </a:p>
          </p:txBody>
        </p:sp>
        <p:sp>
          <p:nvSpPr>
            <p:cNvPr id="179" name="Line 108">
              <a:extLst>
                <a:ext uri="{FF2B5EF4-FFF2-40B4-BE49-F238E27FC236}">
                  <a16:creationId xmlns:a16="http://schemas.microsoft.com/office/drawing/2014/main" id="{811BE21B-A195-2C17-326B-C11DA422900F}"/>
                </a:ext>
              </a:extLst>
            </p:cNvPr>
            <p:cNvSpPr>
              <a:spLocks noChangeShapeType="1"/>
            </p:cNvSpPr>
            <p:nvPr/>
          </p:nvSpPr>
          <p:spPr bwMode="auto">
            <a:xfrm rot="5400000">
              <a:off x="2602" y="2774"/>
              <a:ext cx="21" cy="22"/>
            </a:xfrm>
            <a:prstGeom prst="line">
              <a:avLst/>
            </a:prstGeom>
            <a:noFill/>
            <a:ln w="19050">
              <a:solidFill>
                <a:schemeClr val="accent1"/>
              </a:solidFill>
              <a:round/>
              <a:headEnd/>
              <a:tailEnd/>
            </a:ln>
          </p:spPr>
          <p:txBody>
            <a:bodyPr/>
            <a:lstStyle/>
            <a:p>
              <a:endParaRPr lang="en-GB"/>
            </a:p>
          </p:txBody>
        </p:sp>
        <p:sp>
          <p:nvSpPr>
            <p:cNvPr id="180" name="Line 109">
              <a:extLst>
                <a:ext uri="{FF2B5EF4-FFF2-40B4-BE49-F238E27FC236}">
                  <a16:creationId xmlns:a16="http://schemas.microsoft.com/office/drawing/2014/main" id="{634EFCC5-4219-FC99-3528-84EA8AEB27E1}"/>
                </a:ext>
              </a:extLst>
            </p:cNvPr>
            <p:cNvSpPr>
              <a:spLocks noChangeShapeType="1"/>
            </p:cNvSpPr>
            <p:nvPr/>
          </p:nvSpPr>
          <p:spPr bwMode="auto">
            <a:xfrm rot="5400000">
              <a:off x="2584" y="2793"/>
              <a:ext cx="16" cy="19"/>
            </a:xfrm>
            <a:prstGeom prst="line">
              <a:avLst/>
            </a:prstGeom>
            <a:noFill/>
            <a:ln w="19050">
              <a:solidFill>
                <a:schemeClr val="accent1"/>
              </a:solidFill>
              <a:round/>
              <a:headEnd/>
              <a:tailEnd/>
            </a:ln>
          </p:spPr>
          <p:txBody>
            <a:bodyPr/>
            <a:lstStyle/>
            <a:p>
              <a:endParaRPr lang="en-GB"/>
            </a:p>
          </p:txBody>
        </p:sp>
        <p:sp>
          <p:nvSpPr>
            <p:cNvPr id="181" name="Line 110">
              <a:extLst>
                <a:ext uri="{FF2B5EF4-FFF2-40B4-BE49-F238E27FC236}">
                  <a16:creationId xmlns:a16="http://schemas.microsoft.com/office/drawing/2014/main" id="{2B535178-283B-8256-101D-1BB6D8FCC6C1}"/>
                </a:ext>
              </a:extLst>
            </p:cNvPr>
            <p:cNvSpPr>
              <a:spLocks noChangeShapeType="1"/>
            </p:cNvSpPr>
            <p:nvPr/>
          </p:nvSpPr>
          <p:spPr bwMode="auto">
            <a:xfrm rot="5400000">
              <a:off x="2563" y="2815"/>
              <a:ext cx="23" cy="15"/>
            </a:xfrm>
            <a:prstGeom prst="line">
              <a:avLst/>
            </a:prstGeom>
            <a:noFill/>
            <a:ln w="19050">
              <a:solidFill>
                <a:schemeClr val="accent1"/>
              </a:solidFill>
              <a:round/>
              <a:headEnd/>
              <a:tailEnd/>
            </a:ln>
          </p:spPr>
          <p:txBody>
            <a:bodyPr/>
            <a:lstStyle/>
            <a:p>
              <a:endParaRPr lang="en-GB"/>
            </a:p>
          </p:txBody>
        </p:sp>
        <p:sp>
          <p:nvSpPr>
            <p:cNvPr id="182" name="Line 111">
              <a:extLst>
                <a:ext uri="{FF2B5EF4-FFF2-40B4-BE49-F238E27FC236}">
                  <a16:creationId xmlns:a16="http://schemas.microsoft.com/office/drawing/2014/main" id="{3FB6C5C1-07BD-1BE6-FEEA-7DEC3748B779}"/>
                </a:ext>
              </a:extLst>
            </p:cNvPr>
            <p:cNvSpPr>
              <a:spLocks noChangeShapeType="1"/>
            </p:cNvSpPr>
            <p:nvPr/>
          </p:nvSpPr>
          <p:spPr bwMode="auto">
            <a:xfrm rot="5400000">
              <a:off x="2553" y="2835"/>
              <a:ext cx="16" cy="13"/>
            </a:xfrm>
            <a:prstGeom prst="line">
              <a:avLst/>
            </a:prstGeom>
            <a:noFill/>
            <a:ln w="19050">
              <a:solidFill>
                <a:schemeClr val="accent1"/>
              </a:solidFill>
              <a:round/>
              <a:headEnd/>
              <a:tailEnd/>
            </a:ln>
          </p:spPr>
          <p:txBody>
            <a:bodyPr/>
            <a:lstStyle/>
            <a:p>
              <a:endParaRPr lang="en-GB"/>
            </a:p>
          </p:txBody>
        </p:sp>
        <p:sp>
          <p:nvSpPr>
            <p:cNvPr id="183" name="Line 112">
              <a:extLst>
                <a:ext uri="{FF2B5EF4-FFF2-40B4-BE49-F238E27FC236}">
                  <a16:creationId xmlns:a16="http://schemas.microsoft.com/office/drawing/2014/main" id="{8EBB9938-17CE-9784-50FA-411B4FE04849}"/>
                </a:ext>
              </a:extLst>
            </p:cNvPr>
            <p:cNvSpPr>
              <a:spLocks noChangeShapeType="1"/>
            </p:cNvSpPr>
            <p:nvPr/>
          </p:nvSpPr>
          <p:spPr bwMode="auto">
            <a:xfrm rot="5400000">
              <a:off x="2536" y="2855"/>
              <a:ext cx="23" cy="13"/>
            </a:xfrm>
            <a:prstGeom prst="line">
              <a:avLst/>
            </a:prstGeom>
            <a:noFill/>
            <a:ln w="19050">
              <a:solidFill>
                <a:schemeClr val="accent1"/>
              </a:solidFill>
              <a:round/>
              <a:headEnd/>
              <a:tailEnd/>
            </a:ln>
          </p:spPr>
          <p:txBody>
            <a:bodyPr/>
            <a:lstStyle/>
            <a:p>
              <a:endParaRPr lang="en-GB"/>
            </a:p>
          </p:txBody>
        </p:sp>
        <p:sp>
          <p:nvSpPr>
            <p:cNvPr id="184" name="Line 113">
              <a:extLst>
                <a:ext uri="{FF2B5EF4-FFF2-40B4-BE49-F238E27FC236}">
                  <a16:creationId xmlns:a16="http://schemas.microsoft.com/office/drawing/2014/main" id="{05A1921E-EA05-12C1-D738-702861D5EEE6}"/>
                </a:ext>
              </a:extLst>
            </p:cNvPr>
            <p:cNvSpPr>
              <a:spLocks noChangeShapeType="1"/>
            </p:cNvSpPr>
            <p:nvPr/>
          </p:nvSpPr>
          <p:spPr bwMode="auto">
            <a:xfrm rot="5400000">
              <a:off x="2526" y="2879"/>
              <a:ext cx="21" cy="9"/>
            </a:xfrm>
            <a:prstGeom prst="line">
              <a:avLst/>
            </a:prstGeom>
            <a:noFill/>
            <a:ln w="19050">
              <a:solidFill>
                <a:schemeClr val="accent1"/>
              </a:solidFill>
              <a:round/>
              <a:headEnd/>
              <a:tailEnd/>
            </a:ln>
          </p:spPr>
          <p:txBody>
            <a:bodyPr/>
            <a:lstStyle/>
            <a:p>
              <a:endParaRPr lang="en-GB"/>
            </a:p>
          </p:txBody>
        </p:sp>
        <p:sp>
          <p:nvSpPr>
            <p:cNvPr id="185" name="Line 114">
              <a:extLst>
                <a:ext uri="{FF2B5EF4-FFF2-40B4-BE49-F238E27FC236}">
                  <a16:creationId xmlns:a16="http://schemas.microsoft.com/office/drawing/2014/main" id="{7F3DCE5C-65F2-243E-86EF-66B1E7D816B3}"/>
                </a:ext>
              </a:extLst>
            </p:cNvPr>
            <p:cNvSpPr>
              <a:spLocks noChangeShapeType="1"/>
            </p:cNvSpPr>
            <p:nvPr/>
          </p:nvSpPr>
          <p:spPr bwMode="auto">
            <a:xfrm rot="5400000">
              <a:off x="2522" y="2899"/>
              <a:ext cx="16" cy="6"/>
            </a:xfrm>
            <a:prstGeom prst="line">
              <a:avLst/>
            </a:prstGeom>
            <a:noFill/>
            <a:ln w="19050">
              <a:solidFill>
                <a:schemeClr val="accent1"/>
              </a:solidFill>
              <a:round/>
              <a:headEnd/>
              <a:tailEnd/>
            </a:ln>
          </p:spPr>
          <p:txBody>
            <a:bodyPr/>
            <a:lstStyle/>
            <a:p>
              <a:endParaRPr lang="en-GB"/>
            </a:p>
          </p:txBody>
        </p:sp>
        <p:sp>
          <p:nvSpPr>
            <p:cNvPr id="186" name="Line 115">
              <a:extLst>
                <a:ext uri="{FF2B5EF4-FFF2-40B4-BE49-F238E27FC236}">
                  <a16:creationId xmlns:a16="http://schemas.microsoft.com/office/drawing/2014/main" id="{8A45DFF8-B457-A352-1443-6F9E12DCBF92}"/>
                </a:ext>
              </a:extLst>
            </p:cNvPr>
            <p:cNvSpPr>
              <a:spLocks noChangeShapeType="1"/>
            </p:cNvSpPr>
            <p:nvPr/>
          </p:nvSpPr>
          <p:spPr bwMode="auto">
            <a:xfrm rot="5400000">
              <a:off x="2511" y="2918"/>
              <a:ext cx="23" cy="7"/>
            </a:xfrm>
            <a:prstGeom prst="line">
              <a:avLst/>
            </a:prstGeom>
            <a:noFill/>
            <a:ln w="19050">
              <a:solidFill>
                <a:schemeClr val="accent1"/>
              </a:solidFill>
              <a:round/>
              <a:headEnd/>
              <a:tailEnd/>
            </a:ln>
          </p:spPr>
          <p:txBody>
            <a:bodyPr/>
            <a:lstStyle/>
            <a:p>
              <a:endParaRPr lang="en-GB"/>
            </a:p>
          </p:txBody>
        </p:sp>
        <p:sp>
          <p:nvSpPr>
            <p:cNvPr id="187" name="Line 116">
              <a:extLst>
                <a:ext uri="{FF2B5EF4-FFF2-40B4-BE49-F238E27FC236}">
                  <a16:creationId xmlns:a16="http://schemas.microsoft.com/office/drawing/2014/main" id="{2737914D-B7A4-31E1-211E-37D34326D4AC}"/>
                </a:ext>
              </a:extLst>
            </p:cNvPr>
            <p:cNvSpPr>
              <a:spLocks noChangeShapeType="1"/>
            </p:cNvSpPr>
            <p:nvPr/>
          </p:nvSpPr>
          <p:spPr bwMode="auto">
            <a:xfrm rot="5400000">
              <a:off x="2510" y="2939"/>
              <a:ext cx="16" cy="3"/>
            </a:xfrm>
            <a:prstGeom prst="line">
              <a:avLst/>
            </a:prstGeom>
            <a:noFill/>
            <a:ln w="19050">
              <a:solidFill>
                <a:schemeClr val="accent1"/>
              </a:solidFill>
              <a:round/>
              <a:headEnd/>
              <a:tailEnd/>
            </a:ln>
          </p:spPr>
          <p:txBody>
            <a:bodyPr/>
            <a:lstStyle/>
            <a:p>
              <a:endParaRPr lang="en-GB"/>
            </a:p>
          </p:txBody>
        </p:sp>
        <p:sp>
          <p:nvSpPr>
            <p:cNvPr id="188" name="Line 117">
              <a:extLst>
                <a:ext uri="{FF2B5EF4-FFF2-40B4-BE49-F238E27FC236}">
                  <a16:creationId xmlns:a16="http://schemas.microsoft.com/office/drawing/2014/main" id="{26284D1C-7263-C9E5-2455-4FD49AC98747}"/>
                </a:ext>
              </a:extLst>
            </p:cNvPr>
            <p:cNvSpPr>
              <a:spLocks noChangeShapeType="1"/>
            </p:cNvSpPr>
            <p:nvPr/>
          </p:nvSpPr>
          <p:spPr bwMode="auto">
            <a:xfrm rot="5400000">
              <a:off x="2503" y="2959"/>
              <a:ext cx="23" cy="3"/>
            </a:xfrm>
            <a:prstGeom prst="line">
              <a:avLst/>
            </a:prstGeom>
            <a:noFill/>
            <a:ln w="19050">
              <a:solidFill>
                <a:schemeClr val="accent1"/>
              </a:solidFill>
              <a:round/>
              <a:headEnd/>
              <a:tailEnd/>
            </a:ln>
          </p:spPr>
          <p:txBody>
            <a:bodyPr/>
            <a:lstStyle/>
            <a:p>
              <a:endParaRPr lang="en-GB"/>
            </a:p>
          </p:txBody>
        </p:sp>
        <p:sp>
          <p:nvSpPr>
            <p:cNvPr id="189" name="Line 118">
              <a:extLst>
                <a:ext uri="{FF2B5EF4-FFF2-40B4-BE49-F238E27FC236}">
                  <a16:creationId xmlns:a16="http://schemas.microsoft.com/office/drawing/2014/main" id="{C7A8AED5-C3A2-490D-F689-8F3BCD8ED494}"/>
                </a:ext>
              </a:extLst>
            </p:cNvPr>
            <p:cNvSpPr>
              <a:spLocks noChangeShapeType="1"/>
            </p:cNvSpPr>
            <p:nvPr/>
          </p:nvSpPr>
          <p:spPr bwMode="auto">
            <a:xfrm rot="5400000">
              <a:off x="2504" y="2978"/>
              <a:ext cx="16" cy="3"/>
            </a:xfrm>
            <a:prstGeom prst="line">
              <a:avLst/>
            </a:prstGeom>
            <a:noFill/>
            <a:ln w="19050">
              <a:solidFill>
                <a:schemeClr val="accent1"/>
              </a:solidFill>
              <a:round/>
              <a:headEnd/>
              <a:tailEnd/>
            </a:ln>
          </p:spPr>
          <p:txBody>
            <a:bodyPr/>
            <a:lstStyle/>
            <a:p>
              <a:endParaRPr lang="en-GB"/>
            </a:p>
          </p:txBody>
        </p:sp>
        <p:sp>
          <p:nvSpPr>
            <p:cNvPr id="190" name="Line 119">
              <a:extLst>
                <a:ext uri="{FF2B5EF4-FFF2-40B4-BE49-F238E27FC236}">
                  <a16:creationId xmlns:a16="http://schemas.microsoft.com/office/drawing/2014/main" id="{23982B9E-409D-1F10-B4C7-7D1A9BA562DD}"/>
                </a:ext>
              </a:extLst>
            </p:cNvPr>
            <p:cNvSpPr>
              <a:spLocks noChangeShapeType="1"/>
            </p:cNvSpPr>
            <p:nvPr/>
          </p:nvSpPr>
          <p:spPr bwMode="auto">
            <a:xfrm rot="5400000">
              <a:off x="2498" y="2997"/>
              <a:ext cx="22" cy="3"/>
            </a:xfrm>
            <a:prstGeom prst="line">
              <a:avLst/>
            </a:prstGeom>
            <a:noFill/>
            <a:ln w="19050">
              <a:solidFill>
                <a:schemeClr val="accent1"/>
              </a:solidFill>
              <a:round/>
              <a:headEnd/>
              <a:tailEnd/>
            </a:ln>
          </p:spPr>
          <p:txBody>
            <a:bodyPr/>
            <a:lstStyle/>
            <a:p>
              <a:endParaRPr lang="en-GB"/>
            </a:p>
          </p:txBody>
        </p:sp>
        <p:sp>
          <p:nvSpPr>
            <p:cNvPr id="191" name="Line 120">
              <a:extLst>
                <a:ext uri="{FF2B5EF4-FFF2-40B4-BE49-F238E27FC236}">
                  <a16:creationId xmlns:a16="http://schemas.microsoft.com/office/drawing/2014/main" id="{763B2869-329D-5C8A-D2BA-835FB1470DAC}"/>
                </a:ext>
              </a:extLst>
            </p:cNvPr>
            <p:cNvSpPr>
              <a:spLocks noChangeShapeType="1"/>
            </p:cNvSpPr>
            <p:nvPr/>
          </p:nvSpPr>
          <p:spPr bwMode="auto">
            <a:xfrm rot="5400000">
              <a:off x="2495" y="3019"/>
              <a:ext cx="22" cy="3"/>
            </a:xfrm>
            <a:prstGeom prst="line">
              <a:avLst/>
            </a:prstGeom>
            <a:noFill/>
            <a:ln w="19050">
              <a:solidFill>
                <a:schemeClr val="accent1"/>
              </a:solidFill>
              <a:round/>
              <a:headEnd/>
              <a:tailEnd/>
            </a:ln>
          </p:spPr>
          <p:txBody>
            <a:bodyPr/>
            <a:lstStyle/>
            <a:p>
              <a:endParaRPr lang="en-GB"/>
            </a:p>
          </p:txBody>
        </p:sp>
        <p:sp>
          <p:nvSpPr>
            <p:cNvPr id="192" name="Line 121">
              <a:extLst>
                <a:ext uri="{FF2B5EF4-FFF2-40B4-BE49-F238E27FC236}">
                  <a16:creationId xmlns:a16="http://schemas.microsoft.com/office/drawing/2014/main" id="{DF8B4A82-DFA5-2707-7257-0DADAC1E82A2}"/>
                </a:ext>
              </a:extLst>
            </p:cNvPr>
            <p:cNvSpPr>
              <a:spLocks noChangeShapeType="1"/>
            </p:cNvSpPr>
            <p:nvPr/>
          </p:nvSpPr>
          <p:spPr bwMode="auto">
            <a:xfrm rot="5400000">
              <a:off x="2496" y="3039"/>
              <a:ext cx="16" cy="1"/>
            </a:xfrm>
            <a:prstGeom prst="line">
              <a:avLst/>
            </a:prstGeom>
            <a:noFill/>
            <a:ln w="19050">
              <a:solidFill>
                <a:schemeClr val="accent1"/>
              </a:solidFill>
              <a:round/>
              <a:headEnd/>
              <a:tailEnd/>
            </a:ln>
          </p:spPr>
          <p:txBody>
            <a:bodyPr/>
            <a:lstStyle/>
            <a:p>
              <a:endParaRPr lang="en-GB"/>
            </a:p>
          </p:txBody>
        </p:sp>
        <p:sp>
          <p:nvSpPr>
            <p:cNvPr id="193" name="Line 122">
              <a:extLst>
                <a:ext uri="{FF2B5EF4-FFF2-40B4-BE49-F238E27FC236}">
                  <a16:creationId xmlns:a16="http://schemas.microsoft.com/office/drawing/2014/main" id="{F0912104-A5A0-AF9E-4BE5-9D2A01BF6FCD}"/>
                </a:ext>
              </a:extLst>
            </p:cNvPr>
            <p:cNvSpPr>
              <a:spLocks noChangeShapeType="1"/>
            </p:cNvSpPr>
            <p:nvPr/>
          </p:nvSpPr>
          <p:spPr bwMode="auto">
            <a:xfrm rot="5400000">
              <a:off x="2493" y="3058"/>
              <a:ext cx="22" cy="1"/>
            </a:xfrm>
            <a:prstGeom prst="line">
              <a:avLst/>
            </a:prstGeom>
            <a:noFill/>
            <a:ln w="19050">
              <a:solidFill>
                <a:schemeClr val="accent1"/>
              </a:solidFill>
              <a:round/>
              <a:headEnd/>
              <a:tailEnd/>
            </a:ln>
          </p:spPr>
          <p:txBody>
            <a:bodyPr/>
            <a:lstStyle/>
            <a:p>
              <a:endParaRPr lang="en-GB"/>
            </a:p>
          </p:txBody>
        </p:sp>
        <p:sp>
          <p:nvSpPr>
            <p:cNvPr id="194" name="Line 123">
              <a:extLst>
                <a:ext uri="{FF2B5EF4-FFF2-40B4-BE49-F238E27FC236}">
                  <a16:creationId xmlns:a16="http://schemas.microsoft.com/office/drawing/2014/main" id="{2BD0B81B-6965-2859-4F81-F75BA790EF64}"/>
                </a:ext>
              </a:extLst>
            </p:cNvPr>
            <p:cNvSpPr>
              <a:spLocks noChangeShapeType="1"/>
            </p:cNvSpPr>
            <p:nvPr/>
          </p:nvSpPr>
          <p:spPr bwMode="auto">
            <a:xfrm rot="5400000">
              <a:off x="2495" y="3078"/>
              <a:ext cx="17" cy="1"/>
            </a:xfrm>
            <a:prstGeom prst="line">
              <a:avLst/>
            </a:prstGeom>
            <a:noFill/>
            <a:ln w="19050">
              <a:solidFill>
                <a:schemeClr val="accent1"/>
              </a:solidFill>
              <a:round/>
              <a:headEnd/>
              <a:tailEnd/>
            </a:ln>
          </p:spPr>
          <p:txBody>
            <a:bodyPr/>
            <a:lstStyle/>
            <a:p>
              <a:endParaRPr lang="en-GB"/>
            </a:p>
          </p:txBody>
        </p:sp>
        <p:sp>
          <p:nvSpPr>
            <p:cNvPr id="195" name="Freeform 124">
              <a:extLst>
                <a:ext uri="{FF2B5EF4-FFF2-40B4-BE49-F238E27FC236}">
                  <a16:creationId xmlns:a16="http://schemas.microsoft.com/office/drawing/2014/main" id="{D588BC9F-491F-410D-F865-8DD55FCD3E1C}"/>
                </a:ext>
              </a:extLst>
            </p:cNvPr>
            <p:cNvSpPr>
              <a:spLocks/>
            </p:cNvSpPr>
            <p:nvPr/>
          </p:nvSpPr>
          <p:spPr bwMode="auto">
            <a:xfrm rot="5400000">
              <a:off x="2492" y="3096"/>
              <a:ext cx="22" cy="4"/>
            </a:xfrm>
            <a:custGeom>
              <a:avLst/>
              <a:gdLst/>
              <a:ahLst/>
              <a:cxnLst>
                <a:cxn ang="0">
                  <a:pos x="0" y="0"/>
                </a:cxn>
                <a:cxn ang="0">
                  <a:pos x="8" y="0"/>
                </a:cxn>
                <a:cxn ang="0">
                  <a:pos x="20" y="4"/>
                </a:cxn>
              </a:cxnLst>
              <a:rect l="0" t="0" r="r" b="b"/>
              <a:pathLst>
                <a:path w="20" h="4">
                  <a:moveTo>
                    <a:pt x="0" y="0"/>
                  </a:moveTo>
                  <a:lnTo>
                    <a:pt x="8" y="0"/>
                  </a:lnTo>
                  <a:lnTo>
                    <a:pt x="20" y="4"/>
                  </a:lnTo>
                </a:path>
              </a:pathLst>
            </a:custGeom>
            <a:noFill/>
            <a:ln w="19050" cmpd="sng">
              <a:solidFill>
                <a:schemeClr val="accent1"/>
              </a:solidFill>
              <a:prstDash val="solid"/>
              <a:round/>
              <a:headEnd/>
              <a:tailEnd/>
            </a:ln>
          </p:spPr>
          <p:txBody>
            <a:bodyPr/>
            <a:lstStyle/>
            <a:p>
              <a:endParaRPr lang="en-GB"/>
            </a:p>
          </p:txBody>
        </p:sp>
      </p:grpSp>
      <p:sp>
        <p:nvSpPr>
          <p:cNvPr id="196" name="Line 16">
            <a:extLst>
              <a:ext uri="{FF2B5EF4-FFF2-40B4-BE49-F238E27FC236}">
                <a16:creationId xmlns:a16="http://schemas.microsoft.com/office/drawing/2014/main" id="{EDA6D740-03AF-BCE7-879E-9E33CC4EEA93}"/>
              </a:ext>
            </a:extLst>
          </p:cNvPr>
          <p:cNvSpPr>
            <a:spLocks noChangeShapeType="1"/>
          </p:cNvSpPr>
          <p:nvPr/>
        </p:nvSpPr>
        <p:spPr bwMode="auto">
          <a:xfrm>
            <a:off x="3960171" y="1974769"/>
            <a:ext cx="3473048" cy="0"/>
          </a:xfrm>
          <a:prstGeom prst="line">
            <a:avLst/>
          </a:prstGeom>
          <a:noFill/>
          <a:ln w="19050">
            <a:solidFill>
              <a:schemeClr val="bg1">
                <a:lumMod val="50000"/>
              </a:schemeClr>
            </a:solidFill>
            <a:round/>
            <a:headEnd/>
            <a:tailEnd type="triangle" w="med" len="med"/>
          </a:ln>
          <a:effectLst/>
        </p:spPr>
        <p:txBody>
          <a:bodyPr wrap="none" lIns="0" tIns="0" rIns="0" bIns="0" anchor="ctr"/>
          <a:lstStyle/>
          <a:p>
            <a:endParaRPr lang="en-GB"/>
          </a:p>
        </p:txBody>
      </p:sp>
      <mc:AlternateContent xmlns:mc="http://schemas.openxmlformats.org/markup-compatibility/2006" xmlns:a14="http://schemas.microsoft.com/office/drawing/2010/main">
        <mc:Choice Requires="a14">
          <p:sp>
            <p:nvSpPr>
              <p:cNvPr id="197" name="Object 27">
                <a:extLst>
                  <a:ext uri="{FF2B5EF4-FFF2-40B4-BE49-F238E27FC236}">
                    <a16:creationId xmlns:a16="http://schemas.microsoft.com/office/drawing/2014/main" id="{BF69E9FA-B9DE-20CA-6125-B6A5BD7294F2}"/>
                  </a:ext>
                </a:extLst>
              </p:cNvPr>
              <p:cNvSpPr txBox="1"/>
              <p:nvPr/>
            </p:nvSpPr>
            <p:spPr bwMode="auto">
              <a:xfrm>
                <a:off x="7930709" y="3280648"/>
                <a:ext cx="358397" cy="263111"/>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ad>
                        <m:radPr>
                          <m:degHide m:val="on"/>
                          <m:ctrlPr>
                            <a:rPr lang="en-GB" sz="4800" i="1" smtClean="0">
                              <a:solidFill>
                                <a:srgbClr val="000000"/>
                              </a:solidFill>
                              <a:latin typeface="Cambria Math" panose="02040503050406030204" pitchFamily="18" charset="0"/>
                            </a:rPr>
                          </m:ctrlPr>
                        </m:radPr>
                        <m:deg/>
                        <m:e>
                          <m:r>
                            <a:rPr lang="en-GB" sz="4800" b="0" i="1" smtClean="0">
                              <a:solidFill>
                                <a:srgbClr val="000000"/>
                              </a:solidFill>
                              <a:latin typeface="Cambria Math" panose="02040503050406030204" pitchFamily="18" charset="0"/>
                            </a:rPr>
                            <m:t>2</m:t>
                          </m:r>
                        </m:e>
                      </m:rad>
                      <m:r>
                        <a:rPr lang="en-GB" sz="4800" i="1">
                          <a:solidFill>
                            <a:srgbClr val="000000"/>
                          </a:solidFill>
                          <a:latin typeface="Cambria Math" panose="02040503050406030204" pitchFamily="18" charset="0"/>
                        </a:rPr>
                        <m:t>𝜎</m:t>
                      </m:r>
                    </m:oMath>
                  </m:oMathPara>
                </a14:m>
                <a:endParaRPr lang="en-GB" dirty="0"/>
              </a:p>
            </p:txBody>
          </p:sp>
        </mc:Choice>
        <mc:Fallback xmlns="">
          <p:sp>
            <p:nvSpPr>
              <p:cNvPr id="197" name="Object 27">
                <a:extLst>
                  <a:ext uri="{FF2B5EF4-FFF2-40B4-BE49-F238E27FC236}">
                    <a16:creationId xmlns:a16="http://schemas.microsoft.com/office/drawing/2014/main" id="{BF69E9FA-B9DE-20CA-6125-B6A5BD7294F2}"/>
                  </a:ext>
                </a:extLst>
              </p:cNvPr>
              <p:cNvSpPr txBox="1">
                <a:spLocks noRot="1" noChangeAspect="1" noMove="1" noResize="1" noEditPoints="1" noAdjustHandles="1" noChangeArrowheads="1" noChangeShapeType="1" noTextEdit="1"/>
              </p:cNvSpPr>
              <p:nvPr/>
            </p:nvSpPr>
            <p:spPr bwMode="auto">
              <a:xfrm>
                <a:off x="7930709" y="3280648"/>
                <a:ext cx="358397" cy="263111"/>
              </a:xfrm>
              <a:prstGeom prst="rect">
                <a:avLst/>
              </a:prstGeom>
              <a:blipFill>
                <a:blip r:embed="rId5"/>
                <a:stretch>
                  <a:fillRect r="-11864" b="-2326"/>
                </a:stretch>
              </a:blipFill>
            </p:spPr>
            <p:txBody>
              <a:bodyPr/>
              <a:lstStyle/>
              <a:p>
                <a:r>
                  <a:rPr lang="en-GB">
                    <a:noFill/>
                  </a:rPr>
                  <a:t> </a:t>
                </a:r>
              </a:p>
            </p:txBody>
          </p:sp>
        </mc:Fallback>
      </mc:AlternateContent>
    </p:spTree>
    <p:extLst>
      <p:ext uri="{BB962C8B-B14F-4D97-AF65-F5344CB8AC3E}">
        <p14:creationId xmlns:p14="http://schemas.microsoft.com/office/powerpoint/2010/main" val="385566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1" y="1390263"/>
            <a:ext cx="7947389" cy="3339376"/>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800"/>
              </a:spcAft>
              <a:buNone/>
            </a:pPr>
            <a:r>
              <a:rPr lang="en-GB" sz="1800" b="1" dirty="0">
                <a:solidFill>
                  <a:schemeClr val="accent2"/>
                </a:solidFill>
                <a:latin typeface="+mn-lt"/>
              </a:rPr>
              <a:t>Our objectives</a:t>
            </a:r>
          </a:p>
          <a:p>
            <a:pPr>
              <a:spcAft>
                <a:spcPts val="1800"/>
              </a:spcAft>
            </a:pPr>
            <a:r>
              <a:rPr lang="en-GB" sz="1800" dirty="0">
                <a:latin typeface="+mn-lt"/>
              </a:rPr>
              <a:t>For each asset we want to generate a set of normally distributed returns – in line with the standard model.</a:t>
            </a:r>
          </a:p>
          <a:p>
            <a:pPr>
              <a:spcAft>
                <a:spcPts val="1800"/>
              </a:spcAft>
            </a:pPr>
            <a:r>
              <a:rPr lang="en-GB" sz="1800" dirty="0">
                <a:latin typeface="+mn-lt"/>
              </a:rPr>
              <a:t>The mean returns and standard deviations of returns to match our chosen values.</a:t>
            </a:r>
          </a:p>
          <a:p>
            <a:pPr>
              <a:spcAft>
                <a:spcPts val="1800"/>
              </a:spcAft>
            </a:pPr>
            <a:r>
              <a:rPr lang="en-GB" sz="1800" dirty="0">
                <a:latin typeface="+mn-lt"/>
              </a:rPr>
              <a:t>The correlations of returns between each pair of assets also has to match our requirements.</a:t>
            </a:r>
          </a:p>
          <a:p>
            <a:pPr marL="0" indent="0">
              <a:spcAft>
                <a:spcPts val="1800"/>
              </a:spcAft>
              <a:buNone/>
            </a:pPr>
            <a:endParaRPr lang="en-GB" sz="1800" dirty="0">
              <a:latin typeface="+mn-lt"/>
            </a:endParaRPr>
          </a:p>
          <a:p>
            <a:pPr>
              <a:spcAft>
                <a:spcPts val="1800"/>
              </a:spcAft>
            </a:pPr>
            <a:endParaRPr lang="en-GB" dirty="0"/>
          </a:p>
        </p:txBody>
      </p:sp>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Monte carlo simulation</a:t>
            </a:r>
          </a:p>
        </p:txBody>
      </p:sp>
    </p:spTree>
    <p:extLst>
      <p:ext uri="{BB962C8B-B14F-4D97-AF65-F5344CB8AC3E}">
        <p14:creationId xmlns:p14="http://schemas.microsoft.com/office/powerpoint/2010/main" val="228298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1" y="1390263"/>
            <a:ext cx="7947389" cy="4955203"/>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800"/>
              </a:spcAft>
              <a:buNone/>
            </a:pPr>
            <a:r>
              <a:rPr lang="en-GB" sz="1800" dirty="0">
                <a:latin typeface="+mn-lt"/>
              </a:rPr>
              <a:t>The steps we’ll follow to achieve this:</a:t>
            </a:r>
          </a:p>
          <a:p>
            <a:pPr marL="523875" lvl="1" indent="-342900">
              <a:spcAft>
                <a:spcPts val="1800"/>
              </a:spcAft>
              <a:buFont typeface="+mj-lt"/>
              <a:buAutoNum type="arabicPeriod"/>
            </a:pPr>
            <a:r>
              <a:rPr lang="en-GB" sz="1800" dirty="0">
                <a:latin typeface="+mn-lt"/>
              </a:rPr>
              <a:t>For each asset, we generate a set of uniformly-distributed random numbers between 0 and 1. These sets of numbers will be independent of each other, with correlations close to zero.</a:t>
            </a:r>
          </a:p>
          <a:p>
            <a:pPr marL="523875" lvl="1" indent="-342900">
              <a:spcAft>
                <a:spcPts val="1800"/>
              </a:spcAft>
              <a:buFont typeface="+mj-lt"/>
              <a:buAutoNum type="arabicPeriod"/>
            </a:pPr>
            <a:r>
              <a:rPr lang="en-GB" sz="1800" dirty="0">
                <a:latin typeface="+mn-lt"/>
              </a:rPr>
              <a:t>We’ll then convert these to sets of normally distributed random numbers, each set having a mean of 0 and a standard deviation of 1. The sets will still be independent. </a:t>
            </a:r>
          </a:p>
          <a:p>
            <a:pPr marL="523875" lvl="1" indent="-342900">
              <a:spcAft>
                <a:spcPts val="1800"/>
              </a:spcAft>
              <a:buFont typeface="+mj-lt"/>
              <a:buAutoNum type="arabicPeriod"/>
            </a:pPr>
            <a:r>
              <a:rPr lang="en-GB" sz="1800" dirty="0">
                <a:latin typeface="+mn-lt"/>
              </a:rPr>
              <a:t>We’ll then use a bit of algebra to convert these independent series of numbers into ones that are correlated as required.</a:t>
            </a:r>
          </a:p>
          <a:p>
            <a:pPr marL="523875" lvl="1" indent="-342900">
              <a:spcAft>
                <a:spcPts val="1800"/>
              </a:spcAft>
              <a:buFont typeface="+mj-lt"/>
              <a:buAutoNum type="arabicPeriod"/>
            </a:pPr>
            <a:r>
              <a:rPr lang="en-GB" sz="1800" dirty="0">
                <a:latin typeface="+mn-lt"/>
              </a:rPr>
              <a:t>Finally we squeeze or expand the series to match the required standard deviations, and shift them to obtain the required means.</a:t>
            </a:r>
          </a:p>
          <a:p>
            <a:pPr marL="0" indent="0">
              <a:spcAft>
                <a:spcPts val="1800"/>
              </a:spcAft>
              <a:buNone/>
            </a:pPr>
            <a:endParaRPr lang="en-GB" sz="1800" dirty="0">
              <a:latin typeface="+mn-lt"/>
            </a:endParaRPr>
          </a:p>
          <a:p>
            <a:pPr>
              <a:spcAft>
                <a:spcPts val="1800"/>
              </a:spcAft>
            </a:pPr>
            <a:endParaRPr lang="en-GB" dirty="0"/>
          </a:p>
        </p:txBody>
      </p:sp>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Monte carlo simulation</a:t>
            </a:r>
          </a:p>
        </p:txBody>
      </p:sp>
    </p:spTree>
    <p:extLst>
      <p:ext uri="{BB962C8B-B14F-4D97-AF65-F5344CB8AC3E}">
        <p14:creationId xmlns:p14="http://schemas.microsoft.com/office/powerpoint/2010/main" val="243038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79200" y="1448452"/>
            <a:ext cx="7947389" cy="5493812"/>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GB" sz="1800" dirty="0">
                <a:latin typeface="+mn-lt"/>
              </a:rPr>
              <a:t>It’s possible to factorise any correlation matrix </a:t>
            </a:r>
            <a:r>
              <a:rPr lang="el-GR" sz="1800" b="1" dirty="0"/>
              <a:t>Ρ</a:t>
            </a:r>
            <a:r>
              <a:rPr lang="en-GB" sz="1800" dirty="0">
                <a:latin typeface="MS Shell Dlg 2" panose="020B0604030504040204" pitchFamily="34" charset="0"/>
              </a:rPr>
              <a:t> </a:t>
            </a:r>
            <a:r>
              <a:rPr lang="en-GB" sz="1800" dirty="0">
                <a:latin typeface="+mn-lt"/>
              </a:rPr>
              <a:t>into two square matrices, </a:t>
            </a:r>
            <a:r>
              <a:rPr lang="en-GB" sz="1800" b="1" dirty="0">
                <a:latin typeface="+mn-lt"/>
              </a:rPr>
              <a:t>L</a:t>
            </a:r>
            <a:r>
              <a:rPr lang="en-GB" sz="1800" dirty="0">
                <a:latin typeface="+mn-lt"/>
              </a:rPr>
              <a:t> and </a:t>
            </a:r>
            <a:r>
              <a:rPr lang="en-GB" sz="1800" b="1" dirty="0">
                <a:latin typeface="+mn-lt"/>
              </a:rPr>
              <a:t>U</a:t>
            </a:r>
            <a:r>
              <a:rPr lang="en-GB" sz="1800" dirty="0">
                <a:latin typeface="+mn-lt"/>
              </a:rPr>
              <a:t>, such that: </a:t>
            </a:r>
          </a:p>
          <a:p>
            <a:pPr marL="0" indent="0">
              <a:spcBef>
                <a:spcPts val="600"/>
              </a:spcBef>
              <a:spcAft>
                <a:spcPts val="1200"/>
              </a:spcAft>
              <a:buNone/>
            </a:pPr>
            <a:r>
              <a:rPr lang="el-GR" sz="1800" dirty="0"/>
              <a:t>	</a:t>
            </a:r>
            <a:r>
              <a:rPr lang="el-GR" sz="1800" b="1" dirty="0"/>
              <a:t>Ρ</a:t>
            </a:r>
            <a:r>
              <a:rPr lang="en-GB" sz="1800" b="1" dirty="0"/>
              <a:t> = L * U</a:t>
            </a:r>
          </a:p>
          <a:p>
            <a:pPr marL="0" indent="0">
              <a:spcAft>
                <a:spcPts val="1800"/>
              </a:spcAft>
              <a:buNone/>
            </a:pPr>
            <a:r>
              <a:rPr lang="en-GB" sz="1800" dirty="0">
                <a:latin typeface="MS Shell Dlg 2" panose="020B0604030504040204" pitchFamily="34" charset="0"/>
              </a:rPr>
              <a:t>   </a:t>
            </a:r>
            <a:r>
              <a:rPr lang="en-GB" sz="1800" dirty="0">
                <a:latin typeface="+mn-lt"/>
              </a:rPr>
              <a:t>and where </a:t>
            </a:r>
            <a:r>
              <a:rPr lang="en-GB" sz="1800" b="1" dirty="0"/>
              <a:t>L</a:t>
            </a:r>
            <a:r>
              <a:rPr lang="en-GB" sz="1800" dirty="0">
                <a:latin typeface="MS Shell Dlg 2" panose="020B0604030504040204" pitchFamily="34" charset="0"/>
              </a:rPr>
              <a:t> </a:t>
            </a:r>
            <a:r>
              <a:rPr lang="en-GB" sz="1800" dirty="0">
                <a:latin typeface="+mn-lt"/>
              </a:rPr>
              <a:t>is a lower triangular matrix, </a:t>
            </a:r>
            <a:r>
              <a:rPr lang="en-GB" sz="1800" b="1" dirty="0"/>
              <a:t>U </a:t>
            </a:r>
            <a:r>
              <a:rPr lang="en-GB" sz="1800" dirty="0">
                <a:latin typeface="+mn-lt"/>
              </a:rPr>
              <a:t>upper triangular, and </a:t>
            </a:r>
            <a:r>
              <a:rPr lang="en-GB" sz="1800" b="1" dirty="0"/>
              <a:t>L</a:t>
            </a:r>
            <a:r>
              <a:rPr lang="en-GB" sz="1800" dirty="0">
                <a:latin typeface="MS Shell Dlg 2" panose="020B0604030504040204" pitchFamily="34" charset="0"/>
              </a:rPr>
              <a:t> = </a:t>
            </a:r>
            <a:r>
              <a:rPr lang="en-GB" sz="1800" b="1" dirty="0"/>
              <a:t>U </a:t>
            </a:r>
            <a:r>
              <a:rPr lang="en-GB" sz="1800" b="1" baseline="30000" dirty="0">
                <a:latin typeface="MS Shell Dlg 2" panose="020B0604030504040204" pitchFamily="34" charset="0"/>
              </a:rPr>
              <a:t>T</a:t>
            </a:r>
            <a:r>
              <a:rPr lang="en-GB" sz="1800" dirty="0">
                <a:latin typeface="MS Shell Dlg 2" panose="020B0604030504040204" pitchFamily="34" charset="0"/>
              </a:rPr>
              <a:t> </a:t>
            </a:r>
          </a:p>
          <a:p>
            <a:pPr>
              <a:spcAft>
                <a:spcPts val="1800"/>
              </a:spcAft>
            </a:pPr>
            <a:r>
              <a:rPr lang="en-GB" sz="1800" dirty="0">
                <a:latin typeface="+mn-lt"/>
              </a:rPr>
              <a:t>This is known as a </a:t>
            </a:r>
            <a:r>
              <a:rPr lang="en-GB" sz="1800" i="1" dirty="0">
                <a:latin typeface="+mn-lt"/>
              </a:rPr>
              <a:t>Cholesky decomposition</a:t>
            </a:r>
          </a:p>
          <a:p>
            <a:pPr>
              <a:spcAft>
                <a:spcPts val="1800"/>
              </a:spcAft>
            </a:pPr>
            <a:r>
              <a:rPr lang="en-GB" sz="1800" dirty="0">
                <a:latin typeface="+mn-lt"/>
              </a:rPr>
              <a:t>One nice effect of this we can use is that when we multiply our independent random normal series by the </a:t>
            </a:r>
            <a:r>
              <a:rPr lang="en-GB" sz="1800" b="1" dirty="0"/>
              <a:t>L</a:t>
            </a:r>
            <a:r>
              <a:rPr lang="en-GB" sz="1800" dirty="0">
                <a:latin typeface="+mn-lt"/>
              </a:rPr>
              <a:t> matrix, we end up with correlated random normal series – the correlations being in line with the original correlation matrix </a:t>
            </a:r>
            <a:r>
              <a:rPr lang="el-GR" sz="1800" b="1" dirty="0"/>
              <a:t>Ρ</a:t>
            </a:r>
            <a:endParaRPr lang="en-GB" sz="1800" dirty="0">
              <a:latin typeface="+mn-lt"/>
            </a:endParaRPr>
          </a:p>
          <a:p>
            <a:pPr>
              <a:spcAft>
                <a:spcPts val="1800"/>
              </a:spcAft>
            </a:pPr>
            <a:endParaRPr lang="en-GB" sz="1800" dirty="0">
              <a:latin typeface="+mn-lt"/>
            </a:endParaRPr>
          </a:p>
          <a:p>
            <a:pPr>
              <a:spcAft>
                <a:spcPts val="1800"/>
              </a:spcAft>
            </a:pPr>
            <a:endParaRPr lang="el-GR" sz="1800" dirty="0">
              <a:latin typeface="MS Shell Dlg 2" panose="020B0604030504040204" pitchFamily="34" charset="0"/>
            </a:endParaRPr>
          </a:p>
          <a:p>
            <a:pPr marL="0" indent="0">
              <a:spcAft>
                <a:spcPts val="1800"/>
              </a:spcAft>
              <a:buNone/>
            </a:pPr>
            <a:endParaRPr lang="en-GB" sz="1800" dirty="0">
              <a:latin typeface="+mn-lt"/>
            </a:endParaRPr>
          </a:p>
          <a:p>
            <a:pPr marL="0" indent="0">
              <a:spcAft>
                <a:spcPts val="1800"/>
              </a:spcAft>
              <a:buNone/>
            </a:pPr>
            <a:endParaRPr lang="en-GB" sz="1800" dirty="0">
              <a:latin typeface="+mn-lt"/>
            </a:endParaRPr>
          </a:p>
          <a:p>
            <a:pPr>
              <a:spcAft>
                <a:spcPts val="1800"/>
              </a:spcAft>
            </a:pPr>
            <a:endParaRPr lang="en-GB" dirty="0"/>
          </a:p>
        </p:txBody>
      </p:sp>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The “bit of algebra”</a:t>
            </a:r>
          </a:p>
        </p:txBody>
      </p:sp>
    </p:spTree>
    <p:extLst>
      <p:ext uri="{BB962C8B-B14F-4D97-AF65-F5344CB8AC3E}">
        <p14:creationId xmlns:p14="http://schemas.microsoft.com/office/powerpoint/2010/main" val="189694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4766</TotalTime>
  <Words>575</Words>
  <Application>Microsoft Office PowerPoint</Application>
  <PresentationFormat>A4 Paper (210x297 mm)</PresentationFormat>
  <Paragraphs>64</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Cambria Math</vt:lpstr>
      <vt:lpstr>MS Shell Dlg 2</vt:lpstr>
      <vt:lpstr>Open Sans</vt:lpstr>
      <vt:lpstr>Source Sans CAIM</vt:lpstr>
      <vt:lpstr>System Font Regular</vt:lpstr>
      <vt:lpstr>Office Theme</vt:lpstr>
      <vt:lpstr>Monte carlo simulation  generating scenarios that can be used to measure portfolio risks</vt:lpstr>
      <vt:lpstr>Using scenarios</vt:lpstr>
      <vt:lpstr>Generating scenarios</vt:lpstr>
      <vt:lpstr>The “standard model”</vt:lpstr>
      <vt:lpstr>Monte carlo simulation</vt:lpstr>
      <vt:lpstr>Monte carlo simulation</vt:lpstr>
      <vt:lpstr>The “bit of algebra”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134</cp:revision>
  <dcterms:created xsi:type="dcterms:W3CDTF">2021-11-18T14:21:31Z</dcterms:created>
  <dcterms:modified xsi:type="dcterms:W3CDTF">2025-09-17T09:40:37Z</dcterms:modified>
</cp:coreProperties>
</file>