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102937578" r:id="rId3"/>
    <p:sldId id="2102937579" r:id="rId4"/>
    <p:sldId id="2102937580" r:id="rId5"/>
    <p:sldId id="2102937584" r:id="rId6"/>
    <p:sldId id="2102937582" r:id="rId7"/>
    <p:sldId id="2102937619" r:id="rId8"/>
    <p:sldId id="2102937620" r:id="rId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115" d="100"/>
          <a:sy n="115" d="100"/>
        </p:scale>
        <p:origin x="456" y="1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8.6273214256766484E-2"/>
          <c:w val="0.82664626180476319"/>
          <c:h val="0.78178556715092185"/>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69</c:v>
                </c:pt>
                <c:pt idx="1">
                  <c:v>85</c:v>
                </c:pt>
                <c:pt idx="2">
                  <c:v>108</c:v>
                </c:pt>
                <c:pt idx="3">
                  <c:v>147</c:v>
                </c:pt>
                <c:pt idx="4">
                  <c:v>263</c:v>
                </c:pt>
                <c:pt idx="5">
                  <c:v>406</c:v>
                </c:pt>
                <c:pt idx="6">
                  <c:v>1153</c:v>
                </c:pt>
              </c:numCache>
            </c:numRef>
          </c:val>
          <c:smooth val="0"/>
          <c:extLst>
            <c:ext xmlns:c16="http://schemas.microsoft.com/office/drawing/2014/chart" uri="{C3380CC4-5D6E-409C-BE32-E72D297353CC}">
              <c16:uniqueId val="{00000000-A276-4694-9522-A4A819A3CC9C}"/>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84.95636555446336</c:v>
                </c:pt>
                <c:pt idx="1">
                  <c:v>103.50848752053503</c:v>
                </c:pt>
                <c:pt idx="2">
                  <c:v>130.96376348722316</c:v>
                </c:pt>
                <c:pt idx="3">
                  <c:v>173.04276711368684</c:v>
                </c:pt>
                <c:pt idx="4">
                  <c:v>307.52962683571639</c:v>
                </c:pt>
                <c:pt idx="5">
                  <c:v>418.54737530003024</c:v>
                </c:pt>
                <c:pt idx="6">
                  <c:v>1296.1410671469466</c:v>
                </c:pt>
              </c:numCache>
            </c:numRef>
          </c:val>
          <c:smooth val="0"/>
          <c:extLst>
            <c:ext xmlns:c16="http://schemas.microsoft.com/office/drawing/2014/chart" uri="{C3380CC4-5D6E-409C-BE32-E72D297353CC}">
              <c16:uniqueId val="{00000001-A276-4694-9522-A4A819A3CC9C}"/>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4131650731074361"/>
          <c:y val="0.18904397202131104"/>
          <c:w val="0.54344635036277678"/>
          <c:h val="0.1507300720597138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9.6686969770023889E-2"/>
          <c:w val="0.82664626180476319"/>
          <c:h val="0.77137155827138248"/>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69</c:v>
                </c:pt>
                <c:pt idx="1">
                  <c:v>85</c:v>
                </c:pt>
                <c:pt idx="2">
                  <c:v>108</c:v>
                </c:pt>
                <c:pt idx="3">
                  <c:v>147</c:v>
                </c:pt>
                <c:pt idx="4">
                  <c:v>263</c:v>
                </c:pt>
                <c:pt idx="5">
                  <c:v>406</c:v>
                </c:pt>
                <c:pt idx="6">
                  <c:v>1153</c:v>
                </c:pt>
              </c:numCache>
            </c:numRef>
          </c:val>
          <c:smooth val="0"/>
          <c:extLst>
            <c:ext xmlns:c16="http://schemas.microsoft.com/office/drawing/2014/chart" uri="{C3380CC4-5D6E-409C-BE32-E72D297353CC}">
              <c16:uniqueId val="{00000000-F566-400F-B8A3-1DCA8A094657}"/>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84.95636555446336</c:v>
                </c:pt>
                <c:pt idx="1">
                  <c:v>103.50848752053503</c:v>
                </c:pt>
                <c:pt idx="2">
                  <c:v>130.96376348722316</c:v>
                </c:pt>
                <c:pt idx="3">
                  <c:v>173.04276711368684</c:v>
                </c:pt>
                <c:pt idx="4">
                  <c:v>307.52962683571639</c:v>
                </c:pt>
                <c:pt idx="5">
                  <c:v>418.54737530003024</c:v>
                </c:pt>
                <c:pt idx="6">
                  <c:v>1296.1410671469466</c:v>
                </c:pt>
              </c:numCache>
            </c:numRef>
          </c:val>
          <c:smooth val="0"/>
          <c:extLst>
            <c:ext xmlns:c16="http://schemas.microsoft.com/office/drawing/2014/chart" uri="{C3380CC4-5D6E-409C-BE32-E72D297353CC}">
              <c16:uniqueId val="{00000001-F566-400F-B8A3-1DCA8A094657}"/>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4131650731074361"/>
          <c:y val="0.18904397202131104"/>
          <c:w val="0.54344635036277678"/>
          <c:h val="0.1507300720597138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612574952633"/>
          <c:y val="9.6686969770023889E-2"/>
          <c:w val="0.82664626180476319"/>
          <c:h val="0.77137155827138248"/>
        </c:manualLayout>
      </c:layout>
      <c:lineChart>
        <c:grouping val="standard"/>
        <c:varyColors val="0"/>
        <c:ser>
          <c:idx val="0"/>
          <c:order val="0"/>
          <c:tx>
            <c:strRef>
              <c:f>Sheet1!$B$1</c:f>
              <c:strCache>
                <c:ptCount val="1"/>
                <c:pt idx="0">
                  <c:v>Govt spreads, bp</c:v>
                </c:pt>
              </c:strCache>
            </c:strRef>
          </c:tx>
          <c:spPr>
            <a:ln w="28575" cap="rnd">
              <a:solidFill>
                <a:schemeClr val="accent1"/>
              </a:solidFill>
              <a:round/>
            </a:ln>
            <a:effectLst/>
          </c:spPr>
          <c:marker>
            <c:symbol val="square"/>
            <c:size val="5"/>
            <c:spPr>
              <a:solidFill>
                <a:schemeClr val="accent1"/>
              </a:solidFill>
              <a:ln w="9525">
                <a:solidFill>
                  <a:schemeClr val="accent1"/>
                </a:solidFill>
              </a:ln>
              <a:effectLst/>
            </c:spPr>
          </c:marker>
          <c:cat>
            <c:strRef>
              <c:f>Sheet1!$A$2:$A$8</c:f>
              <c:strCache>
                <c:ptCount val="7"/>
                <c:pt idx="0">
                  <c:v>AAA</c:v>
                </c:pt>
                <c:pt idx="1">
                  <c:v>AA</c:v>
                </c:pt>
                <c:pt idx="2">
                  <c:v>A</c:v>
                </c:pt>
                <c:pt idx="3">
                  <c:v>BBB</c:v>
                </c:pt>
                <c:pt idx="4">
                  <c:v>BB</c:v>
                </c:pt>
                <c:pt idx="5">
                  <c:v>B</c:v>
                </c:pt>
                <c:pt idx="6">
                  <c:v>CCC</c:v>
                </c:pt>
              </c:strCache>
            </c:strRef>
          </c:cat>
          <c:val>
            <c:numRef>
              <c:f>Sheet1!$B$2:$B$8</c:f>
              <c:numCache>
                <c:formatCode>0</c:formatCode>
                <c:ptCount val="7"/>
                <c:pt idx="0">
                  <c:v>69</c:v>
                </c:pt>
                <c:pt idx="1">
                  <c:v>85</c:v>
                </c:pt>
                <c:pt idx="2">
                  <c:v>108</c:v>
                </c:pt>
                <c:pt idx="3">
                  <c:v>147</c:v>
                </c:pt>
                <c:pt idx="4">
                  <c:v>263</c:v>
                </c:pt>
                <c:pt idx="5">
                  <c:v>406</c:v>
                </c:pt>
                <c:pt idx="6">
                  <c:v>1153</c:v>
                </c:pt>
              </c:numCache>
            </c:numRef>
          </c:val>
          <c:smooth val="0"/>
          <c:extLst>
            <c:ext xmlns:c16="http://schemas.microsoft.com/office/drawing/2014/chart" uri="{C3380CC4-5D6E-409C-BE32-E72D297353CC}">
              <c16:uniqueId val="{00000000-E360-407F-BF1A-2672882ABB5C}"/>
            </c:ext>
          </c:extLst>
        </c:ser>
        <c:ser>
          <c:idx val="1"/>
          <c:order val="1"/>
          <c:tx>
            <c:strRef>
              <c:f>Sheet1!$C$1</c:f>
              <c:strCache>
                <c:ptCount val="1"/>
                <c:pt idx="0">
                  <c:v>B'even spreads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strRef>
              <c:f>Sheet1!$A$2:$A$8</c:f>
              <c:strCache>
                <c:ptCount val="7"/>
                <c:pt idx="0">
                  <c:v>AAA</c:v>
                </c:pt>
                <c:pt idx="1">
                  <c:v>AA</c:v>
                </c:pt>
                <c:pt idx="2">
                  <c:v>A</c:v>
                </c:pt>
                <c:pt idx="3">
                  <c:v>BBB</c:v>
                </c:pt>
                <c:pt idx="4">
                  <c:v>BB</c:v>
                </c:pt>
                <c:pt idx="5">
                  <c:v>B</c:v>
                </c:pt>
                <c:pt idx="6">
                  <c:v>CCC</c:v>
                </c:pt>
              </c:strCache>
            </c:strRef>
          </c:cat>
          <c:val>
            <c:numRef>
              <c:f>Sheet1!$C$2:$C$8</c:f>
              <c:numCache>
                <c:formatCode>0</c:formatCode>
                <c:ptCount val="7"/>
                <c:pt idx="0">
                  <c:v>84.911126341332462</c:v>
                </c:pt>
                <c:pt idx="1">
                  <c:v>104.68185979106677</c:v>
                </c:pt>
                <c:pt idx="2">
                  <c:v>133.74178068290146</c:v>
                </c:pt>
                <c:pt idx="3">
                  <c:v>176.55665141180233</c:v>
                </c:pt>
                <c:pt idx="4">
                  <c:v>309.56838243670563</c:v>
                </c:pt>
                <c:pt idx="5">
                  <c:v>389.92413228171705</c:v>
                </c:pt>
                <c:pt idx="6">
                  <c:v>959.30798820715142</c:v>
                </c:pt>
              </c:numCache>
            </c:numRef>
          </c:val>
          <c:smooth val="0"/>
          <c:extLst>
            <c:ext xmlns:c16="http://schemas.microsoft.com/office/drawing/2014/chart" uri="{C3380CC4-5D6E-409C-BE32-E72D297353CC}">
              <c16:uniqueId val="{00000001-E360-407F-BF1A-2672882ABB5C}"/>
            </c:ext>
          </c:extLst>
        </c:ser>
        <c:dLbls>
          <c:showLegendKey val="0"/>
          <c:showVal val="0"/>
          <c:showCatName val="0"/>
          <c:showSerName val="0"/>
          <c:showPercent val="0"/>
          <c:showBubbleSize val="0"/>
        </c:dLbls>
        <c:marker val="1"/>
        <c:smooth val="0"/>
        <c:axId val="90362800"/>
        <c:axId val="90952240"/>
      </c:lineChart>
      <c:catAx>
        <c:axId val="90362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952240"/>
        <c:crosses val="autoZero"/>
        <c:auto val="1"/>
        <c:lblAlgn val="ctr"/>
        <c:lblOffset val="100"/>
        <c:noMultiLvlLbl val="0"/>
      </c:catAx>
      <c:valAx>
        <c:axId val="9095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sz="1200" dirty="0"/>
                  <a:t>bp</a:t>
                </a:r>
                <a:endParaRPr lang="en-GB" dirty="0"/>
              </a:p>
            </c:rich>
          </c:tx>
          <c:layout>
            <c:manualLayout>
              <c:xMode val="edge"/>
              <c:yMode val="edge"/>
              <c:x val="3.6233465628278307E-3"/>
              <c:y val="2.8768545272517178E-3"/>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362800"/>
        <c:crosses val="autoZero"/>
        <c:crossBetween val="between"/>
      </c:valAx>
      <c:spPr>
        <a:noFill/>
        <a:ln>
          <a:noFill/>
        </a:ln>
        <a:effectLst/>
      </c:spPr>
    </c:plotArea>
    <c:legend>
      <c:legendPos val="b"/>
      <c:layout>
        <c:manualLayout>
          <c:xMode val="edge"/>
          <c:yMode val="edge"/>
          <c:x val="0.14131650731074361"/>
          <c:y val="0.18904397202131104"/>
          <c:w val="0.54344635036277678"/>
          <c:h val="0.1507300720597138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9/20/2023</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3</a:t>
            </a:fld>
            <a:endParaRPr lang="en-US"/>
          </a:p>
        </p:txBody>
      </p:sp>
    </p:spTree>
    <p:extLst>
      <p:ext uri="{BB962C8B-B14F-4D97-AF65-F5344CB8AC3E}">
        <p14:creationId xmlns:p14="http://schemas.microsoft.com/office/powerpoint/2010/main" val="1803797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2023</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2023</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20 September 2023</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2023</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20 September 2023</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20 September 2023</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20 September 2023</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20 September 2023</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702" r:id="rId22"/>
    <p:sldLayoutId id="2147483690" r:id="rId23"/>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88941"/>
            <a:ext cx="2619788" cy="246221"/>
          </a:xfrm>
        </p:spPr>
        <p:txBody>
          <a:bodyPr/>
          <a:lstStyle/>
          <a:p>
            <a:r>
              <a:rPr lang="en-US" dirty="0"/>
              <a:t>OCTOBER 2023</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5" y="5947645"/>
            <a:ext cx="7934850" cy="387798"/>
          </a:xfrm>
        </p:spPr>
        <p:txBody>
          <a:bodyPr/>
          <a:lstStyle/>
          <a:p>
            <a:r>
              <a:rPr lang="en-US" dirty="0"/>
              <a:t>Breakeven credit spreads</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3C02961-46AC-DFE7-0D24-555AD55A0CB5}"/>
              </a:ext>
            </a:extLst>
          </p:cNvPr>
          <p:cNvSpPr>
            <a:spLocks noGrp="1"/>
          </p:cNvSpPr>
          <p:nvPr>
            <p:ph type="body" sz="quarter" idx="15"/>
          </p:nvPr>
        </p:nvSpPr>
        <p:spPr>
          <a:xfrm>
            <a:off x="8096326" y="3415584"/>
            <a:ext cx="594071" cy="276999"/>
          </a:xfrm>
        </p:spPr>
        <p:txBody>
          <a:bodyPr/>
          <a:lstStyle/>
          <a:p>
            <a:r>
              <a:rPr lang="en-GB" dirty="0"/>
              <a:t>Source: Moody’s</a:t>
            </a:r>
          </a:p>
        </p:txBody>
      </p:sp>
      <p:sp>
        <p:nvSpPr>
          <p:cNvPr id="6" name="Content Placeholder 5">
            <a:extLst>
              <a:ext uri="{FF2B5EF4-FFF2-40B4-BE49-F238E27FC236}">
                <a16:creationId xmlns:a16="http://schemas.microsoft.com/office/drawing/2014/main" id="{3F942A47-A645-C1F5-FE22-35048C5500D4}"/>
              </a:ext>
            </a:extLst>
          </p:cNvPr>
          <p:cNvSpPr>
            <a:spLocks noGrp="1"/>
          </p:cNvSpPr>
          <p:nvPr>
            <p:ph sz="quarter" idx="14"/>
          </p:nvPr>
        </p:nvSpPr>
        <p:spPr>
          <a:xfrm>
            <a:off x="977900" y="1609376"/>
            <a:ext cx="4805363" cy="1100301"/>
          </a:xfrm>
        </p:spPr>
        <p:txBody>
          <a:bodyPr/>
          <a:lstStyle/>
          <a:p>
            <a:r>
              <a:rPr lang="en-GB" dirty="0"/>
              <a:t>Extra sources of risk include:</a:t>
            </a:r>
          </a:p>
          <a:p>
            <a:pPr lvl="1"/>
            <a:r>
              <a:rPr lang="en-GB" dirty="0"/>
              <a:t>Spread widening</a:t>
            </a:r>
          </a:p>
          <a:p>
            <a:pPr lvl="1"/>
            <a:r>
              <a:rPr lang="en-GB" dirty="0"/>
              <a:t>Liquidity drying up</a:t>
            </a:r>
          </a:p>
          <a:p>
            <a:pPr lvl="1"/>
            <a:r>
              <a:rPr lang="en-GB" dirty="0"/>
              <a:t>Downgrade or default</a:t>
            </a:r>
          </a:p>
        </p:txBody>
      </p:sp>
      <p:sp>
        <p:nvSpPr>
          <p:cNvPr id="8" name="Text Placeholder 7">
            <a:extLst>
              <a:ext uri="{FF2B5EF4-FFF2-40B4-BE49-F238E27FC236}">
                <a16:creationId xmlns:a16="http://schemas.microsoft.com/office/drawing/2014/main" id="{71DDA83B-754B-0897-BBF7-07F03E5B32B1}"/>
              </a:ext>
            </a:extLst>
          </p:cNvPr>
          <p:cNvSpPr>
            <a:spLocks noGrp="1"/>
          </p:cNvSpPr>
          <p:nvPr>
            <p:ph type="body" sz="quarter" idx="13"/>
          </p:nvPr>
        </p:nvSpPr>
        <p:spPr>
          <a:xfrm>
            <a:off x="977900" y="1186907"/>
            <a:ext cx="8147050" cy="246221"/>
          </a:xfrm>
        </p:spPr>
        <p:txBody>
          <a:bodyPr/>
          <a:lstStyle/>
          <a:p>
            <a:r>
              <a:rPr lang="en-GB" dirty="0"/>
              <a:t>In the search for yield, credit can offer an appealing source of additional basis points</a:t>
            </a:r>
          </a:p>
        </p:txBody>
      </p:sp>
      <p:sp>
        <p:nvSpPr>
          <p:cNvPr id="9" name="Title 8">
            <a:extLst>
              <a:ext uri="{FF2B5EF4-FFF2-40B4-BE49-F238E27FC236}">
                <a16:creationId xmlns:a16="http://schemas.microsoft.com/office/drawing/2014/main" id="{EE22DDB8-A799-E35F-A252-AA4603CEEB88}"/>
              </a:ext>
            </a:extLst>
          </p:cNvPr>
          <p:cNvSpPr>
            <a:spLocks noGrp="1"/>
          </p:cNvSpPr>
          <p:nvPr>
            <p:ph type="title"/>
          </p:nvPr>
        </p:nvSpPr>
        <p:spPr>
          <a:xfrm>
            <a:off x="979200" y="343203"/>
            <a:ext cx="6316950" cy="664797"/>
          </a:xfrm>
        </p:spPr>
        <p:txBody>
          <a:bodyPr/>
          <a:lstStyle/>
          <a:p>
            <a:r>
              <a:rPr lang="en-GB" dirty="0"/>
              <a:t>Extending from </a:t>
            </a:r>
            <a:br>
              <a:rPr lang="en-GB" dirty="0"/>
            </a:br>
            <a:r>
              <a:rPr lang="en-GB" dirty="0"/>
              <a:t>government-only portfolios</a:t>
            </a:r>
          </a:p>
        </p:txBody>
      </p:sp>
      <p:sp>
        <p:nvSpPr>
          <p:cNvPr id="10" name="Content Placeholder 5">
            <a:extLst>
              <a:ext uri="{FF2B5EF4-FFF2-40B4-BE49-F238E27FC236}">
                <a16:creationId xmlns:a16="http://schemas.microsoft.com/office/drawing/2014/main" id="{B5A71389-0EE7-69DE-3F35-D992795F7D59}"/>
              </a:ext>
            </a:extLst>
          </p:cNvPr>
          <p:cNvSpPr txBox="1">
            <a:spLocks/>
          </p:cNvSpPr>
          <p:nvPr/>
        </p:nvSpPr>
        <p:spPr>
          <a:xfrm>
            <a:off x="4953001" y="1609376"/>
            <a:ext cx="4297326" cy="1461939"/>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dirty="0"/>
              <a:t>Transition matrices show past, or forecast, % migration rates from one credit rating to another</a:t>
            </a:r>
          </a:p>
          <a:p>
            <a:r>
              <a:rPr lang="en-GB" dirty="0"/>
              <a:t>Below is an 8-state, average 1-year transition matrix from 1920-1996, adjusted for “withdrawn ratings”</a:t>
            </a:r>
          </a:p>
        </p:txBody>
      </p:sp>
      <p:sp>
        <p:nvSpPr>
          <p:cNvPr id="11" name="Text Box 4">
            <a:extLst>
              <a:ext uri="{FF2B5EF4-FFF2-40B4-BE49-F238E27FC236}">
                <a16:creationId xmlns:a16="http://schemas.microsoft.com/office/drawing/2014/main" id="{6A50CF0A-B3C3-4B98-36EA-A2574BCBF6F7}"/>
              </a:ext>
            </a:extLst>
          </p:cNvPr>
          <p:cNvSpPr txBox="1">
            <a:spLocks noChangeArrowheads="1"/>
          </p:cNvSpPr>
          <p:nvPr/>
        </p:nvSpPr>
        <p:spPr bwMode="auto">
          <a:xfrm>
            <a:off x="1066741" y="4522212"/>
            <a:ext cx="1060554" cy="276999"/>
          </a:xfrm>
          <a:prstGeom prst="rect">
            <a:avLst/>
          </a:prstGeom>
          <a:noFill/>
          <a:ln w="9525">
            <a:noFill/>
            <a:miter lim="800000"/>
            <a:headEnd/>
            <a:tailEnd/>
          </a:ln>
        </p:spPr>
        <p:txBody>
          <a:bodyPr wrap="square" lIns="0" tIns="0" rIns="0" bIns="0">
            <a:spAutoFit/>
          </a:bodyPr>
          <a:lstStyle/>
          <a:p>
            <a:pPr algn="l"/>
            <a:r>
              <a:rPr lang="en-GB" i="1" dirty="0">
                <a:solidFill>
                  <a:schemeClr val="bg1">
                    <a:lumMod val="50000"/>
                  </a:schemeClr>
                </a:solidFill>
              </a:rPr>
              <a:t>From</a:t>
            </a:r>
            <a:endParaRPr lang="en-GB" sz="1400" i="1" dirty="0">
              <a:solidFill>
                <a:schemeClr val="bg1">
                  <a:lumMod val="50000"/>
                </a:schemeClr>
              </a:solidFill>
            </a:endParaRPr>
          </a:p>
        </p:txBody>
      </p:sp>
      <p:sp>
        <p:nvSpPr>
          <p:cNvPr id="12" name="Text Box 4">
            <a:extLst>
              <a:ext uri="{FF2B5EF4-FFF2-40B4-BE49-F238E27FC236}">
                <a16:creationId xmlns:a16="http://schemas.microsoft.com/office/drawing/2014/main" id="{D203D3B3-ABAF-F575-7D81-5261811587A5}"/>
              </a:ext>
            </a:extLst>
          </p:cNvPr>
          <p:cNvSpPr txBox="1">
            <a:spLocks noChangeArrowheads="1"/>
          </p:cNvSpPr>
          <p:nvPr/>
        </p:nvSpPr>
        <p:spPr bwMode="auto">
          <a:xfrm>
            <a:off x="4697333" y="3078257"/>
            <a:ext cx="1060554" cy="276999"/>
          </a:xfrm>
          <a:prstGeom prst="rect">
            <a:avLst/>
          </a:prstGeom>
          <a:noFill/>
          <a:ln w="9525">
            <a:noFill/>
            <a:miter lim="800000"/>
            <a:headEnd/>
            <a:tailEnd/>
          </a:ln>
        </p:spPr>
        <p:txBody>
          <a:bodyPr wrap="square" lIns="0" tIns="0" rIns="0" bIns="0">
            <a:spAutoFit/>
          </a:bodyPr>
          <a:lstStyle/>
          <a:p>
            <a:r>
              <a:rPr lang="en-GB" i="1" dirty="0">
                <a:solidFill>
                  <a:schemeClr val="bg1">
                    <a:lumMod val="50000"/>
                  </a:schemeClr>
                </a:solidFill>
              </a:rPr>
              <a:t>To</a:t>
            </a:r>
            <a:endParaRPr lang="en-GB" sz="1400" i="1" dirty="0">
              <a:solidFill>
                <a:schemeClr val="bg1">
                  <a:lumMod val="50000"/>
                </a:schemeClr>
              </a:solidFill>
            </a:endParaRPr>
          </a:p>
        </p:txBody>
      </p:sp>
      <p:graphicFrame>
        <p:nvGraphicFramePr>
          <p:cNvPr id="13" name="Table 10">
            <a:extLst>
              <a:ext uri="{FF2B5EF4-FFF2-40B4-BE49-F238E27FC236}">
                <a16:creationId xmlns:a16="http://schemas.microsoft.com/office/drawing/2014/main" id="{6B919C84-700A-9510-5606-379A34E47899}"/>
              </a:ext>
            </a:extLst>
          </p:cNvPr>
          <p:cNvGraphicFramePr>
            <a:graphicFrameLocks/>
          </p:cNvGraphicFramePr>
          <p:nvPr>
            <p:extLst>
              <p:ext uri="{D42A27DB-BD31-4B8C-83A1-F6EECF244321}">
                <p14:modId xmlns:p14="http://schemas.microsoft.com/office/powerpoint/2010/main" val="630389423"/>
              </p:ext>
            </p:extLst>
          </p:nvPr>
        </p:nvGraphicFramePr>
        <p:xfrm>
          <a:off x="1745876" y="3415584"/>
          <a:ext cx="6265386" cy="2535030"/>
        </p:xfrm>
        <a:graphic>
          <a:graphicData uri="http://schemas.openxmlformats.org/drawingml/2006/table">
            <a:tbl>
              <a:tblPr>
                <a:tableStyleId>{5C22544A-7EE6-4342-B048-85BDC9FD1C3A}</a:tableStyleId>
              </a:tblPr>
              <a:tblGrid>
                <a:gridCol w="696154">
                  <a:extLst>
                    <a:ext uri="{9D8B030D-6E8A-4147-A177-3AD203B41FA5}">
                      <a16:colId xmlns:a16="http://schemas.microsoft.com/office/drawing/2014/main" val="2267054660"/>
                    </a:ext>
                  </a:extLst>
                </a:gridCol>
                <a:gridCol w="696154">
                  <a:extLst>
                    <a:ext uri="{9D8B030D-6E8A-4147-A177-3AD203B41FA5}">
                      <a16:colId xmlns:a16="http://schemas.microsoft.com/office/drawing/2014/main" val="1596209568"/>
                    </a:ext>
                  </a:extLst>
                </a:gridCol>
                <a:gridCol w="696154">
                  <a:extLst>
                    <a:ext uri="{9D8B030D-6E8A-4147-A177-3AD203B41FA5}">
                      <a16:colId xmlns:a16="http://schemas.microsoft.com/office/drawing/2014/main" val="406574897"/>
                    </a:ext>
                  </a:extLst>
                </a:gridCol>
                <a:gridCol w="696154">
                  <a:extLst>
                    <a:ext uri="{9D8B030D-6E8A-4147-A177-3AD203B41FA5}">
                      <a16:colId xmlns:a16="http://schemas.microsoft.com/office/drawing/2014/main" val="2782403818"/>
                    </a:ext>
                  </a:extLst>
                </a:gridCol>
                <a:gridCol w="696154">
                  <a:extLst>
                    <a:ext uri="{9D8B030D-6E8A-4147-A177-3AD203B41FA5}">
                      <a16:colId xmlns:a16="http://schemas.microsoft.com/office/drawing/2014/main" val="3799987772"/>
                    </a:ext>
                  </a:extLst>
                </a:gridCol>
                <a:gridCol w="696154">
                  <a:extLst>
                    <a:ext uri="{9D8B030D-6E8A-4147-A177-3AD203B41FA5}">
                      <a16:colId xmlns:a16="http://schemas.microsoft.com/office/drawing/2014/main" val="2961747767"/>
                    </a:ext>
                  </a:extLst>
                </a:gridCol>
                <a:gridCol w="696154">
                  <a:extLst>
                    <a:ext uri="{9D8B030D-6E8A-4147-A177-3AD203B41FA5}">
                      <a16:colId xmlns:a16="http://schemas.microsoft.com/office/drawing/2014/main" val="2424082357"/>
                    </a:ext>
                  </a:extLst>
                </a:gridCol>
                <a:gridCol w="696154">
                  <a:extLst>
                    <a:ext uri="{9D8B030D-6E8A-4147-A177-3AD203B41FA5}">
                      <a16:colId xmlns:a16="http://schemas.microsoft.com/office/drawing/2014/main" val="759574193"/>
                    </a:ext>
                  </a:extLst>
                </a:gridCol>
                <a:gridCol w="696154">
                  <a:extLst>
                    <a:ext uri="{9D8B030D-6E8A-4147-A177-3AD203B41FA5}">
                      <a16:colId xmlns:a16="http://schemas.microsoft.com/office/drawing/2014/main" val="2783199934"/>
                    </a:ext>
                  </a:extLst>
                </a:gridCol>
              </a:tblGrid>
              <a:tr h="281670">
                <a:tc>
                  <a:txBody>
                    <a:bodyPr/>
                    <a:lstStyle/>
                    <a:p>
                      <a:pPr algn="ctr"/>
                      <a:endParaRPr lang="en-GB"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20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81670">
                <a:tc>
                  <a:txBody>
                    <a:bodyPr/>
                    <a:lstStyle/>
                    <a:p>
                      <a:pPr algn="ctr"/>
                      <a:r>
                        <a:rPr lang="en-GB" sz="120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92.18%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6.51%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1.04%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81670">
                <a:tc>
                  <a:txBody>
                    <a:bodyPr/>
                    <a:lstStyle/>
                    <a:p>
                      <a:pPr algn="ctr"/>
                      <a:r>
                        <a:rPr lang="en-GB" sz="120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91.62%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0.70%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81670">
                <a:tc>
                  <a:txBody>
                    <a:bodyPr/>
                    <a:lstStyle/>
                    <a:p>
                      <a:pPr algn="ctr"/>
                      <a:r>
                        <a:rPr lang="en-GB" sz="120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2.50%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91.36%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81670">
                <a:tc>
                  <a:txBody>
                    <a:bodyPr/>
                    <a:lstStyle/>
                    <a:p>
                      <a:pPr algn="ctr"/>
                      <a:r>
                        <a:rPr lang="en-GB" sz="120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4.22%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89.16%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0.68%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81670">
                <a:tc>
                  <a:txBody>
                    <a:bodyPr/>
                    <a:lstStyle/>
                    <a:p>
                      <a:pPr algn="ctr"/>
                      <a:r>
                        <a:rPr lang="en-GB" sz="120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0.44%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87.08%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5.57%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1.23%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81670">
                <a:tc>
                  <a:txBody>
                    <a:bodyPr/>
                    <a:lstStyle/>
                    <a:p>
                      <a:pPr algn="ctr"/>
                      <a:r>
                        <a:rPr lang="en-GB" sz="120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0.14%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85.20%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3.54%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3.87%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81670">
                <a:tc>
                  <a:txBody>
                    <a:bodyPr/>
                    <a:lstStyle/>
                    <a:p>
                      <a:pPr algn="ctr"/>
                      <a:r>
                        <a:rPr lang="en-GB" sz="120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0.37%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6.00%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78.30%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13.82%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81670">
                <a:tc>
                  <a:txBody>
                    <a:bodyPr/>
                    <a:lstStyle/>
                    <a:p>
                      <a:pPr algn="ctr"/>
                      <a:r>
                        <a:rPr lang="en-GB" sz="120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20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sp>
        <p:nvSpPr>
          <p:cNvPr id="14" name="Text Placeholder 13">
            <a:extLst>
              <a:ext uri="{FF2B5EF4-FFF2-40B4-BE49-F238E27FC236}">
                <a16:creationId xmlns:a16="http://schemas.microsoft.com/office/drawing/2014/main" id="{155D0FC0-3B75-4D07-7226-CD4F5EF2410F}"/>
              </a:ext>
            </a:extLst>
          </p:cNvPr>
          <p:cNvSpPr txBox="1">
            <a:spLocks/>
          </p:cNvSpPr>
          <p:nvPr/>
        </p:nvSpPr>
        <p:spPr>
          <a:xfrm>
            <a:off x="2384470" y="6021575"/>
            <a:ext cx="5750078" cy="492443"/>
          </a:xfrm>
          <a:prstGeom prst="rect">
            <a:avLst/>
          </a:prstGeom>
        </p:spPr>
        <p:txBody>
          <a:bodyPr vert="horz" wrap="square" lIns="0" tIns="0" rIns="0" bIns="0" rtlCol="0" anchor="b"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200" b="1" i="0" kern="1200">
                <a:solidFill>
                  <a:schemeClr val="tx1"/>
                </a:solidFill>
                <a:latin typeface="+mn-lt"/>
                <a:ea typeface="Source Sans Pro SemiBold" panose="020B05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200" b="1"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1"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solidFill>
                  <a:schemeClr val="accent2"/>
                </a:solidFill>
                <a:ea typeface="Open Sans SemiBold" panose="020B0606030504020204" pitchFamily="34" charset="0"/>
                <a:cs typeface="Open Sans SemiBold" panose="020B0606030504020204" pitchFamily="34" charset="0"/>
              </a:rPr>
              <a:t>If we hold a diverse portfolio of bonds, we therefore have an estimate of how those bonds’ ratings will change over time</a:t>
            </a:r>
          </a:p>
        </p:txBody>
      </p:sp>
    </p:spTree>
    <p:extLst>
      <p:ext uri="{BB962C8B-B14F-4D97-AF65-F5344CB8AC3E}">
        <p14:creationId xmlns:p14="http://schemas.microsoft.com/office/powerpoint/2010/main" val="136262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A85A90-2239-CD52-DBAD-E0252F3E36E5}"/>
              </a:ext>
            </a:extLst>
          </p:cNvPr>
          <p:cNvSpPr>
            <a:spLocks noGrp="1"/>
          </p:cNvSpPr>
          <p:nvPr>
            <p:ph type="body" sz="quarter" idx="15"/>
          </p:nvPr>
        </p:nvSpPr>
        <p:spPr>
          <a:xfrm>
            <a:off x="4893469" y="1130075"/>
            <a:ext cx="4805362" cy="138499"/>
          </a:xfrm>
        </p:spPr>
        <p:txBody>
          <a:bodyPr/>
          <a:lstStyle/>
          <a:p>
            <a:pPr algn="r"/>
            <a:r>
              <a:rPr lang="en-GB" dirty="0"/>
              <a:t>Source: ICE, CAIM, September 2023</a:t>
            </a:r>
          </a:p>
        </p:txBody>
      </p:sp>
      <p:sp>
        <p:nvSpPr>
          <p:cNvPr id="6" name="Content Placeholder 5">
            <a:extLst>
              <a:ext uri="{FF2B5EF4-FFF2-40B4-BE49-F238E27FC236}">
                <a16:creationId xmlns:a16="http://schemas.microsoft.com/office/drawing/2014/main" id="{1C065367-880B-8CBA-237B-98A3539182E0}"/>
              </a:ext>
            </a:extLst>
          </p:cNvPr>
          <p:cNvSpPr>
            <a:spLocks noGrp="1"/>
          </p:cNvSpPr>
          <p:nvPr>
            <p:ph sz="quarter" idx="14"/>
          </p:nvPr>
        </p:nvSpPr>
        <p:spPr>
          <a:xfrm>
            <a:off x="977899" y="1435322"/>
            <a:ext cx="8283059" cy="3908762"/>
          </a:xfrm>
        </p:spPr>
        <p:txBody>
          <a:bodyPr/>
          <a:lstStyle/>
          <a:p>
            <a:pPr marL="0" indent="0">
              <a:buNone/>
            </a:pPr>
            <a:r>
              <a:rPr lang="en-GB" dirty="0"/>
              <a:t>Suppose you hold an “average”, vanilla, 5-year BBB-rates US Corporate bond</a:t>
            </a:r>
          </a:p>
          <a:p>
            <a:pPr marL="0" indent="0">
              <a:buNone/>
            </a:pPr>
            <a:endParaRPr lang="en-GB" dirty="0"/>
          </a:p>
          <a:p>
            <a:pPr marL="0" indent="0">
              <a:buNone/>
            </a:pPr>
            <a:r>
              <a:rPr lang="en-GB" dirty="0"/>
              <a:t>Recently, that gave you a spread of 147 bp over a Treasury yield of 4.5%</a:t>
            </a:r>
          </a:p>
          <a:p>
            <a:pPr marL="0" indent="0">
              <a:buNone/>
            </a:pPr>
            <a:endParaRPr lang="en-GB" dirty="0"/>
          </a:p>
          <a:p>
            <a:pPr marL="0" indent="0">
              <a:buNone/>
            </a:pPr>
            <a:r>
              <a:rPr lang="en-GB" dirty="0"/>
              <a:t>One year from now, if government yields and spreads are unchanged, the bond will:</a:t>
            </a:r>
          </a:p>
          <a:p>
            <a:pPr lvl="2">
              <a:buFontTx/>
              <a:buChar char="‒"/>
            </a:pPr>
            <a:r>
              <a:rPr lang="en-GB" sz="1600" dirty="0"/>
              <a:t>narrow to 108 bp if it has been upgraded to A 		         a return of  7.47%</a:t>
            </a:r>
          </a:p>
          <a:p>
            <a:pPr lvl="2">
              <a:buFontTx/>
              <a:buChar char="‒"/>
            </a:pPr>
            <a:r>
              <a:rPr lang="en-GB" sz="1600" dirty="0"/>
              <a:t>narrow to 85 bp if it has been upgraded to AA		             “          “   8.32%</a:t>
            </a:r>
          </a:p>
          <a:p>
            <a:pPr lvl="2">
              <a:buFontTx/>
              <a:buChar char="‒"/>
            </a:pPr>
            <a:r>
              <a:rPr lang="en-GB" sz="1600" dirty="0"/>
              <a:t>stay at 147 bp if the rating is unchanged at BBB		             “          “   6.04%</a:t>
            </a:r>
          </a:p>
          <a:p>
            <a:pPr lvl="2">
              <a:buFontTx/>
              <a:buChar char="‒"/>
            </a:pPr>
            <a:r>
              <a:rPr lang="en-GB" sz="1600" dirty="0"/>
              <a:t>widen to 263 bp if the bond has been downgraded to BB                   “          “   1.93%</a:t>
            </a:r>
          </a:p>
          <a:p>
            <a:pPr lvl="2">
              <a:buFontTx/>
              <a:buChar char="‒"/>
            </a:pPr>
            <a:r>
              <a:rPr lang="en-GB" sz="1600" dirty="0"/>
              <a:t>have an assumed recovery value of 25% of par if the bond defaults,</a:t>
            </a:r>
          </a:p>
          <a:p>
            <a:pPr marL="360362" lvl="2" indent="0">
              <a:buNone/>
            </a:pPr>
            <a:r>
              <a:rPr lang="en-GB" sz="1600" dirty="0"/>
              <a:t>and so on</a:t>
            </a:r>
          </a:p>
          <a:p>
            <a:pPr marL="360362" lvl="2" indent="0">
              <a:buNone/>
            </a:pPr>
            <a:endParaRPr lang="en-GB" sz="1600" dirty="0"/>
          </a:p>
          <a:p>
            <a:pPr marL="0" indent="0">
              <a:buNone/>
            </a:pPr>
            <a:r>
              <a:rPr lang="en-GB" dirty="0"/>
              <a:t>(Assuming, for simplicity at this stage, a flat and unchanging yield curve and an unchanging spread curve)</a:t>
            </a:r>
          </a:p>
        </p:txBody>
      </p:sp>
      <p:sp>
        <p:nvSpPr>
          <p:cNvPr id="8" name="Text Placeholder 7">
            <a:extLst>
              <a:ext uri="{FF2B5EF4-FFF2-40B4-BE49-F238E27FC236}">
                <a16:creationId xmlns:a16="http://schemas.microsoft.com/office/drawing/2014/main" id="{05015E4A-CF0C-1C08-1D11-B6687B0574C2}"/>
              </a:ext>
            </a:extLst>
          </p:cNvPr>
          <p:cNvSpPr>
            <a:spLocks noGrp="1"/>
          </p:cNvSpPr>
          <p:nvPr>
            <p:ph type="body" sz="quarter" idx="13"/>
          </p:nvPr>
        </p:nvSpPr>
        <p:spPr>
          <a:xfrm>
            <a:off x="2624972" y="5760243"/>
            <a:ext cx="4656056" cy="492443"/>
          </a:xfrm>
        </p:spPr>
        <p:txBody>
          <a:bodyPr/>
          <a:lstStyle/>
          <a:p>
            <a:r>
              <a:rPr lang="en-GB" dirty="0"/>
              <a:t>Hence if you know the probability of these changes, you can calculate the expected return of your bond</a:t>
            </a:r>
          </a:p>
        </p:txBody>
      </p:sp>
      <p:sp>
        <p:nvSpPr>
          <p:cNvPr id="9" name="Title 8">
            <a:extLst>
              <a:ext uri="{FF2B5EF4-FFF2-40B4-BE49-F238E27FC236}">
                <a16:creationId xmlns:a16="http://schemas.microsoft.com/office/drawing/2014/main" id="{90C033AC-FC9E-FD22-1E60-A79A648F11DF}"/>
              </a:ext>
            </a:extLst>
          </p:cNvPr>
          <p:cNvSpPr>
            <a:spLocks noGrp="1"/>
          </p:cNvSpPr>
          <p:nvPr>
            <p:ph type="title"/>
          </p:nvPr>
        </p:nvSpPr>
        <p:spPr/>
        <p:txBody>
          <a:bodyPr/>
          <a:lstStyle/>
          <a:p>
            <a:r>
              <a:rPr lang="en-GB" dirty="0"/>
              <a:t>The effect of migration on return</a:t>
            </a:r>
          </a:p>
        </p:txBody>
      </p:sp>
      <p:cxnSp>
        <p:nvCxnSpPr>
          <p:cNvPr id="10" name="Straight Arrow Connector 9">
            <a:extLst>
              <a:ext uri="{FF2B5EF4-FFF2-40B4-BE49-F238E27FC236}">
                <a16:creationId xmlns:a16="http://schemas.microsoft.com/office/drawing/2014/main" id="{65CB47C7-1FEB-176A-FEE0-488D8B425939}"/>
              </a:ext>
            </a:extLst>
          </p:cNvPr>
          <p:cNvCxnSpPr>
            <a:cxnSpLocks/>
          </p:cNvCxnSpPr>
          <p:nvPr/>
        </p:nvCxnSpPr>
        <p:spPr bwMode="auto">
          <a:xfrm>
            <a:off x="5484808" y="2985187"/>
            <a:ext cx="1266866"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AD37E1D3-8BF2-F66E-00A0-AE976D63434A}"/>
              </a:ext>
            </a:extLst>
          </p:cNvPr>
          <p:cNvCxnSpPr>
            <a:cxnSpLocks/>
          </p:cNvCxnSpPr>
          <p:nvPr/>
        </p:nvCxnSpPr>
        <p:spPr bwMode="auto">
          <a:xfrm>
            <a:off x="5688419" y="3258089"/>
            <a:ext cx="1063255"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BEDBA655-D5E8-EF2E-2542-9B113EE54767}"/>
              </a:ext>
            </a:extLst>
          </p:cNvPr>
          <p:cNvCxnSpPr>
            <a:cxnSpLocks/>
          </p:cNvCxnSpPr>
          <p:nvPr/>
        </p:nvCxnSpPr>
        <p:spPr bwMode="auto">
          <a:xfrm>
            <a:off x="5943600" y="3530991"/>
            <a:ext cx="808074"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cxnSp>
        <p:nvCxnSpPr>
          <p:cNvPr id="13" name="Straight Arrow Connector 12">
            <a:extLst>
              <a:ext uri="{FF2B5EF4-FFF2-40B4-BE49-F238E27FC236}">
                <a16:creationId xmlns:a16="http://schemas.microsoft.com/office/drawing/2014/main" id="{D559FC05-7721-A1C2-A298-1EAACD69CE5C}"/>
              </a:ext>
            </a:extLst>
          </p:cNvPr>
          <p:cNvCxnSpPr>
            <a:cxnSpLocks/>
          </p:cNvCxnSpPr>
          <p:nvPr/>
        </p:nvCxnSpPr>
        <p:spPr bwMode="auto">
          <a:xfrm>
            <a:off x="6294474" y="3803893"/>
            <a:ext cx="457200" cy="0"/>
          </a:xfrm>
          <a:prstGeom prst="straightConnector1">
            <a:avLst/>
          </a:prstGeom>
          <a:solidFill>
            <a:schemeClr val="accent1"/>
          </a:solidFill>
          <a:ln w="31750" cap="flat" cmpd="sng" algn="ctr">
            <a:solidFill>
              <a:schemeClr val="accent1"/>
            </a:solidFill>
            <a:prstDash val="solid"/>
            <a:round/>
            <a:headEnd type="none" w="med" len="med"/>
            <a:tailEnd type="arrow"/>
          </a:ln>
          <a:effectLst/>
        </p:spPr>
      </p:cxnSp>
    </p:spTree>
    <p:extLst>
      <p:ext uri="{BB962C8B-B14F-4D97-AF65-F5344CB8AC3E}">
        <p14:creationId xmlns:p14="http://schemas.microsoft.com/office/powerpoint/2010/main" val="248728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57D02F53-1EE2-5EF2-AD51-E05FF42C643D}"/>
              </a:ext>
            </a:extLst>
          </p:cNvPr>
          <p:cNvGraphicFramePr>
            <a:graphicFrameLocks noGrp="1"/>
          </p:cNvGraphicFramePr>
          <p:nvPr>
            <p:ph sz="quarter" idx="18"/>
            <p:extLst>
              <p:ext uri="{D42A27DB-BD31-4B8C-83A1-F6EECF244321}">
                <p14:modId xmlns:p14="http://schemas.microsoft.com/office/powerpoint/2010/main" val="735094867"/>
              </p:ext>
            </p:extLst>
          </p:nvPr>
        </p:nvGraphicFramePr>
        <p:xfrm>
          <a:off x="5643716" y="1947863"/>
          <a:ext cx="3505047" cy="357786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639C1B86-DF3C-ADEF-3F6E-D05E8DE31355}"/>
              </a:ext>
            </a:extLst>
          </p:cNvPr>
          <p:cNvSpPr>
            <a:spLocks noGrp="1"/>
          </p:cNvSpPr>
          <p:nvPr>
            <p:ph type="body" sz="quarter" idx="15"/>
          </p:nvPr>
        </p:nvSpPr>
        <p:spPr>
          <a:xfrm>
            <a:off x="5653550" y="5628561"/>
            <a:ext cx="3392744" cy="138499"/>
          </a:xfrm>
        </p:spPr>
        <p:txBody>
          <a:bodyPr/>
          <a:lstStyle/>
          <a:p>
            <a:r>
              <a:rPr lang="en-GB" dirty="0"/>
              <a:t>Source: ICE, CAIM, September 2023</a:t>
            </a:r>
          </a:p>
        </p:txBody>
      </p:sp>
      <p:sp>
        <p:nvSpPr>
          <p:cNvPr id="6" name="Content Placeholder 5">
            <a:extLst>
              <a:ext uri="{FF2B5EF4-FFF2-40B4-BE49-F238E27FC236}">
                <a16:creationId xmlns:a16="http://schemas.microsoft.com/office/drawing/2014/main" id="{318BC8EF-17E7-46FC-7589-C4775FFEB8B4}"/>
              </a:ext>
            </a:extLst>
          </p:cNvPr>
          <p:cNvSpPr>
            <a:spLocks noGrp="1"/>
          </p:cNvSpPr>
          <p:nvPr>
            <p:ph sz="quarter" idx="14"/>
          </p:nvPr>
        </p:nvSpPr>
        <p:spPr>
          <a:xfrm>
            <a:off x="977901" y="1943100"/>
            <a:ext cx="4439674" cy="3108543"/>
          </a:xfrm>
        </p:spPr>
        <p:txBody>
          <a:bodyPr/>
          <a:lstStyle/>
          <a:p>
            <a:r>
              <a:rPr lang="en-GB" dirty="0"/>
              <a:t>Calculating the returns of government bonds is straightforward, if I assume no chance of default</a:t>
            </a:r>
          </a:p>
          <a:p>
            <a:endParaRPr lang="en-GB" dirty="0"/>
          </a:p>
          <a:p>
            <a:r>
              <a:rPr lang="en-GB" dirty="0"/>
              <a:t>If we adjust the final spread curve we can find the breakeven points at which government bonds and credit bonds, of each rating, give the same returns</a:t>
            </a:r>
          </a:p>
          <a:p>
            <a:endParaRPr lang="en-GB" dirty="0"/>
          </a:p>
          <a:p>
            <a:r>
              <a:rPr lang="en-GB" dirty="0"/>
              <a:t>So if my transition matrix is accurate, and if I hold a diverse portfolio of credit, I know how far credit spreads would have to back up before I would have been better off investing in government bonds of the same maturity</a:t>
            </a:r>
          </a:p>
        </p:txBody>
      </p:sp>
      <p:sp>
        <p:nvSpPr>
          <p:cNvPr id="8" name="Text Placeholder 7">
            <a:extLst>
              <a:ext uri="{FF2B5EF4-FFF2-40B4-BE49-F238E27FC236}">
                <a16:creationId xmlns:a16="http://schemas.microsoft.com/office/drawing/2014/main" id="{06AC6BEB-0AAF-7E33-B1DA-D03344D9E985}"/>
              </a:ext>
            </a:extLst>
          </p:cNvPr>
          <p:cNvSpPr>
            <a:spLocks noGrp="1"/>
          </p:cNvSpPr>
          <p:nvPr>
            <p:ph type="body" sz="quarter" idx="13"/>
          </p:nvPr>
        </p:nvSpPr>
        <p:spPr/>
        <p:txBody>
          <a:bodyPr/>
          <a:lstStyle/>
          <a:p>
            <a:r>
              <a:rPr lang="en-GB" dirty="0"/>
              <a:t>The points at which the returns of credit and government bonds match</a:t>
            </a:r>
          </a:p>
        </p:txBody>
      </p:sp>
      <p:sp>
        <p:nvSpPr>
          <p:cNvPr id="9" name="Title 8">
            <a:extLst>
              <a:ext uri="{FF2B5EF4-FFF2-40B4-BE49-F238E27FC236}">
                <a16:creationId xmlns:a16="http://schemas.microsoft.com/office/drawing/2014/main" id="{DA08A82A-6C19-59E2-33B9-43F0FA063D1E}"/>
              </a:ext>
            </a:extLst>
          </p:cNvPr>
          <p:cNvSpPr>
            <a:spLocks noGrp="1"/>
          </p:cNvSpPr>
          <p:nvPr>
            <p:ph type="title"/>
          </p:nvPr>
        </p:nvSpPr>
        <p:spPr/>
        <p:txBody>
          <a:bodyPr/>
          <a:lstStyle/>
          <a:p>
            <a:r>
              <a:rPr lang="en-GB" dirty="0"/>
              <a:t>Breakeven spreads</a:t>
            </a:r>
          </a:p>
        </p:txBody>
      </p:sp>
    </p:spTree>
    <p:extLst>
      <p:ext uri="{BB962C8B-B14F-4D97-AF65-F5344CB8AC3E}">
        <p14:creationId xmlns:p14="http://schemas.microsoft.com/office/powerpoint/2010/main" val="77525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6FE54FA-E684-69FC-E01E-3E16C252669E}"/>
              </a:ext>
            </a:extLst>
          </p:cNvPr>
          <p:cNvSpPr>
            <a:spLocks noGrp="1"/>
          </p:cNvSpPr>
          <p:nvPr>
            <p:ph type="title"/>
          </p:nvPr>
        </p:nvSpPr>
        <p:spPr>
          <a:xfrm>
            <a:off x="979200" y="343203"/>
            <a:ext cx="6316950" cy="664797"/>
          </a:xfrm>
        </p:spPr>
        <p:txBody>
          <a:bodyPr/>
          <a:lstStyle/>
          <a:p>
            <a:r>
              <a:rPr lang="en-GB" dirty="0"/>
              <a:t>Sensitivity to different</a:t>
            </a:r>
            <a:br>
              <a:rPr lang="en-GB" dirty="0"/>
            </a:br>
            <a:r>
              <a:rPr lang="en-GB" dirty="0"/>
              <a:t>transition matrices</a:t>
            </a:r>
          </a:p>
        </p:txBody>
      </p:sp>
      <p:graphicFrame>
        <p:nvGraphicFramePr>
          <p:cNvPr id="10" name="Table 10">
            <a:extLst>
              <a:ext uri="{FF2B5EF4-FFF2-40B4-BE49-F238E27FC236}">
                <a16:creationId xmlns:a16="http://schemas.microsoft.com/office/drawing/2014/main" id="{EAEA05BC-2D7D-30DB-45A8-F6BD9C598AAB}"/>
              </a:ext>
            </a:extLst>
          </p:cNvPr>
          <p:cNvGraphicFramePr>
            <a:graphicFrameLocks/>
          </p:cNvGraphicFramePr>
          <p:nvPr>
            <p:extLst>
              <p:ext uri="{D42A27DB-BD31-4B8C-83A1-F6EECF244321}">
                <p14:modId xmlns:p14="http://schemas.microsoft.com/office/powerpoint/2010/main" val="1888204754"/>
              </p:ext>
            </p:extLst>
          </p:nvPr>
        </p:nvGraphicFramePr>
        <p:xfrm>
          <a:off x="979200" y="1506277"/>
          <a:ext cx="4149387" cy="2268943"/>
        </p:xfrm>
        <a:graphic>
          <a:graphicData uri="http://schemas.openxmlformats.org/drawingml/2006/table">
            <a:tbl>
              <a:tblPr>
                <a:tableStyleId>{5C22544A-7EE6-4342-B048-85BDC9FD1C3A}</a:tableStyleId>
              </a:tblPr>
              <a:tblGrid>
                <a:gridCol w="461043">
                  <a:extLst>
                    <a:ext uri="{9D8B030D-6E8A-4147-A177-3AD203B41FA5}">
                      <a16:colId xmlns:a16="http://schemas.microsoft.com/office/drawing/2014/main" val="2267054660"/>
                    </a:ext>
                  </a:extLst>
                </a:gridCol>
                <a:gridCol w="461043">
                  <a:extLst>
                    <a:ext uri="{9D8B030D-6E8A-4147-A177-3AD203B41FA5}">
                      <a16:colId xmlns:a16="http://schemas.microsoft.com/office/drawing/2014/main" val="1596209568"/>
                    </a:ext>
                  </a:extLst>
                </a:gridCol>
                <a:gridCol w="461043">
                  <a:extLst>
                    <a:ext uri="{9D8B030D-6E8A-4147-A177-3AD203B41FA5}">
                      <a16:colId xmlns:a16="http://schemas.microsoft.com/office/drawing/2014/main" val="406574897"/>
                    </a:ext>
                  </a:extLst>
                </a:gridCol>
                <a:gridCol w="461043">
                  <a:extLst>
                    <a:ext uri="{9D8B030D-6E8A-4147-A177-3AD203B41FA5}">
                      <a16:colId xmlns:a16="http://schemas.microsoft.com/office/drawing/2014/main" val="2782403818"/>
                    </a:ext>
                  </a:extLst>
                </a:gridCol>
                <a:gridCol w="461043">
                  <a:extLst>
                    <a:ext uri="{9D8B030D-6E8A-4147-A177-3AD203B41FA5}">
                      <a16:colId xmlns:a16="http://schemas.microsoft.com/office/drawing/2014/main" val="3799987772"/>
                    </a:ext>
                  </a:extLst>
                </a:gridCol>
                <a:gridCol w="461043">
                  <a:extLst>
                    <a:ext uri="{9D8B030D-6E8A-4147-A177-3AD203B41FA5}">
                      <a16:colId xmlns:a16="http://schemas.microsoft.com/office/drawing/2014/main" val="2961747767"/>
                    </a:ext>
                  </a:extLst>
                </a:gridCol>
                <a:gridCol w="461043">
                  <a:extLst>
                    <a:ext uri="{9D8B030D-6E8A-4147-A177-3AD203B41FA5}">
                      <a16:colId xmlns:a16="http://schemas.microsoft.com/office/drawing/2014/main" val="2424082357"/>
                    </a:ext>
                  </a:extLst>
                </a:gridCol>
                <a:gridCol w="461043">
                  <a:extLst>
                    <a:ext uri="{9D8B030D-6E8A-4147-A177-3AD203B41FA5}">
                      <a16:colId xmlns:a16="http://schemas.microsoft.com/office/drawing/2014/main" val="759574193"/>
                    </a:ext>
                  </a:extLst>
                </a:gridCol>
                <a:gridCol w="461043">
                  <a:extLst>
                    <a:ext uri="{9D8B030D-6E8A-4147-A177-3AD203B41FA5}">
                      <a16:colId xmlns:a16="http://schemas.microsoft.com/office/drawing/2014/main" val="2783199934"/>
                    </a:ext>
                  </a:extLst>
                </a:gridCol>
              </a:tblGrid>
              <a:tr h="243699">
                <a:tc>
                  <a:txBody>
                    <a:bodyPr/>
                    <a:lstStyle/>
                    <a:p>
                      <a:pPr algn="ctr"/>
                      <a:endParaRPr lang="en-GB"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b="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52289">
                <a:tc>
                  <a:txBody>
                    <a:bodyPr/>
                    <a:lstStyle/>
                    <a:p>
                      <a:pPr algn="ctr"/>
                      <a:r>
                        <a:rPr lang="en-GB" sz="1050" b="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92.18%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6.51%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52289">
                <a:tc>
                  <a:txBody>
                    <a:bodyPr/>
                    <a:lstStyle/>
                    <a:p>
                      <a:pPr algn="ctr"/>
                      <a:r>
                        <a:rPr lang="en-GB" sz="1050" b="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1.29%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91.62%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0.70%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52289">
                <a:tc>
                  <a:txBody>
                    <a:bodyPr/>
                    <a:lstStyle/>
                    <a:p>
                      <a:pPr algn="ctr"/>
                      <a:r>
                        <a:rPr lang="en-GB" sz="1050" b="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2.50%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91.36%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52289">
                <a:tc>
                  <a:txBody>
                    <a:bodyPr/>
                    <a:lstStyle/>
                    <a:p>
                      <a:pPr algn="ctr"/>
                      <a:r>
                        <a:rPr lang="en-GB" sz="1050" b="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0.27%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4.22%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89.16%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5.25%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52289">
                <a:tc>
                  <a:txBody>
                    <a:bodyPr/>
                    <a:lstStyle/>
                    <a:p>
                      <a:pPr algn="ctr"/>
                      <a:r>
                        <a:rPr lang="en-GB" sz="1050" b="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0.44%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5.11%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87.08%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5.57%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0.46%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1.23%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52289">
                <a:tc>
                  <a:txBody>
                    <a:bodyPr/>
                    <a:lstStyle/>
                    <a:p>
                      <a:pPr algn="ctr"/>
                      <a:r>
                        <a:rPr lang="en-GB" sz="1050" b="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0.14%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6.52%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85.20%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3.54%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3.87%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52289">
                <a:tc>
                  <a:txBody>
                    <a:bodyPr/>
                    <a:lstStyle/>
                    <a:p>
                      <a:pPr algn="ctr"/>
                      <a:r>
                        <a:rPr lang="en-GB" sz="1050" b="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0.37%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6.00%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78.30%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13.82%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43699">
                <a:tc>
                  <a:txBody>
                    <a:bodyPr/>
                    <a:lstStyle/>
                    <a:p>
                      <a:pPr algn="ctr"/>
                      <a:r>
                        <a:rPr lang="en-GB" sz="1050" b="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b="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graphicFrame>
        <p:nvGraphicFramePr>
          <p:cNvPr id="11" name="Table 10">
            <a:extLst>
              <a:ext uri="{FF2B5EF4-FFF2-40B4-BE49-F238E27FC236}">
                <a16:creationId xmlns:a16="http://schemas.microsoft.com/office/drawing/2014/main" id="{569235F3-EDB4-5398-25B1-1DF1874F5D8A}"/>
              </a:ext>
            </a:extLst>
          </p:cNvPr>
          <p:cNvGraphicFramePr>
            <a:graphicFrameLocks/>
          </p:cNvGraphicFramePr>
          <p:nvPr>
            <p:extLst>
              <p:ext uri="{D42A27DB-BD31-4B8C-83A1-F6EECF244321}">
                <p14:modId xmlns:p14="http://schemas.microsoft.com/office/powerpoint/2010/main" val="1634362141"/>
              </p:ext>
            </p:extLst>
          </p:nvPr>
        </p:nvGraphicFramePr>
        <p:xfrm>
          <a:off x="5280987" y="1506276"/>
          <a:ext cx="4149387" cy="2281109"/>
        </p:xfrm>
        <a:graphic>
          <a:graphicData uri="http://schemas.openxmlformats.org/drawingml/2006/table">
            <a:tbl>
              <a:tblPr>
                <a:tableStyleId>{5C22544A-7EE6-4342-B048-85BDC9FD1C3A}</a:tableStyleId>
              </a:tblPr>
              <a:tblGrid>
                <a:gridCol w="461043">
                  <a:extLst>
                    <a:ext uri="{9D8B030D-6E8A-4147-A177-3AD203B41FA5}">
                      <a16:colId xmlns:a16="http://schemas.microsoft.com/office/drawing/2014/main" val="2267054660"/>
                    </a:ext>
                  </a:extLst>
                </a:gridCol>
                <a:gridCol w="461043">
                  <a:extLst>
                    <a:ext uri="{9D8B030D-6E8A-4147-A177-3AD203B41FA5}">
                      <a16:colId xmlns:a16="http://schemas.microsoft.com/office/drawing/2014/main" val="1596209568"/>
                    </a:ext>
                  </a:extLst>
                </a:gridCol>
                <a:gridCol w="461043">
                  <a:extLst>
                    <a:ext uri="{9D8B030D-6E8A-4147-A177-3AD203B41FA5}">
                      <a16:colId xmlns:a16="http://schemas.microsoft.com/office/drawing/2014/main" val="406574897"/>
                    </a:ext>
                  </a:extLst>
                </a:gridCol>
                <a:gridCol w="461043">
                  <a:extLst>
                    <a:ext uri="{9D8B030D-6E8A-4147-A177-3AD203B41FA5}">
                      <a16:colId xmlns:a16="http://schemas.microsoft.com/office/drawing/2014/main" val="2782403818"/>
                    </a:ext>
                  </a:extLst>
                </a:gridCol>
                <a:gridCol w="461043">
                  <a:extLst>
                    <a:ext uri="{9D8B030D-6E8A-4147-A177-3AD203B41FA5}">
                      <a16:colId xmlns:a16="http://schemas.microsoft.com/office/drawing/2014/main" val="3799987772"/>
                    </a:ext>
                  </a:extLst>
                </a:gridCol>
                <a:gridCol w="461043">
                  <a:extLst>
                    <a:ext uri="{9D8B030D-6E8A-4147-A177-3AD203B41FA5}">
                      <a16:colId xmlns:a16="http://schemas.microsoft.com/office/drawing/2014/main" val="2961747767"/>
                    </a:ext>
                  </a:extLst>
                </a:gridCol>
                <a:gridCol w="461043">
                  <a:extLst>
                    <a:ext uri="{9D8B030D-6E8A-4147-A177-3AD203B41FA5}">
                      <a16:colId xmlns:a16="http://schemas.microsoft.com/office/drawing/2014/main" val="2424082357"/>
                    </a:ext>
                  </a:extLst>
                </a:gridCol>
                <a:gridCol w="461043">
                  <a:extLst>
                    <a:ext uri="{9D8B030D-6E8A-4147-A177-3AD203B41FA5}">
                      <a16:colId xmlns:a16="http://schemas.microsoft.com/office/drawing/2014/main" val="759574193"/>
                    </a:ext>
                  </a:extLst>
                </a:gridCol>
                <a:gridCol w="461043">
                  <a:extLst>
                    <a:ext uri="{9D8B030D-6E8A-4147-A177-3AD203B41FA5}">
                      <a16:colId xmlns:a16="http://schemas.microsoft.com/office/drawing/2014/main" val="2783199934"/>
                    </a:ext>
                  </a:extLst>
                </a:gridCol>
              </a:tblGrid>
              <a:tr h="245377">
                <a:tc>
                  <a:txBody>
                    <a:bodyPr/>
                    <a:lstStyle/>
                    <a:p>
                      <a:pPr algn="ctr"/>
                      <a:endParaRPr lang="en-GB" sz="105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GB" sz="105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182252302"/>
                  </a:ext>
                </a:extLst>
              </a:tr>
              <a:tr h="254027">
                <a:tc>
                  <a:txBody>
                    <a:bodyPr/>
                    <a:lstStyle/>
                    <a:p>
                      <a:pPr algn="ctr"/>
                      <a:r>
                        <a:rPr lang="en-GB" sz="1050" dirty="0"/>
                        <a:t>AAA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91.40%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7.87%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498671129"/>
                  </a:ext>
                </a:extLst>
              </a:tr>
              <a:tr h="254027">
                <a:tc>
                  <a:txBody>
                    <a:bodyPr/>
                    <a:lstStyle/>
                    <a:p>
                      <a:pPr algn="ctr"/>
                      <a:r>
                        <a:rPr lang="en-GB" sz="1050" dirty="0"/>
                        <a:t>AA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1.10%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7.43%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128953483"/>
                  </a:ext>
                </a:extLst>
              </a:tr>
              <a:tr h="254027">
                <a:tc>
                  <a:txBody>
                    <a:bodyPr/>
                    <a:lstStyle/>
                    <a:p>
                      <a:pPr algn="ctr"/>
                      <a:r>
                        <a:rPr lang="en-GB" sz="1050" dirty="0"/>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2.96%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91.15%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5.18%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4075224948"/>
                  </a:ext>
                </a:extLst>
              </a:tr>
              <a:tr h="254027">
                <a:tc>
                  <a:txBody>
                    <a:bodyPr/>
                    <a:lstStyle/>
                    <a:p>
                      <a:pPr algn="ctr"/>
                      <a:r>
                        <a:rPr lang="en-GB" sz="1050" dirty="0"/>
                        <a:t>BBB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0.20%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5.05%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89.07%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4.40%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0.82%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922790104"/>
                  </a:ext>
                </a:extLst>
              </a:tr>
              <a:tr h="254027">
                <a:tc>
                  <a:txBody>
                    <a:bodyPr/>
                    <a:lstStyle/>
                    <a:p>
                      <a:pPr algn="ctr"/>
                      <a:r>
                        <a:rPr lang="en-GB" sz="1050" dirty="0"/>
                        <a:t>BB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6.24%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83.62%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7.77%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0.67%</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1.19%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2716671749"/>
                  </a:ext>
                </a:extLst>
              </a:tr>
              <a:tr h="254027">
                <a:tc>
                  <a:txBody>
                    <a:bodyPr/>
                    <a:lstStyle/>
                    <a:p>
                      <a:pPr algn="ctr"/>
                      <a:r>
                        <a:rPr lang="en-GB" sz="1050" dirty="0"/>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0.04%</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0.39%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5.63%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82.73%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6.39%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4.66%</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602047091"/>
                  </a:ext>
                </a:extLst>
              </a:tr>
              <a:tr h="254027">
                <a:tc>
                  <a:txBody>
                    <a:bodyPr/>
                    <a:lstStyle/>
                    <a:p>
                      <a:pPr algn="ctr"/>
                      <a:r>
                        <a:rPr lang="en-GB" sz="1050" dirty="0"/>
                        <a:t>CCC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0.02%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0.13%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0.48%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6.92%</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66.93%</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25.49%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851069611"/>
                  </a:ext>
                </a:extLst>
              </a:tr>
              <a:tr h="245377">
                <a:tc>
                  <a:txBody>
                    <a:bodyPr/>
                    <a:lstStyle/>
                    <a:p>
                      <a:pPr algn="ctr"/>
                      <a:r>
                        <a:rPr lang="en-GB" sz="1050" dirty="0"/>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tc>
                  <a:txBody>
                    <a:bodyPr/>
                    <a:lstStyle/>
                    <a:p>
                      <a:pPr marL="0" algn="ctr" defTabSz="914400" rtl="0" eaLnBrk="1" fontAlgn="b" latinLnBrk="0" hangingPunct="1"/>
                      <a:r>
                        <a:rPr lang="en-GB" sz="1050" kern="1200" dirty="0">
                          <a:solidFill>
                            <a:schemeClr val="dk1"/>
                          </a:solidFill>
                          <a:latin typeface="+mn-lt"/>
                          <a:ea typeface="+mn-ea"/>
                          <a:cs typeface="+mn-cs"/>
                        </a:rPr>
                        <a:t>100%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419177205"/>
                  </a:ext>
                </a:extLst>
              </a:tr>
            </a:tbl>
          </a:graphicData>
        </a:graphic>
      </p:graphicFrame>
      <p:sp>
        <p:nvSpPr>
          <p:cNvPr id="14" name="Text Placeholder 7">
            <a:extLst>
              <a:ext uri="{FF2B5EF4-FFF2-40B4-BE49-F238E27FC236}">
                <a16:creationId xmlns:a16="http://schemas.microsoft.com/office/drawing/2014/main" id="{C1CF1601-FF72-EB73-30EE-5113CDF9B982}"/>
              </a:ext>
            </a:extLst>
          </p:cNvPr>
          <p:cNvSpPr txBox="1">
            <a:spLocks/>
          </p:cNvSpPr>
          <p:nvPr/>
        </p:nvSpPr>
        <p:spPr>
          <a:xfrm>
            <a:off x="1818061" y="1178571"/>
            <a:ext cx="2471665"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Pre-GFC Average 1920-1996</a:t>
            </a:r>
          </a:p>
        </p:txBody>
      </p:sp>
      <p:sp>
        <p:nvSpPr>
          <p:cNvPr id="15" name="Text Placeholder 7">
            <a:extLst>
              <a:ext uri="{FF2B5EF4-FFF2-40B4-BE49-F238E27FC236}">
                <a16:creationId xmlns:a16="http://schemas.microsoft.com/office/drawing/2014/main" id="{E967E38B-40A6-3D8E-1C76-96B8EFA1B8F4}"/>
              </a:ext>
            </a:extLst>
          </p:cNvPr>
          <p:cNvSpPr txBox="1">
            <a:spLocks/>
          </p:cNvSpPr>
          <p:nvPr/>
        </p:nvSpPr>
        <p:spPr>
          <a:xfrm>
            <a:off x="6119848" y="1172577"/>
            <a:ext cx="2471665"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2008</a:t>
            </a:r>
          </a:p>
        </p:txBody>
      </p:sp>
      <p:sp>
        <p:nvSpPr>
          <p:cNvPr id="16" name="Text Placeholder 4">
            <a:extLst>
              <a:ext uri="{FF2B5EF4-FFF2-40B4-BE49-F238E27FC236}">
                <a16:creationId xmlns:a16="http://schemas.microsoft.com/office/drawing/2014/main" id="{A038A8F8-29F7-7A7C-29C5-86DAACDA2EE8}"/>
              </a:ext>
            </a:extLst>
          </p:cNvPr>
          <p:cNvSpPr txBox="1">
            <a:spLocks/>
          </p:cNvSpPr>
          <p:nvPr/>
        </p:nvSpPr>
        <p:spPr>
          <a:xfrm>
            <a:off x="979200" y="6395179"/>
            <a:ext cx="3392744" cy="138499"/>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900" b="0" i="0" kern="1200">
                <a:solidFill>
                  <a:schemeClr val="tx1">
                    <a:lumMod val="75000"/>
                    <a:lumOff val="25000"/>
                  </a:schemeClr>
                </a:solidFill>
                <a:latin typeface="+mn-lt"/>
                <a:ea typeface="Source Sans CAIM" panose="020B0303030403020204" pitchFamily="34" charset="0"/>
                <a:cs typeface="+mn-cs"/>
              </a:defRPr>
            </a:lvl1pPr>
            <a:lvl2pPr marL="180975"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0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0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Source: ICE, Moody’s, CAIM, September 2023</a:t>
            </a:r>
          </a:p>
        </p:txBody>
      </p:sp>
      <p:graphicFrame>
        <p:nvGraphicFramePr>
          <p:cNvPr id="4" name="Content Placeholder 11">
            <a:extLst>
              <a:ext uri="{FF2B5EF4-FFF2-40B4-BE49-F238E27FC236}">
                <a16:creationId xmlns:a16="http://schemas.microsoft.com/office/drawing/2014/main" id="{8C037485-A648-42BA-AB24-3BC58485F3D1}"/>
              </a:ext>
            </a:extLst>
          </p:cNvPr>
          <p:cNvGraphicFramePr>
            <a:graphicFrameLocks noGrp="1"/>
          </p:cNvGraphicFramePr>
          <p:nvPr>
            <p:ph sz="quarter" idx="18"/>
            <p:extLst>
              <p:ext uri="{D42A27DB-BD31-4B8C-83A1-F6EECF244321}">
                <p14:modId xmlns:p14="http://schemas.microsoft.com/office/powerpoint/2010/main" val="1464054734"/>
              </p:ext>
            </p:extLst>
          </p:nvPr>
        </p:nvGraphicFramePr>
        <p:xfrm>
          <a:off x="1379144" y="3924063"/>
          <a:ext cx="3505047" cy="24390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11">
            <a:extLst>
              <a:ext uri="{FF2B5EF4-FFF2-40B4-BE49-F238E27FC236}">
                <a16:creationId xmlns:a16="http://schemas.microsoft.com/office/drawing/2014/main" id="{BB262096-D2C1-042A-4D92-86719F134250}"/>
              </a:ext>
            </a:extLst>
          </p:cNvPr>
          <p:cNvGraphicFramePr>
            <a:graphicFrameLocks/>
          </p:cNvGraphicFramePr>
          <p:nvPr>
            <p:extLst>
              <p:ext uri="{D42A27DB-BD31-4B8C-83A1-F6EECF244321}">
                <p14:modId xmlns:p14="http://schemas.microsoft.com/office/powerpoint/2010/main" val="818171279"/>
              </p:ext>
            </p:extLst>
          </p:nvPr>
        </p:nvGraphicFramePr>
        <p:xfrm>
          <a:off x="5603156" y="3924063"/>
          <a:ext cx="3505047" cy="24390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153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FEB5361-9D2E-D9F7-4BA7-533DEBE80188}"/>
              </a:ext>
            </a:extLst>
          </p:cNvPr>
          <p:cNvSpPr>
            <a:spLocks noGrp="1"/>
          </p:cNvSpPr>
          <p:nvPr>
            <p:ph sz="quarter" idx="14"/>
          </p:nvPr>
        </p:nvSpPr>
        <p:spPr>
          <a:xfrm>
            <a:off x="977900" y="1943100"/>
            <a:ext cx="8028448" cy="4078039"/>
          </a:xfrm>
        </p:spPr>
        <p:txBody>
          <a:bodyPr/>
          <a:lstStyle/>
          <a:p>
            <a:r>
              <a:rPr lang="en-GB" dirty="0"/>
              <a:t>Stresses in the credit market have little impact on the cushions for high-quality bonds.</a:t>
            </a:r>
          </a:p>
          <a:p>
            <a:endParaRPr lang="en-GB" dirty="0"/>
          </a:p>
          <a:p>
            <a:r>
              <a:rPr lang="en-GB" dirty="0"/>
              <a:t>High-yield spreads may not adequately compensate for the risks of default.</a:t>
            </a:r>
          </a:p>
          <a:p>
            <a:endParaRPr lang="en-GB" dirty="0"/>
          </a:p>
          <a:p>
            <a:r>
              <a:rPr lang="en-GB" dirty="0"/>
              <a:t>Investing in high-yield bonds may be unlikely, nevertheless the aim here is to show that some simple mathematics can be a powerful tool in providing a sense-check of markets.</a:t>
            </a:r>
          </a:p>
          <a:p>
            <a:endParaRPr lang="en-GB" dirty="0"/>
          </a:p>
          <a:p>
            <a:r>
              <a:rPr lang="en-GB" dirty="0"/>
              <a:t>At the start of the covid pandemic, although some commentators were predicting a higher rate of defaults than in the crisis of 2008-9, high yield spreads did not widen in line with those predictions.</a:t>
            </a:r>
          </a:p>
          <a:p>
            <a:endParaRPr lang="en-GB" dirty="0"/>
          </a:p>
          <a:p>
            <a:r>
              <a:rPr lang="en-GB" dirty="0"/>
              <a:t>High-yield spreads of energy companies and airlines widened more than other industries. Should that then require the use of transition matrices based only on these industries?</a:t>
            </a:r>
          </a:p>
          <a:p>
            <a:endParaRPr lang="en-GB" dirty="0"/>
          </a:p>
          <a:p>
            <a:endParaRPr lang="en-GB" dirty="0"/>
          </a:p>
        </p:txBody>
      </p:sp>
      <p:sp>
        <p:nvSpPr>
          <p:cNvPr id="8" name="Text Placeholder 7">
            <a:extLst>
              <a:ext uri="{FF2B5EF4-FFF2-40B4-BE49-F238E27FC236}">
                <a16:creationId xmlns:a16="http://schemas.microsoft.com/office/drawing/2014/main" id="{7611D49B-EB56-EBE8-0CEA-482076EB68A1}"/>
              </a:ext>
            </a:extLst>
          </p:cNvPr>
          <p:cNvSpPr>
            <a:spLocks noGrp="1"/>
          </p:cNvSpPr>
          <p:nvPr>
            <p:ph type="body" sz="quarter" idx="13"/>
          </p:nvPr>
        </p:nvSpPr>
        <p:spPr/>
        <p:txBody>
          <a:bodyPr/>
          <a:lstStyle/>
          <a:p>
            <a:r>
              <a:rPr lang="en-GB" dirty="0"/>
              <a:t>A little simple mathematics can be useful for checking that the market makes sense</a:t>
            </a:r>
          </a:p>
        </p:txBody>
      </p:sp>
      <p:sp>
        <p:nvSpPr>
          <p:cNvPr id="9" name="Title 8">
            <a:extLst>
              <a:ext uri="{FF2B5EF4-FFF2-40B4-BE49-F238E27FC236}">
                <a16:creationId xmlns:a16="http://schemas.microsoft.com/office/drawing/2014/main" id="{0E493EF6-F6CB-FCF6-D427-4EB81F2A8046}"/>
              </a:ext>
            </a:extLst>
          </p:cNvPr>
          <p:cNvSpPr>
            <a:spLocks noGrp="1"/>
          </p:cNvSpPr>
          <p:nvPr>
            <p:ph type="title"/>
          </p:nvPr>
        </p:nvSpPr>
        <p:spPr/>
        <p:txBody>
          <a:bodyPr/>
          <a:lstStyle/>
          <a:p>
            <a:r>
              <a:rPr lang="en-GB" dirty="0"/>
              <a:t>market analysis</a:t>
            </a:r>
          </a:p>
        </p:txBody>
      </p:sp>
    </p:spTree>
    <p:extLst>
      <p:ext uri="{BB962C8B-B14F-4D97-AF65-F5344CB8AC3E}">
        <p14:creationId xmlns:p14="http://schemas.microsoft.com/office/powerpoint/2010/main" val="104141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4333</TotalTime>
  <Words>1002</Words>
  <Application>Microsoft Office PowerPoint</Application>
  <PresentationFormat>A4 Paper (210x297 mm)</PresentationFormat>
  <Paragraphs>298</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Open Sans</vt:lpstr>
      <vt:lpstr>Source Sans CAIM</vt:lpstr>
      <vt:lpstr>System Font Regular</vt:lpstr>
      <vt:lpstr>Office Theme</vt:lpstr>
      <vt:lpstr>Breakeven credit spreads</vt:lpstr>
      <vt:lpstr>Extending from  government-only portfolios</vt:lpstr>
      <vt:lpstr>The effect of migration on return</vt:lpstr>
      <vt:lpstr>Breakeven spreads</vt:lpstr>
      <vt:lpstr>Sensitivity to different transition matrices</vt:lpstr>
      <vt:lpstr>market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111</cp:revision>
  <dcterms:created xsi:type="dcterms:W3CDTF">2021-11-18T14:21:31Z</dcterms:created>
  <dcterms:modified xsi:type="dcterms:W3CDTF">2023-09-20T11:52:32Z</dcterms:modified>
</cp:coreProperties>
</file>