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9" r:id="rId3"/>
    <p:sldId id="261" r:id="rId4"/>
    <p:sldId id="262" r:id="rId5"/>
    <p:sldId id="263" r:id="rId6"/>
    <p:sldId id="264" r:id="rId7"/>
    <p:sldId id="265" r:id="rId8"/>
    <p:sldId id="266" r:id="rId9"/>
    <p:sldId id="258" r:id="rId10"/>
    <p:sldId id="257" r:id="rId11"/>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D12E28"/>
    <a:srgbClr val="06031B"/>
    <a:srgbClr val="878787"/>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65"/>
  </p:normalViewPr>
  <p:slideViewPr>
    <p:cSldViewPr snapToGrid="0">
      <p:cViewPr varScale="1">
        <p:scale>
          <a:sx n="83" d="100"/>
          <a:sy n="83" d="100"/>
        </p:scale>
        <p:origin x="1234" y="77"/>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10/17/2024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SE">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8" name="Content NE">
            <a:extLst>
              <a:ext uri="{FF2B5EF4-FFF2-40B4-BE49-F238E27FC236}">
                <a16:creationId xmlns:a16="http://schemas.microsoft.com/office/drawing/2014/main" id="{428970E6-7124-41AB-DB90-5F730C73A615}"/>
              </a:ext>
            </a:extLst>
          </p:cNvPr>
          <p:cNvSpPr>
            <a:spLocks noGrp="1"/>
          </p:cNvSpPr>
          <p:nvPr>
            <p:ph sz="quarter" idx="19"/>
          </p:nvPr>
        </p:nvSpPr>
        <p:spPr>
          <a:xfrm>
            <a:off x="5163165" y="1726253"/>
            <a:ext cx="396080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SE">
            <a:extLst>
              <a:ext uri="{FF2B5EF4-FFF2-40B4-BE49-F238E27FC236}">
                <a16:creationId xmlns:a16="http://schemas.microsoft.com/office/drawing/2014/main" id="{54C55FA9-DDD3-D8A0-0BE3-04AB0EA470F7}"/>
              </a:ext>
            </a:extLst>
          </p:cNvPr>
          <p:cNvSpPr>
            <a:spLocks noGrp="1"/>
          </p:cNvSpPr>
          <p:nvPr>
            <p:ph sz="quarter" idx="20"/>
          </p:nvPr>
        </p:nvSpPr>
        <p:spPr>
          <a:xfrm>
            <a:off x="5148866" y="3934983"/>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7506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2" y="4159566"/>
            <a:ext cx="399097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SW">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21235"/>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NW">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NW">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6" name="Content NE">
            <a:extLst>
              <a:ext uri="{FF2B5EF4-FFF2-40B4-BE49-F238E27FC236}">
                <a16:creationId xmlns:a16="http://schemas.microsoft.com/office/drawing/2014/main" id="{3326878F-2A2D-B73E-53EB-00DEF59E79B7}"/>
              </a:ext>
            </a:extLst>
          </p:cNvPr>
          <p:cNvSpPr>
            <a:spLocks noGrp="1"/>
          </p:cNvSpPr>
          <p:nvPr>
            <p:ph sz="quarter" idx="19"/>
          </p:nvPr>
        </p:nvSpPr>
        <p:spPr>
          <a:xfrm>
            <a:off x="5158335" y="1943100"/>
            <a:ext cx="396661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SE">
            <a:extLst>
              <a:ext uri="{FF2B5EF4-FFF2-40B4-BE49-F238E27FC236}">
                <a16:creationId xmlns:a16="http://schemas.microsoft.com/office/drawing/2014/main" id="{C3795A29-12F2-109C-7D3B-387077237E3E}"/>
              </a:ext>
            </a:extLst>
          </p:cNvPr>
          <p:cNvSpPr>
            <a:spLocks noGrp="1"/>
          </p:cNvSpPr>
          <p:nvPr>
            <p:ph sz="quarter" idx="20"/>
          </p:nvPr>
        </p:nvSpPr>
        <p:spPr>
          <a:xfrm>
            <a:off x="5158336" y="4143773"/>
            <a:ext cx="396661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Title NE">
            <a:extLst>
              <a:ext uri="{FF2B5EF4-FFF2-40B4-BE49-F238E27FC236}">
                <a16:creationId xmlns:a16="http://schemas.microsoft.com/office/drawing/2014/main" id="{DE64A13A-24EC-A348-5FF1-840B5CD71187}"/>
              </a:ext>
            </a:extLst>
          </p:cNvPr>
          <p:cNvSpPr>
            <a:spLocks noGrp="1"/>
          </p:cNvSpPr>
          <p:nvPr>
            <p:ph type="body" sz="quarter" idx="21" hasCustomPrompt="1"/>
          </p:nvPr>
        </p:nvSpPr>
        <p:spPr>
          <a:xfrm>
            <a:off x="5158335"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5" name="Content Title SE">
            <a:extLst>
              <a:ext uri="{FF2B5EF4-FFF2-40B4-BE49-F238E27FC236}">
                <a16:creationId xmlns:a16="http://schemas.microsoft.com/office/drawing/2014/main" id="{73E808CD-F33D-575A-5BC4-91A139794ACF}"/>
              </a:ext>
            </a:extLst>
          </p:cNvPr>
          <p:cNvSpPr>
            <a:spLocks noGrp="1"/>
          </p:cNvSpPr>
          <p:nvPr>
            <p:ph type="body" sz="quarter" idx="22" hasCustomPrompt="1"/>
          </p:nvPr>
        </p:nvSpPr>
        <p:spPr>
          <a:xfrm>
            <a:off x="5143500" y="3924300"/>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Tree>
    <p:extLst>
      <p:ext uri="{BB962C8B-B14F-4D97-AF65-F5344CB8AC3E}">
        <p14:creationId xmlns:p14="http://schemas.microsoft.com/office/powerpoint/2010/main" val="62646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17 October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17 October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17 October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17 October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17 October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This communication is intended for professional clients and eligible counterparties only. Past performance is not a reliable indicator of future results. Performance results are calculated before management fees and after trading expenses. Information contained in this publication is compiled from industry sources which we consider to be accurate and reliable.</a:t>
            </a:r>
          </a:p>
          <a:p>
            <a:pPr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There is no representation or warranty of any kind, whether express or implied, regarding the accuracy or completeness of the information given. The information provided does not constitute advice and it should not be relied on as such.</a:t>
            </a:r>
          </a:p>
          <a:p>
            <a:pPr marL="266700" indent="-266700"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Any views or opinions expressed are those of Crown Agents Investment Management Ltd and are subject to change due to market and other conditions and should not be taken as statements of policy or intent.</a:t>
            </a:r>
          </a:p>
          <a:p>
            <a:pPr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r>
              <a:rPr lang="en-GB" sz="1150" dirty="0">
                <a:solidFill>
                  <a:schemeClr val="tx1">
                    <a:lumMod val="75000"/>
                    <a:lumOff val="25000"/>
                  </a:schemeClr>
                </a:solidFill>
                <a:effectLst/>
                <a:latin typeface="Source Sans CAIM (Body)"/>
                <a:ea typeface="Calibri" panose="020F0502020204030204" pitchFamily="34" charset="0"/>
              </a:rPr>
              <a:t> </a:t>
            </a: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r>
              <a:rPr lang="en-GB" sz="1150" dirty="0">
                <a:solidFill>
                  <a:schemeClr val="tx1">
                    <a:lumMod val="75000"/>
                    <a:lumOff val="25000"/>
                  </a:schemeClr>
                </a:solidFill>
                <a:effectLst/>
                <a:latin typeface="Source Sans CAIM (Body)"/>
                <a:ea typeface="Calibri" panose="020F0502020204030204" pitchFamily="34" charset="0"/>
              </a:rPr>
              <a:t>CAIM (Company Registration No.  02169973) has its registered office at The Rex Building, 62 Queen</a:t>
            </a:r>
          </a:p>
          <a:p>
            <a:r>
              <a:rPr lang="en-GB" sz="1150" dirty="0">
                <a:solidFill>
                  <a:schemeClr val="tx1">
                    <a:lumMod val="75000"/>
                    <a:lumOff val="25000"/>
                  </a:schemeClr>
                </a:solidFill>
                <a:effectLst/>
                <a:latin typeface="Source Sans CAIM (Body)"/>
                <a:ea typeface="Calibri" panose="020F0502020204030204" pitchFamily="34" charset="0"/>
              </a:rPr>
              <a:t>Street, London EC4R 1EB. CAIM is authorised and regulated by the Financial Conduct Authority. ©CAIM 2023.</a:t>
            </a: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marL="266700" indent="-266700"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Vat Reg No: GB 377 614565.</a:t>
            </a:r>
          </a:p>
          <a:p>
            <a:pPr algn="l" defTabSz="861993">
              <a:buClr>
                <a:srgbClr val="585858"/>
              </a:buClr>
            </a:pPr>
            <a:r>
              <a:rPr lang="en-GB" sz="1150" b="0" i="0" kern="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Authorised and regulated by the Financial Conduct Authority (Financial Services Register number: 119207)</a:t>
            </a: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3CBC2CF-976A-5046-B81F-9A0D016E9154}"/>
              </a:ext>
            </a:extLst>
          </p:cNvPr>
          <p:cNvSpPr txBox="1">
            <a:spLocks/>
          </p:cNvSpPr>
          <p:nvPr userDrawn="1"/>
        </p:nvSpPr>
        <p:spPr>
          <a:xfrm>
            <a:off x="974028" y="2910613"/>
            <a:ext cx="8143624"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series / text box / table header colours</a:t>
            </a:r>
          </a:p>
        </p:txBody>
      </p:sp>
      <p:sp>
        <p:nvSpPr>
          <p:cNvPr id="8" name="Rectangle 7">
            <a:extLst>
              <a:ext uri="{FF2B5EF4-FFF2-40B4-BE49-F238E27FC236}">
                <a16:creationId xmlns:a16="http://schemas.microsoft.com/office/drawing/2014/main" id="{180FAE5F-6431-2449-924F-6DD0EEF04C05}"/>
              </a:ext>
            </a:extLst>
          </p:cNvPr>
          <p:cNvSpPr/>
          <p:nvPr userDrawn="1"/>
        </p:nvSpPr>
        <p:spPr>
          <a:xfrm>
            <a:off x="980497" y="340316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B14B63-C24A-CD49-8AA9-127552619120}"/>
              </a:ext>
            </a:extLst>
          </p:cNvPr>
          <p:cNvSpPr/>
          <p:nvPr userDrawn="1"/>
        </p:nvSpPr>
        <p:spPr>
          <a:xfrm>
            <a:off x="1809268" y="340316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FD7F49-9685-A74F-8C73-2CC31BE73175}"/>
              </a:ext>
            </a:extLst>
          </p:cNvPr>
          <p:cNvSpPr/>
          <p:nvPr userDrawn="1"/>
        </p:nvSpPr>
        <p:spPr>
          <a:xfrm>
            <a:off x="2638039" y="3403160"/>
            <a:ext cx="685800" cy="758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A767B-07E4-4E4B-B5AF-BD7B582B850E}"/>
              </a:ext>
            </a:extLst>
          </p:cNvPr>
          <p:cNvSpPr/>
          <p:nvPr userDrawn="1"/>
        </p:nvSpPr>
        <p:spPr>
          <a:xfrm>
            <a:off x="3466810" y="3403160"/>
            <a:ext cx="685800" cy="758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C01012-697F-5141-AEFE-ECA6D80DE27B}"/>
              </a:ext>
            </a:extLst>
          </p:cNvPr>
          <p:cNvSpPr/>
          <p:nvPr userDrawn="1"/>
        </p:nvSpPr>
        <p:spPr>
          <a:xfrm>
            <a:off x="4295581" y="3403160"/>
            <a:ext cx="685800" cy="758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72CF0F-05B7-D342-AE7B-4585112806DA}"/>
              </a:ext>
            </a:extLst>
          </p:cNvPr>
          <p:cNvSpPr/>
          <p:nvPr userDrawn="1"/>
        </p:nvSpPr>
        <p:spPr>
          <a:xfrm>
            <a:off x="5124352" y="3403160"/>
            <a:ext cx="685800" cy="7589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B1486-88B0-324F-AD09-D903DDFDFD6E}"/>
              </a:ext>
            </a:extLst>
          </p:cNvPr>
          <p:cNvSpPr/>
          <p:nvPr userDrawn="1"/>
        </p:nvSpPr>
        <p:spPr>
          <a:xfrm>
            <a:off x="5953123" y="3403160"/>
            <a:ext cx="685800" cy="758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359C1D-10CB-5F41-B787-BFF9945B276B}"/>
              </a:ext>
            </a:extLst>
          </p:cNvPr>
          <p:cNvSpPr/>
          <p:nvPr userDrawn="1"/>
        </p:nvSpPr>
        <p:spPr>
          <a:xfrm>
            <a:off x="6781894" y="3403160"/>
            <a:ext cx="685800" cy="7589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3376952-C5DE-134D-924A-3DC838614EA0}"/>
              </a:ext>
            </a:extLst>
          </p:cNvPr>
          <p:cNvSpPr txBox="1"/>
          <p:nvPr userDrawn="1"/>
        </p:nvSpPr>
        <p:spPr>
          <a:xfrm>
            <a:off x="970364"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19" name="TextBox 18">
            <a:extLst>
              <a:ext uri="{FF2B5EF4-FFF2-40B4-BE49-F238E27FC236}">
                <a16:creationId xmlns:a16="http://schemas.microsoft.com/office/drawing/2014/main" id="{A622F687-BDAC-1D45-B2AB-D56E1A707D78}"/>
              </a:ext>
            </a:extLst>
          </p:cNvPr>
          <p:cNvSpPr txBox="1"/>
          <p:nvPr userDrawn="1"/>
        </p:nvSpPr>
        <p:spPr>
          <a:xfrm>
            <a:off x="1798565"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dark_red</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20" name="TextBox 19">
            <a:extLst>
              <a:ext uri="{FF2B5EF4-FFF2-40B4-BE49-F238E27FC236}">
                <a16:creationId xmlns:a16="http://schemas.microsoft.com/office/drawing/2014/main" id="{FDD40D02-7A82-F742-ADE7-C6813AF6AEDB}"/>
              </a:ext>
            </a:extLst>
          </p:cNvPr>
          <p:cNvSpPr txBox="1"/>
          <p:nvPr userDrawn="1"/>
        </p:nvSpPr>
        <p:spPr>
          <a:xfrm>
            <a:off x="2626766"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grey</a:t>
            </a:r>
          </a:p>
          <a:p>
            <a:pPr algn="ctr"/>
            <a:r>
              <a:rPr lang="en-US" sz="900" dirty="0">
                <a:solidFill>
                  <a:schemeClr val="tx1">
                    <a:lumMod val="75000"/>
                    <a:lumOff val="25000"/>
                  </a:schemeClr>
                </a:solidFill>
                <a:latin typeface="+mn-lt"/>
              </a:rPr>
              <a:t>#707070</a:t>
            </a:r>
          </a:p>
          <a:p>
            <a:pPr algn="ctr"/>
            <a:r>
              <a:rPr lang="en-US" sz="900" dirty="0">
                <a:solidFill>
                  <a:schemeClr val="tx1">
                    <a:lumMod val="75000"/>
                    <a:lumOff val="25000"/>
                  </a:schemeClr>
                </a:solidFill>
                <a:latin typeface="+mn-lt"/>
              </a:rPr>
              <a:t>112 112 112</a:t>
            </a:r>
          </a:p>
          <a:p>
            <a:pPr algn="ctr"/>
            <a:r>
              <a:rPr lang="en-US" sz="900" dirty="0">
                <a:solidFill>
                  <a:schemeClr val="tx1">
                    <a:lumMod val="75000"/>
                    <a:lumOff val="25000"/>
                  </a:schemeClr>
                </a:solidFill>
                <a:latin typeface="+mn-lt"/>
              </a:rPr>
              <a:t>[7, 1]</a:t>
            </a:r>
          </a:p>
        </p:txBody>
      </p:sp>
      <p:sp>
        <p:nvSpPr>
          <p:cNvPr id="21" name="TextBox 20">
            <a:extLst>
              <a:ext uri="{FF2B5EF4-FFF2-40B4-BE49-F238E27FC236}">
                <a16:creationId xmlns:a16="http://schemas.microsoft.com/office/drawing/2014/main" id="{89301C51-5521-844C-8394-B1D589B50C41}"/>
              </a:ext>
            </a:extLst>
          </p:cNvPr>
          <p:cNvSpPr txBox="1"/>
          <p:nvPr userDrawn="1"/>
        </p:nvSpPr>
        <p:spPr>
          <a:xfrm>
            <a:off x="3454967"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light_blue</a:t>
            </a:r>
          </a:p>
          <a:p>
            <a:pPr algn="ctr"/>
            <a:r>
              <a:rPr lang="en-US" sz="900" dirty="0">
                <a:solidFill>
                  <a:schemeClr val="tx1">
                    <a:lumMod val="75000"/>
                    <a:lumOff val="25000"/>
                  </a:schemeClr>
                </a:solidFill>
                <a:latin typeface="+mn-lt"/>
              </a:rPr>
              <a:t>#548BE9</a:t>
            </a:r>
          </a:p>
          <a:p>
            <a:pPr algn="ctr"/>
            <a:r>
              <a:rPr lang="en-US" sz="900" dirty="0">
                <a:solidFill>
                  <a:schemeClr val="tx1">
                    <a:lumMod val="75000"/>
                    <a:lumOff val="25000"/>
                  </a:schemeClr>
                </a:solidFill>
                <a:latin typeface="+mn-lt"/>
              </a:rPr>
              <a:t>84 139 233</a:t>
            </a:r>
          </a:p>
          <a:p>
            <a:pPr algn="ctr"/>
            <a:r>
              <a:rPr lang="en-US" sz="900" dirty="0">
                <a:solidFill>
                  <a:schemeClr val="tx1">
                    <a:lumMod val="75000"/>
                    <a:lumOff val="25000"/>
                  </a:schemeClr>
                </a:solidFill>
                <a:latin typeface="+mn-lt"/>
              </a:rPr>
              <a:t>[8, 1]</a:t>
            </a:r>
          </a:p>
        </p:txBody>
      </p:sp>
      <p:sp>
        <p:nvSpPr>
          <p:cNvPr id="22" name="TextBox 21">
            <a:extLst>
              <a:ext uri="{FF2B5EF4-FFF2-40B4-BE49-F238E27FC236}">
                <a16:creationId xmlns:a16="http://schemas.microsoft.com/office/drawing/2014/main" id="{FD4F4BA6-85F0-5842-9256-CE3D517CB28D}"/>
              </a:ext>
            </a:extLst>
          </p:cNvPr>
          <p:cNvSpPr txBox="1"/>
          <p:nvPr userDrawn="1"/>
        </p:nvSpPr>
        <p:spPr>
          <a:xfrm>
            <a:off x="4283168" y="4193449"/>
            <a:ext cx="685800" cy="553998"/>
          </a:xfrm>
          <a:prstGeom prst="rect">
            <a:avLst/>
          </a:prstGeom>
          <a:solidFill>
            <a:schemeClr val="bg1"/>
          </a:solidFill>
        </p:spPr>
        <p:txBody>
          <a:bodyPr wrap="square" lIns="0" tIns="0" rIns="0" bIns="0" rtlCol="0">
            <a:spAutoFit/>
          </a:bodyPr>
          <a:lstStyle/>
          <a:p>
            <a:pPr algn="ctr"/>
            <a:r>
              <a:rPr lang="en-US" sz="900" b="1" dirty="0">
                <a:solidFill>
                  <a:schemeClr val="tx1">
                    <a:lumMod val="75000"/>
                    <a:lumOff val="25000"/>
                  </a:schemeClr>
                </a:solidFill>
                <a:latin typeface="+mn-lt"/>
              </a:rPr>
              <a:t>aqua</a:t>
            </a:r>
          </a:p>
          <a:p>
            <a:pPr algn="ctr"/>
            <a:r>
              <a:rPr lang="en-US" sz="900" dirty="0">
                <a:solidFill>
                  <a:schemeClr val="tx1">
                    <a:lumMod val="75000"/>
                    <a:lumOff val="25000"/>
                  </a:schemeClr>
                </a:solidFill>
                <a:latin typeface="+mn-lt"/>
              </a:rPr>
              <a:t>#82ACB3</a:t>
            </a:r>
          </a:p>
          <a:p>
            <a:pPr algn="ctr"/>
            <a:r>
              <a:rPr lang="en-US" sz="900" dirty="0">
                <a:solidFill>
                  <a:schemeClr val="tx1">
                    <a:lumMod val="75000"/>
                    <a:lumOff val="25000"/>
                  </a:schemeClr>
                </a:solidFill>
                <a:latin typeface="+mn-lt"/>
              </a:rPr>
              <a:t>132 172 179</a:t>
            </a:r>
          </a:p>
          <a:p>
            <a:pPr algn="ctr"/>
            <a:r>
              <a:rPr lang="en-US" sz="900" dirty="0">
                <a:solidFill>
                  <a:schemeClr val="tx1">
                    <a:lumMod val="75000"/>
                    <a:lumOff val="25000"/>
                  </a:schemeClr>
                </a:solidFill>
                <a:latin typeface="+mn-lt"/>
              </a:rPr>
              <a:t>[9, 1]</a:t>
            </a:r>
          </a:p>
        </p:txBody>
      </p:sp>
      <p:sp>
        <p:nvSpPr>
          <p:cNvPr id="23" name="TextBox 22">
            <a:extLst>
              <a:ext uri="{FF2B5EF4-FFF2-40B4-BE49-F238E27FC236}">
                <a16:creationId xmlns:a16="http://schemas.microsoft.com/office/drawing/2014/main" id="{0F80CCBE-83AE-184A-80DB-14FA796A9170}"/>
              </a:ext>
            </a:extLst>
          </p:cNvPr>
          <p:cNvSpPr txBox="1"/>
          <p:nvPr userDrawn="1"/>
        </p:nvSpPr>
        <p:spPr>
          <a:xfrm>
            <a:off x="5111369"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gold</a:t>
            </a:r>
          </a:p>
          <a:p>
            <a:pPr algn="ctr"/>
            <a:r>
              <a:rPr lang="en-US" sz="900" dirty="0">
                <a:solidFill>
                  <a:schemeClr val="tx1">
                    <a:lumMod val="75000"/>
                    <a:lumOff val="25000"/>
                  </a:schemeClr>
                </a:solidFill>
                <a:latin typeface="+mn-lt"/>
              </a:rPr>
              <a:t>#E6BE8A</a:t>
            </a:r>
          </a:p>
          <a:p>
            <a:pPr algn="ctr"/>
            <a:r>
              <a:rPr lang="en-US" sz="900" dirty="0">
                <a:solidFill>
                  <a:schemeClr val="tx1">
                    <a:lumMod val="75000"/>
                    <a:lumOff val="25000"/>
                  </a:schemeClr>
                </a:solidFill>
                <a:latin typeface="+mn-lt"/>
              </a:rPr>
              <a:t>230 190 138</a:t>
            </a:r>
          </a:p>
          <a:p>
            <a:pPr algn="ctr"/>
            <a:r>
              <a:rPr lang="en-US" sz="900" dirty="0">
                <a:solidFill>
                  <a:schemeClr val="tx1">
                    <a:lumMod val="75000"/>
                    <a:lumOff val="25000"/>
                  </a:schemeClr>
                </a:solidFill>
                <a:latin typeface="+mn-lt"/>
              </a:rPr>
              <a:t>[10, 1]</a:t>
            </a:r>
          </a:p>
        </p:txBody>
      </p:sp>
      <p:sp>
        <p:nvSpPr>
          <p:cNvPr id="25" name="TextBox 24">
            <a:extLst>
              <a:ext uri="{FF2B5EF4-FFF2-40B4-BE49-F238E27FC236}">
                <a16:creationId xmlns:a16="http://schemas.microsoft.com/office/drawing/2014/main" id="{F5DB2694-654C-E94A-A7FA-8134931892D6}"/>
              </a:ext>
            </a:extLst>
          </p:cNvPr>
          <p:cNvSpPr txBox="1"/>
          <p:nvPr userDrawn="1"/>
        </p:nvSpPr>
        <p:spPr>
          <a:xfrm>
            <a:off x="6767771"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pale_red</a:t>
            </a:r>
          </a:p>
          <a:p>
            <a:pPr algn="ctr"/>
            <a:r>
              <a:rPr lang="en-US" sz="900" b="0" dirty="0">
                <a:solidFill>
                  <a:schemeClr val="tx1">
                    <a:lumMod val="75000"/>
                    <a:lumOff val="25000"/>
                  </a:schemeClr>
                </a:solidFill>
                <a:latin typeface="+mn-lt"/>
              </a:rPr>
              <a:t>#E67F7C</a:t>
            </a:r>
          </a:p>
          <a:p>
            <a:pPr algn="ctr"/>
            <a:r>
              <a:rPr lang="en-US" sz="900" b="0" dirty="0">
                <a:solidFill>
                  <a:schemeClr val="tx1">
                    <a:lumMod val="75000"/>
                    <a:lumOff val="25000"/>
                  </a:schemeClr>
                </a:solidFill>
                <a:latin typeface="+mn-lt"/>
              </a:rPr>
              <a:t>230 127 124</a:t>
            </a:r>
          </a:p>
          <a:p>
            <a:pPr algn="ctr"/>
            <a:r>
              <a:rPr lang="en-US" sz="900" b="0" dirty="0">
                <a:solidFill>
                  <a:schemeClr val="tx1">
                    <a:lumMod val="75000"/>
                    <a:lumOff val="25000"/>
                  </a:schemeClr>
                </a:solidFill>
                <a:latin typeface="+mn-lt"/>
              </a:rPr>
              <a:t>[4, 4]</a:t>
            </a:r>
          </a:p>
        </p:txBody>
      </p:sp>
      <p:sp>
        <p:nvSpPr>
          <p:cNvPr id="28" name="Rectangle 27">
            <a:extLst>
              <a:ext uri="{FF2B5EF4-FFF2-40B4-BE49-F238E27FC236}">
                <a16:creationId xmlns:a16="http://schemas.microsoft.com/office/drawing/2014/main" id="{FF5C8422-9BE9-274C-95A7-867648F2D420}"/>
              </a:ext>
            </a:extLst>
          </p:cNvPr>
          <p:cNvSpPr/>
          <p:nvPr userDrawn="1"/>
        </p:nvSpPr>
        <p:spPr>
          <a:xfrm>
            <a:off x="987195" y="144780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FC2C1F-3D52-B045-B409-38DCAA63FF4A}"/>
              </a:ext>
            </a:extLst>
          </p:cNvPr>
          <p:cNvSpPr/>
          <p:nvPr userDrawn="1"/>
        </p:nvSpPr>
        <p:spPr>
          <a:xfrm>
            <a:off x="1815190" y="1447800"/>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06272C-65FE-3F46-BA2B-B20BD9018ECF}"/>
              </a:ext>
            </a:extLst>
          </p:cNvPr>
          <p:cNvSpPr txBox="1"/>
          <p:nvPr userDrawn="1"/>
        </p:nvSpPr>
        <p:spPr>
          <a:xfrm>
            <a:off x="978965"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31" name="TextBox 30">
            <a:extLst>
              <a:ext uri="{FF2B5EF4-FFF2-40B4-BE49-F238E27FC236}">
                <a16:creationId xmlns:a16="http://schemas.microsoft.com/office/drawing/2014/main" id="{45F17FAC-4786-CB49-BEA4-7259D2C0B061}"/>
              </a:ext>
            </a:extLst>
          </p:cNvPr>
          <p:cNvSpPr txBox="1"/>
          <p:nvPr userDrawn="1"/>
        </p:nvSpPr>
        <p:spPr>
          <a:xfrm>
            <a:off x="1807874"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cab_red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32" name="Rectangle 31">
            <a:extLst>
              <a:ext uri="{FF2B5EF4-FFF2-40B4-BE49-F238E27FC236}">
                <a16:creationId xmlns:a16="http://schemas.microsoft.com/office/drawing/2014/main" id="{15F88904-35C4-CB4F-AA26-AF47E561DA1A}"/>
              </a:ext>
            </a:extLst>
          </p:cNvPr>
          <p:cNvSpPr/>
          <p:nvPr userDrawn="1"/>
        </p:nvSpPr>
        <p:spPr>
          <a:xfrm>
            <a:off x="5955165" y="1447800"/>
            <a:ext cx="685800" cy="7589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BDA368-C576-6A4E-835C-A44A9F31F049}"/>
              </a:ext>
            </a:extLst>
          </p:cNvPr>
          <p:cNvSpPr/>
          <p:nvPr userDrawn="1"/>
        </p:nvSpPr>
        <p:spPr>
          <a:xfrm>
            <a:off x="4295581" y="1449290"/>
            <a:ext cx="685800" cy="7589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3FCD07-6844-064D-9727-36DF5527BDF7}"/>
              </a:ext>
            </a:extLst>
          </p:cNvPr>
          <p:cNvSpPr/>
          <p:nvPr userDrawn="1"/>
        </p:nvSpPr>
        <p:spPr>
          <a:xfrm>
            <a:off x="2639591" y="1449290"/>
            <a:ext cx="685800" cy="758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26D3517-2F06-8145-AD8F-21FF9C680F3F}"/>
              </a:ext>
            </a:extLst>
          </p:cNvPr>
          <p:cNvSpPr txBox="1"/>
          <p:nvPr userDrawn="1"/>
        </p:nvSpPr>
        <p:spPr>
          <a:xfrm>
            <a:off x="5952419" y="2235033"/>
            <a:ext cx="685800" cy="553998"/>
          </a:xfrm>
          <a:prstGeom prst="rect">
            <a:avLst/>
          </a:prstGeom>
          <a:solidFill>
            <a:schemeClr val="tx1">
              <a:lumMod val="50000"/>
              <a:lumOff val="50000"/>
            </a:schemeClr>
          </a:solidFill>
        </p:spPr>
        <p:txBody>
          <a:bodyPr wrap="square" lIns="0" tIns="0" rIns="0" bIns="0" rtlCol="0">
            <a:spAutoFit/>
          </a:bodyPr>
          <a:lstStyle/>
          <a:p>
            <a:pPr algn="ctr"/>
            <a:r>
              <a:rPr lang="en-US" sz="900" b="1" dirty="0">
                <a:solidFill>
                  <a:srgbClr val="F7F7F7"/>
                </a:solidFill>
                <a:latin typeface="+mn-lt"/>
              </a:rPr>
              <a:t>white</a:t>
            </a:r>
          </a:p>
          <a:p>
            <a:pPr algn="ctr"/>
            <a:r>
              <a:rPr lang="en-US" sz="900" dirty="0">
                <a:solidFill>
                  <a:srgbClr val="F7F7F7"/>
                </a:solidFill>
                <a:latin typeface="+mn-lt"/>
              </a:rPr>
              <a:t>#FFFFFF</a:t>
            </a:r>
          </a:p>
          <a:p>
            <a:pPr algn="ctr"/>
            <a:r>
              <a:rPr lang="en-US" sz="900" dirty="0">
                <a:solidFill>
                  <a:srgbClr val="F7F7F7"/>
                </a:solidFill>
                <a:latin typeface="+mn-lt"/>
              </a:rPr>
              <a:t>255 255 255</a:t>
            </a:r>
          </a:p>
          <a:p>
            <a:pPr algn="ctr"/>
            <a:r>
              <a:rPr lang="en-US" sz="900" dirty="0">
                <a:solidFill>
                  <a:srgbClr val="F7F7F7"/>
                </a:solidFill>
                <a:latin typeface="+mn-lt"/>
              </a:rPr>
              <a:t>[1, 1]</a:t>
            </a:r>
          </a:p>
        </p:txBody>
      </p:sp>
      <p:sp>
        <p:nvSpPr>
          <p:cNvPr id="37" name="TextBox 36">
            <a:extLst>
              <a:ext uri="{FF2B5EF4-FFF2-40B4-BE49-F238E27FC236}">
                <a16:creationId xmlns:a16="http://schemas.microsoft.com/office/drawing/2014/main" id="{66E7B2C6-9461-0C49-9FFC-1F7A3CEADD36}"/>
              </a:ext>
            </a:extLst>
          </p:cNvPr>
          <p:cNvSpPr txBox="1"/>
          <p:nvPr userDrawn="1"/>
        </p:nvSpPr>
        <p:spPr>
          <a:xfrm>
            <a:off x="4291921" y="2236523"/>
            <a:ext cx="685800" cy="553998"/>
          </a:xfrm>
          <a:prstGeom prst="rect">
            <a:avLst/>
          </a:prstGeom>
          <a:solidFill>
            <a:schemeClr val="bg1"/>
          </a:solidFill>
        </p:spPr>
        <p:txBody>
          <a:bodyPr wrap="square" lIns="0" tIns="0" rIns="0" bIns="0" rtlCol="0">
            <a:spAutoFit/>
          </a:bodyPr>
          <a:lstStyle/>
          <a:p>
            <a:pPr algn="ctr"/>
            <a:r>
              <a:rPr lang="en-US" sz="900" b="1" dirty="0">
                <a:solidFill>
                  <a:srgbClr val="878787"/>
                </a:solidFill>
                <a:latin typeface="+mn-lt"/>
              </a:rPr>
              <a:t>text_light</a:t>
            </a:r>
          </a:p>
          <a:p>
            <a:pPr algn="ctr"/>
            <a:r>
              <a:rPr lang="en-US" sz="900" dirty="0">
                <a:solidFill>
                  <a:srgbClr val="878787"/>
                </a:solidFill>
                <a:latin typeface="+mn-lt"/>
              </a:rPr>
              <a:t>#9E9388</a:t>
            </a:r>
          </a:p>
          <a:p>
            <a:pPr algn="ctr"/>
            <a:r>
              <a:rPr lang="en-US" sz="900" dirty="0">
                <a:solidFill>
                  <a:srgbClr val="878787"/>
                </a:solidFill>
                <a:latin typeface="+mn-lt"/>
              </a:rPr>
              <a:t>158 147 136</a:t>
            </a:r>
          </a:p>
          <a:p>
            <a:pPr algn="ctr"/>
            <a:r>
              <a:rPr lang="en-US" sz="900" dirty="0">
                <a:solidFill>
                  <a:srgbClr val="878787"/>
                </a:solidFill>
                <a:latin typeface="+mn-lt"/>
              </a:rPr>
              <a:t>[2, 4]</a:t>
            </a:r>
          </a:p>
        </p:txBody>
      </p:sp>
      <p:sp>
        <p:nvSpPr>
          <p:cNvPr id="39" name="TextBox 38">
            <a:extLst>
              <a:ext uri="{FF2B5EF4-FFF2-40B4-BE49-F238E27FC236}">
                <a16:creationId xmlns:a16="http://schemas.microsoft.com/office/drawing/2014/main" id="{237C81AB-CECB-734C-8D41-92F5EAE9EEBE}"/>
              </a:ext>
            </a:extLst>
          </p:cNvPr>
          <p:cNvSpPr txBox="1"/>
          <p:nvPr userDrawn="1"/>
        </p:nvSpPr>
        <p:spPr>
          <a:xfrm>
            <a:off x="2634103" y="2236523"/>
            <a:ext cx="685800" cy="553998"/>
          </a:xfrm>
          <a:prstGeom prst="rect">
            <a:avLst/>
          </a:prstGeom>
          <a:noFill/>
        </p:spPr>
        <p:txBody>
          <a:bodyPr wrap="square" lIns="0" tIns="0" rIns="0" bIns="0" rtlCol="0">
            <a:spAutoFit/>
          </a:bodyPr>
          <a:lstStyle/>
          <a:p>
            <a:pPr algn="ctr"/>
            <a:r>
              <a:rPr lang="en-US" sz="900" b="1" dirty="0">
                <a:solidFill>
                  <a:srgbClr val="242424"/>
                </a:solidFill>
                <a:latin typeface="+mn-lt"/>
              </a:rPr>
              <a:t>text_black</a:t>
            </a:r>
          </a:p>
          <a:p>
            <a:pPr algn="ctr"/>
            <a:r>
              <a:rPr lang="en-US" sz="900" dirty="0">
                <a:solidFill>
                  <a:srgbClr val="242424"/>
                </a:solidFill>
                <a:latin typeface="+mn-lt"/>
              </a:rPr>
              <a:t>#2C2824</a:t>
            </a:r>
          </a:p>
          <a:p>
            <a:pPr algn="ctr"/>
            <a:r>
              <a:rPr lang="en-US" sz="900" dirty="0">
                <a:solidFill>
                  <a:srgbClr val="242424"/>
                </a:solidFill>
                <a:latin typeface="+mn-lt"/>
              </a:rPr>
              <a:t>44 40 36</a:t>
            </a:r>
          </a:p>
          <a:p>
            <a:pPr algn="ctr"/>
            <a:r>
              <a:rPr lang="en-US" sz="900" dirty="0">
                <a:solidFill>
                  <a:srgbClr val="242424"/>
                </a:solidFill>
                <a:latin typeface="+mn-lt"/>
              </a:rPr>
              <a:t>[2, 1]</a:t>
            </a:r>
          </a:p>
        </p:txBody>
      </p:sp>
      <p:sp>
        <p:nvSpPr>
          <p:cNvPr id="40" name="Rectangle 39">
            <a:extLst>
              <a:ext uri="{FF2B5EF4-FFF2-40B4-BE49-F238E27FC236}">
                <a16:creationId xmlns:a16="http://schemas.microsoft.com/office/drawing/2014/main" id="{35DFF07B-405B-0E41-897F-9774FE2536C2}"/>
              </a:ext>
            </a:extLst>
          </p:cNvPr>
          <p:cNvSpPr/>
          <p:nvPr userDrawn="1"/>
        </p:nvSpPr>
        <p:spPr>
          <a:xfrm>
            <a:off x="7611155" y="1447800"/>
            <a:ext cx="685800" cy="7589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8E84D95-5EF5-8D46-B518-97A5E4EB2CF8}"/>
              </a:ext>
            </a:extLst>
          </p:cNvPr>
          <p:cNvSpPr txBox="1"/>
          <p:nvPr userDrawn="1"/>
        </p:nvSpPr>
        <p:spPr>
          <a:xfrm>
            <a:off x="7610237" y="2235033"/>
            <a:ext cx="685800" cy="553998"/>
          </a:xfrm>
          <a:prstGeom prst="rect">
            <a:avLst/>
          </a:prstGeom>
          <a:noFill/>
        </p:spPr>
        <p:txBody>
          <a:bodyPr wrap="square" lIns="0" tIns="0" rIns="0" bIns="0" rtlCol="0">
            <a:spAutoFit/>
          </a:bodyPr>
          <a:lstStyle/>
          <a:p>
            <a:pPr algn="ctr"/>
            <a:r>
              <a:rPr lang="en-US" sz="900" b="1" dirty="0">
                <a:solidFill>
                  <a:schemeClr val="accent6">
                    <a:lumMod val="75000"/>
                  </a:schemeClr>
                </a:solidFill>
                <a:latin typeface="+mn-lt"/>
              </a:rPr>
              <a:t>text_gold</a:t>
            </a:r>
          </a:p>
          <a:p>
            <a:pPr algn="ctr"/>
            <a:r>
              <a:rPr lang="en-US" sz="900" dirty="0">
                <a:solidFill>
                  <a:schemeClr val="accent6">
                    <a:lumMod val="75000"/>
                  </a:schemeClr>
                </a:solidFill>
                <a:latin typeface="+mn-lt"/>
              </a:rPr>
              <a:t>#D5933E</a:t>
            </a:r>
          </a:p>
          <a:p>
            <a:pPr algn="ctr"/>
            <a:r>
              <a:rPr lang="en-US" sz="900" dirty="0">
                <a:solidFill>
                  <a:schemeClr val="accent6">
                    <a:lumMod val="75000"/>
                  </a:schemeClr>
                </a:solidFill>
                <a:latin typeface="+mn-lt"/>
              </a:rPr>
              <a:t>213 147 62</a:t>
            </a:r>
          </a:p>
          <a:p>
            <a:pPr algn="ctr"/>
            <a:r>
              <a:rPr lang="en-US" sz="900" dirty="0">
                <a:solidFill>
                  <a:schemeClr val="accent6">
                    <a:lumMod val="75000"/>
                  </a:schemeClr>
                </a:solidFill>
                <a:latin typeface="+mn-lt"/>
              </a:rPr>
              <a:t>[10, 5]</a:t>
            </a:r>
          </a:p>
        </p:txBody>
      </p:sp>
      <p:sp>
        <p:nvSpPr>
          <p:cNvPr id="42" name="Rectangle 41">
            <a:extLst>
              <a:ext uri="{FF2B5EF4-FFF2-40B4-BE49-F238E27FC236}">
                <a16:creationId xmlns:a16="http://schemas.microsoft.com/office/drawing/2014/main" id="{FB4C8013-D842-604D-ABDD-C192D6BFBD3C}"/>
              </a:ext>
            </a:extLst>
          </p:cNvPr>
          <p:cNvSpPr/>
          <p:nvPr userDrawn="1"/>
        </p:nvSpPr>
        <p:spPr>
          <a:xfrm>
            <a:off x="8439150" y="144780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D9BC00E-8A73-AB46-A220-389D89D80255}"/>
              </a:ext>
            </a:extLst>
          </p:cNvPr>
          <p:cNvSpPr txBox="1"/>
          <p:nvPr userDrawn="1"/>
        </p:nvSpPr>
        <p:spPr>
          <a:xfrm>
            <a:off x="8439150" y="2235033"/>
            <a:ext cx="685800" cy="553998"/>
          </a:xfrm>
          <a:prstGeom prst="rect">
            <a:avLst/>
          </a:prstGeom>
          <a:noFill/>
        </p:spPr>
        <p:txBody>
          <a:bodyPr wrap="square" lIns="0" tIns="0" rIns="0" bIns="0" rtlCol="0">
            <a:spAutoFit/>
          </a:bodyPr>
          <a:lstStyle/>
          <a:p>
            <a:pPr algn="ctr"/>
            <a:r>
              <a:rPr lang="en-US" sz="900" b="1" dirty="0">
                <a:solidFill>
                  <a:schemeClr val="accent2"/>
                </a:solidFill>
                <a:latin typeface="+mn-lt"/>
              </a:rPr>
              <a:t>text_red</a:t>
            </a:r>
          </a:p>
          <a:p>
            <a:pPr algn="ctr"/>
            <a:r>
              <a:rPr lang="en-US" sz="900" dirty="0">
                <a:solidFill>
                  <a:schemeClr val="accent2"/>
                </a:solidFill>
                <a:latin typeface="+mn-lt"/>
              </a:rPr>
              <a:t>#9A221D</a:t>
            </a:r>
          </a:p>
          <a:p>
            <a:pPr algn="ctr"/>
            <a:r>
              <a:rPr lang="en-US" sz="900" dirty="0">
                <a:solidFill>
                  <a:schemeClr val="accent2"/>
                </a:solidFill>
                <a:latin typeface="+mn-lt"/>
              </a:rPr>
              <a:t>154 34 29</a:t>
            </a:r>
          </a:p>
          <a:p>
            <a:pPr algn="ctr"/>
            <a:r>
              <a:rPr lang="en-US" sz="900" dirty="0">
                <a:solidFill>
                  <a:schemeClr val="accent2"/>
                </a:solidFill>
                <a:latin typeface="+mn-lt"/>
              </a:rPr>
              <a:t>[6, 1]</a:t>
            </a:r>
          </a:p>
        </p:txBody>
      </p:sp>
      <p:sp>
        <p:nvSpPr>
          <p:cNvPr id="44" name="Rectangle 43">
            <a:extLst>
              <a:ext uri="{FF2B5EF4-FFF2-40B4-BE49-F238E27FC236}">
                <a16:creationId xmlns:a16="http://schemas.microsoft.com/office/drawing/2014/main" id="{17F57204-B689-2145-AB1D-91837845F28B}"/>
              </a:ext>
            </a:extLst>
          </p:cNvPr>
          <p:cNvSpPr/>
          <p:nvPr userDrawn="1"/>
        </p:nvSpPr>
        <p:spPr>
          <a:xfrm>
            <a:off x="6783160" y="1447800"/>
            <a:ext cx="685800" cy="7589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68C5465-DA62-8E47-9752-560936C6AE61}"/>
              </a:ext>
            </a:extLst>
          </p:cNvPr>
          <p:cNvSpPr txBox="1"/>
          <p:nvPr userDrawn="1"/>
        </p:nvSpPr>
        <p:spPr>
          <a:xfrm>
            <a:off x="6781328" y="2235033"/>
            <a:ext cx="685800" cy="553998"/>
          </a:xfrm>
          <a:prstGeom prst="rect">
            <a:avLst/>
          </a:prstGeom>
          <a:noFill/>
        </p:spPr>
        <p:txBody>
          <a:bodyPr wrap="square" lIns="0" tIns="0" rIns="0" bIns="0" rtlCol="0">
            <a:spAutoFit/>
          </a:bodyPr>
          <a:lstStyle/>
          <a:p>
            <a:pPr algn="ctr"/>
            <a:r>
              <a:rPr lang="en-US" sz="900" b="1" dirty="0">
                <a:solidFill>
                  <a:schemeClr val="bg2">
                    <a:lumMod val="50000"/>
                  </a:schemeClr>
                </a:solidFill>
                <a:latin typeface="+mn-lt"/>
              </a:rPr>
              <a:t>text_green</a:t>
            </a:r>
          </a:p>
          <a:p>
            <a:pPr algn="ctr"/>
            <a:r>
              <a:rPr lang="en-US" sz="900" b="0" dirty="0">
                <a:solidFill>
                  <a:schemeClr val="bg2">
                    <a:lumMod val="50000"/>
                  </a:schemeClr>
                </a:solidFill>
                <a:latin typeface="+mn-lt"/>
              </a:rPr>
              <a:t>#2F6039</a:t>
            </a:r>
          </a:p>
          <a:p>
            <a:pPr algn="ctr"/>
            <a:r>
              <a:rPr lang="en-US" sz="900" b="0" dirty="0">
                <a:solidFill>
                  <a:schemeClr val="bg2">
                    <a:lumMod val="50000"/>
                  </a:schemeClr>
                </a:solidFill>
                <a:latin typeface="+mn-lt"/>
              </a:rPr>
              <a:t>47 96 57</a:t>
            </a:r>
          </a:p>
          <a:p>
            <a:pPr algn="ctr"/>
            <a:r>
              <a:rPr lang="en-US" sz="900" b="0" dirty="0">
                <a:solidFill>
                  <a:schemeClr val="bg2">
                    <a:lumMod val="50000"/>
                  </a:schemeClr>
                </a:solidFill>
                <a:latin typeface="+mn-lt"/>
              </a:rPr>
              <a:t>[3, 6]</a:t>
            </a:r>
          </a:p>
        </p:txBody>
      </p:sp>
      <p:sp>
        <p:nvSpPr>
          <p:cNvPr id="46" name="Text Placeholder 9">
            <a:extLst>
              <a:ext uri="{FF2B5EF4-FFF2-40B4-BE49-F238E27FC236}">
                <a16:creationId xmlns:a16="http://schemas.microsoft.com/office/drawing/2014/main" id="{B75F3B0F-0520-EF4D-AB5E-A00943CB4096}"/>
              </a:ext>
            </a:extLst>
          </p:cNvPr>
          <p:cNvSpPr txBox="1">
            <a:spLocks/>
          </p:cNvSpPr>
          <p:nvPr userDrawn="1"/>
        </p:nvSpPr>
        <p:spPr>
          <a:xfrm>
            <a:off x="2654753" y="1224638"/>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Text colours</a:t>
            </a:r>
          </a:p>
        </p:txBody>
      </p:sp>
      <p:sp>
        <p:nvSpPr>
          <p:cNvPr id="47" name="Text Placeholder 9">
            <a:extLst>
              <a:ext uri="{FF2B5EF4-FFF2-40B4-BE49-F238E27FC236}">
                <a16:creationId xmlns:a16="http://schemas.microsoft.com/office/drawing/2014/main" id="{6D3B3437-7B66-8848-BCA6-0AAE4D21E0B4}"/>
              </a:ext>
            </a:extLst>
          </p:cNvPr>
          <p:cNvSpPr txBox="1">
            <a:spLocks/>
          </p:cNvSpPr>
          <p:nvPr userDrawn="1"/>
        </p:nvSpPr>
        <p:spPr>
          <a:xfrm>
            <a:off x="8439150" y="3183033"/>
            <a:ext cx="683072"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Key</a:t>
            </a:r>
          </a:p>
        </p:txBody>
      </p:sp>
      <p:sp>
        <p:nvSpPr>
          <p:cNvPr id="48" name="Rectangle 47">
            <a:extLst>
              <a:ext uri="{FF2B5EF4-FFF2-40B4-BE49-F238E27FC236}">
                <a16:creationId xmlns:a16="http://schemas.microsoft.com/office/drawing/2014/main" id="{5A08CCE2-070F-C249-B97F-90A5065E6770}"/>
              </a:ext>
            </a:extLst>
          </p:cNvPr>
          <p:cNvSpPr/>
          <p:nvPr userDrawn="1"/>
        </p:nvSpPr>
        <p:spPr>
          <a:xfrm>
            <a:off x="1811037"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007A60E-95BB-724F-8682-9F1CA4A18FDC}"/>
              </a:ext>
            </a:extLst>
          </p:cNvPr>
          <p:cNvSpPr txBox="1"/>
          <p:nvPr userDrawn="1"/>
        </p:nvSpPr>
        <p:spPr>
          <a:xfrm>
            <a:off x="180439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54" name="Rectangle 53">
            <a:extLst>
              <a:ext uri="{FF2B5EF4-FFF2-40B4-BE49-F238E27FC236}">
                <a16:creationId xmlns:a16="http://schemas.microsoft.com/office/drawing/2014/main" id="{C534D1E9-9EEC-3142-B4DD-0AB2B65BCEBF}"/>
              </a:ext>
            </a:extLst>
          </p:cNvPr>
          <p:cNvSpPr/>
          <p:nvPr userDrawn="1"/>
        </p:nvSpPr>
        <p:spPr>
          <a:xfrm>
            <a:off x="8439150" y="5095486"/>
            <a:ext cx="685800" cy="7589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8F620B3-C1E0-8547-BB5E-08E9D4B1D53F}"/>
              </a:ext>
            </a:extLst>
          </p:cNvPr>
          <p:cNvSpPr txBox="1"/>
          <p:nvPr userDrawn="1"/>
        </p:nvSpPr>
        <p:spPr>
          <a:xfrm>
            <a:off x="8441082" y="5889899"/>
            <a:ext cx="685800" cy="553998"/>
          </a:xfrm>
          <a:prstGeom prst="rect">
            <a:avLst/>
          </a:prstGeom>
          <a:solidFill>
            <a:schemeClr val="bg1"/>
          </a:solidFill>
        </p:spPr>
        <p:txBody>
          <a:bodyPr wrap="square" lIns="0" tIns="0" rIns="0" bIns="0" rtlCol="0">
            <a:spAutoFit/>
          </a:bodyPr>
          <a:lstStyle/>
          <a:p>
            <a:pPr algn="ctr"/>
            <a:r>
              <a:rPr lang="en-US" sz="900" b="1" dirty="0">
                <a:solidFill>
                  <a:srgbClr val="565656"/>
                </a:solidFill>
                <a:latin typeface="+mn-lt"/>
              </a:rPr>
              <a:t>hm_good</a:t>
            </a:r>
          </a:p>
          <a:p>
            <a:pPr algn="ctr"/>
            <a:r>
              <a:rPr lang="en-US" sz="900" b="0" dirty="0">
                <a:solidFill>
                  <a:srgbClr val="565656"/>
                </a:solidFill>
                <a:latin typeface="+mn-lt"/>
              </a:rPr>
              <a:t>#479055</a:t>
            </a:r>
          </a:p>
          <a:p>
            <a:pPr algn="ctr"/>
            <a:r>
              <a:rPr lang="en-US" sz="900" b="0" dirty="0">
                <a:solidFill>
                  <a:srgbClr val="565656"/>
                </a:solidFill>
                <a:latin typeface="+mn-lt"/>
              </a:rPr>
              <a:t>71 144 85</a:t>
            </a:r>
          </a:p>
          <a:p>
            <a:pPr algn="ctr"/>
            <a:r>
              <a:rPr lang="en-US" sz="900" b="0" dirty="0">
                <a:solidFill>
                  <a:srgbClr val="565656"/>
                </a:solidFill>
                <a:latin typeface="+mn-lt"/>
              </a:rPr>
              <a:t>[3, 5]</a:t>
            </a:r>
          </a:p>
        </p:txBody>
      </p:sp>
      <p:sp>
        <p:nvSpPr>
          <p:cNvPr id="60" name="Rectangle 59">
            <a:extLst>
              <a:ext uri="{FF2B5EF4-FFF2-40B4-BE49-F238E27FC236}">
                <a16:creationId xmlns:a16="http://schemas.microsoft.com/office/drawing/2014/main" id="{4B789628-A041-954A-9C40-720F107AAAB3}"/>
              </a:ext>
            </a:extLst>
          </p:cNvPr>
          <p:cNvSpPr/>
          <p:nvPr userDrawn="1"/>
        </p:nvSpPr>
        <p:spPr>
          <a:xfrm>
            <a:off x="7610635" y="5095486"/>
            <a:ext cx="685800" cy="75895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1F5724-A5F3-6E44-BF42-ABCC414300E7}"/>
              </a:ext>
            </a:extLst>
          </p:cNvPr>
          <p:cNvSpPr txBox="1"/>
          <p:nvPr userDrawn="1"/>
        </p:nvSpPr>
        <p:spPr>
          <a:xfrm>
            <a:off x="7611155" y="588989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hm_gb_mid</a:t>
            </a:r>
          </a:p>
          <a:p>
            <a:pPr algn="ctr"/>
            <a:r>
              <a:rPr lang="en-US" sz="900" dirty="0">
                <a:solidFill>
                  <a:srgbClr val="565656"/>
                </a:solidFill>
                <a:latin typeface="+mn-lt"/>
              </a:rPr>
              <a:t>#F0D8B9</a:t>
            </a:r>
          </a:p>
          <a:p>
            <a:pPr algn="ctr"/>
            <a:r>
              <a:rPr lang="en-US" sz="900" dirty="0">
                <a:solidFill>
                  <a:srgbClr val="565656"/>
                </a:solidFill>
                <a:latin typeface="+mn-lt"/>
              </a:rPr>
              <a:t>240 216 185</a:t>
            </a:r>
          </a:p>
          <a:p>
            <a:pPr algn="ctr"/>
            <a:r>
              <a:rPr lang="en-US" sz="900" dirty="0">
                <a:solidFill>
                  <a:srgbClr val="565656"/>
                </a:solidFill>
                <a:latin typeface="+mn-lt"/>
              </a:rPr>
              <a:t>[10, 4]</a:t>
            </a:r>
          </a:p>
        </p:txBody>
      </p:sp>
      <p:sp>
        <p:nvSpPr>
          <p:cNvPr id="64" name="Text Placeholder 9">
            <a:extLst>
              <a:ext uri="{FF2B5EF4-FFF2-40B4-BE49-F238E27FC236}">
                <a16:creationId xmlns:a16="http://schemas.microsoft.com/office/drawing/2014/main" id="{C3327886-7D83-A349-8618-F7D56B57B350}"/>
              </a:ext>
            </a:extLst>
          </p:cNvPr>
          <p:cNvSpPr txBox="1">
            <a:spLocks/>
          </p:cNvSpPr>
          <p:nvPr userDrawn="1"/>
        </p:nvSpPr>
        <p:spPr>
          <a:xfrm>
            <a:off x="4280951" y="4876382"/>
            <a:ext cx="229058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hot - cold</a:t>
            </a:r>
          </a:p>
        </p:txBody>
      </p:sp>
      <p:sp>
        <p:nvSpPr>
          <p:cNvPr id="65" name="Text Placeholder 9">
            <a:extLst>
              <a:ext uri="{FF2B5EF4-FFF2-40B4-BE49-F238E27FC236}">
                <a16:creationId xmlns:a16="http://schemas.microsoft.com/office/drawing/2014/main" id="{E95E7038-E625-9141-BC9E-7DC0B5F39A5C}"/>
              </a:ext>
            </a:extLst>
          </p:cNvPr>
          <p:cNvSpPr txBox="1">
            <a:spLocks/>
          </p:cNvSpPr>
          <p:nvPr userDrawn="1"/>
        </p:nvSpPr>
        <p:spPr>
          <a:xfrm>
            <a:off x="6778136" y="4875359"/>
            <a:ext cx="175232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good - bad</a:t>
            </a:r>
          </a:p>
        </p:txBody>
      </p:sp>
      <p:sp>
        <p:nvSpPr>
          <p:cNvPr id="66" name="TextBox 65">
            <a:extLst>
              <a:ext uri="{FF2B5EF4-FFF2-40B4-BE49-F238E27FC236}">
                <a16:creationId xmlns:a16="http://schemas.microsoft.com/office/drawing/2014/main" id="{D0FF7783-9883-0141-8A76-46B21C2A0B53}"/>
              </a:ext>
            </a:extLst>
          </p:cNvPr>
          <p:cNvSpPr txBox="1"/>
          <p:nvPr userDrawn="1"/>
        </p:nvSpPr>
        <p:spPr>
          <a:xfrm>
            <a:off x="8439437" y="3403160"/>
            <a:ext cx="685513" cy="758952"/>
          </a:xfrm>
          <a:prstGeom prst="rect">
            <a:avLst/>
          </a:prstGeom>
          <a:solidFill>
            <a:schemeClr val="tx1">
              <a:lumMod val="10000"/>
              <a:lumOff val="90000"/>
            </a:schemeClr>
          </a:solidFill>
        </p:spPr>
        <p:txBody>
          <a:bodyPr wrap="square" lIns="0" tIns="0" rIns="0" bIns="0" rtlCol="0" anchor="ctr" anchorCtr="0">
            <a:noAutofit/>
          </a:bodyPr>
          <a:lstStyle/>
          <a:p>
            <a:pPr algn="ctr"/>
            <a:r>
              <a:rPr lang="en-US" sz="900" b="1" dirty="0">
                <a:solidFill>
                  <a:srgbClr val="565656"/>
                </a:solidFill>
                <a:latin typeface="+mn-lt"/>
              </a:rPr>
              <a:t>R name</a:t>
            </a:r>
          </a:p>
          <a:p>
            <a:pPr algn="ctr"/>
            <a:r>
              <a:rPr lang="en-US" sz="900" dirty="0">
                <a:solidFill>
                  <a:srgbClr val="565656"/>
                </a:solidFill>
                <a:latin typeface="+mn-lt"/>
              </a:rPr>
              <a:t>#HEX</a:t>
            </a:r>
          </a:p>
          <a:p>
            <a:pPr algn="ctr"/>
            <a:r>
              <a:rPr lang="en-US" sz="900" dirty="0">
                <a:solidFill>
                  <a:srgbClr val="565656"/>
                </a:solidFill>
                <a:latin typeface="+mn-lt"/>
              </a:rPr>
              <a:t>RGB</a:t>
            </a:r>
          </a:p>
          <a:p>
            <a:pPr algn="ctr"/>
            <a:r>
              <a:rPr lang="en-US" sz="900" dirty="0">
                <a:solidFill>
                  <a:srgbClr val="565656"/>
                </a:solidFill>
                <a:latin typeface="+mn-lt"/>
              </a:rPr>
              <a:t>[color, row] in theme</a:t>
            </a:r>
          </a:p>
        </p:txBody>
      </p:sp>
      <p:sp>
        <p:nvSpPr>
          <p:cNvPr id="67" name="TextBox 66">
            <a:extLst>
              <a:ext uri="{FF2B5EF4-FFF2-40B4-BE49-F238E27FC236}">
                <a16:creationId xmlns:a16="http://schemas.microsoft.com/office/drawing/2014/main" id="{9BE3328A-0FEC-6F4F-91C1-F708010F1E48}"/>
              </a:ext>
            </a:extLst>
          </p:cNvPr>
          <p:cNvSpPr txBox="1"/>
          <p:nvPr userDrawn="1"/>
        </p:nvSpPr>
        <p:spPr>
          <a:xfrm>
            <a:off x="968134" y="3259193"/>
            <a:ext cx="685801" cy="138499"/>
          </a:xfrm>
          <a:prstGeom prst="rect">
            <a:avLst/>
          </a:prstGeom>
          <a:noFill/>
        </p:spPr>
        <p:txBody>
          <a:bodyPr wrap="square" lIns="0" tIns="0" rIns="0" bIns="0" rtlCol="0">
            <a:spAutoFit/>
          </a:bodyPr>
          <a:lstStyle/>
          <a:p>
            <a:pPr algn="ctr"/>
            <a:r>
              <a:rPr lang="en-US" sz="900" dirty="0">
                <a:solidFill>
                  <a:srgbClr val="565656"/>
                </a:solidFill>
              </a:rPr>
              <a:t>1</a:t>
            </a:r>
          </a:p>
        </p:txBody>
      </p:sp>
      <p:sp>
        <p:nvSpPr>
          <p:cNvPr id="68" name="TextBox 67">
            <a:extLst>
              <a:ext uri="{FF2B5EF4-FFF2-40B4-BE49-F238E27FC236}">
                <a16:creationId xmlns:a16="http://schemas.microsoft.com/office/drawing/2014/main" id="{FFE83562-B48D-5B4B-9FAA-EDD85E625629}"/>
              </a:ext>
            </a:extLst>
          </p:cNvPr>
          <p:cNvSpPr txBox="1"/>
          <p:nvPr userDrawn="1"/>
        </p:nvSpPr>
        <p:spPr>
          <a:xfrm>
            <a:off x="1804492" y="3259193"/>
            <a:ext cx="685801" cy="138499"/>
          </a:xfrm>
          <a:prstGeom prst="rect">
            <a:avLst/>
          </a:prstGeom>
          <a:noFill/>
        </p:spPr>
        <p:txBody>
          <a:bodyPr wrap="square" lIns="0" tIns="0" rIns="0" bIns="0" rtlCol="0">
            <a:spAutoFit/>
          </a:bodyPr>
          <a:lstStyle/>
          <a:p>
            <a:pPr algn="ctr"/>
            <a:r>
              <a:rPr lang="en-US" sz="900" dirty="0">
                <a:solidFill>
                  <a:srgbClr val="565656"/>
                </a:solidFill>
              </a:rPr>
              <a:t>2</a:t>
            </a:r>
          </a:p>
        </p:txBody>
      </p:sp>
      <p:sp>
        <p:nvSpPr>
          <p:cNvPr id="69" name="TextBox 68">
            <a:extLst>
              <a:ext uri="{FF2B5EF4-FFF2-40B4-BE49-F238E27FC236}">
                <a16:creationId xmlns:a16="http://schemas.microsoft.com/office/drawing/2014/main" id="{6D324448-CF09-E34C-80E1-F40138FBC87E}"/>
              </a:ext>
            </a:extLst>
          </p:cNvPr>
          <p:cNvSpPr txBox="1"/>
          <p:nvPr userDrawn="1"/>
        </p:nvSpPr>
        <p:spPr>
          <a:xfrm>
            <a:off x="2623722" y="3259193"/>
            <a:ext cx="685801" cy="138499"/>
          </a:xfrm>
          <a:prstGeom prst="rect">
            <a:avLst/>
          </a:prstGeom>
          <a:noFill/>
        </p:spPr>
        <p:txBody>
          <a:bodyPr wrap="square" lIns="0" tIns="0" rIns="0" bIns="0" rtlCol="0">
            <a:spAutoFit/>
          </a:bodyPr>
          <a:lstStyle/>
          <a:p>
            <a:pPr algn="ctr"/>
            <a:r>
              <a:rPr lang="en-US" sz="900" dirty="0">
                <a:solidFill>
                  <a:srgbClr val="565656"/>
                </a:solidFill>
              </a:rPr>
              <a:t>3</a:t>
            </a:r>
          </a:p>
        </p:txBody>
      </p:sp>
      <p:sp>
        <p:nvSpPr>
          <p:cNvPr id="70" name="TextBox 69">
            <a:extLst>
              <a:ext uri="{FF2B5EF4-FFF2-40B4-BE49-F238E27FC236}">
                <a16:creationId xmlns:a16="http://schemas.microsoft.com/office/drawing/2014/main" id="{B3438D3B-5D80-0846-8BAE-C93638237374}"/>
              </a:ext>
            </a:extLst>
          </p:cNvPr>
          <p:cNvSpPr txBox="1"/>
          <p:nvPr userDrawn="1"/>
        </p:nvSpPr>
        <p:spPr>
          <a:xfrm>
            <a:off x="5115895" y="3257958"/>
            <a:ext cx="685801" cy="138499"/>
          </a:xfrm>
          <a:prstGeom prst="rect">
            <a:avLst/>
          </a:prstGeom>
          <a:noFill/>
        </p:spPr>
        <p:txBody>
          <a:bodyPr wrap="square" lIns="0" tIns="0" rIns="0" bIns="0" rtlCol="0">
            <a:spAutoFit/>
          </a:bodyPr>
          <a:lstStyle/>
          <a:p>
            <a:pPr algn="ctr"/>
            <a:r>
              <a:rPr lang="en-US" sz="900" dirty="0">
                <a:solidFill>
                  <a:srgbClr val="565656"/>
                </a:solidFill>
              </a:rPr>
              <a:t>6</a:t>
            </a:r>
          </a:p>
        </p:txBody>
      </p:sp>
      <p:sp>
        <p:nvSpPr>
          <p:cNvPr id="71" name="TextBox 70">
            <a:extLst>
              <a:ext uri="{FF2B5EF4-FFF2-40B4-BE49-F238E27FC236}">
                <a16:creationId xmlns:a16="http://schemas.microsoft.com/office/drawing/2014/main" id="{CB89A221-C9D7-DE48-81FD-E1835FB58966}"/>
              </a:ext>
            </a:extLst>
          </p:cNvPr>
          <p:cNvSpPr txBox="1"/>
          <p:nvPr userDrawn="1"/>
        </p:nvSpPr>
        <p:spPr>
          <a:xfrm>
            <a:off x="3452535" y="3261084"/>
            <a:ext cx="685801" cy="138499"/>
          </a:xfrm>
          <a:prstGeom prst="rect">
            <a:avLst/>
          </a:prstGeom>
          <a:noFill/>
        </p:spPr>
        <p:txBody>
          <a:bodyPr wrap="square" lIns="0" tIns="0" rIns="0" bIns="0" rtlCol="0">
            <a:spAutoFit/>
          </a:bodyPr>
          <a:lstStyle/>
          <a:p>
            <a:pPr algn="ctr"/>
            <a:r>
              <a:rPr lang="en-US" sz="900" dirty="0">
                <a:solidFill>
                  <a:srgbClr val="565656"/>
                </a:solidFill>
              </a:rPr>
              <a:t>4</a:t>
            </a:r>
          </a:p>
        </p:txBody>
      </p:sp>
      <p:sp>
        <p:nvSpPr>
          <p:cNvPr id="72" name="TextBox 71">
            <a:extLst>
              <a:ext uri="{FF2B5EF4-FFF2-40B4-BE49-F238E27FC236}">
                <a16:creationId xmlns:a16="http://schemas.microsoft.com/office/drawing/2014/main" id="{3BD397DC-EC3E-E341-86B7-4497273D4DFE}"/>
              </a:ext>
            </a:extLst>
          </p:cNvPr>
          <p:cNvSpPr txBox="1"/>
          <p:nvPr userDrawn="1"/>
        </p:nvSpPr>
        <p:spPr>
          <a:xfrm>
            <a:off x="4284215" y="3259193"/>
            <a:ext cx="685801" cy="138499"/>
          </a:xfrm>
          <a:prstGeom prst="rect">
            <a:avLst/>
          </a:prstGeom>
          <a:noFill/>
        </p:spPr>
        <p:txBody>
          <a:bodyPr wrap="square" lIns="0" tIns="0" rIns="0" bIns="0" rtlCol="0">
            <a:spAutoFit/>
          </a:bodyPr>
          <a:lstStyle/>
          <a:p>
            <a:pPr algn="ctr"/>
            <a:r>
              <a:rPr lang="en-US" sz="900" dirty="0">
                <a:solidFill>
                  <a:srgbClr val="565656"/>
                </a:solidFill>
              </a:rPr>
              <a:t>5</a:t>
            </a:r>
          </a:p>
        </p:txBody>
      </p:sp>
      <p:sp>
        <p:nvSpPr>
          <p:cNvPr id="73" name="TextBox 72">
            <a:extLst>
              <a:ext uri="{FF2B5EF4-FFF2-40B4-BE49-F238E27FC236}">
                <a16:creationId xmlns:a16="http://schemas.microsoft.com/office/drawing/2014/main" id="{CF628230-C666-9449-85B6-2E7E837E4CF5}"/>
              </a:ext>
            </a:extLst>
          </p:cNvPr>
          <p:cNvSpPr txBox="1"/>
          <p:nvPr userDrawn="1"/>
        </p:nvSpPr>
        <p:spPr>
          <a:xfrm>
            <a:off x="5935046" y="3257958"/>
            <a:ext cx="685801" cy="138499"/>
          </a:xfrm>
          <a:prstGeom prst="rect">
            <a:avLst/>
          </a:prstGeom>
          <a:noFill/>
        </p:spPr>
        <p:txBody>
          <a:bodyPr wrap="square" lIns="0" tIns="0" rIns="0" bIns="0" rtlCol="0">
            <a:spAutoFit/>
          </a:bodyPr>
          <a:lstStyle/>
          <a:p>
            <a:pPr algn="ctr"/>
            <a:r>
              <a:rPr lang="en-US" sz="900" dirty="0">
                <a:solidFill>
                  <a:srgbClr val="565656"/>
                </a:solidFill>
              </a:rPr>
              <a:t>[7]</a:t>
            </a:r>
          </a:p>
        </p:txBody>
      </p:sp>
      <p:sp>
        <p:nvSpPr>
          <p:cNvPr id="74" name="TextBox 73">
            <a:extLst>
              <a:ext uri="{FF2B5EF4-FFF2-40B4-BE49-F238E27FC236}">
                <a16:creationId xmlns:a16="http://schemas.microsoft.com/office/drawing/2014/main" id="{20D830BF-FC26-2542-9EDC-9156B55301F4}"/>
              </a:ext>
            </a:extLst>
          </p:cNvPr>
          <p:cNvSpPr txBox="1"/>
          <p:nvPr userDrawn="1"/>
        </p:nvSpPr>
        <p:spPr>
          <a:xfrm>
            <a:off x="6754197" y="3257958"/>
            <a:ext cx="685801" cy="138499"/>
          </a:xfrm>
          <a:prstGeom prst="rect">
            <a:avLst/>
          </a:prstGeom>
          <a:noFill/>
        </p:spPr>
        <p:txBody>
          <a:bodyPr wrap="square" lIns="0" tIns="0" rIns="0" bIns="0" rtlCol="0">
            <a:spAutoFit/>
          </a:bodyPr>
          <a:lstStyle/>
          <a:p>
            <a:pPr algn="ctr"/>
            <a:r>
              <a:rPr lang="en-US" sz="900" dirty="0">
                <a:solidFill>
                  <a:srgbClr val="565656"/>
                </a:solidFill>
              </a:rPr>
              <a:t>[8]</a:t>
            </a:r>
          </a:p>
        </p:txBody>
      </p:sp>
      <p:sp>
        <p:nvSpPr>
          <p:cNvPr id="77" name="Text Placeholder 9">
            <a:extLst>
              <a:ext uri="{FF2B5EF4-FFF2-40B4-BE49-F238E27FC236}">
                <a16:creationId xmlns:a16="http://schemas.microsoft.com/office/drawing/2014/main" id="{A68AC26D-0CDE-A34B-B5A4-5019BB61E847}"/>
              </a:ext>
            </a:extLst>
          </p:cNvPr>
          <p:cNvSpPr txBox="1">
            <a:spLocks/>
          </p:cNvSpPr>
          <p:nvPr userDrawn="1"/>
        </p:nvSpPr>
        <p:spPr>
          <a:xfrm>
            <a:off x="974028" y="3099948"/>
            <a:ext cx="8143624" cy="153888"/>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000" b="0" dirty="0">
                <a:solidFill>
                  <a:srgbClr val="28264B"/>
                </a:solidFill>
                <a:latin typeface="+mn-lt"/>
              </a:rPr>
              <a:t>Benchmark is ALWAYS </a:t>
            </a:r>
            <a:r>
              <a:rPr lang="en-US" sz="1000" dirty="0">
                <a:solidFill>
                  <a:srgbClr val="28264B"/>
                </a:solidFill>
                <a:latin typeface="+mn-lt"/>
              </a:rPr>
              <a:t>dark_blue</a:t>
            </a:r>
            <a:r>
              <a:rPr lang="en-US" sz="1000" b="0" dirty="0">
                <a:solidFill>
                  <a:srgbClr val="242424"/>
                </a:solidFill>
                <a:latin typeface="+mn-lt"/>
              </a:rPr>
              <a:t>, </a:t>
            </a:r>
            <a:r>
              <a:rPr lang="en-US" sz="1000" b="0" dirty="0">
                <a:solidFill>
                  <a:schemeClr val="accent2"/>
                </a:solidFill>
                <a:latin typeface="+mn-lt"/>
              </a:rPr>
              <a:t>Portfolio is ALWAYS </a:t>
            </a:r>
            <a:r>
              <a:rPr lang="en-US" sz="1000" dirty="0">
                <a:solidFill>
                  <a:schemeClr val="accent2"/>
                </a:solidFill>
                <a:latin typeface="+mn-lt"/>
              </a:rPr>
              <a:t>dark_red</a:t>
            </a:r>
            <a:r>
              <a:rPr lang="en-US" sz="1000" b="0" dirty="0">
                <a:solidFill>
                  <a:schemeClr val="accent2"/>
                </a:solidFill>
                <a:latin typeface="+mn-lt"/>
              </a:rPr>
              <a:t>, </a:t>
            </a:r>
            <a:r>
              <a:rPr lang="en-US" sz="1000" b="0" dirty="0">
                <a:solidFill>
                  <a:schemeClr val="accent3"/>
                </a:solidFill>
                <a:latin typeface="+mn-lt"/>
              </a:rPr>
              <a:t>Cash can be </a:t>
            </a:r>
            <a:r>
              <a:rPr lang="en-US" sz="1000" dirty="0">
                <a:solidFill>
                  <a:schemeClr val="accent3"/>
                </a:solidFill>
                <a:latin typeface="+mn-lt"/>
              </a:rPr>
              <a:t>grey. </a:t>
            </a:r>
            <a:r>
              <a:rPr lang="en-US" sz="1000" b="0" dirty="0">
                <a:solidFill>
                  <a:schemeClr val="tx1"/>
                </a:solidFill>
                <a:latin typeface="+mn-lt"/>
              </a:rPr>
              <a:t>Colours 1-6 are automatic in Office.</a:t>
            </a:r>
            <a:endParaRPr lang="en-US" sz="1000" b="0" dirty="0">
              <a:solidFill>
                <a:schemeClr val="accent3"/>
              </a:solidFill>
              <a:latin typeface="+mn-lt"/>
            </a:endParaRPr>
          </a:p>
        </p:txBody>
      </p:sp>
      <p:sp>
        <p:nvSpPr>
          <p:cNvPr id="83" name="_Disclaimer Title">
            <a:extLst>
              <a:ext uri="{FF2B5EF4-FFF2-40B4-BE49-F238E27FC236}">
                <a16:creationId xmlns:a16="http://schemas.microsoft.com/office/drawing/2014/main" id="{6BBAC3D2-A4CD-0D40-BDA6-D55BD1BE5AD8}"/>
              </a:ext>
            </a:extLst>
          </p:cNvPr>
          <p:cNvSpPr txBox="1">
            <a:spLocks/>
          </p:cNvSpPr>
          <p:nvPr userDrawn="1"/>
        </p:nvSpPr>
        <p:spPr>
          <a:xfrm>
            <a:off x="872929" y="627105"/>
            <a:ext cx="6430396"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CAIM Colour Palette</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
        <p:nvSpPr>
          <p:cNvPr id="84" name="Text Placeholder 9">
            <a:extLst>
              <a:ext uri="{FF2B5EF4-FFF2-40B4-BE49-F238E27FC236}">
                <a16:creationId xmlns:a16="http://schemas.microsoft.com/office/drawing/2014/main" id="{9B910075-99A7-DD40-868A-F50DB5CCAF95}"/>
              </a:ext>
            </a:extLst>
          </p:cNvPr>
          <p:cNvSpPr txBox="1">
            <a:spLocks/>
          </p:cNvSpPr>
          <p:nvPr userDrawn="1"/>
        </p:nvSpPr>
        <p:spPr>
          <a:xfrm>
            <a:off x="989925" y="1224121"/>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Primary colours</a:t>
            </a:r>
          </a:p>
        </p:txBody>
      </p:sp>
      <p:sp>
        <p:nvSpPr>
          <p:cNvPr id="81" name="Rectangle 80">
            <a:extLst>
              <a:ext uri="{FF2B5EF4-FFF2-40B4-BE49-F238E27FC236}">
                <a16:creationId xmlns:a16="http://schemas.microsoft.com/office/drawing/2014/main" id="{61128536-1D48-D448-BF44-D9409D14B7AD}"/>
              </a:ext>
            </a:extLst>
          </p:cNvPr>
          <p:cNvSpPr/>
          <p:nvPr userDrawn="1"/>
        </p:nvSpPr>
        <p:spPr>
          <a:xfrm>
            <a:off x="3467586" y="1449290"/>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39660D6-1EBD-1949-A385-7AC51167660C}"/>
              </a:ext>
            </a:extLst>
          </p:cNvPr>
          <p:cNvSpPr txBox="1"/>
          <p:nvPr userDrawn="1"/>
        </p:nvSpPr>
        <p:spPr>
          <a:xfrm>
            <a:off x="3463012" y="2236523"/>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text_dark</a:t>
            </a:r>
          </a:p>
          <a:p>
            <a:pPr algn="ctr"/>
            <a:r>
              <a:rPr lang="en-US" sz="900" dirty="0">
                <a:solidFill>
                  <a:srgbClr val="565656"/>
                </a:solidFill>
                <a:latin typeface="+mn-lt"/>
              </a:rPr>
              <a:t>#675D54</a:t>
            </a:r>
          </a:p>
          <a:p>
            <a:pPr algn="ctr"/>
            <a:r>
              <a:rPr lang="en-US" sz="900" dirty="0">
                <a:solidFill>
                  <a:srgbClr val="565656"/>
                </a:solidFill>
                <a:latin typeface="+mn-lt"/>
              </a:rPr>
              <a:t>103 93 84</a:t>
            </a:r>
          </a:p>
          <a:p>
            <a:pPr algn="ctr"/>
            <a:r>
              <a:rPr lang="en-US" sz="900" dirty="0">
                <a:solidFill>
                  <a:srgbClr val="565656"/>
                </a:solidFill>
                <a:latin typeface="+mn-lt"/>
              </a:rPr>
              <a:t>[2, 5]</a:t>
            </a:r>
          </a:p>
        </p:txBody>
      </p:sp>
      <p:sp>
        <p:nvSpPr>
          <p:cNvPr id="86" name="Rectangle 85">
            <a:extLst>
              <a:ext uri="{FF2B5EF4-FFF2-40B4-BE49-F238E27FC236}">
                <a16:creationId xmlns:a16="http://schemas.microsoft.com/office/drawing/2014/main" id="{4A710698-C8D4-334C-9B9A-3EB7AF0D97DF}"/>
              </a:ext>
            </a:extLst>
          </p:cNvPr>
          <p:cNvSpPr/>
          <p:nvPr userDrawn="1"/>
        </p:nvSpPr>
        <p:spPr>
          <a:xfrm>
            <a:off x="982523" y="5095486"/>
            <a:ext cx="685800" cy="75895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5F70A-5873-A642-9811-0AA5B3F254B1}"/>
              </a:ext>
            </a:extLst>
          </p:cNvPr>
          <p:cNvSpPr txBox="1"/>
          <p:nvPr userDrawn="1"/>
        </p:nvSpPr>
        <p:spPr>
          <a:xfrm>
            <a:off x="97716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background</a:t>
            </a:r>
          </a:p>
          <a:p>
            <a:pPr algn="ctr"/>
            <a:r>
              <a:rPr lang="en-US" sz="900" dirty="0">
                <a:solidFill>
                  <a:schemeClr val="tx1">
                    <a:lumMod val="75000"/>
                    <a:lumOff val="25000"/>
                  </a:schemeClr>
                </a:solidFill>
                <a:latin typeface="+mn-lt"/>
              </a:rPr>
              <a:t>#ECE9E7</a:t>
            </a:r>
          </a:p>
          <a:p>
            <a:pPr algn="ctr"/>
            <a:r>
              <a:rPr lang="en-US" sz="900" dirty="0">
                <a:solidFill>
                  <a:schemeClr val="tx1">
                    <a:lumMod val="75000"/>
                    <a:lumOff val="25000"/>
                  </a:schemeClr>
                </a:solidFill>
                <a:latin typeface="+mn-lt"/>
              </a:rPr>
              <a:t>236 233 231</a:t>
            </a:r>
          </a:p>
          <a:p>
            <a:pPr algn="ctr"/>
            <a:r>
              <a:rPr lang="en-US" sz="900" dirty="0">
                <a:solidFill>
                  <a:schemeClr val="tx1">
                    <a:lumMod val="75000"/>
                    <a:lumOff val="25000"/>
                  </a:schemeClr>
                </a:solidFill>
                <a:latin typeface="+mn-lt"/>
              </a:rPr>
              <a:t>[2, 2]</a:t>
            </a:r>
          </a:p>
        </p:txBody>
      </p:sp>
      <p:sp>
        <p:nvSpPr>
          <p:cNvPr id="89" name="Text Placeholder 9">
            <a:extLst>
              <a:ext uri="{FF2B5EF4-FFF2-40B4-BE49-F238E27FC236}">
                <a16:creationId xmlns:a16="http://schemas.microsoft.com/office/drawing/2014/main" id="{F4A35DB3-F407-5B46-882C-DD1C674ACA58}"/>
              </a:ext>
            </a:extLst>
          </p:cNvPr>
          <p:cNvSpPr txBox="1">
            <a:spLocks/>
          </p:cNvSpPr>
          <p:nvPr userDrawn="1"/>
        </p:nvSpPr>
        <p:spPr>
          <a:xfrm>
            <a:off x="983975" y="4875220"/>
            <a:ext cx="1394066"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elements</a:t>
            </a:r>
          </a:p>
        </p:txBody>
      </p:sp>
      <p:sp>
        <p:nvSpPr>
          <p:cNvPr id="91" name="Rectangle 90">
            <a:extLst>
              <a:ext uri="{FF2B5EF4-FFF2-40B4-BE49-F238E27FC236}">
                <a16:creationId xmlns:a16="http://schemas.microsoft.com/office/drawing/2014/main" id="{7F3339D9-4FF8-354A-9A01-E72E9C42C339}"/>
              </a:ext>
            </a:extLst>
          </p:cNvPr>
          <p:cNvSpPr/>
          <p:nvPr userDrawn="1"/>
        </p:nvSpPr>
        <p:spPr>
          <a:xfrm>
            <a:off x="5945863" y="5095486"/>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6C99B0-0EB9-EF46-B212-29057ED64265}"/>
              </a:ext>
            </a:extLst>
          </p:cNvPr>
          <p:cNvSpPr txBox="1"/>
          <p:nvPr userDrawn="1"/>
        </p:nvSpPr>
        <p:spPr>
          <a:xfrm>
            <a:off x="593408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hm_hot</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93" name="Rectangle 92">
            <a:extLst>
              <a:ext uri="{FF2B5EF4-FFF2-40B4-BE49-F238E27FC236}">
                <a16:creationId xmlns:a16="http://schemas.microsoft.com/office/drawing/2014/main" id="{9D753526-3338-4842-8528-57C0294FC74B}"/>
              </a:ext>
            </a:extLst>
          </p:cNvPr>
          <p:cNvSpPr/>
          <p:nvPr userDrawn="1"/>
        </p:nvSpPr>
        <p:spPr>
          <a:xfrm>
            <a:off x="5117349"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57A919B-693F-2047-84BE-2826ED0A2098}"/>
              </a:ext>
            </a:extLst>
          </p:cNvPr>
          <p:cNvSpPr txBox="1"/>
          <p:nvPr userDrawn="1"/>
        </p:nvSpPr>
        <p:spPr>
          <a:xfrm>
            <a:off x="5119945" y="588989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hm_hc_mid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95" name="Rectangle 94">
            <a:extLst>
              <a:ext uri="{FF2B5EF4-FFF2-40B4-BE49-F238E27FC236}">
                <a16:creationId xmlns:a16="http://schemas.microsoft.com/office/drawing/2014/main" id="{851ECD08-AD83-B143-B76F-33F3967AA026}"/>
              </a:ext>
            </a:extLst>
          </p:cNvPr>
          <p:cNvSpPr/>
          <p:nvPr userDrawn="1"/>
        </p:nvSpPr>
        <p:spPr>
          <a:xfrm>
            <a:off x="4288835" y="5095486"/>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524EC74-0981-7142-A5A3-A08CDF2E851A}"/>
              </a:ext>
            </a:extLst>
          </p:cNvPr>
          <p:cNvSpPr txBox="1"/>
          <p:nvPr userDrawn="1"/>
        </p:nvSpPr>
        <p:spPr>
          <a:xfrm>
            <a:off x="427962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hm_cold</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97" name="Rectangle 96">
            <a:extLst>
              <a:ext uri="{FF2B5EF4-FFF2-40B4-BE49-F238E27FC236}">
                <a16:creationId xmlns:a16="http://schemas.microsoft.com/office/drawing/2014/main" id="{8752D7C3-D502-8E48-869A-8BC50012A867}"/>
              </a:ext>
            </a:extLst>
          </p:cNvPr>
          <p:cNvSpPr/>
          <p:nvPr userDrawn="1"/>
        </p:nvSpPr>
        <p:spPr>
          <a:xfrm>
            <a:off x="6782121" y="5095486"/>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C83DDF9-5114-3D41-B8E1-F9344ED54610}"/>
              </a:ext>
            </a:extLst>
          </p:cNvPr>
          <p:cNvSpPr txBox="1"/>
          <p:nvPr userDrawn="1"/>
        </p:nvSpPr>
        <p:spPr>
          <a:xfrm>
            <a:off x="676777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hm_bad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99" name="TextBox 98">
            <a:extLst>
              <a:ext uri="{FF2B5EF4-FFF2-40B4-BE49-F238E27FC236}">
                <a16:creationId xmlns:a16="http://schemas.microsoft.com/office/drawing/2014/main" id="{0B0A0DDE-73F9-EE42-A363-7830CC6A7631}"/>
              </a:ext>
            </a:extLst>
          </p:cNvPr>
          <p:cNvSpPr txBox="1"/>
          <p:nvPr userDrawn="1"/>
        </p:nvSpPr>
        <p:spPr>
          <a:xfrm>
            <a:off x="5939570" y="419344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sea_green</a:t>
            </a:r>
          </a:p>
          <a:p>
            <a:pPr algn="ctr"/>
            <a:r>
              <a:rPr lang="en-US" sz="900" dirty="0">
                <a:solidFill>
                  <a:srgbClr val="565656"/>
                </a:solidFill>
                <a:latin typeface="+mn-lt"/>
              </a:rPr>
              <a:t>#69B578</a:t>
            </a:r>
          </a:p>
          <a:p>
            <a:pPr algn="ctr"/>
            <a:r>
              <a:rPr lang="en-US" sz="900" dirty="0">
                <a:solidFill>
                  <a:srgbClr val="565656"/>
                </a:solidFill>
                <a:latin typeface="+mn-lt"/>
              </a:rPr>
              <a:t>105 181 120</a:t>
            </a:r>
          </a:p>
          <a:p>
            <a:pPr algn="ctr"/>
            <a:r>
              <a:rPr lang="en-US" sz="900" dirty="0">
                <a:solidFill>
                  <a:srgbClr val="565656"/>
                </a:solidFill>
                <a:latin typeface="+mn-lt"/>
              </a:rPr>
              <a:t>[3, 1]</a:t>
            </a:r>
          </a:p>
        </p:txBody>
      </p:sp>
      <p:sp>
        <p:nvSpPr>
          <p:cNvPr id="109" name="Document Code">
            <a:extLst>
              <a:ext uri="{FF2B5EF4-FFF2-40B4-BE49-F238E27FC236}">
                <a16:creationId xmlns:a16="http://schemas.microsoft.com/office/drawing/2014/main" id="{031ACFAE-2E1B-744B-BCAB-2003328B0E2A}"/>
              </a:ext>
            </a:extLst>
          </p:cNvPr>
          <p:cNvSpPr>
            <a:spLocks noGrp="1"/>
          </p:cNvSpPr>
          <p:nvPr>
            <p:ph type="ftr" sz="quarter" idx="12"/>
          </p:nvPr>
        </p:nvSpPr>
        <p:spPr>
          <a:xfrm rot="16200000">
            <a:off x="-251468" y="5850645"/>
            <a:ext cx="1184110" cy="123111"/>
          </a:xfrm>
        </p:spPr>
        <p:txBody>
          <a:bodyPr/>
          <a:lstStyle/>
          <a:p>
            <a:r>
              <a:rPr lang="en-US" dirty="0"/>
              <a:t>Document Code</a:t>
            </a:r>
          </a:p>
        </p:txBody>
      </p:sp>
      <p:sp>
        <p:nvSpPr>
          <p:cNvPr id="110" name="Date">
            <a:extLst>
              <a:ext uri="{FF2B5EF4-FFF2-40B4-BE49-F238E27FC236}">
                <a16:creationId xmlns:a16="http://schemas.microsoft.com/office/drawing/2014/main" id="{186876BC-B410-F746-B3AD-772C5E79C327}"/>
              </a:ext>
            </a:extLst>
          </p:cNvPr>
          <p:cNvSpPr>
            <a:spLocks noGrp="1"/>
          </p:cNvSpPr>
          <p:nvPr>
            <p:ph type="dt" sz="half" idx="11"/>
          </p:nvPr>
        </p:nvSpPr>
        <p:spPr>
          <a:xfrm>
            <a:off x="978408" y="6605428"/>
            <a:ext cx="1282192" cy="138499"/>
          </a:xfrm>
        </p:spPr>
        <p:txBody>
          <a:bodyPr/>
          <a:lstStyle/>
          <a:p>
            <a:fld id="{C214F419-8DDC-EA48-BD24-CF9CA5C03B01}" type="datetime3">
              <a:rPr lang="en-US" smtClean="0"/>
              <a:t>17 October 2024</a:t>
            </a:fld>
            <a:endParaRPr lang="en-US" dirty="0"/>
          </a:p>
        </p:txBody>
      </p:sp>
      <p:sp>
        <p:nvSpPr>
          <p:cNvPr id="111" name="Slide Number X">
            <a:extLst>
              <a:ext uri="{FF2B5EF4-FFF2-40B4-BE49-F238E27FC236}">
                <a16:creationId xmlns:a16="http://schemas.microsoft.com/office/drawing/2014/main" id="{D300A39C-FDFC-694D-80E1-B75FE959064E}"/>
              </a:ext>
            </a:extLst>
          </p:cNvPr>
          <p:cNvSpPr>
            <a:spLocks noGrp="1"/>
          </p:cNvSpPr>
          <p:nvPr>
            <p:ph type="sldNum" sz="quarter" idx="10"/>
          </p:nvPr>
        </p:nvSpPr>
        <p:spPr>
          <a:xfrm>
            <a:off x="9149310" y="6185842"/>
            <a:ext cx="576581" cy="369332"/>
          </a:xfrm>
        </p:spPr>
        <p:txBody>
          <a:bodyPr/>
          <a:lstStyle/>
          <a:p>
            <a:fld id="{4D6F2D72-4CB1-486D-B1A1-88BC527D97A4}" type="slidenum">
              <a:rPr lang="en-GB" smtClean="0"/>
              <a:pPr/>
              <a:t>‹#›</a:t>
            </a:fld>
            <a:r>
              <a:rPr lang="en-GB"/>
              <a:t> </a:t>
            </a:r>
            <a:endParaRPr lang="en-GB" dirty="0"/>
          </a:p>
        </p:txBody>
      </p:sp>
      <p:sp>
        <p:nvSpPr>
          <p:cNvPr id="79" name="Rectangle 78">
            <a:extLst>
              <a:ext uri="{FF2B5EF4-FFF2-40B4-BE49-F238E27FC236}">
                <a16:creationId xmlns:a16="http://schemas.microsoft.com/office/drawing/2014/main" id="{1FED2799-A1DB-5E43-8580-47390B034E89}"/>
              </a:ext>
            </a:extLst>
          </p:cNvPr>
          <p:cNvSpPr/>
          <p:nvPr userDrawn="1"/>
        </p:nvSpPr>
        <p:spPr>
          <a:xfrm>
            <a:off x="2644715" y="5095486"/>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DE74DD5-F379-A24B-ABF4-F710B5E32385}"/>
              </a:ext>
            </a:extLst>
          </p:cNvPr>
          <p:cNvSpPr txBox="1"/>
          <p:nvPr userDrawn="1"/>
        </p:nvSpPr>
        <p:spPr>
          <a:xfrm>
            <a:off x="2640141" y="588271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chart_text</a:t>
            </a:r>
          </a:p>
          <a:p>
            <a:pPr algn="ctr"/>
            <a:r>
              <a:rPr lang="en-US" sz="900" dirty="0">
                <a:solidFill>
                  <a:srgbClr val="565656"/>
                </a:solidFill>
                <a:latin typeface="+mn-lt"/>
              </a:rPr>
              <a:t>#433D37</a:t>
            </a:r>
          </a:p>
          <a:p>
            <a:pPr algn="ctr"/>
            <a:r>
              <a:rPr lang="en-US" sz="900" dirty="0">
                <a:solidFill>
                  <a:srgbClr val="565656"/>
                </a:solidFill>
                <a:latin typeface="+mn-lt"/>
              </a:rPr>
              <a:t>67 61 55</a:t>
            </a:r>
          </a:p>
          <a:p>
            <a:pPr algn="ctr"/>
            <a:r>
              <a:rPr lang="en-US" sz="900" dirty="0">
                <a:solidFill>
                  <a:srgbClr val="565656"/>
                </a:solidFill>
                <a:latin typeface="+mn-lt"/>
              </a:rPr>
              <a:t>[2, 6]</a:t>
            </a:r>
          </a:p>
        </p:txBody>
      </p:sp>
      <p:sp>
        <p:nvSpPr>
          <p:cNvPr id="85" name="Rectangle 84">
            <a:extLst>
              <a:ext uri="{FF2B5EF4-FFF2-40B4-BE49-F238E27FC236}">
                <a16:creationId xmlns:a16="http://schemas.microsoft.com/office/drawing/2014/main" id="{A128F086-EDA1-1C4C-82F7-5482D7914713}"/>
              </a:ext>
            </a:extLst>
          </p:cNvPr>
          <p:cNvSpPr/>
          <p:nvPr userDrawn="1"/>
        </p:nvSpPr>
        <p:spPr>
          <a:xfrm>
            <a:off x="5133506" y="1447800"/>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6E7F3EB-5A78-7C46-A053-4408C3A59113}"/>
              </a:ext>
            </a:extLst>
          </p:cNvPr>
          <p:cNvSpPr txBox="1"/>
          <p:nvPr userDrawn="1"/>
        </p:nvSpPr>
        <p:spPr>
          <a:xfrm>
            <a:off x="5126859" y="2235033"/>
            <a:ext cx="685800" cy="553998"/>
          </a:xfrm>
          <a:prstGeom prst="rect">
            <a:avLst/>
          </a:prstGeom>
          <a:noFill/>
        </p:spPr>
        <p:txBody>
          <a:bodyPr wrap="square" lIns="0" tIns="0" rIns="0" bIns="0" rtlCol="0">
            <a:spAutoFit/>
          </a:bodyPr>
          <a:lstStyle/>
          <a:p>
            <a:pPr algn="ctr"/>
            <a:r>
              <a:rPr lang="en-US" sz="900" b="1" dirty="0">
                <a:solidFill>
                  <a:schemeClr val="tx1">
                    <a:lumMod val="25000"/>
                    <a:lumOff val="75000"/>
                  </a:schemeClr>
                </a:solidFill>
                <a:latin typeface="+mn-lt"/>
              </a:rPr>
              <a:t>cover_grey</a:t>
            </a:r>
          </a:p>
          <a:p>
            <a:pPr algn="ctr"/>
            <a:r>
              <a:rPr lang="en-US" sz="900" dirty="0">
                <a:solidFill>
                  <a:schemeClr val="tx1">
                    <a:lumMod val="25000"/>
                    <a:lumOff val="75000"/>
                  </a:schemeClr>
                </a:solidFill>
                <a:latin typeface="+mn-lt"/>
              </a:rPr>
              <a:t>#CFC9C4</a:t>
            </a:r>
          </a:p>
          <a:p>
            <a:pPr algn="ctr"/>
            <a:r>
              <a:rPr lang="en-US" sz="900" dirty="0">
                <a:solidFill>
                  <a:schemeClr val="tx1">
                    <a:lumMod val="25000"/>
                    <a:lumOff val="75000"/>
                  </a:schemeClr>
                </a:solidFill>
                <a:latin typeface="+mn-lt"/>
              </a:rPr>
              <a:t>207 201 196</a:t>
            </a:r>
          </a:p>
          <a:p>
            <a:pPr algn="ctr"/>
            <a:r>
              <a:rPr lang="en-US" sz="900" dirty="0">
                <a:solidFill>
                  <a:schemeClr val="tx1">
                    <a:lumMod val="25000"/>
                    <a:lumOff val="75000"/>
                  </a:schemeClr>
                </a:solidFill>
                <a:latin typeface="+mn-lt"/>
              </a:rPr>
              <a:t>[2, 3]</a:t>
            </a:r>
          </a:p>
        </p:txBody>
      </p:sp>
    </p:spTree>
    <p:extLst>
      <p:ext uri="{BB962C8B-B14F-4D97-AF65-F5344CB8AC3E}">
        <p14:creationId xmlns:p14="http://schemas.microsoft.com/office/powerpoint/2010/main" val="1634315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928813"/>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r>
              <a:rPr lang="en-GB" sz="1200" b="0" spc="20" baseline="0" dirty="0">
                <a:solidFill>
                  <a:schemeClr val="bg1"/>
                </a:solidFill>
                <a:latin typeface="+mn-lt"/>
                <a:cs typeface="Arial" panose="020B0604020202020204" pitchFamily="34" charset="0"/>
              </a:rPr>
              <a:t>CAIMLenquiries@caiml.com</a:t>
            </a: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a:p>
            <a:pPr marL="10319">
              <a:lnSpc>
                <a:spcPts val="1471"/>
              </a:lnSpc>
            </a:pPr>
            <a:r>
              <a:rPr lang="en-GB" sz="1200" b="0" kern="1200" spc="20" baseline="0" dirty="0">
                <a:solidFill>
                  <a:schemeClr val="bg1"/>
                </a:solidFill>
                <a:latin typeface="+mn-lt"/>
                <a:ea typeface="+mn-ea"/>
                <a:cs typeface="Arial" panose="020B0604020202020204" pitchFamily="34" charset="0"/>
              </a:rPr>
              <a:t>F: +44 (0)20 7248 0730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17 October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7" r:id="rId18"/>
    <p:sldLayoutId id="2147483728" r:id="rId19"/>
    <p:sldLayoutId id="2147483720" r:id="rId20"/>
    <p:sldLayoutId id="2147483719" r:id="rId21"/>
    <p:sldLayoutId id="2147483721" r:id="rId22"/>
    <p:sldLayoutId id="2147483722" r:id="rId23"/>
    <p:sldLayoutId id="2147483702" r:id="rId24"/>
    <p:sldLayoutId id="2147483690" r:id="rId25"/>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7D0B6-B8F3-65CD-7BD8-3CBDCBBBEDB0}"/>
              </a:ext>
            </a:extLst>
          </p:cNvPr>
          <p:cNvSpPr>
            <a:spLocks noGrp="1"/>
          </p:cNvSpPr>
          <p:nvPr>
            <p:ph type="body" sz="quarter" idx="13"/>
          </p:nvPr>
        </p:nvSpPr>
        <p:spPr/>
        <p:txBody>
          <a:bodyPr/>
          <a:lstStyle/>
          <a:p>
            <a:r>
              <a:rPr lang="en-GB" dirty="0"/>
              <a:t>October 2024</a:t>
            </a:r>
          </a:p>
        </p:txBody>
      </p:sp>
      <p:sp>
        <p:nvSpPr>
          <p:cNvPr id="4" name="Text Placeholder 3">
            <a:extLst>
              <a:ext uri="{FF2B5EF4-FFF2-40B4-BE49-F238E27FC236}">
                <a16:creationId xmlns:a16="http://schemas.microsoft.com/office/drawing/2014/main" id="{31629B4C-9906-F422-3DCA-AFA8FAFE4248}"/>
              </a:ext>
            </a:extLst>
          </p:cNvPr>
          <p:cNvSpPr>
            <a:spLocks noGrp="1"/>
          </p:cNvSpPr>
          <p:nvPr>
            <p:ph type="body" sz="quarter" idx="11"/>
          </p:nvPr>
        </p:nvSpPr>
        <p:spPr>
          <a:xfrm>
            <a:off x="6821403" y="6117708"/>
            <a:ext cx="2619788" cy="430887"/>
          </a:xfrm>
        </p:spPr>
        <p:txBody>
          <a:bodyPr/>
          <a:lstStyle/>
          <a:p>
            <a:r>
              <a:rPr lang="en-GB" dirty="0"/>
              <a:t>Alan Cubbon</a:t>
            </a:r>
          </a:p>
          <a:p>
            <a:r>
              <a:rPr lang="en-GB" dirty="0"/>
              <a:t>Head of Research</a:t>
            </a:r>
          </a:p>
        </p:txBody>
      </p:sp>
      <p:sp>
        <p:nvSpPr>
          <p:cNvPr id="5" name="Text Placeholder 4">
            <a:extLst>
              <a:ext uri="{FF2B5EF4-FFF2-40B4-BE49-F238E27FC236}">
                <a16:creationId xmlns:a16="http://schemas.microsoft.com/office/drawing/2014/main" id="{8449B840-F24A-10F4-CB5F-6D53EFFF4BB7}"/>
              </a:ext>
            </a:extLst>
          </p:cNvPr>
          <p:cNvSpPr>
            <a:spLocks noGrp="1"/>
          </p:cNvSpPr>
          <p:nvPr>
            <p:ph type="body" sz="quarter" idx="10"/>
          </p:nvPr>
        </p:nvSpPr>
        <p:spPr>
          <a:xfrm>
            <a:off x="457200" y="6128080"/>
            <a:ext cx="2619788" cy="430887"/>
          </a:xfrm>
        </p:spPr>
        <p:txBody>
          <a:bodyPr/>
          <a:lstStyle/>
          <a:p>
            <a:r>
              <a:rPr lang="en-GB" dirty="0"/>
              <a:t>Charlie Nash</a:t>
            </a:r>
          </a:p>
          <a:p>
            <a:r>
              <a:rPr lang="en-GB" dirty="0"/>
              <a:t>Head of QRA</a:t>
            </a:r>
          </a:p>
        </p:txBody>
      </p:sp>
      <p:sp>
        <p:nvSpPr>
          <p:cNvPr id="6" name="Title 5">
            <a:extLst>
              <a:ext uri="{FF2B5EF4-FFF2-40B4-BE49-F238E27FC236}">
                <a16:creationId xmlns:a16="http://schemas.microsoft.com/office/drawing/2014/main" id="{887DF006-44B7-5194-2E9B-637A861C9CCC}"/>
              </a:ext>
            </a:extLst>
          </p:cNvPr>
          <p:cNvSpPr>
            <a:spLocks noGrp="1"/>
          </p:cNvSpPr>
          <p:nvPr>
            <p:ph type="ctrTitle"/>
          </p:nvPr>
        </p:nvSpPr>
        <p:spPr/>
        <p:txBody>
          <a:bodyPr/>
          <a:lstStyle/>
          <a:p>
            <a:r>
              <a:rPr lang="en-GB" dirty="0"/>
              <a:t>Return attribution</a:t>
            </a:r>
          </a:p>
        </p:txBody>
      </p:sp>
    </p:spTree>
    <p:extLst>
      <p:ext uri="{BB962C8B-B14F-4D97-AF65-F5344CB8AC3E}">
        <p14:creationId xmlns:p14="http://schemas.microsoft.com/office/powerpoint/2010/main" val="249479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28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94E158-B2C3-251C-D4F5-690982C095FA}"/>
              </a:ext>
            </a:extLst>
          </p:cNvPr>
          <p:cNvSpPr>
            <a:spLocks noGrp="1"/>
          </p:cNvSpPr>
          <p:nvPr>
            <p:ph type="body" sz="quarter" idx="15"/>
          </p:nvPr>
        </p:nvSpPr>
        <p:spPr/>
        <p:txBody>
          <a:bodyPr/>
          <a:lstStyle/>
          <a:p>
            <a:r>
              <a:rPr lang="en-GB" dirty="0"/>
              <a:t>Source: CAIM, October 2024</a:t>
            </a:r>
          </a:p>
        </p:txBody>
      </p:sp>
      <p:graphicFrame>
        <p:nvGraphicFramePr>
          <p:cNvPr id="9" name="Table 9">
            <a:extLst>
              <a:ext uri="{FF2B5EF4-FFF2-40B4-BE49-F238E27FC236}">
                <a16:creationId xmlns:a16="http://schemas.microsoft.com/office/drawing/2014/main" id="{7B3CAAE1-E425-5541-4253-9073EB73E111}"/>
              </a:ext>
            </a:extLst>
          </p:cNvPr>
          <p:cNvGraphicFramePr>
            <a:graphicFrameLocks noGrp="1"/>
          </p:cNvGraphicFramePr>
          <p:nvPr>
            <p:ph sz="quarter" idx="18"/>
          </p:nvPr>
        </p:nvGraphicFramePr>
        <p:xfrm>
          <a:off x="977900" y="4159250"/>
          <a:ext cx="8147048" cy="1854200"/>
        </p:xfrm>
        <a:graphic>
          <a:graphicData uri="http://schemas.openxmlformats.org/drawingml/2006/table">
            <a:tbl>
              <a:tblPr firstRow="1" bandRow="1">
                <a:tableStyleId>{5C22544A-7EE6-4342-B048-85BDC9FD1C3A}</a:tableStyleId>
              </a:tblPr>
              <a:tblGrid>
                <a:gridCol w="2036762">
                  <a:extLst>
                    <a:ext uri="{9D8B030D-6E8A-4147-A177-3AD203B41FA5}">
                      <a16:colId xmlns:a16="http://schemas.microsoft.com/office/drawing/2014/main" val="1515931960"/>
                    </a:ext>
                  </a:extLst>
                </a:gridCol>
                <a:gridCol w="2036762">
                  <a:extLst>
                    <a:ext uri="{9D8B030D-6E8A-4147-A177-3AD203B41FA5}">
                      <a16:colId xmlns:a16="http://schemas.microsoft.com/office/drawing/2014/main" val="3920728371"/>
                    </a:ext>
                  </a:extLst>
                </a:gridCol>
                <a:gridCol w="2036762">
                  <a:extLst>
                    <a:ext uri="{9D8B030D-6E8A-4147-A177-3AD203B41FA5}">
                      <a16:colId xmlns:a16="http://schemas.microsoft.com/office/drawing/2014/main" val="2147528941"/>
                    </a:ext>
                  </a:extLst>
                </a:gridCol>
                <a:gridCol w="2036762">
                  <a:extLst>
                    <a:ext uri="{9D8B030D-6E8A-4147-A177-3AD203B41FA5}">
                      <a16:colId xmlns:a16="http://schemas.microsoft.com/office/drawing/2014/main" val="2054904359"/>
                    </a:ext>
                  </a:extLst>
                </a:gridCol>
              </a:tblGrid>
              <a:tr h="370840">
                <a:tc>
                  <a:txBody>
                    <a:bodyPr/>
                    <a:lstStyle/>
                    <a:p>
                      <a:endParaRPr lang="en-GB" sz="1200" dirty="0"/>
                    </a:p>
                  </a:txBody>
                  <a:tcPr/>
                </a:tc>
                <a:tc>
                  <a:txBody>
                    <a:bodyPr/>
                    <a:lstStyle/>
                    <a:p>
                      <a:pPr algn="ctr"/>
                      <a:r>
                        <a:rPr lang="en-GB" sz="1200" b="1" dirty="0"/>
                        <a:t>Weight %</a:t>
                      </a:r>
                    </a:p>
                  </a:txBody>
                  <a:tcPr/>
                </a:tc>
                <a:tc>
                  <a:txBody>
                    <a:bodyPr/>
                    <a:lstStyle/>
                    <a:p>
                      <a:pPr algn="ctr"/>
                      <a:r>
                        <a:rPr lang="en-GB" sz="1200" b="1" dirty="0"/>
                        <a:t>Return %</a:t>
                      </a:r>
                    </a:p>
                  </a:txBody>
                  <a:tcPr/>
                </a:tc>
                <a:tc>
                  <a:txBody>
                    <a:bodyPr/>
                    <a:lstStyle/>
                    <a:p>
                      <a:pPr algn="ctr"/>
                      <a:r>
                        <a:rPr lang="en-GB" sz="1200" b="1" dirty="0"/>
                        <a:t>Contribution %</a:t>
                      </a:r>
                    </a:p>
                  </a:txBody>
                  <a:tcPr/>
                </a:tc>
                <a:extLst>
                  <a:ext uri="{0D108BD9-81ED-4DB2-BD59-A6C34878D82A}">
                    <a16:rowId xmlns:a16="http://schemas.microsoft.com/office/drawing/2014/main" val="1492668463"/>
                  </a:ext>
                </a:extLst>
              </a:tr>
              <a:tr h="370840">
                <a:tc>
                  <a:txBody>
                    <a:bodyPr/>
                    <a:lstStyle/>
                    <a:p>
                      <a:r>
                        <a:rPr lang="en-GB" sz="1200" dirty="0"/>
                        <a:t>Security A</a:t>
                      </a:r>
                    </a:p>
                  </a:txBody>
                  <a:tcPr/>
                </a:tc>
                <a:tc>
                  <a:txBody>
                    <a:bodyPr/>
                    <a:lstStyle/>
                    <a:p>
                      <a:pPr algn="ctr"/>
                      <a:r>
                        <a:rPr lang="en-GB" sz="1200" dirty="0"/>
                        <a:t>25</a:t>
                      </a:r>
                    </a:p>
                  </a:txBody>
                  <a:tcPr/>
                </a:tc>
                <a:tc>
                  <a:txBody>
                    <a:bodyPr/>
                    <a:lstStyle/>
                    <a:p>
                      <a:pPr algn="ctr"/>
                      <a:r>
                        <a:rPr lang="en-GB" sz="1200" dirty="0"/>
                        <a:t>4.80</a:t>
                      </a:r>
                    </a:p>
                  </a:txBody>
                  <a:tcPr/>
                </a:tc>
                <a:tc>
                  <a:txBody>
                    <a:bodyPr/>
                    <a:lstStyle/>
                    <a:p>
                      <a:pPr algn="ctr"/>
                      <a:r>
                        <a:rPr lang="en-GB" sz="1200" dirty="0"/>
                        <a:t>1.20</a:t>
                      </a:r>
                    </a:p>
                  </a:txBody>
                  <a:tcPr/>
                </a:tc>
                <a:extLst>
                  <a:ext uri="{0D108BD9-81ED-4DB2-BD59-A6C34878D82A}">
                    <a16:rowId xmlns:a16="http://schemas.microsoft.com/office/drawing/2014/main" val="2786147030"/>
                  </a:ext>
                </a:extLst>
              </a:tr>
              <a:tr h="370840">
                <a:tc>
                  <a:txBody>
                    <a:bodyPr/>
                    <a:lstStyle/>
                    <a:p>
                      <a:r>
                        <a:rPr lang="en-GB" sz="1200" dirty="0"/>
                        <a:t>Security B</a:t>
                      </a:r>
                    </a:p>
                  </a:txBody>
                  <a:tcPr/>
                </a:tc>
                <a:tc>
                  <a:txBody>
                    <a:bodyPr/>
                    <a:lstStyle/>
                    <a:p>
                      <a:pPr algn="ctr"/>
                      <a:r>
                        <a:rPr lang="en-GB" sz="1200" dirty="0"/>
                        <a:t>50</a:t>
                      </a:r>
                    </a:p>
                  </a:txBody>
                  <a:tcPr/>
                </a:tc>
                <a:tc>
                  <a:txBody>
                    <a:bodyPr/>
                    <a:lstStyle/>
                    <a:p>
                      <a:pPr algn="ctr"/>
                      <a:r>
                        <a:rPr lang="en-GB" sz="1200" dirty="0"/>
                        <a:t>2.50</a:t>
                      </a:r>
                    </a:p>
                  </a:txBody>
                  <a:tcPr/>
                </a:tc>
                <a:tc>
                  <a:txBody>
                    <a:bodyPr/>
                    <a:lstStyle/>
                    <a:p>
                      <a:pPr algn="ctr"/>
                      <a:r>
                        <a:rPr lang="en-GB" sz="1200" dirty="0"/>
                        <a:t>1.25</a:t>
                      </a:r>
                    </a:p>
                  </a:txBody>
                  <a:tcPr/>
                </a:tc>
                <a:extLst>
                  <a:ext uri="{0D108BD9-81ED-4DB2-BD59-A6C34878D82A}">
                    <a16:rowId xmlns:a16="http://schemas.microsoft.com/office/drawing/2014/main" val="1953211238"/>
                  </a:ext>
                </a:extLst>
              </a:tr>
              <a:tr h="370840">
                <a:tc>
                  <a:txBody>
                    <a:bodyPr/>
                    <a:lstStyle/>
                    <a:p>
                      <a:r>
                        <a:rPr lang="en-GB" sz="1200" dirty="0"/>
                        <a:t>Security C</a:t>
                      </a:r>
                    </a:p>
                  </a:txBody>
                  <a:tcPr/>
                </a:tc>
                <a:tc>
                  <a:txBody>
                    <a:bodyPr/>
                    <a:lstStyle/>
                    <a:p>
                      <a:pPr algn="ctr"/>
                      <a:r>
                        <a:rPr lang="en-GB" sz="1200" dirty="0"/>
                        <a:t>25</a:t>
                      </a:r>
                    </a:p>
                  </a:txBody>
                  <a:tcPr/>
                </a:tc>
                <a:tc>
                  <a:txBody>
                    <a:bodyPr/>
                    <a:lstStyle/>
                    <a:p>
                      <a:pPr algn="ctr"/>
                      <a:r>
                        <a:rPr lang="en-GB" sz="1200" dirty="0"/>
                        <a:t>-1.20</a:t>
                      </a:r>
                    </a:p>
                  </a:txBody>
                  <a:tcPr/>
                </a:tc>
                <a:tc>
                  <a:txBody>
                    <a:bodyPr/>
                    <a:lstStyle/>
                    <a:p>
                      <a:pPr algn="ctr"/>
                      <a:r>
                        <a:rPr lang="en-GB" sz="1200" dirty="0"/>
                        <a:t>-0.30</a:t>
                      </a:r>
                    </a:p>
                  </a:txBody>
                  <a:tcPr/>
                </a:tc>
                <a:extLst>
                  <a:ext uri="{0D108BD9-81ED-4DB2-BD59-A6C34878D82A}">
                    <a16:rowId xmlns:a16="http://schemas.microsoft.com/office/drawing/2014/main" val="3730991662"/>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2.15</a:t>
                      </a:r>
                    </a:p>
                  </a:txBody>
                  <a:tcPr/>
                </a:tc>
                <a:tc>
                  <a:txBody>
                    <a:bodyPr/>
                    <a:lstStyle/>
                    <a:p>
                      <a:pPr algn="ctr"/>
                      <a:r>
                        <a:rPr lang="en-GB" sz="1200" b="1" dirty="0"/>
                        <a:t>2.15</a:t>
                      </a:r>
                    </a:p>
                  </a:txBody>
                  <a:tcPr/>
                </a:tc>
                <a:extLst>
                  <a:ext uri="{0D108BD9-81ED-4DB2-BD59-A6C34878D82A}">
                    <a16:rowId xmlns:a16="http://schemas.microsoft.com/office/drawing/2014/main" val="3459268630"/>
                  </a:ext>
                </a:extLst>
              </a:tr>
            </a:tbl>
          </a:graphicData>
        </a:graphic>
      </p:graphicFrame>
      <p:sp>
        <p:nvSpPr>
          <p:cNvPr id="4" name="Text Placeholder 3">
            <a:extLst>
              <a:ext uri="{FF2B5EF4-FFF2-40B4-BE49-F238E27FC236}">
                <a16:creationId xmlns:a16="http://schemas.microsoft.com/office/drawing/2014/main" id="{32415B18-3AB3-046F-9CD9-F4AD8D575210}"/>
              </a:ext>
            </a:extLst>
          </p:cNvPr>
          <p:cNvSpPr>
            <a:spLocks noGrp="1"/>
          </p:cNvSpPr>
          <p:nvPr>
            <p:ph type="body" sz="quarter" idx="17"/>
          </p:nvPr>
        </p:nvSpPr>
        <p:spPr/>
        <p:txBody>
          <a:bodyPr/>
          <a:lstStyle/>
          <a:p>
            <a:r>
              <a:rPr lang="en-GB" dirty="0"/>
              <a:t>Example:</a:t>
            </a:r>
          </a:p>
        </p:txBody>
      </p:sp>
      <p:sp>
        <p:nvSpPr>
          <p:cNvPr id="7" name="Text Placeholder 6">
            <a:extLst>
              <a:ext uri="{FF2B5EF4-FFF2-40B4-BE49-F238E27FC236}">
                <a16:creationId xmlns:a16="http://schemas.microsoft.com/office/drawing/2014/main" id="{BF0AD7AD-024B-EA2A-741C-8F5A162688F9}"/>
              </a:ext>
            </a:extLst>
          </p:cNvPr>
          <p:cNvSpPr>
            <a:spLocks noGrp="1"/>
          </p:cNvSpPr>
          <p:nvPr>
            <p:ph type="body" sz="quarter" idx="13"/>
          </p:nvPr>
        </p:nvSpPr>
        <p:spPr>
          <a:xfrm>
            <a:off x="977900" y="1229439"/>
            <a:ext cx="8147050" cy="246221"/>
          </a:xfrm>
        </p:spPr>
        <p:txBody>
          <a:bodyPr/>
          <a:lstStyle/>
          <a:p>
            <a:r>
              <a:rPr lang="en-GB" dirty="0"/>
              <a:t>Known as absolute return attribution analysis as it is not calculated relative to a benchmark</a:t>
            </a:r>
          </a:p>
        </p:txBody>
      </p:sp>
      <p:sp>
        <p:nvSpPr>
          <p:cNvPr id="8" name="Title 7">
            <a:extLst>
              <a:ext uri="{FF2B5EF4-FFF2-40B4-BE49-F238E27FC236}">
                <a16:creationId xmlns:a16="http://schemas.microsoft.com/office/drawing/2014/main" id="{4B37257D-AC16-B6FA-334A-F4F063C1AECD}"/>
              </a:ext>
            </a:extLst>
          </p:cNvPr>
          <p:cNvSpPr>
            <a:spLocks noGrp="1"/>
          </p:cNvSpPr>
          <p:nvPr>
            <p:ph type="title"/>
          </p:nvPr>
        </p:nvSpPr>
        <p:spPr/>
        <p:txBody>
          <a:bodyPr/>
          <a:lstStyle/>
          <a:p>
            <a:r>
              <a:rPr lang="en-GB" dirty="0"/>
              <a:t>Return Contribution analysis</a:t>
            </a:r>
          </a:p>
        </p:txBody>
      </p:sp>
      <mc:AlternateContent xmlns:mc="http://schemas.openxmlformats.org/markup-compatibility/2006" xmlns:a14="http://schemas.microsoft.com/office/drawing/2010/main">
        <mc:Choice Requires="a14">
          <p:sp>
            <p:nvSpPr>
              <p:cNvPr id="10" name="Content Placeholder 7">
                <a:extLst>
                  <a:ext uri="{FF2B5EF4-FFF2-40B4-BE49-F238E27FC236}">
                    <a16:creationId xmlns:a16="http://schemas.microsoft.com/office/drawing/2014/main" id="{A4AE0CDA-874B-CD95-F8D8-118485A9E4B0}"/>
                  </a:ext>
                </a:extLst>
              </p:cNvPr>
              <p:cNvSpPr txBox="1">
                <a:spLocks/>
              </p:cNvSpPr>
              <p:nvPr/>
            </p:nvSpPr>
            <p:spPr>
              <a:xfrm>
                <a:off x="3488285" y="1904153"/>
                <a:ext cx="5636663" cy="1215284"/>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kern="0" dirty="0">
                    <a:solidFill>
                      <a:sysClr val="windowText" lastClr="000000"/>
                    </a:solidFill>
                  </a:rPr>
                  <a:t>Portfolio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𝑤</m:t>
                            </m:r>
                          </m:e>
                          <m:sub>
                            <m:r>
                              <a:rPr lang="en-GB" i="1" kern="0" dirty="0">
                                <a:solidFill>
                                  <a:schemeClr val="accent1"/>
                                </a:solidFill>
                                <a:latin typeface="Cambria Math" panose="02040503050406030204" pitchFamily="18" charset="0"/>
                              </a:rPr>
                              <m:t>𝑖</m:t>
                            </m:r>
                          </m:sub>
                        </m:sSub>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𝑅</m:t>
                            </m:r>
                          </m:e>
                          <m:sub>
                            <m:r>
                              <a:rPr lang="en-GB" i="1" kern="0" dirty="0">
                                <a:solidFill>
                                  <a:schemeClr val="accent1"/>
                                </a:solidFill>
                                <a:latin typeface="Cambria Math" panose="02040503050406030204" pitchFamily="18" charset="0"/>
                              </a:rPr>
                              <m:t>𝑖</m:t>
                            </m:r>
                          </m:sub>
                        </m:sSub>
                      </m:e>
                    </m:nary>
                  </m:oMath>
                </a14:m>
                <a:endParaRPr lang="en-GB" kern="0" dirty="0">
                  <a:solidFill>
                    <a:schemeClr val="accent1"/>
                  </a:solidFill>
                </a:endParaRPr>
              </a:p>
              <a:p>
                <a:endParaRPr lang="en-GB" sz="1400" kern="0" dirty="0">
                  <a:solidFill>
                    <a:sysClr val="windowText" lastClr="000000"/>
                  </a:solidFill>
                </a:endParaRP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𝑖</m:t>
                        </m:r>
                      </m:sub>
                    </m:sSub>
                  </m:oMath>
                </a14:m>
                <a:r>
                  <a:rPr lang="en-GB" sz="1400" i="1" kern="0" dirty="0">
                    <a:solidFill>
                      <a:sysClr val="windowText" lastClr="000000"/>
                    </a:solidFill>
                  </a:rPr>
                  <a:t> = Weight of the Sector / Security</a:t>
                </a:r>
              </a:p>
              <a:p>
                <a:r>
                  <a:rPr lang="en-GB" sz="1400" i="1" kern="0" dirty="0">
                    <a:solidFill>
                      <a:sysClr val="windowText" lastClr="000000"/>
                    </a:solidFill>
                  </a:rPr>
                  <a:t>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smtClean="0">
                            <a:solidFill>
                              <a:schemeClr val="accent1"/>
                            </a:solidFill>
                            <a:latin typeface="Cambria Math" panose="02040503050406030204" pitchFamily="18" charset="0"/>
                          </a:rPr>
                          <m:t>𝑖</m:t>
                        </m:r>
                      </m:sub>
                    </m:sSub>
                  </m:oMath>
                </a14:m>
                <a:r>
                  <a:rPr lang="en-GB" sz="1400" i="1" kern="0" dirty="0">
                    <a:solidFill>
                      <a:sysClr val="windowText" lastClr="000000"/>
                    </a:solidFill>
                  </a:rPr>
                  <a:t> = Return of the Sector / Security</a:t>
                </a:r>
              </a:p>
            </p:txBody>
          </p:sp>
        </mc:Choice>
        <mc:Fallback xmlns="">
          <p:sp>
            <p:nvSpPr>
              <p:cNvPr id="10" name="Content Placeholder 7">
                <a:extLst>
                  <a:ext uri="{FF2B5EF4-FFF2-40B4-BE49-F238E27FC236}">
                    <a16:creationId xmlns:a16="http://schemas.microsoft.com/office/drawing/2014/main" id="{A4AE0CDA-874B-CD95-F8D8-118485A9E4B0}"/>
                  </a:ext>
                </a:extLst>
              </p:cNvPr>
              <p:cNvSpPr txBox="1">
                <a:spLocks noRot="1" noChangeAspect="1" noMove="1" noResize="1" noEditPoints="1" noAdjustHandles="1" noChangeArrowheads="1" noChangeShapeType="1" noTextEdit="1"/>
              </p:cNvSpPr>
              <p:nvPr/>
            </p:nvSpPr>
            <p:spPr>
              <a:xfrm>
                <a:off x="3488285" y="1904153"/>
                <a:ext cx="5636663" cy="1215284"/>
              </a:xfrm>
              <a:prstGeom prst="rect">
                <a:avLst/>
              </a:prstGeom>
              <a:blipFill>
                <a:blip r:embed="rId2"/>
                <a:stretch>
                  <a:fillRect l="-865" t="-36500"/>
                </a:stretch>
              </a:blipFill>
            </p:spPr>
            <p:txBody>
              <a:bodyPr/>
              <a:lstStyle/>
              <a:p>
                <a:r>
                  <a:rPr lang="en-GB">
                    <a:noFill/>
                  </a:rPr>
                  <a:t> </a:t>
                </a:r>
              </a:p>
            </p:txBody>
          </p:sp>
        </mc:Fallback>
      </mc:AlternateContent>
      <p:sp>
        <p:nvSpPr>
          <p:cNvPr id="11" name="Freeform 32">
            <a:extLst>
              <a:ext uri="{FF2B5EF4-FFF2-40B4-BE49-F238E27FC236}">
                <a16:creationId xmlns:a16="http://schemas.microsoft.com/office/drawing/2014/main" id="{D81755C6-F733-2987-92C3-CF84794E82D5}"/>
              </a:ext>
            </a:extLst>
          </p:cNvPr>
          <p:cNvSpPr>
            <a:spLocks noEditPoints="1"/>
          </p:cNvSpPr>
          <p:nvPr/>
        </p:nvSpPr>
        <p:spPr bwMode="auto">
          <a:xfrm>
            <a:off x="1822976" y="1885860"/>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33">
            <a:extLst>
              <a:ext uri="{FF2B5EF4-FFF2-40B4-BE49-F238E27FC236}">
                <a16:creationId xmlns:a16="http://schemas.microsoft.com/office/drawing/2014/main" id="{8FDC5C4C-822E-D3CD-DD9B-355DCC0E516D}"/>
              </a:ext>
            </a:extLst>
          </p:cNvPr>
          <p:cNvSpPr>
            <a:spLocks noEditPoints="1"/>
          </p:cNvSpPr>
          <p:nvPr/>
        </p:nvSpPr>
        <p:spPr bwMode="auto">
          <a:xfrm>
            <a:off x="1370134" y="2657780"/>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34">
            <a:extLst>
              <a:ext uri="{FF2B5EF4-FFF2-40B4-BE49-F238E27FC236}">
                <a16:creationId xmlns:a16="http://schemas.microsoft.com/office/drawing/2014/main" id="{59BB13A5-D7C4-35D5-3590-D09600FC8E95}"/>
              </a:ext>
            </a:extLst>
          </p:cNvPr>
          <p:cNvSpPr>
            <a:spLocks noEditPoints="1"/>
          </p:cNvSpPr>
          <p:nvPr/>
        </p:nvSpPr>
        <p:spPr bwMode="auto">
          <a:xfrm>
            <a:off x="2070996" y="2969894"/>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11023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 calcmode="lin" valueType="num">
                                      <p:cBhvr>
                                        <p:cTn id="9" dur="750" fill="hold"/>
                                        <p:tgtEl>
                                          <p:spTgt spid="11"/>
                                        </p:tgtEl>
                                        <p:attrNameLst>
                                          <p:attrName>style.rotation</p:attrName>
                                        </p:attrNameLst>
                                      </p:cBhvr>
                                      <p:tavLst>
                                        <p:tav tm="0">
                                          <p:val>
                                            <p:fltVal val="360"/>
                                          </p:val>
                                        </p:tav>
                                        <p:tav tm="100000">
                                          <p:val>
                                            <p:fltVal val="0"/>
                                          </p:val>
                                        </p:tav>
                                      </p:tavLst>
                                    </p:anim>
                                    <p:animEffect transition="in" filter="fade">
                                      <p:cBhvr>
                                        <p:cTn id="10" dur="750"/>
                                        <p:tgtEl>
                                          <p:spTgt spid="11"/>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750" fill="hold"/>
                                        <p:tgtEl>
                                          <p:spTgt spid="12"/>
                                        </p:tgtEl>
                                        <p:attrNameLst>
                                          <p:attrName>ppt_w</p:attrName>
                                        </p:attrNameLst>
                                      </p:cBhvr>
                                      <p:tavLst>
                                        <p:tav tm="0">
                                          <p:val>
                                            <p:fltVal val="0"/>
                                          </p:val>
                                        </p:tav>
                                        <p:tav tm="100000">
                                          <p:val>
                                            <p:strVal val="#ppt_w"/>
                                          </p:val>
                                        </p:tav>
                                      </p:tavLst>
                                    </p:anim>
                                    <p:anim calcmode="lin" valueType="num">
                                      <p:cBhvr>
                                        <p:cTn id="14" dur="750" fill="hold"/>
                                        <p:tgtEl>
                                          <p:spTgt spid="12"/>
                                        </p:tgtEl>
                                        <p:attrNameLst>
                                          <p:attrName>ppt_h</p:attrName>
                                        </p:attrNameLst>
                                      </p:cBhvr>
                                      <p:tavLst>
                                        <p:tav tm="0">
                                          <p:val>
                                            <p:fltVal val="0"/>
                                          </p:val>
                                        </p:tav>
                                        <p:tav tm="100000">
                                          <p:val>
                                            <p:strVal val="#ppt_h"/>
                                          </p:val>
                                        </p:tav>
                                      </p:tavLst>
                                    </p:anim>
                                    <p:anim calcmode="lin" valueType="num">
                                      <p:cBhvr>
                                        <p:cTn id="15" dur="750" fill="hold"/>
                                        <p:tgtEl>
                                          <p:spTgt spid="12"/>
                                        </p:tgtEl>
                                        <p:attrNameLst>
                                          <p:attrName>style.rotation</p:attrName>
                                        </p:attrNameLst>
                                      </p:cBhvr>
                                      <p:tavLst>
                                        <p:tav tm="0">
                                          <p:val>
                                            <p:fltVal val="360"/>
                                          </p:val>
                                        </p:tav>
                                        <p:tav tm="100000">
                                          <p:val>
                                            <p:fltVal val="0"/>
                                          </p:val>
                                        </p:tav>
                                      </p:tavLst>
                                    </p:anim>
                                    <p:animEffect transition="in" filter="fade">
                                      <p:cBhvr>
                                        <p:cTn id="16" dur="750"/>
                                        <p:tgtEl>
                                          <p:spTgt spid="12"/>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750" fill="hold"/>
                                        <p:tgtEl>
                                          <p:spTgt spid="13"/>
                                        </p:tgtEl>
                                        <p:attrNameLst>
                                          <p:attrName>ppt_w</p:attrName>
                                        </p:attrNameLst>
                                      </p:cBhvr>
                                      <p:tavLst>
                                        <p:tav tm="0">
                                          <p:val>
                                            <p:fltVal val="0"/>
                                          </p:val>
                                        </p:tav>
                                        <p:tav tm="100000">
                                          <p:val>
                                            <p:strVal val="#ppt_w"/>
                                          </p:val>
                                        </p:tav>
                                      </p:tavLst>
                                    </p:anim>
                                    <p:anim calcmode="lin" valueType="num">
                                      <p:cBhvr>
                                        <p:cTn id="20" dur="750" fill="hold"/>
                                        <p:tgtEl>
                                          <p:spTgt spid="13"/>
                                        </p:tgtEl>
                                        <p:attrNameLst>
                                          <p:attrName>ppt_h</p:attrName>
                                        </p:attrNameLst>
                                      </p:cBhvr>
                                      <p:tavLst>
                                        <p:tav tm="0">
                                          <p:val>
                                            <p:fltVal val="0"/>
                                          </p:val>
                                        </p:tav>
                                        <p:tav tm="100000">
                                          <p:val>
                                            <p:strVal val="#ppt_h"/>
                                          </p:val>
                                        </p:tav>
                                      </p:tavLst>
                                    </p:anim>
                                    <p:anim calcmode="lin" valueType="num">
                                      <p:cBhvr>
                                        <p:cTn id="21" dur="750" fill="hold"/>
                                        <p:tgtEl>
                                          <p:spTgt spid="13"/>
                                        </p:tgtEl>
                                        <p:attrNameLst>
                                          <p:attrName>style.rotation</p:attrName>
                                        </p:attrNameLst>
                                      </p:cBhvr>
                                      <p:tavLst>
                                        <p:tav tm="0">
                                          <p:val>
                                            <p:fltVal val="360"/>
                                          </p:val>
                                        </p:tav>
                                        <p:tav tm="100000">
                                          <p:val>
                                            <p:fltVal val="0"/>
                                          </p:val>
                                        </p:tav>
                                      </p:tavLst>
                                    </p:anim>
                                    <p:animEffect transition="in" filter="fade">
                                      <p:cBhvr>
                                        <p:cTn id="22" dur="750"/>
                                        <p:tgtEl>
                                          <p:spTgt spid="13"/>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500"/>
                                        <p:tgtEl>
                                          <p:spTgt spid="10">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Effect transition="in" filter="fade">
                                      <p:cBhvr>
                                        <p:cTn id="30" dur="500"/>
                                        <p:tgtEl>
                                          <p:spTgt spid="10">
                                            <p:txEl>
                                              <p:pRg st="2" end="2"/>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fade">
                                      <p:cBhvr>
                                        <p:cTn id="34"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1EC26-75BA-4F4A-B0E6-2E09F19C373D}"/>
              </a:ext>
            </a:extLst>
          </p:cNvPr>
          <p:cNvSpPr>
            <a:spLocks noGrp="1"/>
          </p:cNvSpPr>
          <p:nvPr>
            <p:ph type="body" sz="quarter" idx="15"/>
          </p:nvPr>
        </p:nvSpPr>
        <p:spPr/>
        <p:txBody>
          <a:bodyPr/>
          <a:lstStyle/>
          <a:p>
            <a:r>
              <a:rPr lang="en-GB" dirty="0"/>
              <a:t>Source: CAIM, October 2024</a:t>
            </a:r>
          </a:p>
        </p:txBody>
      </p:sp>
      <p:graphicFrame>
        <p:nvGraphicFramePr>
          <p:cNvPr id="9" name="Table 9">
            <a:extLst>
              <a:ext uri="{FF2B5EF4-FFF2-40B4-BE49-F238E27FC236}">
                <a16:creationId xmlns:a16="http://schemas.microsoft.com/office/drawing/2014/main" id="{97C59D20-3BE3-5070-5777-EBE7876943D3}"/>
              </a:ext>
            </a:extLst>
          </p:cNvPr>
          <p:cNvGraphicFramePr>
            <a:graphicFrameLocks noGrp="1"/>
          </p:cNvGraphicFramePr>
          <p:nvPr>
            <p:ph sz="quarter" idx="18"/>
          </p:nvPr>
        </p:nvGraphicFramePr>
        <p:xfrm>
          <a:off x="977900" y="2765956"/>
          <a:ext cx="8147048" cy="1940560"/>
        </p:xfrm>
        <a:graphic>
          <a:graphicData uri="http://schemas.openxmlformats.org/drawingml/2006/table">
            <a:tbl>
              <a:tblPr firstRow="1" bandRow="1">
                <a:tableStyleId>{5C22544A-7EE6-4342-B048-85BDC9FD1C3A}</a:tableStyleId>
              </a:tblPr>
              <a:tblGrid>
                <a:gridCol w="1163864">
                  <a:extLst>
                    <a:ext uri="{9D8B030D-6E8A-4147-A177-3AD203B41FA5}">
                      <a16:colId xmlns:a16="http://schemas.microsoft.com/office/drawing/2014/main" val="4019801863"/>
                    </a:ext>
                  </a:extLst>
                </a:gridCol>
                <a:gridCol w="1163864">
                  <a:extLst>
                    <a:ext uri="{9D8B030D-6E8A-4147-A177-3AD203B41FA5}">
                      <a16:colId xmlns:a16="http://schemas.microsoft.com/office/drawing/2014/main" val="619569240"/>
                    </a:ext>
                  </a:extLst>
                </a:gridCol>
                <a:gridCol w="1163864">
                  <a:extLst>
                    <a:ext uri="{9D8B030D-6E8A-4147-A177-3AD203B41FA5}">
                      <a16:colId xmlns:a16="http://schemas.microsoft.com/office/drawing/2014/main" val="3143271492"/>
                    </a:ext>
                  </a:extLst>
                </a:gridCol>
                <a:gridCol w="1163864">
                  <a:extLst>
                    <a:ext uri="{9D8B030D-6E8A-4147-A177-3AD203B41FA5}">
                      <a16:colId xmlns:a16="http://schemas.microsoft.com/office/drawing/2014/main" val="2475286364"/>
                    </a:ext>
                  </a:extLst>
                </a:gridCol>
                <a:gridCol w="1163864">
                  <a:extLst>
                    <a:ext uri="{9D8B030D-6E8A-4147-A177-3AD203B41FA5}">
                      <a16:colId xmlns:a16="http://schemas.microsoft.com/office/drawing/2014/main" val="3035781812"/>
                    </a:ext>
                  </a:extLst>
                </a:gridCol>
                <a:gridCol w="1163864">
                  <a:extLst>
                    <a:ext uri="{9D8B030D-6E8A-4147-A177-3AD203B41FA5}">
                      <a16:colId xmlns:a16="http://schemas.microsoft.com/office/drawing/2014/main" val="1486098646"/>
                    </a:ext>
                  </a:extLst>
                </a:gridCol>
                <a:gridCol w="1163864">
                  <a:extLst>
                    <a:ext uri="{9D8B030D-6E8A-4147-A177-3AD203B41FA5}">
                      <a16:colId xmlns:a16="http://schemas.microsoft.com/office/drawing/2014/main" val="141341098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lnR w="12700" cap="flat" cmpd="sng" algn="ctr">
                      <a:solidFill>
                        <a:schemeClr val="tx1"/>
                      </a:solidFill>
                      <a:prstDash val="solid"/>
                      <a:round/>
                      <a:headEnd type="none" w="med" len="med"/>
                      <a:tailEnd type="none" w="med" len="med"/>
                    </a:lnR>
                  </a:tcPr>
                </a:tc>
                <a:tc>
                  <a:txBody>
                    <a:bodyPr/>
                    <a:lstStyle/>
                    <a:p>
                      <a:pPr algn="ctr"/>
                      <a:r>
                        <a:rPr lang="en-GB" sz="1200" dirty="0"/>
                        <a:t>Benchmark weight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GB" sz="1200" dirty="0"/>
                        <a:t>Benchmark return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1200" dirty="0"/>
                        <a:t>Allocation %</a:t>
                      </a:r>
                    </a:p>
                  </a:txBody>
                  <a:tcPr>
                    <a:lnL w="12700" cap="flat" cmpd="sng" algn="ctr">
                      <a:solidFill>
                        <a:schemeClr val="tx1"/>
                      </a:solidFill>
                      <a:prstDash val="solid"/>
                      <a:round/>
                      <a:headEnd type="none" w="med" len="med"/>
                      <a:tailEnd type="none" w="med" len="med"/>
                    </a:lnL>
                  </a:tcPr>
                </a:tc>
                <a:tc>
                  <a:txBody>
                    <a:bodyPr/>
                    <a:lstStyle/>
                    <a:p>
                      <a:pPr algn="ctr"/>
                      <a:r>
                        <a:rPr lang="en-GB" sz="1200" dirty="0"/>
                        <a:t>Selection %</a:t>
                      </a:r>
                    </a:p>
                  </a:txBody>
                  <a:tcPr/>
                </a:tc>
                <a:extLst>
                  <a:ext uri="{0D108BD9-81ED-4DB2-BD59-A6C34878D82A}">
                    <a16:rowId xmlns:a16="http://schemas.microsoft.com/office/drawing/2014/main" val="1692788045"/>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lnR w="12700" cap="flat" cmpd="sng" algn="ctr">
                      <a:solidFill>
                        <a:schemeClr val="tx1"/>
                      </a:solidFill>
                      <a:prstDash val="solid"/>
                      <a:round/>
                      <a:headEnd type="none" w="med" len="med"/>
                      <a:tailEnd type="none" w="med" len="med"/>
                    </a:lnR>
                  </a:tcPr>
                </a:tc>
                <a:tc>
                  <a:txBody>
                    <a:bodyPr/>
                    <a:lstStyle/>
                    <a:p>
                      <a:pPr algn="ctr"/>
                      <a:r>
                        <a:rPr lang="en-GB" sz="1200" dirty="0"/>
                        <a:t>50</a:t>
                      </a:r>
                    </a:p>
                  </a:txBody>
                  <a:tcPr>
                    <a:lnL w="12700" cap="flat" cmpd="sng" algn="ctr">
                      <a:solidFill>
                        <a:schemeClr val="tx1"/>
                      </a:solidFill>
                      <a:prstDash val="solid"/>
                      <a:round/>
                      <a:headEnd type="none" w="med" len="med"/>
                      <a:tailEnd type="none" w="med" len="med"/>
                    </a:lnL>
                  </a:tcPr>
                </a:tc>
                <a:tc>
                  <a:txBody>
                    <a:bodyPr/>
                    <a:lstStyle/>
                    <a:p>
                      <a:pPr algn="ctr"/>
                      <a:r>
                        <a:rPr lang="en-GB" sz="1200" dirty="0"/>
                        <a:t>10</a:t>
                      </a:r>
                    </a:p>
                  </a:txBody>
                  <a:tcPr>
                    <a:lnR w="12700" cap="flat" cmpd="sng" algn="ctr">
                      <a:solidFill>
                        <a:schemeClr val="tx1"/>
                      </a:solidFill>
                      <a:prstDash val="solid"/>
                      <a:round/>
                      <a:headEnd type="none" w="med" len="med"/>
                      <a:tailEnd type="none" w="med" len="med"/>
                    </a:lnR>
                  </a:tcPr>
                </a:tc>
                <a:tc>
                  <a:txBody>
                    <a:bodyPr/>
                    <a:lstStyle/>
                    <a:p>
                      <a:pPr algn="ctr"/>
                      <a:r>
                        <a:rPr lang="en-GB" sz="1200" dirty="0"/>
                        <a:t>0.0</a:t>
                      </a:r>
                    </a:p>
                  </a:txBody>
                  <a:tcPr>
                    <a:lnL w="12700" cap="flat" cmpd="sng" algn="ctr">
                      <a:solidFill>
                        <a:schemeClr val="tx1"/>
                      </a:solidFill>
                      <a:prstDash val="solid"/>
                      <a:round/>
                      <a:headEnd type="none" w="med" len="med"/>
                      <a:tailEnd type="none" w="med" len="med"/>
                    </a:lnL>
                  </a:tcPr>
                </a:tc>
                <a:tc>
                  <a:txBody>
                    <a:bodyPr/>
                    <a:lstStyle/>
                    <a:p>
                      <a:pPr algn="ctr"/>
                      <a:r>
                        <a:rPr lang="en-GB" sz="1200" dirty="0"/>
                        <a:t>4.0</a:t>
                      </a:r>
                    </a:p>
                  </a:txBody>
                  <a:tcPr/>
                </a:tc>
                <a:extLst>
                  <a:ext uri="{0D108BD9-81ED-4DB2-BD59-A6C34878D82A}">
                    <a16:rowId xmlns:a16="http://schemas.microsoft.com/office/drawing/2014/main" val="2270420126"/>
                  </a:ext>
                </a:extLst>
              </a:tr>
              <a:tr h="370840">
                <a:tc>
                  <a:txBody>
                    <a:bodyPr/>
                    <a:lstStyle/>
                    <a:p>
                      <a:r>
                        <a:rPr lang="en-GB" sz="1200" dirty="0"/>
                        <a:t>Financial</a:t>
                      </a:r>
                    </a:p>
                  </a:txBody>
                  <a:tcPr/>
                </a:tc>
                <a:tc>
                  <a:txBody>
                    <a:bodyPr/>
                    <a:lstStyle/>
                    <a:p>
                      <a:pPr algn="ctr"/>
                      <a:r>
                        <a:rPr lang="en-GB" sz="1200" dirty="0"/>
                        <a:t>30</a:t>
                      </a:r>
                    </a:p>
                  </a:txBody>
                  <a:tcPr/>
                </a:tc>
                <a:tc>
                  <a:txBody>
                    <a:bodyPr/>
                    <a:lstStyle/>
                    <a:p>
                      <a:pPr algn="ctr"/>
                      <a:r>
                        <a:rPr lang="en-GB" sz="1200" dirty="0"/>
                        <a:t>-3</a:t>
                      </a:r>
                    </a:p>
                  </a:txBody>
                  <a:tcPr>
                    <a:lnR w="12700" cap="flat" cmpd="sng" algn="ctr">
                      <a:solidFill>
                        <a:schemeClr val="tx1"/>
                      </a:solidFill>
                      <a:prstDash val="solid"/>
                      <a:round/>
                      <a:headEnd type="none" w="med" len="med"/>
                      <a:tailEnd type="none" w="med" len="med"/>
                    </a:lnR>
                  </a:tcPr>
                </a:tc>
                <a:tc>
                  <a:txBody>
                    <a:bodyPr/>
                    <a:lstStyle/>
                    <a:p>
                      <a:pPr algn="ctr"/>
                      <a:r>
                        <a:rPr lang="en-GB" sz="1200" dirty="0"/>
                        <a:t>20</a:t>
                      </a:r>
                    </a:p>
                  </a:txBody>
                  <a:tcPr>
                    <a:lnL w="12700" cap="flat" cmpd="sng" algn="ctr">
                      <a:solidFill>
                        <a:schemeClr val="tx1"/>
                      </a:solidFill>
                      <a:prstDash val="solid"/>
                      <a:round/>
                      <a:headEnd type="none" w="med" len="med"/>
                      <a:tailEnd type="none" w="med" len="med"/>
                    </a:lnL>
                  </a:tcPr>
                </a:tc>
                <a:tc>
                  <a:txBody>
                    <a:bodyPr/>
                    <a:lstStyle/>
                    <a:p>
                      <a:pPr algn="ctr"/>
                      <a:r>
                        <a:rPr lang="en-GB" sz="1200" dirty="0"/>
                        <a:t>-2</a:t>
                      </a:r>
                    </a:p>
                  </a:txBody>
                  <a:tcPr>
                    <a:lnR w="12700" cap="flat" cmpd="sng" algn="ctr">
                      <a:solidFill>
                        <a:schemeClr val="tx1"/>
                      </a:solidFill>
                      <a:prstDash val="solid"/>
                      <a:round/>
                      <a:headEnd type="none" w="med" len="med"/>
                      <a:tailEnd type="none" w="med" len="med"/>
                    </a:lnR>
                  </a:tcPr>
                </a:tc>
                <a:tc>
                  <a:txBody>
                    <a:bodyPr/>
                    <a:lstStyle/>
                    <a:p>
                      <a:pPr algn="ctr"/>
                      <a:r>
                        <a:rPr lang="en-GB" sz="1200" dirty="0"/>
                        <a:t>-1.02</a:t>
                      </a:r>
                    </a:p>
                  </a:txBody>
                  <a:tcPr>
                    <a:lnL w="12700" cap="flat" cmpd="sng" algn="ctr">
                      <a:solidFill>
                        <a:schemeClr val="tx1"/>
                      </a:solidFill>
                      <a:prstDash val="solid"/>
                      <a:round/>
                      <a:headEnd type="none" w="med" len="med"/>
                      <a:tailEnd type="none" w="med" len="med"/>
                    </a:lnL>
                  </a:tcPr>
                </a:tc>
                <a:tc>
                  <a:txBody>
                    <a:bodyPr/>
                    <a:lstStyle/>
                    <a:p>
                      <a:pPr algn="ctr"/>
                      <a:r>
                        <a:rPr lang="en-GB" sz="1200" dirty="0"/>
                        <a:t>-0.3</a:t>
                      </a:r>
                    </a:p>
                  </a:txBody>
                  <a:tcPr/>
                </a:tc>
                <a:extLst>
                  <a:ext uri="{0D108BD9-81ED-4DB2-BD59-A6C34878D82A}">
                    <a16:rowId xmlns:a16="http://schemas.microsoft.com/office/drawing/2014/main" val="2093830176"/>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lnR w="12700" cap="flat" cmpd="sng" algn="ctr">
                      <a:solidFill>
                        <a:schemeClr val="tx1"/>
                      </a:solidFill>
                      <a:prstDash val="solid"/>
                      <a:round/>
                      <a:headEnd type="none" w="med" len="med"/>
                      <a:tailEnd type="none" w="med" len="med"/>
                    </a:lnR>
                  </a:tcPr>
                </a:tc>
                <a:tc>
                  <a:txBody>
                    <a:bodyPr/>
                    <a:lstStyle/>
                    <a:p>
                      <a:pPr algn="ctr"/>
                      <a:r>
                        <a:rPr lang="en-GB" sz="1200" dirty="0"/>
                        <a:t>30</a:t>
                      </a:r>
                    </a:p>
                  </a:txBody>
                  <a:tcPr>
                    <a:lnL w="12700" cap="flat" cmpd="sng" algn="ctr">
                      <a:solidFill>
                        <a:schemeClr val="tx1"/>
                      </a:solidFill>
                      <a:prstDash val="solid"/>
                      <a:round/>
                      <a:headEnd type="none" w="med" len="med"/>
                      <a:tailEnd type="none" w="med" len="med"/>
                    </a:lnL>
                  </a:tcPr>
                </a:tc>
                <a:tc>
                  <a:txBody>
                    <a:bodyPr/>
                    <a:lstStyle/>
                    <a:p>
                      <a:pPr algn="ctr"/>
                      <a:r>
                        <a:rPr lang="en-GB" sz="1200" dirty="0"/>
                        <a:t>12</a:t>
                      </a:r>
                    </a:p>
                  </a:txBody>
                  <a:tcPr>
                    <a:lnR w="12700" cap="flat" cmpd="sng" algn="ctr">
                      <a:solidFill>
                        <a:schemeClr val="tx1"/>
                      </a:solidFill>
                      <a:prstDash val="solid"/>
                      <a:round/>
                      <a:headEnd type="none" w="med" len="med"/>
                      <a:tailEnd type="none" w="med" len="med"/>
                    </a:lnR>
                  </a:tcPr>
                </a:tc>
                <a:tc>
                  <a:txBody>
                    <a:bodyPr/>
                    <a:lstStyle/>
                    <a:p>
                      <a:pPr algn="ctr"/>
                      <a:r>
                        <a:rPr lang="en-GB" sz="1200" dirty="0"/>
                        <a:t>0.38</a:t>
                      </a:r>
                    </a:p>
                  </a:txBody>
                  <a:tcPr>
                    <a:lnL w="12700" cap="flat" cmpd="sng" algn="ctr">
                      <a:solidFill>
                        <a:schemeClr val="tx1"/>
                      </a:solidFill>
                      <a:prstDash val="solid"/>
                      <a:round/>
                      <a:headEnd type="none" w="med" len="med"/>
                      <a:tailEnd type="none" w="med" len="med"/>
                    </a:lnL>
                  </a:tcPr>
                </a:tc>
                <a:tc>
                  <a:txBody>
                    <a:bodyPr/>
                    <a:lstStyle/>
                    <a:p>
                      <a:pPr algn="ctr"/>
                      <a:r>
                        <a:rPr lang="en-GB" sz="1200" dirty="0"/>
                        <a:t>-0.4</a:t>
                      </a:r>
                    </a:p>
                  </a:txBody>
                  <a:tcPr/>
                </a:tc>
                <a:extLst>
                  <a:ext uri="{0D108BD9-81ED-4DB2-BD59-A6C34878D82A}">
                    <a16:rowId xmlns:a16="http://schemas.microsoft.com/office/drawing/2014/main" val="2740421609"/>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10.1</a:t>
                      </a:r>
                    </a:p>
                  </a:txBody>
                  <a:tcPr>
                    <a:lnR w="12700" cap="flat" cmpd="sng" algn="ctr">
                      <a:solidFill>
                        <a:schemeClr val="tx1"/>
                      </a:solidFill>
                      <a:prstDash val="solid"/>
                      <a:round/>
                      <a:headEnd type="none" w="med" len="med"/>
                      <a:tailEnd type="none" w="med" len="med"/>
                    </a:lnR>
                  </a:tcPr>
                </a:tc>
                <a:tc>
                  <a:txBody>
                    <a:bodyPr/>
                    <a:lstStyle/>
                    <a:p>
                      <a:pPr algn="ctr"/>
                      <a:r>
                        <a:rPr lang="en-GB" sz="1200" b="1" dirty="0"/>
                        <a:t>100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GB" sz="1200" b="1" dirty="0"/>
                        <a:t>8.2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GB" sz="1200" b="1" dirty="0"/>
                        <a:t>-1.40</a:t>
                      </a:r>
                    </a:p>
                  </a:txBody>
                  <a:tcPr>
                    <a:lnL w="12700" cap="flat" cmpd="sng" algn="ctr">
                      <a:solidFill>
                        <a:schemeClr val="tx1"/>
                      </a:solidFill>
                      <a:prstDash val="solid"/>
                      <a:round/>
                      <a:headEnd type="none" w="med" len="med"/>
                      <a:tailEnd type="none" w="med" len="med"/>
                    </a:lnL>
                  </a:tcPr>
                </a:tc>
                <a:tc>
                  <a:txBody>
                    <a:bodyPr/>
                    <a:lstStyle/>
                    <a:p>
                      <a:pPr algn="ctr"/>
                      <a:r>
                        <a:rPr lang="en-GB" sz="1200" b="1" dirty="0"/>
                        <a:t>3.3</a:t>
                      </a:r>
                    </a:p>
                  </a:txBody>
                  <a:tcPr/>
                </a:tc>
                <a:extLst>
                  <a:ext uri="{0D108BD9-81ED-4DB2-BD59-A6C34878D82A}">
                    <a16:rowId xmlns:a16="http://schemas.microsoft.com/office/drawing/2014/main" val="2021971883"/>
                  </a:ext>
                </a:extLst>
              </a:tr>
            </a:tbl>
          </a:graphicData>
        </a:graphic>
      </p:graphicFrame>
      <p:sp>
        <p:nvSpPr>
          <p:cNvPr id="5" name="Content Placeholder 4">
            <a:extLst>
              <a:ext uri="{FF2B5EF4-FFF2-40B4-BE49-F238E27FC236}">
                <a16:creationId xmlns:a16="http://schemas.microsoft.com/office/drawing/2014/main" id="{1ACA902A-F38E-E343-6D31-727EEAC5A332}"/>
              </a:ext>
            </a:extLst>
          </p:cNvPr>
          <p:cNvSpPr>
            <a:spLocks noGrp="1"/>
          </p:cNvSpPr>
          <p:nvPr>
            <p:ph sz="quarter" idx="14"/>
          </p:nvPr>
        </p:nvSpPr>
        <p:spPr>
          <a:xfrm>
            <a:off x="977900" y="1776832"/>
            <a:ext cx="8147050" cy="943404"/>
          </a:xfrm>
        </p:spPr>
        <p:txBody>
          <a:bodyPr/>
          <a:lstStyle/>
          <a:p>
            <a:r>
              <a:rPr lang="en-GB" dirty="0"/>
              <a:t>Allocation = Refers to the value the Portfolio Manager adds by having different sector weights</a:t>
            </a:r>
          </a:p>
          <a:p>
            <a:r>
              <a:rPr lang="en-GB" dirty="0"/>
              <a:t>Selection = Refers to the value the Portfolio Manager adds by holding individual securities within the sector</a:t>
            </a:r>
          </a:p>
        </p:txBody>
      </p:sp>
      <p:sp>
        <p:nvSpPr>
          <p:cNvPr id="7" name="Text Placeholder 6">
            <a:extLst>
              <a:ext uri="{FF2B5EF4-FFF2-40B4-BE49-F238E27FC236}">
                <a16:creationId xmlns:a16="http://schemas.microsoft.com/office/drawing/2014/main" id="{D45C438B-A1CE-5E92-617A-C58F78DC03E0}"/>
              </a:ext>
            </a:extLst>
          </p:cNvPr>
          <p:cNvSpPr>
            <a:spLocks noGrp="1"/>
          </p:cNvSpPr>
          <p:nvPr>
            <p:ph type="body" sz="quarter" idx="13"/>
          </p:nvPr>
        </p:nvSpPr>
        <p:spPr>
          <a:xfrm>
            <a:off x="977900" y="1106329"/>
            <a:ext cx="8147050" cy="492443"/>
          </a:xfrm>
        </p:spPr>
        <p:txBody>
          <a:bodyPr/>
          <a:lstStyle/>
          <a:p>
            <a:r>
              <a:rPr lang="en-GB" dirty="0"/>
              <a:t>Quantify the portfolio managers active decision to explain the difference between the portfolio and benchmark return</a:t>
            </a:r>
          </a:p>
        </p:txBody>
      </p:sp>
      <p:sp>
        <p:nvSpPr>
          <p:cNvPr id="8" name="Title 7">
            <a:extLst>
              <a:ext uri="{FF2B5EF4-FFF2-40B4-BE49-F238E27FC236}">
                <a16:creationId xmlns:a16="http://schemas.microsoft.com/office/drawing/2014/main" id="{036BE56F-76FE-BBC4-3511-3D40A90A5024}"/>
              </a:ext>
            </a:extLst>
          </p:cNvPr>
          <p:cNvSpPr>
            <a:spLocks noGrp="1"/>
          </p:cNvSpPr>
          <p:nvPr>
            <p:ph type="title"/>
          </p:nvPr>
        </p:nvSpPr>
        <p:spPr/>
        <p:txBody>
          <a:bodyPr/>
          <a:lstStyle/>
          <a:p>
            <a:r>
              <a:rPr lang="en-GB" dirty="0"/>
              <a:t>Attribution Analysis</a:t>
            </a:r>
          </a:p>
        </p:txBody>
      </p:sp>
      <p:sp>
        <p:nvSpPr>
          <p:cNvPr id="10" name="Content Placeholder 4">
            <a:extLst>
              <a:ext uri="{FF2B5EF4-FFF2-40B4-BE49-F238E27FC236}">
                <a16:creationId xmlns:a16="http://schemas.microsoft.com/office/drawing/2014/main" id="{9B8816D6-013C-5AF5-E500-F443DBEE88FE}"/>
              </a:ext>
            </a:extLst>
          </p:cNvPr>
          <p:cNvSpPr txBox="1">
            <a:spLocks/>
          </p:cNvSpPr>
          <p:nvPr/>
        </p:nvSpPr>
        <p:spPr>
          <a:xfrm>
            <a:off x="977898" y="4884576"/>
            <a:ext cx="8147050" cy="1077218"/>
          </a:xfrm>
          <a:prstGeom prst="rect">
            <a:avLst/>
          </a:prstGeom>
          <a:noFill/>
        </p:spPr>
        <p:txBody>
          <a:bodyPr vert="horz"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i="1" dirty="0"/>
              <a:t>What does this tell us?</a:t>
            </a:r>
          </a:p>
          <a:p>
            <a:pPr marL="0" indent="0">
              <a:buNone/>
            </a:pPr>
            <a:r>
              <a:rPr lang="en-GB" sz="1200" i="1" dirty="0"/>
              <a:t>Overall the fund outperformed the benchmark by 1.9%</a:t>
            </a:r>
          </a:p>
          <a:p>
            <a:pPr marL="0" indent="0">
              <a:buNone/>
            </a:pPr>
            <a:r>
              <a:rPr lang="en-GB" sz="1200" i="1" dirty="0"/>
              <a:t>The portfolio is overweight financials and underweight cash (10%)</a:t>
            </a:r>
          </a:p>
          <a:p>
            <a:pPr marL="0" indent="0">
              <a:buNone/>
            </a:pPr>
            <a:r>
              <a:rPr lang="en-GB" sz="1200" i="1" dirty="0"/>
              <a:t>Being overweight financials cost 1%, and selection within financials also had a negative effect.</a:t>
            </a:r>
          </a:p>
          <a:p>
            <a:pPr marL="0" indent="0">
              <a:buNone/>
            </a:pPr>
            <a:r>
              <a:rPr lang="en-GB" sz="1200" i="1" dirty="0"/>
              <a:t>Being neutral government had no effect, but the selection within this sector had a strongly positive effect</a:t>
            </a:r>
          </a:p>
        </p:txBody>
      </p:sp>
    </p:spTree>
    <p:extLst>
      <p:ext uri="{BB962C8B-B14F-4D97-AF65-F5344CB8AC3E}">
        <p14:creationId xmlns:p14="http://schemas.microsoft.com/office/powerpoint/2010/main" val="415858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E49AB-299C-2897-5D9E-D5936E8D3658}"/>
              </a:ext>
            </a:extLst>
          </p:cNvPr>
          <p:cNvSpPr>
            <a:spLocks noGrp="1"/>
          </p:cNvSpPr>
          <p:nvPr>
            <p:ph type="body" sz="quarter" idx="15"/>
          </p:nvPr>
        </p:nvSpPr>
        <p:spPr/>
        <p:txBody>
          <a:bodyPr/>
          <a:lstStyle/>
          <a:p>
            <a:r>
              <a:rPr lang="en-GB" dirty="0"/>
              <a:t>Source: CAIM, October 2024</a:t>
            </a:r>
          </a:p>
        </p:txBody>
      </p:sp>
      <p:graphicFrame>
        <p:nvGraphicFramePr>
          <p:cNvPr id="12" name="Table 12">
            <a:extLst>
              <a:ext uri="{FF2B5EF4-FFF2-40B4-BE49-F238E27FC236}">
                <a16:creationId xmlns:a16="http://schemas.microsoft.com/office/drawing/2014/main" id="{9B19B5D3-3296-6FCA-A14F-DECAC8E9C0D9}"/>
              </a:ext>
            </a:extLst>
          </p:cNvPr>
          <p:cNvGraphicFramePr>
            <a:graphicFrameLocks noGrp="1"/>
          </p:cNvGraphicFramePr>
          <p:nvPr>
            <p:ph sz="quarter" idx="18"/>
          </p:nvPr>
        </p:nvGraphicFramePr>
        <p:xfrm>
          <a:off x="977900" y="3935413"/>
          <a:ext cx="8147047" cy="1940560"/>
        </p:xfrm>
        <a:graphic>
          <a:graphicData uri="http://schemas.openxmlformats.org/drawingml/2006/table">
            <a:tbl>
              <a:tblPr firstRow="1" bandRow="1">
                <a:tableStyleId>{5C22544A-7EE6-4342-B048-85BDC9FD1C3A}</a:tableStyleId>
              </a:tblPr>
              <a:tblGrid>
                <a:gridCol w="1357841">
                  <a:extLst>
                    <a:ext uri="{9D8B030D-6E8A-4147-A177-3AD203B41FA5}">
                      <a16:colId xmlns:a16="http://schemas.microsoft.com/office/drawing/2014/main" val="1727027251"/>
                    </a:ext>
                  </a:extLst>
                </a:gridCol>
                <a:gridCol w="1135645">
                  <a:extLst>
                    <a:ext uri="{9D8B030D-6E8A-4147-A177-3AD203B41FA5}">
                      <a16:colId xmlns:a16="http://schemas.microsoft.com/office/drawing/2014/main" val="2635855300"/>
                    </a:ext>
                  </a:extLst>
                </a:gridCol>
                <a:gridCol w="1135645">
                  <a:extLst>
                    <a:ext uri="{9D8B030D-6E8A-4147-A177-3AD203B41FA5}">
                      <a16:colId xmlns:a16="http://schemas.microsoft.com/office/drawing/2014/main" val="304134894"/>
                    </a:ext>
                  </a:extLst>
                </a:gridCol>
                <a:gridCol w="1135645">
                  <a:extLst>
                    <a:ext uri="{9D8B030D-6E8A-4147-A177-3AD203B41FA5}">
                      <a16:colId xmlns:a16="http://schemas.microsoft.com/office/drawing/2014/main" val="4199556942"/>
                    </a:ext>
                  </a:extLst>
                </a:gridCol>
                <a:gridCol w="1135645">
                  <a:extLst>
                    <a:ext uri="{9D8B030D-6E8A-4147-A177-3AD203B41FA5}">
                      <a16:colId xmlns:a16="http://schemas.microsoft.com/office/drawing/2014/main" val="1336359369"/>
                    </a:ext>
                  </a:extLst>
                </a:gridCol>
                <a:gridCol w="2246626">
                  <a:extLst>
                    <a:ext uri="{9D8B030D-6E8A-4147-A177-3AD203B41FA5}">
                      <a16:colId xmlns:a16="http://schemas.microsoft.com/office/drawing/2014/main" val="25469785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Allocation %</a:t>
                      </a:r>
                    </a:p>
                  </a:txBody>
                  <a:tcPr/>
                </a:tc>
                <a:extLst>
                  <a:ext uri="{0D108BD9-81ED-4DB2-BD59-A6C34878D82A}">
                    <a16:rowId xmlns:a16="http://schemas.microsoft.com/office/drawing/2014/main" val="2660749719"/>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tc>
                <a:tc>
                  <a:txBody>
                    <a:bodyPr/>
                    <a:lstStyle/>
                    <a:p>
                      <a:pPr algn="ctr"/>
                      <a:r>
                        <a:rPr lang="en-GB" sz="1200" dirty="0"/>
                        <a:t>50</a:t>
                      </a:r>
                    </a:p>
                  </a:txBody>
                  <a:tcPr/>
                </a:tc>
                <a:tc>
                  <a:txBody>
                    <a:bodyPr/>
                    <a:lstStyle/>
                    <a:p>
                      <a:pPr algn="ctr"/>
                      <a:r>
                        <a:rPr lang="en-GB" sz="1200" dirty="0"/>
                        <a:t>10</a:t>
                      </a:r>
                    </a:p>
                  </a:txBody>
                  <a:tcPr/>
                </a:tc>
                <a:tc>
                  <a:txBody>
                    <a:bodyPr/>
                    <a:lstStyle/>
                    <a:p>
                      <a:pPr algn="ctr"/>
                      <a:r>
                        <a:rPr lang="en-GB" sz="1200" dirty="0"/>
                        <a:t>(50 – 50) x (10 – 8.2) = 0.0</a:t>
                      </a:r>
                    </a:p>
                  </a:txBody>
                  <a:tcPr/>
                </a:tc>
                <a:extLst>
                  <a:ext uri="{0D108BD9-81ED-4DB2-BD59-A6C34878D82A}">
                    <a16:rowId xmlns:a16="http://schemas.microsoft.com/office/drawing/2014/main" val="4238734599"/>
                  </a:ext>
                </a:extLst>
              </a:tr>
              <a:tr h="370840">
                <a:tc>
                  <a:txBody>
                    <a:bodyPr/>
                    <a:lstStyle/>
                    <a:p>
                      <a:r>
                        <a:rPr lang="en-GB" sz="1200" dirty="0"/>
                        <a:t>Financial</a:t>
                      </a:r>
                    </a:p>
                  </a:txBody>
                  <a:tcPr/>
                </a:tc>
                <a:tc>
                  <a:txBody>
                    <a:bodyPr/>
                    <a:lstStyle/>
                    <a:p>
                      <a:pPr algn="ctr"/>
                      <a:r>
                        <a:rPr lang="en-GB" sz="1200" dirty="0"/>
                        <a:t>30</a:t>
                      </a:r>
                    </a:p>
                  </a:txBody>
                  <a:tcPr/>
                </a:tc>
                <a:tc>
                  <a:txBody>
                    <a:bodyPr/>
                    <a:lstStyle/>
                    <a:p>
                      <a:pPr algn="ctr"/>
                      <a:r>
                        <a:rPr lang="en-GB" sz="1200" dirty="0"/>
                        <a:t>-3</a:t>
                      </a:r>
                    </a:p>
                  </a:txBody>
                  <a:tcPr/>
                </a:tc>
                <a:tc>
                  <a:txBody>
                    <a:bodyPr/>
                    <a:lstStyle/>
                    <a:p>
                      <a:pPr algn="ctr"/>
                      <a:r>
                        <a:rPr lang="en-GB" sz="1200" dirty="0"/>
                        <a:t>20</a:t>
                      </a:r>
                    </a:p>
                  </a:txBody>
                  <a:tcPr/>
                </a:tc>
                <a:tc>
                  <a:txBody>
                    <a:bodyPr/>
                    <a:lstStyle/>
                    <a:p>
                      <a:pPr algn="ctr"/>
                      <a:r>
                        <a:rPr lang="en-GB" sz="1200" dirty="0"/>
                        <a:t>-2</a:t>
                      </a:r>
                    </a:p>
                  </a:txBody>
                  <a:tcPr/>
                </a:tc>
                <a:tc>
                  <a:txBody>
                    <a:bodyPr/>
                    <a:lstStyle/>
                    <a:p>
                      <a:pPr algn="ctr"/>
                      <a:r>
                        <a:rPr lang="en-GB" sz="1200" dirty="0"/>
                        <a:t>(30 – 20) x (-2 – 8.2) = -1.0</a:t>
                      </a:r>
                    </a:p>
                  </a:txBody>
                  <a:tcPr/>
                </a:tc>
                <a:extLst>
                  <a:ext uri="{0D108BD9-81ED-4DB2-BD59-A6C34878D82A}">
                    <a16:rowId xmlns:a16="http://schemas.microsoft.com/office/drawing/2014/main" val="1597409195"/>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tc>
                <a:tc>
                  <a:txBody>
                    <a:bodyPr/>
                    <a:lstStyle/>
                    <a:p>
                      <a:pPr algn="ctr"/>
                      <a:r>
                        <a:rPr lang="en-GB" sz="1200" dirty="0"/>
                        <a:t>30</a:t>
                      </a:r>
                    </a:p>
                  </a:txBody>
                  <a:tcPr/>
                </a:tc>
                <a:tc>
                  <a:txBody>
                    <a:bodyPr/>
                    <a:lstStyle/>
                    <a:p>
                      <a:pPr algn="ctr"/>
                      <a:r>
                        <a:rPr lang="en-GB" sz="1200" dirty="0"/>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(20 – 30) x (12 – 8.2) = -0.4</a:t>
                      </a:r>
                    </a:p>
                  </a:txBody>
                  <a:tcPr/>
                </a:tc>
                <a:extLst>
                  <a:ext uri="{0D108BD9-81ED-4DB2-BD59-A6C34878D82A}">
                    <a16:rowId xmlns:a16="http://schemas.microsoft.com/office/drawing/2014/main" val="63342281"/>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10.1</a:t>
                      </a:r>
                    </a:p>
                  </a:txBody>
                  <a:tcPr/>
                </a:tc>
                <a:tc>
                  <a:txBody>
                    <a:bodyPr/>
                    <a:lstStyle/>
                    <a:p>
                      <a:pPr algn="ctr"/>
                      <a:r>
                        <a:rPr lang="en-GB" sz="1200" b="1" dirty="0"/>
                        <a:t>100</a:t>
                      </a:r>
                    </a:p>
                  </a:txBody>
                  <a:tcPr/>
                </a:tc>
                <a:tc>
                  <a:txBody>
                    <a:bodyPr/>
                    <a:lstStyle/>
                    <a:p>
                      <a:pPr algn="ctr"/>
                      <a:r>
                        <a:rPr lang="en-GB" sz="1200" b="1" dirty="0"/>
                        <a:t>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a:t>0.0 + -1.0 + -0.4 = -1.4</a:t>
                      </a:r>
                    </a:p>
                  </a:txBody>
                  <a:tcPr/>
                </a:tc>
                <a:extLst>
                  <a:ext uri="{0D108BD9-81ED-4DB2-BD59-A6C34878D82A}">
                    <a16:rowId xmlns:a16="http://schemas.microsoft.com/office/drawing/2014/main" val="1987054492"/>
                  </a:ext>
                </a:extLst>
              </a:tr>
            </a:tbl>
          </a:graphicData>
        </a:graphic>
      </p:graphicFrame>
      <p:sp>
        <p:nvSpPr>
          <p:cNvPr id="5" name="Text Placeholder 4">
            <a:extLst>
              <a:ext uri="{FF2B5EF4-FFF2-40B4-BE49-F238E27FC236}">
                <a16:creationId xmlns:a16="http://schemas.microsoft.com/office/drawing/2014/main" id="{03B3F1C6-366B-29AA-78E2-43AC571672CD}"/>
              </a:ext>
            </a:extLst>
          </p:cNvPr>
          <p:cNvSpPr>
            <a:spLocks noGrp="1"/>
          </p:cNvSpPr>
          <p:nvPr>
            <p:ph type="body" sz="quarter" idx="13"/>
          </p:nvPr>
        </p:nvSpPr>
        <p:spPr/>
        <p:txBody>
          <a:bodyPr/>
          <a:lstStyle/>
          <a:p>
            <a:r>
              <a:rPr lang="en-GB" dirty="0"/>
              <a:t>Allocation Calculation</a:t>
            </a:r>
          </a:p>
        </p:txBody>
      </p:sp>
      <p:sp>
        <p:nvSpPr>
          <p:cNvPr id="6" name="Title 5">
            <a:extLst>
              <a:ext uri="{FF2B5EF4-FFF2-40B4-BE49-F238E27FC236}">
                <a16:creationId xmlns:a16="http://schemas.microsoft.com/office/drawing/2014/main" id="{D467F999-2897-A5D7-488E-CFCF36C0ADA1}"/>
              </a:ext>
            </a:extLst>
          </p:cNvPr>
          <p:cNvSpPr>
            <a:spLocks noGrp="1"/>
          </p:cNvSpPr>
          <p:nvPr>
            <p:ph type="title"/>
          </p:nvPr>
        </p:nvSpPr>
        <p:spPr/>
        <p:txBody>
          <a:bodyPr/>
          <a:lstStyle/>
          <a:p>
            <a:r>
              <a:rPr lang="en-GB" dirty="0"/>
              <a:t>Attribution Analysis</a:t>
            </a:r>
          </a:p>
        </p:txBody>
      </p:sp>
      <p:sp>
        <p:nvSpPr>
          <p:cNvPr id="7" name="Freeform 32">
            <a:extLst>
              <a:ext uri="{FF2B5EF4-FFF2-40B4-BE49-F238E27FC236}">
                <a16:creationId xmlns:a16="http://schemas.microsoft.com/office/drawing/2014/main" id="{AB1B0C73-4DBD-80BA-543C-A84FA238E7FE}"/>
              </a:ext>
            </a:extLst>
          </p:cNvPr>
          <p:cNvSpPr>
            <a:spLocks noEditPoints="1"/>
          </p:cNvSpPr>
          <p:nvPr/>
        </p:nvSpPr>
        <p:spPr bwMode="auto">
          <a:xfrm>
            <a:off x="1822976" y="1885860"/>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33">
            <a:extLst>
              <a:ext uri="{FF2B5EF4-FFF2-40B4-BE49-F238E27FC236}">
                <a16:creationId xmlns:a16="http://schemas.microsoft.com/office/drawing/2014/main" id="{18C19E7B-B6C3-F053-6679-FC3247E64C92}"/>
              </a:ext>
            </a:extLst>
          </p:cNvPr>
          <p:cNvSpPr>
            <a:spLocks noEditPoints="1"/>
          </p:cNvSpPr>
          <p:nvPr/>
        </p:nvSpPr>
        <p:spPr bwMode="auto">
          <a:xfrm>
            <a:off x="1370134" y="2657780"/>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34">
            <a:extLst>
              <a:ext uri="{FF2B5EF4-FFF2-40B4-BE49-F238E27FC236}">
                <a16:creationId xmlns:a16="http://schemas.microsoft.com/office/drawing/2014/main" id="{1F5C16B5-8D5C-28DE-6FA6-8F4DC8C9F9D5}"/>
              </a:ext>
            </a:extLst>
          </p:cNvPr>
          <p:cNvSpPr>
            <a:spLocks noEditPoints="1"/>
          </p:cNvSpPr>
          <p:nvPr/>
        </p:nvSpPr>
        <p:spPr bwMode="auto">
          <a:xfrm>
            <a:off x="2070996" y="2969894"/>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mc:AlternateContent xmlns:mc="http://schemas.openxmlformats.org/markup-compatibility/2006" xmlns:a14="http://schemas.microsoft.com/office/drawing/2010/main">
        <mc:Choice Requires="a14">
          <p:sp>
            <p:nvSpPr>
              <p:cNvPr id="10" name="Content Placeholder 7">
                <a:extLst>
                  <a:ext uri="{FF2B5EF4-FFF2-40B4-BE49-F238E27FC236}">
                    <a16:creationId xmlns:a16="http://schemas.microsoft.com/office/drawing/2014/main" id="{5BD6A4A5-7363-274B-8678-7A5175E04165}"/>
                  </a:ext>
                </a:extLst>
              </p:cNvPr>
              <p:cNvSpPr txBox="1">
                <a:spLocks/>
              </p:cNvSpPr>
              <p:nvPr/>
            </p:nvSpPr>
            <p:spPr>
              <a:xfrm>
                <a:off x="3846446" y="1998179"/>
                <a:ext cx="5278504" cy="1843108"/>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kern="0" dirty="0">
                    <a:solidFill>
                      <a:sysClr val="windowText" lastClr="000000"/>
                    </a:solidFill>
                  </a:rPr>
                  <a:t>Allocation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smtClean="0">
                                <a:solidFill>
                                  <a:schemeClr val="accent1"/>
                                </a:solidFill>
                                <a:latin typeface="Cambria Math" panose="02040503050406030204" pitchFamily="18" charset="0"/>
                              </a:rPr>
                              <m:t>(</m:t>
                            </m:r>
                            <m:r>
                              <a:rPr lang="en-GB" i="1" kern="0" dirty="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𝑝</m:t>
                            </m:r>
                          </m:sub>
                        </m:sSub>
                        <m:r>
                          <a:rPr lang="en-GB" i="1" kern="0" dirty="0" smtClean="0">
                            <a:solidFill>
                              <a:schemeClr val="accent1"/>
                            </a:solidFill>
                            <a:latin typeface="Cambria Math" panose="02040503050406030204" pitchFamily="18" charset="0"/>
                          </a:rPr>
                          <m:t>−</m:t>
                        </m:r>
                        <m:sSub>
                          <m:sSubPr>
                            <m:ctrlPr>
                              <a:rPr lang="en-GB" i="1" kern="0" dirty="0">
                                <a:solidFill>
                                  <a:schemeClr val="accent1"/>
                                </a:solidFill>
                                <a:latin typeface="Cambria Math" panose="02040503050406030204" pitchFamily="18" charset="0"/>
                              </a:rPr>
                            </m:ctrlPr>
                          </m:sSubPr>
                          <m:e>
                            <m:r>
                              <a:rPr lang="en-GB" i="1" kern="0" dirty="0" smtClean="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𝑏</m:t>
                            </m:r>
                          </m:sub>
                        </m:sSub>
                        <m:r>
                          <a:rPr lang="en-GB" i="1" kern="0" dirty="0" smtClean="0">
                            <a:solidFill>
                              <a:schemeClr val="accent1"/>
                            </a:solidFill>
                            <a:latin typeface="Cambria Math" panose="02040503050406030204" pitchFamily="18" charset="0"/>
                          </a:rPr>
                          <m:t>)</m:t>
                        </m:r>
                      </m:e>
                    </m:nary>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𝑏</m:t>
                        </m:r>
                      </m:sub>
                    </m:sSub>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𝐵</m:t>
                    </m:r>
                  </m:oMath>
                </a14:m>
                <a:r>
                  <a:rPr lang="en-GB" kern="0" dirty="0">
                    <a:solidFill>
                      <a:schemeClr val="accent1"/>
                    </a:solidFill>
                  </a:rPr>
                  <a:t>)</a:t>
                </a:r>
              </a:p>
              <a:p>
                <a:endParaRPr lang="en-GB" sz="1400" kern="0" dirty="0">
                  <a:solidFill>
                    <a:sysClr val="windowText" lastClr="000000"/>
                  </a:solidFill>
                </a:endParaRP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Weight of the Sector in the Portfolio</a:t>
                </a:r>
              </a:p>
              <a:p>
                <a:r>
                  <a:rPr lang="en-GB" sz="1400" i="1" kern="0" dirty="0">
                    <a:solidFill>
                      <a:sysClr val="windowText" lastClr="000000"/>
                    </a:solidFill>
                  </a:rPr>
                  <a:t>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𝑏</m:t>
                        </m:r>
                      </m:sub>
                    </m:sSub>
                  </m:oMath>
                </a14:m>
                <a:r>
                  <a:rPr lang="en-GB" sz="1400" i="1" kern="0" dirty="0">
                    <a:solidFill>
                      <a:sysClr val="windowText" lastClr="000000"/>
                    </a:solidFill>
                  </a:rPr>
                  <a:t> = Weight of the Sector in the Benchmark</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a:solidFill>
                              <a:schemeClr val="accent1"/>
                            </a:solidFill>
                            <a:latin typeface="Cambria Math" panose="02040503050406030204" pitchFamily="18" charset="0"/>
                          </a:rPr>
                          <m:t>𝑏</m:t>
                        </m:r>
                      </m:sub>
                    </m:sSub>
                  </m:oMath>
                </a14:m>
                <a:r>
                  <a:rPr lang="en-GB" sz="1400" i="1" kern="0" dirty="0">
                    <a:solidFill>
                      <a:sysClr val="windowText" lastClr="000000"/>
                    </a:solidFill>
                  </a:rPr>
                  <a:t> = Return of the Sector within the Benchmark</a:t>
                </a:r>
              </a:p>
              <a:p>
                <a:r>
                  <a:rPr lang="en-GB" sz="1400" kern="0" dirty="0">
                    <a:solidFill>
                      <a:schemeClr val="accent1"/>
                    </a:solidFill>
                  </a:rPr>
                  <a:t>		</a:t>
                </a:r>
                <a:r>
                  <a:rPr lang="en-GB" sz="1400" i="1" kern="0" dirty="0">
                    <a:solidFill>
                      <a:schemeClr val="accent1"/>
                    </a:solidFill>
                  </a:rPr>
                  <a:t>B </a:t>
                </a:r>
                <a:r>
                  <a:rPr lang="en-GB" sz="1400" i="1" kern="0" dirty="0">
                    <a:solidFill>
                      <a:sysClr val="windowText" lastClr="000000"/>
                    </a:solidFill>
                  </a:rPr>
                  <a:t>= Total Return of the Benchmark</a:t>
                </a:r>
              </a:p>
            </p:txBody>
          </p:sp>
        </mc:Choice>
        <mc:Fallback xmlns="">
          <p:sp>
            <p:nvSpPr>
              <p:cNvPr id="10" name="Content Placeholder 7">
                <a:extLst>
                  <a:ext uri="{FF2B5EF4-FFF2-40B4-BE49-F238E27FC236}">
                    <a16:creationId xmlns:a16="http://schemas.microsoft.com/office/drawing/2014/main" id="{5BD6A4A5-7363-274B-8678-7A5175E04165}"/>
                  </a:ext>
                </a:extLst>
              </p:cNvPr>
              <p:cNvSpPr txBox="1">
                <a:spLocks noRot="1" noChangeAspect="1" noMove="1" noResize="1" noEditPoints="1" noAdjustHandles="1" noChangeArrowheads="1" noChangeShapeType="1" noTextEdit="1"/>
              </p:cNvSpPr>
              <p:nvPr/>
            </p:nvSpPr>
            <p:spPr>
              <a:xfrm>
                <a:off x="3846446" y="1998179"/>
                <a:ext cx="5278504" cy="1843108"/>
              </a:xfrm>
              <a:prstGeom prst="rect">
                <a:avLst/>
              </a:prstGeom>
              <a:blipFill>
                <a:blip r:embed="rId2"/>
                <a:stretch>
                  <a:fillRect l="-1039" t="-23841"/>
                </a:stretch>
              </a:blipFill>
            </p:spPr>
            <p:txBody>
              <a:bodyPr/>
              <a:lstStyle/>
              <a:p>
                <a:r>
                  <a:rPr lang="en-GB">
                    <a:noFill/>
                  </a:rPr>
                  <a:t> </a:t>
                </a:r>
              </a:p>
            </p:txBody>
          </p:sp>
        </mc:Fallback>
      </mc:AlternateContent>
      <p:sp>
        <p:nvSpPr>
          <p:cNvPr id="11" name="Text Placeholder 3">
            <a:extLst>
              <a:ext uri="{FF2B5EF4-FFF2-40B4-BE49-F238E27FC236}">
                <a16:creationId xmlns:a16="http://schemas.microsoft.com/office/drawing/2014/main" id="{920A6CDF-01A1-413F-B0FE-6074A67E8E23}"/>
              </a:ext>
            </a:extLst>
          </p:cNvPr>
          <p:cNvSpPr txBox="1">
            <a:spLocks/>
          </p:cNvSpPr>
          <p:nvPr/>
        </p:nvSpPr>
        <p:spPr>
          <a:xfrm>
            <a:off x="977900" y="3570471"/>
            <a:ext cx="8131174" cy="292884"/>
          </a:xfrm>
          <a:prstGeom prst="rect">
            <a:avLst/>
          </a:prstGeom>
        </p:spPr>
        <p:txBody>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b="1" dirty="0"/>
              <a:t>Calculation:</a:t>
            </a:r>
          </a:p>
        </p:txBody>
      </p:sp>
    </p:spTree>
    <p:extLst>
      <p:ext uri="{BB962C8B-B14F-4D97-AF65-F5344CB8AC3E}">
        <p14:creationId xmlns:p14="http://schemas.microsoft.com/office/powerpoint/2010/main" val="396873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360"/>
                                          </p:val>
                                        </p:tav>
                                        <p:tav tm="100000">
                                          <p:val>
                                            <p:fltVal val="0"/>
                                          </p:val>
                                        </p:tav>
                                      </p:tavLst>
                                    </p:anim>
                                    <p:animEffect transition="in" filter="fade">
                                      <p:cBhvr>
                                        <p:cTn id="16" dur="75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500"/>
                                        <p:tgtEl>
                                          <p:spTgt spid="10">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Effect transition="in" filter="fade">
                                      <p:cBhvr>
                                        <p:cTn id="30" dur="500"/>
                                        <p:tgtEl>
                                          <p:spTgt spid="10">
                                            <p:txEl>
                                              <p:pRg st="2" end="2"/>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fade">
                                      <p:cBhvr>
                                        <p:cTn id="34" dur="500"/>
                                        <p:tgtEl>
                                          <p:spTgt spid="10">
                                            <p:txEl>
                                              <p:pRg st="3" end="3"/>
                                            </p:txEl>
                                          </p:spTgt>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10">
                                            <p:txEl>
                                              <p:pRg st="4" end="4"/>
                                            </p:txEl>
                                          </p:spTgt>
                                        </p:tgtEl>
                                        <p:attrNameLst>
                                          <p:attrName>style.visibility</p:attrName>
                                        </p:attrNameLst>
                                      </p:cBhvr>
                                      <p:to>
                                        <p:strVal val="visible"/>
                                      </p:to>
                                    </p:set>
                                    <p:animEffect transition="in" filter="fade">
                                      <p:cBhvr>
                                        <p:cTn id="38" dur="500"/>
                                        <p:tgtEl>
                                          <p:spTgt spid="10">
                                            <p:txEl>
                                              <p:pRg st="4" end="4"/>
                                            </p:txEl>
                                          </p:spTgt>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fade">
                                      <p:cBhvr>
                                        <p:cTn id="4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E49AB-299C-2897-5D9E-D5936E8D3658}"/>
              </a:ext>
            </a:extLst>
          </p:cNvPr>
          <p:cNvSpPr>
            <a:spLocks noGrp="1"/>
          </p:cNvSpPr>
          <p:nvPr>
            <p:ph type="body" sz="quarter" idx="15"/>
          </p:nvPr>
        </p:nvSpPr>
        <p:spPr/>
        <p:txBody>
          <a:bodyPr/>
          <a:lstStyle/>
          <a:p>
            <a:r>
              <a:rPr lang="en-GB" dirty="0"/>
              <a:t>Source: CAIM, October 2024</a:t>
            </a:r>
          </a:p>
        </p:txBody>
      </p:sp>
      <p:graphicFrame>
        <p:nvGraphicFramePr>
          <p:cNvPr id="12" name="Table 12">
            <a:extLst>
              <a:ext uri="{FF2B5EF4-FFF2-40B4-BE49-F238E27FC236}">
                <a16:creationId xmlns:a16="http://schemas.microsoft.com/office/drawing/2014/main" id="{9B19B5D3-3296-6FCA-A14F-DECAC8E9C0D9}"/>
              </a:ext>
            </a:extLst>
          </p:cNvPr>
          <p:cNvGraphicFramePr>
            <a:graphicFrameLocks noGrp="1"/>
          </p:cNvGraphicFramePr>
          <p:nvPr>
            <p:ph sz="quarter" idx="18"/>
          </p:nvPr>
        </p:nvGraphicFramePr>
        <p:xfrm>
          <a:off x="977900" y="3935413"/>
          <a:ext cx="8147047" cy="1940560"/>
        </p:xfrm>
        <a:graphic>
          <a:graphicData uri="http://schemas.openxmlformats.org/drawingml/2006/table">
            <a:tbl>
              <a:tblPr firstRow="1" bandRow="1">
                <a:tableStyleId>{5C22544A-7EE6-4342-B048-85BDC9FD1C3A}</a:tableStyleId>
              </a:tblPr>
              <a:tblGrid>
                <a:gridCol w="1357841">
                  <a:extLst>
                    <a:ext uri="{9D8B030D-6E8A-4147-A177-3AD203B41FA5}">
                      <a16:colId xmlns:a16="http://schemas.microsoft.com/office/drawing/2014/main" val="1727027251"/>
                    </a:ext>
                  </a:extLst>
                </a:gridCol>
                <a:gridCol w="1135645">
                  <a:extLst>
                    <a:ext uri="{9D8B030D-6E8A-4147-A177-3AD203B41FA5}">
                      <a16:colId xmlns:a16="http://schemas.microsoft.com/office/drawing/2014/main" val="2635855300"/>
                    </a:ext>
                  </a:extLst>
                </a:gridCol>
                <a:gridCol w="1135645">
                  <a:extLst>
                    <a:ext uri="{9D8B030D-6E8A-4147-A177-3AD203B41FA5}">
                      <a16:colId xmlns:a16="http://schemas.microsoft.com/office/drawing/2014/main" val="304134894"/>
                    </a:ext>
                  </a:extLst>
                </a:gridCol>
                <a:gridCol w="1135645">
                  <a:extLst>
                    <a:ext uri="{9D8B030D-6E8A-4147-A177-3AD203B41FA5}">
                      <a16:colId xmlns:a16="http://schemas.microsoft.com/office/drawing/2014/main" val="4199556942"/>
                    </a:ext>
                  </a:extLst>
                </a:gridCol>
                <a:gridCol w="1135645">
                  <a:extLst>
                    <a:ext uri="{9D8B030D-6E8A-4147-A177-3AD203B41FA5}">
                      <a16:colId xmlns:a16="http://schemas.microsoft.com/office/drawing/2014/main" val="1336359369"/>
                    </a:ext>
                  </a:extLst>
                </a:gridCol>
                <a:gridCol w="2246626">
                  <a:extLst>
                    <a:ext uri="{9D8B030D-6E8A-4147-A177-3AD203B41FA5}">
                      <a16:colId xmlns:a16="http://schemas.microsoft.com/office/drawing/2014/main" val="25469785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Selection %</a:t>
                      </a:r>
                    </a:p>
                  </a:txBody>
                  <a:tcPr/>
                </a:tc>
                <a:extLst>
                  <a:ext uri="{0D108BD9-81ED-4DB2-BD59-A6C34878D82A}">
                    <a16:rowId xmlns:a16="http://schemas.microsoft.com/office/drawing/2014/main" val="2660749719"/>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tc>
                <a:tc>
                  <a:txBody>
                    <a:bodyPr/>
                    <a:lstStyle/>
                    <a:p>
                      <a:pPr algn="ctr"/>
                      <a:r>
                        <a:rPr lang="en-GB" sz="1200" dirty="0"/>
                        <a:t>50</a:t>
                      </a:r>
                    </a:p>
                  </a:txBody>
                  <a:tcPr/>
                </a:tc>
                <a:tc>
                  <a:txBody>
                    <a:bodyPr/>
                    <a:lstStyle/>
                    <a:p>
                      <a:pPr algn="ctr"/>
                      <a:r>
                        <a:rPr lang="en-GB" sz="1200" dirty="0"/>
                        <a:t>10</a:t>
                      </a:r>
                    </a:p>
                  </a:txBody>
                  <a:tcPr/>
                </a:tc>
                <a:tc>
                  <a:txBody>
                    <a:bodyPr/>
                    <a:lstStyle/>
                    <a:p>
                      <a:pPr algn="ctr"/>
                      <a:r>
                        <a:rPr lang="en-GB" sz="1200" dirty="0"/>
                        <a:t>50 x (18 – 10) = 4.0</a:t>
                      </a:r>
                    </a:p>
                  </a:txBody>
                  <a:tcPr/>
                </a:tc>
                <a:extLst>
                  <a:ext uri="{0D108BD9-81ED-4DB2-BD59-A6C34878D82A}">
                    <a16:rowId xmlns:a16="http://schemas.microsoft.com/office/drawing/2014/main" val="4238734599"/>
                  </a:ext>
                </a:extLst>
              </a:tr>
              <a:tr h="370840">
                <a:tc>
                  <a:txBody>
                    <a:bodyPr/>
                    <a:lstStyle/>
                    <a:p>
                      <a:r>
                        <a:rPr lang="en-GB" sz="1200" dirty="0"/>
                        <a:t>Financial</a:t>
                      </a:r>
                    </a:p>
                  </a:txBody>
                  <a:tcPr/>
                </a:tc>
                <a:tc>
                  <a:txBody>
                    <a:bodyPr/>
                    <a:lstStyle/>
                    <a:p>
                      <a:pPr algn="ctr"/>
                      <a:r>
                        <a:rPr lang="en-GB" sz="1200" dirty="0"/>
                        <a:t>30</a:t>
                      </a:r>
                    </a:p>
                  </a:txBody>
                  <a:tcPr/>
                </a:tc>
                <a:tc>
                  <a:txBody>
                    <a:bodyPr/>
                    <a:lstStyle/>
                    <a:p>
                      <a:pPr algn="ctr"/>
                      <a:r>
                        <a:rPr lang="en-GB" sz="1200" dirty="0"/>
                        <a:t>-3</a:t>
                      </a:r>
                    </a:p>
                  </a:txBody>
                  <a:tcPr/>
                </a:tc>
                <a:tc>
                  <a:txBody>
                    <a:bodyPr/>
                    <a:lstStyle/>
                    <a:p>
                      <a:pPr algn="ctr"/>
                      <a:r>
                        <a:rPr lang="en-GB" sz="1200" dirty="0"/>
                        <a:t>20</a:t>
                      </a:r>
                    </a:p>
                  </a:txBody>
                  <a:tcPr/>
                </a:tc>
                <a:tc>
                  <a:txBody>
                    <a:bodyPr/>
                    <a:lstStyle/>
                    <a:p>
                      <a:pPr algn="ctr"/>
                      <a:r>
                        <a:rPr lang="en-GB" sz="1200" dirty="0"/>
                        <a:t>-2</a:t>
                      </a:r>
                    </a:p>
                  </a:txBody>
                  <a:tcPr/>
                </a:tc>
                <a:tc>
                  <a:txBody>
                    <a:bodyPr/>
                    <a:lstStyle/>
                    <a:p>
                      <a:pPr algn="ctr"/>
                      <a:r>
                        <a:rPr lang="en-GB" sz="1200" dirty="0"/>
                        <a:t>30 x (-3 – -2) = -0.3</a:t>
                      </a:r>
                    </a:p>
                  </a:txBody>
                  <a:tcPr/>
                </a:tc>
                <a:extLst>
                  <a:ext uri="{0D108BD9-81ED-4DB2-BD59-A6C34878D82A}">
                    <a16:rowId xmlns:a16="http://schemas.microsoft.com/office/drawing/2014/main" val="1597409195"/>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tc>
                <a:tc>
                  <a:txBody>
                    <a:bodyPr/>
                    <a:lstStyle/>
                    <a:p>
                      <a:pPr algn="ctr"/>
                      <a:r>
                        <a:rPr lang="en-GB" sz="1200" dirty="0"/>
                        <a:t>30</a:t>
                      </a:r>
                    </a:p>
                  </a:txBody>
                  <a:tcPr/>
                </a:tc>
                <a:tc>
                  <a:txBody>
                    <a:bodyPr/>
                    <a:lstStyle/>
                    <a:p>
                      <a:pPr algn="ctr"/>
                      <a:r>
                        <a:rPr lang="en-GB" sz="1200" dirty="0"/>
                        <a:t>12</a:t>
                      </a:r>
                    </a:p>
                  </a:txBody>
                  <a:tcPr/>
                </a:tc>
                <a:tc>
                  <a:txBody>
                    <a:bodyPr/>
                    <a:lstStyle/>
                    <a:p>
                      <a:pPr algn="ctr"/>
                      <a:r>
                        <a:rPr lang="en-GB" sz="1200" dirty="0"/>
                        <a:t>20 x (10 – 12) = -0.4</a:t>
                      </a:r>
                    </a:p>
                  </a:txBody>
                  <a:tcPr/>
                </a:tc>
                <a:extLst>
                  <a:ext uri="{0D108BD9-81ED-4DB2-BD59-A6C34878D82A}">
                    <a16:rowId xmlns:a16="http://schemas.microsoft.com/office/drawing/2014/main" val="63342281"/>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10.1</a:t>
                      </a:r>
                    </a:p>
                  </a:txBody>
                  <a:tcPr/>
                </a:tc>
                <a:tc>
                  <a:txBody>
                    <a:bodyPr/>
                    <a:lstStyle/>
                    <a:p>
                      <a:pPr algn="ctr"/>
                      <a:r>
                        <a:rPr lang="en-GB" sz="1200" b="1" dirty="0"/>
                        <a:t>100</a:t>
                      </a:r>
                    </a:p>
                  </a:txBody>
                  <a:tcPr/>
                </a:tc>
                <a:tc>
                  <a:txBody>
                    <a:bodyPr/>
                    <a:lstStyle/>
                    <a:p>
                      <a:pPr algn="ctr"/>
                      <a:r>
                        <a:rPr lang="en-GB" sz="1200" b="1" dirty="0"/>
                        <a:t>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a:t>4.0 + -0.3 + -0.4 = 3.3</a:t>
                      </a:r>
                    </a:p>
                  </a:txBody>
                  <a:tcPr/>
                </a:tc>
                <a:extLst>
                  <a:ext uri="{0D108BD9-81ED-4DB2-BD59-A6C34878D82A}">
                    <a16:rowId xmlns:a16="http://schemas.microsoft.com/office/drawing/2014/main" val="1987054492"/>
                  </a:ext>
                </a:extLst>
              </a:tr>
            </a:tbl>
          </a:graphicData>
        </a:graphic>
      </p:graphicFrame>
      <p:sp>
        <p:nvSpPr>
          <p:cNvPr id="5" name="Text Placeholder 4">
            <a:extLst>
              <a:ext uri="{FF2B5EF4-FFF2-40B4-BE49-F238E27FC236}">
                <a16:creationId xmlns:a16="http://schemas.microsoft.com/office/drawing/2014/main" id="{03B3F1C6-366B-29AA-78E2-43AC571672CD}"/>
              </a:ext>
            </a:extLst>
          </p:cNvPr>
          <p:cNvSpPr>
            <a:spLocks noGrp="1"/>
          </p:cNvSpPr>
          <p:nvPr>
            <p:ph type="body" sz="quarter" idx="13"/>
          </p:nvPr>
        </p:nvSpPr>
        <p:spPr/>
        <p:txBody>
          <a:bodyPr/>
          <a:lstStyle/>
          <a:p>
            <a:r>
              <a:rPr lang="en-GB" dirty="0"/>
              <a:t>Selection Calculation</a:t>
            </a:r>
          </a:p>
        </p:txBody>
      </p:sp>
      <p:sp>
        <p:nvSpPr>
          <p:cNvPr id="6" name="Title 5">
            <a:extLst>
              <a:ext uri="{FF2B5EF4-FFF2-40B4-BE49-F238E27FC236}">
                <a16:creationId xmlns:a16="http://schemas.microsoft.com/office/drawing/2014/main" id="{D467F999-2897-A5D7-488E-CFCF36C0ADA1}"/>
              </a:ext>
            </a:extLst>
          </p:cNvPr>
          <p:cNvSpPr>
            <a:spLocks noGrp="1"/>
          </p:cNvSpPr>
          <p:nvPr>
            <p:ph type="title"/>
          </p:nvPr>
        </p:nvSpPr>
        <p:spPr/>
        <p:txBody>
          <a:bodyPr/>
          <a:lstStyle/>
          <a:p>
            <a:r>
              <a:rPr lang="en-GB" dirty="0"/>
              <a:t>Attribution Analysis</a:t>
            </a:r>
          </a:p>
        </p:txBody>
      </p:sp>
      <p:sp>
        <p:nvSpPr>
          <p:cNvPr id="7" name="Freeform 32">
            <a:extLst>
              <a:ext uri="{FF2B5EF4-FFF2-40B4-BE49-F238E27FC236}">
                <a16:creationId xmlns:a16="http://schemas.microsoft.com/office/drawing/2014/main" id="{AB1B0C73-4DBD-80BA-543C-A84FA238E7FE}"/>
              </a:ext>
            </a:extLst>
          </p:cNvPr>
          <p:cNvSpPr>
            <a:spLocks noEditPoints="1"/>
          </p:cNvSpPr>
          <p:nvPr/>
        </p:nvSpPr>
        <p:spPr bwMode="auto">
          <a:xfrm>
            <a:off x="1822976" y="1885860"/>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33">
            <a:extLst>
              <a:ext uri="{FF2B5EF4-FFF2-40B4-BE49-F238E27FC236}">
                <a16:creationId xmlns:a16="http://schemas.microsoft.com/office/drawing/2014/main" id="{18C19E7B-B6C3-F053-6679-FC3247E64C92}"/>
              </a:ext>
            </a:extLst>
          </p:cNvPr>
          <p:cNvSpPr>
            <a:spLocks noEditPoints="1"/>
          </p:cNvSpPr>
          <p:nvPr/>
        </p:nvSpPr>
        <p:spPr bwMode="auto">
          <a:xfrm>
            <a:off x="1370134" y="2657780"/>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34">
            <a:extLst>
              <a:ext uri="{FF2B5EF4-FFF2-40B4-BE49-F238E27FC236}">
                <a16:creationId xmlns:a16="http://schemas.microsoft.com/office/drawing/2014/main" id="{1F5C16B5-8D5C-28DE-6FA6-8F4DC8C9F9D5}"/>
              </a:ext>
            </a:extLst>
          </p:cNvPr>
          <p:cNvSpPr>
            <a:spLocks noEditPoints="1"/>
          </p:cNvSpPr>
          <p:nvPr/>
        </p:nvSpPr>
        <p:spPr bwMode="auto">
          <a:xfrm>
            <a:off x="2070996" y="2969894"/>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Text Placeholder 3">
            <a:extLst>
              <a:ext uri="{FF2B5EF4-FFF2-40B4-BE49-F238E27FC236}">
                <a16:creationId xmlns:a16="http://schemas.microsoft.com/office/drawing/2014/main" id="{920A6CDF-01A1-413F-B0FE-6074A67E8E23}"/>
              </a:ext>
            </a:extLst>
          </p:cNvPr>
          <p:cNvSpPr txBox="1">
            <a:spLocks/>
          </p:cNvSpPr>
          <p:nvPr/>
        </p:nvSpPr>
        <p:spPr>
          <a:xfrm>
            <a:off x="977900" y="3570471"/>
            <a:ext cx="8131174" cy="292884"/>
          </a:xfrm>
          <a:prstGeom prst="rect">
            <a:avLst/>
          </a:prstGeom>
        </p:spPr>
        <p:txBody>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b="1" dirty="0"/>
              <a:t>Calculation:</a:t>
            </a:r>
          </a:p>
        </p:txBody>
      </p:sp>
      <mc:AlternateContent xmlns:mc="http://schemas.openxmlformats.org/markup-compatibility/2006" xmlns:a14="http://schemas.microsoft.com/office/drawing/2010/main">
        <mc:Choice Requires="a14">
          <p:sp>
            <p:nvSpPr>
              <p:cNvPr id="3" name="Content Placeholder 7">
                <a:extLst>
                  <a:ext uri="{FF2B5EF4-FFF2-40B4-BE49-F238E27FC236}">
                    <a16:creationId xmlns:a16="http://schemas.microsoft.com/office/drawing/2014/main" id="{B862F303-561C-3914-E6B2-BC47E1B33491}"/>
                  </a:ext>
                </a:extLst>
              </p:cNvPr>
              <p:cNvSpPr txBox="1">
                <a:spLocks/>
              </p:cNvSpPr>
              <p:nvPr/>
            </p:nvSpPr>
            <p:spPr>
              <a:xfrm>
                <a:off x="3912485" y="2015167"/>
                <a:ext cx="5196589" cy="1843108"/>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kern="0" dirty="0">
                    <a:solidFill>
                      <a:sysClr val="windowText" lastClr="000000"/>
                    </a:solidFill>
                  </a:rPr>
                  <a:t>Selection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𝑝</m:t>
                            </m:r>
                          </m:sub>
                        </m:sSub>
                      </m:e>
                    </m:nary>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𝑝</m:t>
                        </m:r>
                      </m:sub>
                    </m:sSub>
                    <m:r>
                      <a:rPr lang="en-GB" i="1" kern="0" dirty="0">
                        <a:solidFill>
                          <a:schemeClr val="accent1"/>
                        </a:solidFill>
                        <a:latin typeface="Cambria Math" panose="02040503050406030204" pitchFamily="18" charset="0"/>
                      </a:rPr>
                      <m:t>−</m:t>
                    </m:r>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𝑏</m:t>
                        </m:r>
                      </m:sub>
                    </m:sSub>
                  </m:oMath>
                </a14:m>
                <a:r>
                  <a:rPr lang="en-GB" kern="0" dirty="0">
                    <a:solidFill>
                      <a:schemeClr val="accent1"/>
                    </a:solidFill>
                  </a:rPr>
                  <a:t>)</a:t>
                </a:r>
              </a:p>
              <a:p>
                <a:endParaRPr lang="en-GB" sz="1400" kern="0" dirty="0">
                  <a:solidFill>
                    <a:sysClr val="windowText" lastClr="000000"/>
                  </a:solidFill>
                </a:endParaRP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Weight of the Sector in the Portfolio</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Return of the Sector within the Portfolio</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a:solidFill>
                              <a:schemeClr val="accent1"/>
                            </a:solidFill>
                            <a:latin typeface="Cambria Math" panose="02040503050406030204" pitchFamily="18" charset="0"/>
                          </a:rPr>
                          <m:t>𝑅</m:t>
                        </m:r>
                      </m:e>
                      <m:sub>
                        <m:r>
                          <a:rPr lang="en-GB" sz="1400" i="1" kern="0">
                            <a:solidFill>
                              <a:schemeClr val="accent1"/>
                            </a:solidFill>
                            <a:latin typeface="Cambria Math" panose="02040503050406030204" pitchFamily="18" charset="0"/>
                          </a:rPr>
                          <m:t>𝑏</m:t>
                        </m:r>
                      </m:sub>
                    </m:sSub>
                  </m:oMath>
                </a14:m>
                <a:r>
                  <a:rPr lang="en-GB" sz="1400" i="1" kern="0" dirty="0">
                    <a:solidFill>
                      <a:sysClr val="windowText" lastClr="000000"/>
                    </a:solidFill>
                  </a:rPr>
                  <a:t> = Return of the Sector within the Benchmark</a:t>
                </a:r>
              </a:p>
            </p:txBody>
          </p:sp>
        </mc:Choice>
        <mc:Fallback xmlns="">
          <p:sp>
            <p:nvSpPr>
              <p:cNvPr id="3" name="Content Placeholder 7">
                <a:extLst>
                  <a:ext uri="{FF2B5EF4-FFF2-40B4-BE49-F238E27FC236}">
                    <a16:creationId xmlns:a16="http://schemas.microsoft.com/office/drawing/2014/main" id="{B862F303-561C-3914-E6B2-BC47E1B33491}"/>
                  </a:ext>
                </a:extLst>
              </p:cNvPr>
              <p:cNvSpPr txBox="1">
                <a:spLocks noRot="1" noChangeAspect="1" noMove="1" noResize="1" noEditPoints="1" noAdjustHandles="1" noChangeArrowheads="1" noChangeShapeType="1" noTextEdit="1"/>
              </p:cNvSpPr>
              <p:nvPr/>
            </p:nvSpPr>
            <p:spPr>
              <a:xfrm>
                <a:off x="3912485" y="2015167"/>
                <a:ext cx="5196589" cy="1843108"/>
              </a:xfrm>
              <a:prstGeom prst="rect">
                <a:avLst/>
              </a:prstGeom>
              <a:blipFill>
                <a:blip r:embed="rId2"/>
                <a:stretch>
                  <a:fillRect l="-1056" t="-23841"/>
                </a:stretch>
              </a:blipFill>
            </p:spPr>
            <p:txBody>
              <a:bodyPr/>
              <a:lstStyle/>
              <a:p>
                <a:r>
                  <a:rPr lang="en-GB">
                    <a:noFill/>
                  </a:rPr>
                  <a:t> </a:t>
                </a:r>
              </a:p>
            </p:txBody>
          </p:sp>
        </mc:Fallback>
      </mc:AlternateContent>
    </p:spTree>
    <p:extLst>
      <p:ext uri="{BB962C8B-B14F-4D97-AF65-F5344CB8AC3E}">
        <p14:creationId xmlns:p14="http://schemas.microsoft.com/office/powerpoint/2010/main" val="98973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360"/>
                                          </p:val>
                                        </p:tav>
                                        <p:tav tm="100000">
                                          <p:val>
                                            <p:fltVal val="0"/>
                                          </p:val>
                                        </p:tav>
                                      </p:tavLst>
                                    </p:anim>
                                    <p:animEffect transition="in" filter="fade">
                                      <p:cBhvr>
                                        <p:cTn id="16" dur="75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E49AB-299C-2897-5D9E-D5936E8D3658}"/>
              </a:ext>
            </a:extLst>
          </p:cNvPr>
          <p:cNvSpPr>
            <a:spLocks noGrp="1"/>
          </p:cNvSpPr>
          <p:nvPr>
            <p:ph type="body" sz="quarter" idx="15"/>
          </p:nvPr>
        </p:nvSpPr>
        <p:spPr>
          <a:xfrm>
            <a:off x="977901" y="6289040"/>
            <a:ext cx="8147048" cy="138499"/>
          </a:xfrm>
        </p:spPr>
        <p:txBody>
          <a:bodyPr/>
          <a:lstStyle/>
          <a:p>
            <a:r>
              <a:rPr lang="en-GB" dirty="0"/>
              <a:t>Source: CAIM, October 2024</a:t>
            </a:r>
          </a:p>
        </p:txBody>
      </p:sp>
      <p:graphicFrame>
        <p:nvGraphicFramePr>
          <p:cNvPr id="12" name="Table 12">
            <a:extLst>
              <a:ext uri="{FF2B5EF4-FFF2-40B4-BE49-F238E27FC236}">
                <a16:creationId xmlns:a16="http://schemas.microsoft.com/office/drawing/2014/main" id="{9B19B5D3-3296-6FCA-A14F-DECAC8E9C0D9}"/>
              </a:ext>
            </a:extLst>
          </p:cNvPr>
          <p:cNvGraphicFramePr>
            <a:graphicFrameLocks noGrp="1"/>
          </p:cNvGraphicFramePr>
          <p:nvPr>
            <p:ph sz="quarter" idx="18"/>
          </p:nvPr>
        </p:nvGraphicFramePr>
        <p:xfrm>
          <a:off x="977900" y="3865568"/>
          <a:ext cx="8147047" cy="2311400"/>
        </p:xfrm>
        <a:graphic>
          <a:graphicData uri="http://schemas.openxmlformats.org/drawingml/2006/table">
            <a:tbl>
              <a:tblPr firstRow="1" bandRow="1">
                <a:tableStyleId>{5C22544A-7EE6-4342-B048-85BDC9FD1C3A}</a:tableStyleId>
              </a:tblPr>
              <a:tblGrid>
                <a:gridCol w="1357841">
                  <a:extLst>
                    <a:ext uri="{9D8B030D-6E8A-4147-A177-3AD203B41FA5}">
                      <a16:colId xmlns:a16="http://schemas.microsoft.com/office/drawing/2014/main" val="1727027251"/>
                    </a:ext>
                  </a:extLst>
                </a:gridCol>
                <a:gridCol w="1135645">
                  <a:extLst>
                    <a:ext uri="{9D8B030D-6E8A-4147-A177-3AD203B41FA5}">
                      <a16:colId xmlns:a16="http://schemas.microsoft.com/office/drawing/2014/main" val="2635855300"/>
                    </a:ext>
                  </a:extLst>
                </a:gridCol>
                <a:gridCol w="1135645">
                  <a:extLst>
                    <a:ext uri="{9D8B030D-6E8A-4147-A177-3AD203B41FA5}">
                      <a16:colId xmlns:a16="http://schemas.microsoft.com/office/drawing/2014/main" val="304134894"/>
                    </a:ext>
                  </a:extLst>
                </a:gridCol>
                <a:gridCol w="1135645">
                  <a:extLst>
                    <a:ext uri="{9D8B030D-6E8A-4147-A177-3AD203B41FA5}">
                      <a16:colId xmlns:a16="http://schemas.microsoft.com/office/drawing/2014/main" val="4199556942"/>
                    </a:ext>
                  </a:extLst>
                </a:gridCol>
                <a:gridCol w="1135645">
                  <a:extLst>
                    <a:ext uri="{9D8B030D-6E8A-4147-A177-3AD203B41FA5}">
                      <a16:colId xmlns:a16="http://schemas.microsoft.com/office/drawing/2014/main" val="1336359369"/>
                    </a:ext>
                  </a:extLst>
                </a:gridCol>
                <a:gridCol w="2246626">
                  <a:extLst>
                    <a:ext uri="{9D8B030D-6E8A-4147-A177-3AD203B41FA5}">
                      <a16:colId xmlns:a16="http://schemas.microsoft.com/office/drawing/2014/main" val="25469785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Allocation %</a:t>
                      </a:r>
                    </a:p>
                  </a:txBody>
                  <a:tcPr/>
                </a:tc>
                <a:extLst>
                  <a:ext uri="{0D108BD9-81ED-4DB2-BD59-A6C34878D82A}">
                    <a16:rowId xmlns:a16="http://schemas.microsoft.com/office/drawing/2014/main" val="2660749719"/>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tc>
                <a:tc>
                  <a:txBody>
                    <a:bodyPr/>
                    <a:lstStyle/>
                    <a:p>
                      <a:pPr algn="ctr"/>
                      <a:r>
                        <a:rPr lang="en-GB" sz="1200" dirty="0"/>
                        <a:t>50</a:t>
                      </a:r>
                    </a:p>
                  </a:txBody>
                  <a:tcPr/>
                </a:tc>
                <a:tc>
                  <a:txBody>
                    <a:bodyPr/>
                    <a:lstStyle/>
                    <a:p>
                      <a:pPr algn="ctr"/>
                      <a:r>
                        <a:rPr lang="en-GB" sz="1200" dirty="0"/>
                        <a:t>10</a:t>
                      </a:r>
                    </a:p>
                  </a:txBody>
                  <a:tcPr/>
                </a:tc>
                <a:tc>
                  <a:txBody>
                    <a:bodyPr/>
                    <a:lstStyle/>
                    <a:p>
                      <a:pPr algn="ctr"/>
                      <a:r>
                        <a:rPr lang="en-GB" sz="1200" dirty="0"/>
                        <a:t>(50 – 50) x (10 – 8.2) = 0.0</a:t>
                      </a:r>
                    </a:p>
                  </a:txBody>
                  <a:tcPr/>
                </a:tc>
                <a:extLst>
                  <a:ext uri="{0D108BD9-81ED-4DB2-BD59-A6C34878D82A}">
                    <a16:rowId xmlns:a16="http://schemas.microsoft.com/office/drawing/2014/main" val="4238734599"/>
                  </a:ext>
                </a:extLst>
              </a:tr>
              <a:tr h="370840">
                <a:tc>
                  <a:txBody>
                    <a:bodyPr/>
                    <a:lstStyle/>
                    <a:p>
                      <a:r>
                        <a:rPr lang="en-GB" sz="1200" dirty="0"/>
                        <a:t>Financial</a:t>
                      </a:r>
                    </a:p>
                  </a:txBody>
                  <a:tcPr/>
                </a:tc>
                <a:tc>
                  <a:txBody>
                    <a:bodyPr/>
                    <a:lstStyle/>
                    <a:p>
                      <a:pPr algn="ctr"/>
                      <a:r>
                        <a:rPr lang="en-GB" sz="1200" dirty="0"/>
                        <a:t>25</a:t>
                      </a:r>
                    </a:p>
                  </a:txBody>
                  <a:tcPr/>
                </a:tc>
                <a:tc>
                  <a:txBody>
                    <a:bodyPr/>
                    <a:lstStyle/>
                    <a:p>
                      <a:pPr algn="ctr"/>
                      <a:r>
                        <a:rPr lang="en-GB" sz="1200" dirty="0"/>
                        <a:t>-3</a:t>
                      </a:r>
                    </a:p>
                  </a:txBody>
                  <a:tcPr/>
                </a:tc>
                <a:tc>
                  <a:txBody>
                    <a:bodyPr/>
                    <a:lstStyle/>
                    <a:p>
                      <a:pPr algn="ctr"/>
                      <a:r>
                        <a:rPr lang="en-GB" sz="1200" dirty="0"/>
                        <a:t>20</a:t>
                      </a:r>
                    </a:p>
                  </a:txBody>
                  <a:tcPr/>
                </a:tc>
                <a:tc>
                  <a:txBody>
                    <a:bodyPr/>
                    <a:lstStyle/>
                    <a:p>
                      <a:pPr algn="ctr"/>
                      <a:r>
                        <a:rPr lang="en-GB" sz="1200" dirty="0"/>
                        <a:t>-2</a:t>
                      </a:r>
                    </a:p>
                  </a:txBody>
                  <a:tcPr/>
                </a:tc>
                <a:tc>
                  <a:txBody>
                    <a:bodyPr/>
                    <a:lstStyle/>
                    <a:p>
                      <a:pPr algn="ctr"/>
                      <a:r>
                        <a:rPr lang="en-GB" sz="1200" dirty="0"/>
                        <a:t>(25 – 20) x (-2 – 8.2) = -0.5</a:t>
                      </a:r>
                    </a:p>
                  </a:txBody>
                  <a:tcPr/>
                </a:tc>
                <a:extLst>
                  <a:ext uri="{0D108BD9-81ED-4DB2-BD59-A6C34878D82A}">
                    <a16:rowId xmlns:a16="http://schemas.microsoft.com/office/drawing/2014/main" val="1597409195"/>
                  </a:ext>
                </a:extLst>
              </a:tr>
              <a:tr h="370840">
                <a:tc>
                  <a:txBody>
                    <a:bodyPr/>
                    <a:lstStyle/>
                    <a:p>
                      <a:r>
                        <a:rPr lang="en-GB" sz="1200" dirty="0"/>
                        <a:t>Transportation</a:t>
                      </a:r>
                    </a:p>
                  </a:txBody>
                  <a:tcPr/>
                </a:tc>
                <a:tc>
                  <a:txBody>
                    <a:bodyPr/>
                    <a:lstStyle/>
                    <a:p>
                      <a:pPr algn="ctr"/>
                      <a:r>
                        <a:rPr lang="en-GB" sz="1200" dirty="0"/>
                        <a:t>5</a:t>
                      </a:r>
                    </a:p>
                  </a:txBody>
                  <a:tcPr/>
                </a:tc>
                <a:tc>
                  <a:txBody>
                    <a:bodyPr/>
                    <a:lstStyle/>
                    <a:p>
                      <a:pPr algn="ctr"/>
                      <a:r>
                        <a:rPr lang="en-GB" sz="1200" dirty="0"/>
                        <a:t>4</a:t>
                      </a:r>
                    </a:p>
                  </a:txBody>
                  <a:tcPr/>
                </a:tc>
                <a:tc>
                  <a:txBody>
                    <a:bodyPr/>
                    <a:lstStyle/>
                    <a:p>
                      <a:pPr algn="ctr"/>
                      <a:r>
                        <a:rPr lang="en-GB" sz="1200" dirty="0"/>
                        <a:t>-</a:t>
                      </a:r>
                    </a:p>
                  </a:txBody>
                  <a:tcPr/>
                </a:tc>
                <a:tc>
                  <a:txBody>
                    <a:bodyPr/>
                    <a:lstStyle/>
                    <a:p>
                      <a:pPr algn="ctr"/>
                      <a:r>
                        <a:rPr lang="en-GB" sz="1200" dirty="0"/>
                        <a:t>-</a:t>
                      </a:r>
                    </a:p>
                  </a:txBody>
                  <a:tcPr/>
                </a:tc>
                <a:tc>
                  <a:txBody>
                    <a:bodyPr/>
                    <a:lstStyle/>
                    <a:p>
                      <a:pPr algn="ctr"/>
                      <a:r>
                        <a:rPr lang="en-GB" sz="1200" dirty="0">
                          <a:highlight>
                            <a:srgbClr val="FFFF00"/>
                          </a:highlight>
                        </a:rPr>
                        <a:t>(5) X (4 – 8.2) = -0.2</a:t>
                      </a:r>
                    </a:p>
                  </a:txBody>
                  <a:tcPr/>
                </a:tc>
                <a:extLst>
                  <a:ext uri="{0D108BD9-81ED-4DB2-BD59-A6C34878D82A}">
                    <a16:rowId xmlns:a16="http://schemas.microsoft.com/office/drawing/2014/main" val="7367320"/>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tc>
                <a:tc>
                  <a:txBody>
                    <a:bodyPr/>
                    <a:lstStyle/>
                    <a:p>
                      <a:pPr algn="ctr"/>
                      <a:r>
                        <a:rPr lang="en-GB" sz="1200" dirty="0"/>
                        <a:t>30</a:t>
                      </a:r>
                    </a:p>
                  </a:txBody>
                  <a:tcPr/>
                </a:tc>
                <a:tc>
                  <a:txBody>
                    <a:bodyPr/>
                    <a:lstStyle/>
                    <a:p>
                      <a:pPr algn="ctr"/>
                      <a:r>
                        <a:rPr lang="en-GB" sz="1200" dirty="0"/>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(20 – 30) x (12 – 8.2) = -0.4</a:t>
                      </a:r>
                    </a:p>
                  </a:txBody>
                  <a:tcPr/>
                </a:tc>
                <a:extLst>
                  <a:ext uri="{0D108BD9-81ED-4DB2-BD59-A6C34878D82A}">
                    <a16:rowId xmlns:a16="http://schemas.microsoft.com/office/drawing/2014/main" val="63342281"/>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10.5</a:t>
                      </a:r>
                    </a:p>
                  </a:txBody>
                  <a:tcPr/>
                </a:tc>
                <a:tc>
                  <a:txBody>
                    <a:bodyPr/>
                    <a:lstStyle/>
                    <a:p>
                      <a:pPr algn="ctr"/>
                      <a:r>
                        <a:rPr lang="en-GB" sz="1200" b="1" dirty="0"/>
                        <a:t>100</a:t>
                      </a:r>
                    </a:p>
                  </a:txBody>
                  <a:tcPr/>
                </a:tc>
                <a:tc>
                  <a:txBody>
                    <a:bodyPr/>
                    <a:lstStyle/>
                    <a:p>
                      <a:pPr algn="ctr"/>
                      <a:r>
                        <a:rPr lang="en-GB" sz="1200" b="1" dirty="0"/>
                        <a:t>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a:t>0.0 + -0.5 + -0.2 + -0.4 = -1.1</a:t>
                      </a:r>
                    </a:p>
                  </a:txBody>
                  <a:tcPr/>
                </a:tc>
                <a:extLst>
                  <a:ext uri="{0D108BD9-81ED-4DB2-BD59-A6C34878D82A}">
                    <a16:rowId xmlns:a16="http://schemas.microsoft.com/office/drawing/2014/main" val="1987054492"/>
                  </a:ext>
                </a:extLst>
              </a:tr>
            </a:tbl>
          </a:graphicData>
        </a:graphic>
      </p:graphicFrame>
      <p:sp>
        <p:nvSpPr>
          <p:cNvPr id="5" name="Text Placeholder 4">
            <a:extLst>
              <a:ext uri="{FF2B5EF4-FFF2-40B4-BE49-F238E27FC236}">
                <a16:creationId xmlns:a16="http://schemas.microsoft.com/office/drawing/2014/main" id="{03B3F1C6-366B-29AA-78E2-43AC571672CD}"/>
              </a:ext>
            </a:extLst>
          </p:cNvPr>
          <p:cNvSpPr>
            <a:spLocks noGrp="1"/>
          </p:cNvSpPr>
          <p:nvPr>
            <p:ph type="body" sz="quarter" idx="13"/>
          </p:nvPr>
        </p:nvSpPr>
        <p:spPr/>
        <p:txBody>
          <a:bodyPr/>
          <a:lstStyle/>
          <a:p>
            <a:r>
              <a:rPr lang="en-GB" dirty="0"/>
              <a:t>Allocation Calculation – for sectors not included in the benchmark</a:t>
            </a:r>
          </a:p>
        </p:txBody>
      </p:sp>
      <p:sp>
        <p:nvSpPr>
          <p:cNvPr id="6" name="Title 5">
            <a:extLst>
              <a:ext uri="{FF2B5EF4-FFF2-40B4-BE49-F238E27FC236}">
                <a16:creationId xmlns:a16="http://schemas.microsoft.com/office/drawing/2014/main" id="{D467F999-2897-A5D7-488E-CFCF36C0ADA1}"/>
              </a:ext>
            </a:extLst>
          </p:cNvPr>
          <p:cNvSpPr>
            <a:spLocks noGrp="1"/>
          </p:cNvSpPr>
          <p:nvPr>
            <p:ph type="title"/>
          </p:nvPr>
        </p:nvSpPr>
        <p:spPr>
          <a:xfrm>
            <a:off x="979200" y="343203"/>
            <a:ext cx="6316950" cy="664797"/>
          </a:xfrm>
        </p:spPr>
        <p:txBody>
          <a:bodyPr/>
          <a:lstStyle/>
          <a:p>
            <a:r>
              <a:rPr lang="en-GB" dirty="0"/>
              <a:t>Attribution Analysis – </a:t>
            </a:r>
            <a:br>
              <a:rPr lang="en-GB" dirty="0"/>
            </a:br>
            <a:r>
              <a:rPr lang="en-GB" dirty="0"/>
              <a:t>Off Benchmark Bets</a:t>
            </a:r>
          </a:p>
        </p:txBody>
      </p:sp>
      <p:sp>
        <p:nvSpPr>
          <p:cNvPr id="7" name="Freeform 32">
            <a:extLst>
              <a:ext uri="{FF2B5EF4-FFF2-40B4-BE49-F238E27FC236}">
                <a16:creationId xmlns:a16="http://schemas.microsoft.com/office/drawing/2014/main" id="{AB1B0C73-4DBD-80BA-543C-A84FA238E7FE}"/>
              </a:ext>
            </a:extLst>
          </p:cNvPr>
          <p:cNvSpPr>
            <a:spLocks noEditPoints="1"/>
          </p:cNvSpPr>
          <p:nvPr/>
        </p:nvSpPr>
        <p:spPr bwMode="auto">
          <a:xfrm>
            <a:off x="1822976" y="1885860"/>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33">
            <a:extLst>
              <a:ext uri="{FF2B5EF4-FFF2-40B4-BE49-F238E27FC236}">
                <a16:creationId xmlns:a16="http://schemas.microsoft.com/office/drawing/2014/main" id="{18C19E7B-B6C3-F053-6679-FC3247E64C92}"/>
              </a:ext>
            </a:extLst>
          </p:cNvPr>
          <p:cNvSpPr>
            <a:spLocks noEditPoints="1"/>
          </p:cNvSpPr>
          <p:nvPr/>
        </p:nvSpPr>
        <p:spPr bwMode="auto">
          <a:xfrm>
            <a:off x="1370134" y="2657780"/>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34">
            <a:extLst>
              <a:ext uri="{FF2B5EF4-FFF2-40B4-BE49-F238E27FC236}">
                <a16:creationId xmlns:a16="http://schemas.microsoft.com/office/drawing/2014/main" id="{1F5C16B5-8D5C-28DE-6FA6-8F4DC8C9F9D5}"/>
              </a:ext>
            </a:extLst>
          </p:cNvPr>
          <p:cNvSpPr>
            <a:spLocks noEditPoints="1"/>
          </p:cNvSpPr>
          <p:nvPr/>
        </p:nvSpPr>
        <p:spPr bwMode="auto">
          <a:xfrm>
            <a:off x="2070996" y="2969894"/>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Text Placeholder 3">
            <a:extLst>
              <a:ext uri="{FF2B5EF4-FFF2-40B4-BE49-F238E27FC236}">
                <a16:creationId xmlns:a16="http://schemas.microsoft.com/office/drawing/2014/main" id="{920A6CDF-01A1-413F-B0FE-6074A67E8E23}"/>
              </a:ext>
            </a:extLst>
          </p:cNvPr>
          <p:cNvSpPr txBox="1">
            <a:spLocks/>
          </p:cNvSpPr>
          <p:nvPr/>
        </p:nvSpPr>
        <p:spPr>
          <a:xfrm>
            <a:off x="977900" y="3570471"/>
            <a:ext cx="8131174" cy="292884"/>
          </a:xfrm>
          <a:prstGeom prst="rect">
            <a:avLst/>
          </a:prstGeom>
        </p:spPr>
        <p:txBody>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b="1" dirty="0"/>
              <a:t>Calculation:</a:t>
            </a:r>
          </a:p>
        </p:txBody>
      </p:sp>
      <mc:AlternateContent xmlns:mc="http://schemas.openxmlformats.org/markup-compatibility/2006" xmlns:a14="http://schemas.microsoft.com/office/drawing/2010/main">
        <mc:Choice Requires="a14">
          <p:sp>
            <p:nvSpPr>
              <p:cNvPr id="4" name="Content Placeholder 7">
                <a:extLst>
                  <a:ext uri="{FF2B5EF4-FFF2-40B4-BE49-F238E27FC236}">
                    <a16:creationId xmlns:a16="http://schemas.microsoft.com/office/drawing/2014/main" id="{67289F5A-982E-2EC0-96B7-5E3C7572C652}"/>
                  </a:ext>
                </a:extLst>
              </p:cNvPr>
              <p:cNvSpPr txBox="1">
                <a:spLocks/>
              </p:cNvSpPr>
              <p:nvPr/>
            </p:nvSpPr>
            <p:spPr>
              <a:xfrm>
                <a:off x="3795263" y="1749060"/>
                <a:ext cx="4952497" cy="1843108"/>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sz="1400" kern="0" dirty="0">
                    <a:solidFill>
                      <a:sysClr val="windowText" lastClr="000000"/>
                    </a:solidFill>
                  </a:rPr>
                  <a:t>Allocation Return where the benchmark allocation is 0% </a:t>
                </a:r>
              </a:p>
              <a:p>
                <a:r>
                  <a:rPr lang="en-GB" sz="1400" kern="0" dirty="0">
                    <a:solidFill>
                      <a:sysClr val="windowText" lastClr="000000"/>
                    </a:solidFill>
                    <a:highlight>
                      <a:srgbClr val="FFFF00"/>
                    </a:highlight>
                  </a:rPr>
                  <a:t>Change formula below</a:t>
                </a:r>
              </a:p>
              <a:p>
                <a:endParaRPr lang="en-GB" kern="0" dirty="0">
                  <a:solidFill>
                    <a:sysClr val="windowText" lastClr="000000"/>
                  </a:solidFill>
                </a:endParaRPr>
              </a:p>
              <a:p>
                <a:r>
                  <a:rPr lang="en-GB" kern="0" dirty="0">
                    <a:solidFill>
                      <a:sysClr val="windowText" lastClr="000000"/>
                    </a:solidFill>
                  </a:rPr>
                  <a:t>Allocation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𝑝</m:t>
                            </m:r>
                          </m:sub>
                        </m:sSub>
                      </m:e>
                    </m:nary>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𝑝</m:t>
                        </m:r>
                      </m:sub>
                    </m:sSub>
                    <m:r>
                      <a:rPr lang="en-GB" i="1" kern="0" dirty="0">
                        <a:solidFill>
                          <a:schemeClr val="accent1"/>
                        </a:solidFill>
                        <a:latin typeface="Cambria Math" panose="02040503050406030204" pitchFamily="18" charset="0"/>
                      </a:rPr>
                      <m:t>−</m:t>
                    </m:r>
                    <m:r>
                      <a:rPr lang="en-GB" b="0" i="1" kern="0" dirty="0" smtClean="0">
                        <a:solidFill>
                          <a:schemeClr val="accent1"/>
                        </a:solidFill>
                        <a:latin typeface="Cambria Math" panose="02040503050406030204" pitchFamily="18" charset="0"/>
                      </a:rPr>
                      <m:t>𝐵</m:t>
                    </m:r>
                  </m:oMath>
                </a14:m>
                <a:r>
                  <a:rPr lang="en-GB" kern="0" dirty="0">
                    <a:solidFill>
                      <a:schemeClr val="accent1"/>
                    </a:solidFill>
                  </a:rPr>
                  <a:t>)</a:t>
                </a: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Weight of the Sector in the Portfolio</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Return of the Sector within the Portfolio</a:t>
                </a:r>
              </a:p>
              <a:p>
                <a:r>
                  <a:rPr lang="en-GB" sz="1400" kern="0" dirty="0">
                    <a:solidFill>
                      <a:schemeClr val="accent1"/>
                    </a:solidFill>
                  </a:rPr>
                  <a:t>	 	</a:t>
                </a:r>
                <a14:m>
                  <m:oMath xmlns:m="http://schemas.openxmlformats.org/officeDocument/2006/math">
                    <m:r>
                      <a:rPr lang="en-GB" sz="1400" b="0" i="1" kern="0" smtClean="0">
                        <a:solidFill>
                          <a:schemeClr val="accent1"/>
                        </a:solidFill>
                        <a:latin typeface="Cambria Math" panose="02040503050406030204" pitchFamily="18" charset="0"/>
                      </a:rPr>
                      <m:t>𝐵</m:t>
                    </m:r>
                  </m:oMath>
                </a14:m>
                <a:r>
                  <a:rPr lang="en-GB" sz="1400" i="1" kern="0" dirty="0">
                    <a:solidFill>
                      <a:sysClr val="windowText" lastClr="000000"/>
                    </a:solidFill>
                  </a:rPr>
                  <a:t> = Total Return of the Benchmark</a:t>
                </a:r>
              </a:p>
            </p:txBody>
          </p:sp>
        </mc:Choice>
        <mc:Fallback xmlns="">
          <p:sp>
            <p:nvSpPr>
              <p:cNvPr id="4" name="Content Placeholder 7">
                <a:extLst>
                  <a:ext uri="{FF2B5EF4-FFF2-40B4-BE49-F238E27FC236}">
                    <a16:creationId xmlns:a16="http://schemas.microsoft.com/office/drawing/2014/main" id="{67289F5A-982E-2EC0-96B7-5E3C7572C652}"/>
                  </a:ext>
                </a:extLst>
              </p:cNvPr>
              <p:cNvSpPr txBox="1">
                <a:spLocks noRot="1" noChangeAspect="1" noMove="1" noResize="1" noEditPoints="1" noAdjustHandles="1" noChangeArrowheads="1" noChangeShapeType="1" noTextEdit="1"/>
              </p:cNvSpPr>
              <p:nvPr/>
            </p:nvSpPr>
            <p:spPr>
              <a:xfrm>
                <a:off x="3795263" y="1749060"/>
                <a:ext cx="4952497" cy="1843108"/>
              </a:xfrm>
              <a:prstGeom prst="rect">
                <a:avLst/>
              </a:prstGeom>
              <a:blipFill>
                <a:blip r:embed="rId2"/>
                <a:stretch>
                  <a:fillRect l="-1108" t="-662"/>
                </a:stretch>
              </a:blipFill>
            </p:spPr>
            <p:txBody>
              <a:bodyPr/>
              <a:lstStyle/>
              <a:p>
                <a:r>
                  <a:rPr lang="en-GB">
                    <a:noFill/>
                  </a:rPr>
                  <a:t> </a:t>
                </a:r>
              </a:p>
            </p:txBody>
          </p:sp>
        </mc:Fallback>
      </mc:AlternateContent>
    </p:spTree>
    <p:extLst>
      <p:ext uri="{BB962C8B-B14F-4D97-AF65-F5344CB8AC3E}">
        <p14:creationId xmlns:p14="http://schemas.microsoft.com/office/powerpoint/2010/main" val="426536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360"/>
                                          </p:val>
                                        </p:tav>
                                        <p:tav tm="100000">
                                          <p:val>
                                            <p:fltVal val="0"/>
                                          </p:val>
                                        </p:tav>
                                      </p:tavLst>
                                    </p:anim>
                                    <p:animEffect transition="in" filter="fade">
                                      <p:cBhvr>
                                        <p:cTn id="16" dur="75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500"/>
                                        <p:tgtEl>
                                          <p:spTgt spid="4">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par>
                          <p:cTn id="43" fill="hold">
                            <p:stCondLst>
                              <p:cond delay="3250"/>
                            </p:stCondLst>
                            <p:childTnLst>
                              <p:par>
                                <p:cTn id="44" presetID="10" presetClass="entr" presetSubtype="0" fill="hold" grpId="0" nodeType="after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fade">
                                      <p:cBhvr>
                                        <p:cTn id="4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E49AB-299C-2897-5D9E-D5936E8D3658}"/>
              </a:ext>
            </a:extLst>
          </p:cNvPr>
          <p:cNvSpPr>
            <a:spLocks noGrp="1"/>
          </p:cNvSpPr>
          <p:nvPr>
            <p:ph type="body" sz="quarter" idx="15"/>
          </p:nvPr>
        </p:nvSpPr>
        <p:spPr>
          <a:xfrm>
            <a:off x="977901" y="6376298"/>
            <a:ext cx="8147048" cy="138499"/>
          </a:xfrm>
        </p:spPr>
        <p:txBody>
          <a:bodyPr/>
          <a:lstStyle/>
          <a:p>
            <a:r>
              <a:rPr lang="en-GB" dirty="0"/>
              <a:t>Source: CAIM, October 2024</a:t>
            </a:r>
          </a:p>
        </p:txBody>
      </p:sp>
      <p:graphicFrame>
        <p:nvGraphicFramePr>
          <p:cNvPr id="12" name="Table 12">
            <a:extLst>
              <a:ext uri="{FF2B5EF4-FFF2-40B4-BE49-F238E27FC236}">
                <a16:creationId xmlns:a16="http://schemas.microsoft.com/office/drawing/2014/main" id="{9B19B5D3-3296-6FCA-A14F-DECAC8E9C0D9}"/>
              </a:ext>
            </a:extLst>
          </p:cNvPr>
          <p:cNvGraphicFramePr>
            <a:graphicFrameLocks noGrp="1"/>
          </p:cNvGraphicFramePr>
          <p:nvPr>
            <p:ph sz="quarter" idx="18"/>
          </p:nvPr>
        </p:nvGraphicFramePr>
        <p:xfrm>
          <a:off x="977902" y="3497127"/>
          <a:ext cx="8147047" cy="2311400"/>
        </p:xfrm>
        <a:graphic>
          <a:graphicData uri="http://schemas.openxmlformats.org/drawingml/2006/table">
            <a:tbl>
              <a:tblPr firstRow="1" bandRow="1">
                <a:tableStyleId>{5C22544A-7EE6-4342-B048-85BDC9FD1C3A}</a:tableStyleId>
              </a:tblPr>
              <a:tblGrid>
                <a:gridCol w="1357841">
                  <a:extLst>
                    <a:ext uri="{9D8B030D-6E8A-4147-A177-3AD203B41FA5}">
                      <a16:colId xmlns:a16="http://schemas.microsoft.com/office/drawing/2014/main" val="1727027251"/>
                    </a:ext>
                  </a:extLst>
                </a:gridCol>
                <a:gridCol w="1135645">
                  <a:extLst>
                    <a:ext uri="{9D8B030D-6E8A-4147-A177-3AD203B41FA5}">
                      <a16:colId xmlns:a16="http://schemas.microsoft.com/office/drawing/2014/main" val="2635855300"/>
                    </a:ext>
                  </a:extLst>
                </a:gridCol>
                <a:gridCol w="1135645">
                  <a:extLst>
                    <a:ext uri="{9D8B030D-6E8A-4147-A177-3AD203B41FA5}">
                      <a16:colId xmlns:a16="http://schemas.microsoft.com/office/drawing/2014/main" val="304134894"/>
                    </a:ext>
                  </a:extLst>
                </a:gridCol>
                <a:gridCol w="1135645">
                  <a:extLst>
                    <a:ext uri="{9D8B030D-6E8A-4147-A177-3AD203B41FA5}">
                      <a16:colId xmlns:a16="http://schemas.microsoft.com/office/drawing/2014/main" val="4199556942"/>
                    </a:ext>
                  </a:extLst>
                </a:gridCol>
                <a:gridCol w="1135645">
                  <a:extLst>
                    <a:ext uri="{9D8B030D-6E8A-4147-A177-3AD203B41FA5}">
                      <a16:colId xmlns:a16="http://schemas.microsoft.com/office/drawing/2014/main" val="1336359369"/>
                    </a:ext>
                  </a:extLst>
                </a:gridCol>
                <a:gridCol w="2246626">
                  <a:extLst>
                    <a:ext uri="{9D8B030D-6E8A-4147-A177-3AD203B41FA5}">
                      <a16:colId xmlns:a16="http://schemas.microsoft.com/office/drawing/2014/main" val="254697854"/>
                    </a:ext>
                  </a:extLst>
                </a:gridCol>
              </a:tblGrid>
              <a:tr h="370840">
                <a:tc>
                  <a:txBody>
                    <a:bodyPr/>
                    <a:lstStyle/>
                    <a:p>
                      <a:r>
                        <a:rPr lang="en-GB" sz="1200" dirty="0"/>
                        <a:t>Sector</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Selection %</a:t>
                      </a:r>
                    </a:p>
                  </a:txBody>
                  <a:tcPr/>
                </a:tc>
                <a:extLst>
                  <a:ext uri="{0D108BD9-81ED-4DB2-BD59-A6C34878D82A}">
                    <a16:rowId xmlns:a16="http://schemas.microsoft.com/office/drawing/2014/main" val="2660749719"/>
                  </a:ext>
                </a:extLst>
              </a:tr>
              <a:tr h="370840">
                <a:tc>
                  <a:txBody>
                    <a:bodyPr/>
                    <a:lstStyle/>
                    <a:p>
                      <a:r>
                        <a:rPr lang="en-GB" sz="1200" dirty="0"/>
                        <a:t>Government</a:t>
                      </a:r>
                    </a:p>
                  </a:txBody>
                  <a:tcPr/>
                </a:tc>
                <a:tc>
                  <a:txBody>
                    <a:bodyPr/>
                    <a:lstStyle/>
                    <a:p>
                      <a:pPr algn="ctr"/>
                      <a:r>
                        <a:rPr lang="en-GB" sz="1200" dirty="0"/>
                        <a:t>50</a:t>
                      </a:r>
                    </a:p>
                  </a:txBody>
                  <a:tcPr/>
                </a:tc>
                <a:tc>
                  <a:txBody>
                    <a:bodyPr/>
                    <a:lstStyle/>
                    <a:p>
                      <a:pPr algn="ctr"/>
                      <a:r>
                        <a:rPr lang="en-GB" sz="1200" dirty="0"/>
                        <a:t>18</a:t>
                      </a:r>
                    </a:p>
                  </a:txBody>
                  <a:tcPr/>
                </a:tc>
                <a:tc>
                  <a:txBody>
                    <a:bodyPr/>
                    <a:lstStyle/>
                    <a:p>
                      <a:pPr algn="ctr"/>
                      <a:r>
                        <a:rPr lang="en-GB" sz="1200" dirty="0"/>
                        <a:t>50</a:t>
                      </a:r>
                    </a:p>
                  </a:txBody>
                  <a:tcPr/>
                </a:tc>
                <a:tc>
                  <a:txBody>
                    <a:bodyPr/>
                    <a:lstStyle/>
                    <a:p>
                      <a:pPr algn="ctr"/>
                      <a:r>
                        <a:rPr lang="en-GB" sz="1200" dirty="0"/>
                        <a:t>10</a:t>
                      </a:r>
                    </a:p>
                  </a:txBody>
                  <a:tcPr/>
                </a:tc>
                <a:tc>
                  <a:txBody>
                    <a:bodyPr/>
                    <a:lstStyle/>
                    <a:p>
                      <a:pPr algn="ctr"/>
                      <a:r>
                        <a:rPr lang="en-GB" sz="1200" dirty="0"/>
                        <a:t>50 x (18 – 10) = 4.0</a:t>
                      </a:r>
                    </a:p>
                  </a:txBody>
                  <a:tcPr/>
                </a:tc>
                <a:extLst>
                  <a:ext uri="{0D108BD9-81ED-4DB2-BD59-A6C34878D82A}">
                    <a16:rowId xmlns:a16="http://schemas.microsoft.com/office/drawing/2014/main" val="4238734599"/>
                  </a:ext>
                </a:extLst>
              </a:tr>
              <a:tr h="370840">
                <a:tc>
                  <a:txBody>
                    <a:bodyPr/>
                    <a:lstStyle/>
                    <a:p>
                      <a:r>
                        <a:rPr lang="en-GB" sz="1200" dirty="0"/>
                        <a:t>Financial</a:t>
                      </a:r>
                    </a:p>
                  </a:txBody>
                  <a:tcPr/>
                </a:tc>
                <a:tc>
                  <a:txBody>
                    <a:bodyPr/>
                    <a:lstStyle/>
                    <a:p>
                      <a:pPr algn="ctr"/>
                      <a:r>
                        <a:rPr lang="en-GB" sz="1200" dirty="0"/>
                        <a:t>25</a:t>
                      </a:r>
                    </a:p>
                  </a:txBody>
                  <a:tcPr/>
                </a:tc>
                <a:tc>
                  <a:txBody>
                    <a:bodyPr/>
                    <a:lstStyle/>
                    <a:p>
                      <a:pPr algn="ctr"/>
                      <a:r>
                        <a:rPr lang="en-GB" sz="1200" dirty="0"/>
                        <a:t>-3</a:t>
                      </a:r>
                    </a:p>
                  </a:txBody>
                  <a:tcPr/>
                </a:tc>
                <a:tc>
                  <a:txBody>
                    <a:bodyPr/>
                    <a:lstStyle/>
                    <a:p>
                      <a:pPr algn="ctr"/>
                      <a:r>
                        <a:rPr lang="en-GB" sz="1200" dirty="0"/>
                        <a:t>20</a:t>
                      </a:r>
                    </a:p>
                  </a:txBody>
                  <a:tcPr/>
                </a:tc>
                <a:tc>
                  <a:txBody>
                    <a:bodyPr/>
                    <a:lstStyle/>
                    <a:p>
                      <a:pPr algn="ctr"/>
                      <a:r>
                        <a:rPr lang="en-GB" sz="1200" dirty="0"/>
                        <a:t>-2</a:t>
                      </a:r>
                    </a:p>
                  </a:txBody>
                  <a:tcPr/>
                </a:tc>
                <a:tc>
                  <a:txBody>
                    <a:bodyPr/>
                    <a:lstStyle/>
                    <a:p>
                      <a:pPr algn="ctr"/>
                      <a:r>
                        <a:rPr lang="en-GB" sz="1200" dirty="0"/>
                        <a:t>25 x (-3 – -2) = -0.25</a:t>
                      </a:r>
                    </a:p>
                  </a:txBody>
                  <a:tcPr/>
                </a:tc>
                <a:extLst>
                  <a:ext uri="{0D108BD9-81ED-4DB2-BD59-A6C34878D82A}">
                    <a16:rowId xmlns:a16="http://schemas.microsoft.com/office/drawing/2014/main" val="1597409195"/>
                  </a:ext>
                </a:extLst>
              </a:tr>
              <a:tr h="370840">
                <a:tc>
                  <a:txBody>
                    <a:bodyPr/>
                    <a:lstStyle/>
                    <a:p>
                      <a:r>
                        <a:rPr lang="en-GB" sz="1200" dirty="0"/>
                        <a:t>Transportation</a:t>
                      </a:r>
                    </a:p>
                  </a:txBody>
                  <a:tcPr/>
                </a:tc>
                <a:tc>
                  <a:txBody>
                    <a:bodyPr/>
                    <a:lstStyle/>
                    <a:p>
                      <a:pPr algn="ctr"/>
                      <a:r>
                        <a:rPr lang="en-GB" sz="1200" dirty="0"/>
                        <a:t>5</a:t>
                      </a:r>
                    </a:p>
                  </a:txBody>
                  <a:tcPr/>
                </a:tc>
                <a:tc>
                  <a:txBody>
                    <a:bodyPr/>
                    <a:lstStyle/>
                    <a:p>
                      <a:pPr algn="ctr"/>
                      <a:r>
                        <a:rPr lang="en-GB" sz="1200" dirty="0"/>
                        <a:t>4</a:t>
                      </a:r>
                    </a:p>
                  </a:txBody>
                  <a:tcPr/>
                </a:tc>
                <a:tc>
                  <a:txBody>
                    <a:bodyPr/>
                    <a:lstStyle/>
                    <a:p>
                      <a:pPr algn="ctr"/>
                      <a:r>
                        <a:rPr lang="en-GB" sz="1200" dirty="0"/>
                        <a:t>-</a:t>
                      </a:r>
                    </a:p>
                  </a:txBody>
                  <a:tcPr/>
                </a:tc>
                <a:tc>
                  <a:txBody>
                    <a:bodyPr/>
                    <a:lstStyle/>
                    <a:p>
                      <a:pPr algn="ctr"/>
                      <a:r>
                        <a:rPr lang="en-GB" sz="1200" dirty="0"/>
                        <a:t>-</a:t>
                      </a:r>
                    </a:p>
                  </a:txBody>
                  <a:tcPr/>
                </a:tc>
                <a:tc>
                  <a:txBody>
                    <a:bodyPr/>
                    <a:lstStyle/>
                    <a:p>
                      <a:pPr algn="ctr"/>
                      <a:r>
                        <a:rPr lang="en-GB" sz="1200" dirty="0">
                          <a:highlight>
                            <a:srgbClr val="FFFF00"/>
                          </a:highlight>
                        </a:rPr>
                        <a:t>5 x (4 – 4) = 0</a:t>
                      </a:r>
                    </a:p>
                  </a:txBody>
                  <a:tcPr/>
                </a:tc>
                <a:extLst>
                  <a:ext uri="{0D108BD9-81ED-4DB2-BD59-A6C34878D82A}">
                    <a16:rowId xmlns:a16="http://schemas.microsoft.com/office/drawing/2014/main" val="1585152246"/>
                  </a:ext>
                </a:extLst>
              </a:tr>
              <a:tr h="370840">
                <a:tc>
                  <a:txBody>
                    <a:bodyPr/>
                    <a:lstStyle/>
                    <a:p>
                      <a:r>
                        <a:rPr lang="en-GB" sz="1200" dirty="0"/>
                        <a:t>Cash</a:t>
                      </a:r>
                    </a:p>
                  </a:txBody>
                  <a:tcPr/>
                </a:tc>
                <a:tc>
                  <a:txBody>
                    <a:bodyPr/>
                    <a:lstStyle/>
                    <a:p>
                      <a:pPr algn="ctr"/>
                      <a:r>
                        <a:rPr lang="en-GB" sz="1200" dirty="0"/>
                        <a:t>20</a:t>
                      </a:r>
                    </a:p>
                  </a:txBody>
                  <a:tcPr/>
                </a:tc>
                <a:tc>
                  <a:txBody>
                    <a:bodyPr/>
                    <a:lstStyle/>
                    <a:p>
                      <a:pPr algn="ctr"/>
                      <a:r>
                        <a:rPr lang="en-GB" sz="1200" dirty="0"/>
                        <a:t>10</a:t>
                      </a:r>
                    </a:p>
                  </a:txBody>
                  <a:tcPr/>
                </a:tc>
                <a:tc>
                  <a:txBody>
                    <a:bodyPr/>
                    <a:lstStyle/>
                    <a:p>
                      <a:pPr algn="ctr"/>
                      <a:r>
                        <a:rPr lang="en-GB" sz="1200" dirty="0"/>
                        <a:t>30</a:t>
                      </a:r>
                    </a:p>
                  </a:txBody>
                  <a:tcPr/>
                </a:tc>
                <a:tc>
                  <a:txBody>
                    <a:bodyPr/>
                    <a:lstStyle/>
                    <a:p>
                      <a:pPr algn="ctr"/>
                      <a:r>
                        <a:rPr lang="en-GB" sz="1200" dirty="0"/>
                        <a:t>12</a:t>
                      </a:r>
                    </a:p>
                  </a:txBody>
                  <a:tcPr/>
                </a:tc>
                <a:tc>
                  <a:txBody>
                    <a:bodyPr/>
                    <a:lstStyle/>
                    <a:p>
                      <a:pPr algn="ctr"/>
                      <a:r>
                        <a:rPr lang="en-GB" sz="1200" dirty="0"/>
                        <a:t>20 x (10 – 12) = -0.4</a:t>
                      </a:r>
                    </a:p>
                  </a:txBody>
                  <a:tcPr/>
                </a:tc>
                <a:extLst>
                  <a:ext uri="{0D108BD9-81ED-4DB2-BD59-A6C34878D82A}">
                    <a16:rowId xmlns:a16="http://schemas.microsoft.com/office/drawing/2014/main" val="63342281"/>
                  </a:ext>
                </a:extLst>
              </a:tr>
              <a:tr h="370840">
                <a:tc>
                  <a:txBody>
                    <a:bodyPr/>
                    <a:lstStyle/>
                    <a:p>
                      <a:r>
                        <a:rPr lang="en-GB" sz="1200" b="1" dirty="0"/>
                        <a:t>Portfolio Total</a:t>
                      </a:r>
                    </a:p>
                  </a:txBody>
                  <a:tcPr/>
                </a:tc>
                <a:tc>
                  <a:txBody>
                    <a:bodyPr/>
                    <a:lstStyle/>
                    <a:p>
                      <a:pPr algn="ctr"/>
                      <a:r>
                        <a:rPr lang="en-GB" sz="1200" b="1" dirty="0"/>
                        <a:t>100</a:t>
                      </a:r>
                    </a:p>
                  </a:txBody>
                  <a:tcPr/>
                </a:tc>
                <a:tc>
                  <a:txBody>
                    <a:bodyPr/>
                    <a:lstStyle/>
                    <a:p>
                      <a:pPr algn="ctr"/>
                      <a:r>
                        <a:rPr lang="en-GB" sz="1200" b="1" dirty="0"/>
                        <a:t>10.5</a:t>
                      </a:r>
                    </a:p>
                  </a:txBody>
                  <a:tcPr/>
                </a:tc>
                <a:tc>
                  <a:txBody>
                    <a:bodyPr/>
                    <a:lstStyle/>
                    <a:p>
                      <a:pPr algn="ctr"/>
                      <a:r>
                        <a:rPr lang="en-GB" sz="1200" b="1" dirty="0"/>
                        <a:t>100</a:t>
                      </a:r>
                    </a:p>
                  </a:txBody>
                  <a:tcPr/>
                </a:tc>
                <a:tc>
                  <a:txBody>
                    <a:bodyPr/>
                    <a:lstStyle/>
                    <a:p>
                      <a:pPr algn="ctr"/>
                      <a:r>
                        <a:rPr lang="en-GB" sz="1200" b="1" dirty="0"/>
                        <a:t>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a:t>4.0 + -0.3 + 0 + -0.4 = 3.4</a:t>
                      </a:r>
                    </a:p>
                  </a:txBody>
                  <a:tcPr/>
                </a:tc>
                <a:extLst>
                  <a:ext uri="{0D108BD9-81ED-4DB2-BD59-A6C34878D82A}">
                    <a16:rowId xmlns:a16="http://schemas.microsoft.com/office/drawing/2014/main" val="1987054492"/>
                  </a:ext>
                </a:extLst>
              </a:tr>
            </a:tbl>
          </a:graphicData>
        </a:graphic>
      </p:graphicFrame>
      <p:sp>
        <p:nvSpPr>
          <p:cNvPr id="5" name="Text Placeholder 4">
            <a:extLst>
              <a:ext uri="{FF2B5EF4-FFF2-40B4-BE49-F238E27FC236}">
                <a16:creationId xmlns:a16="http://schemas.microsoft.com/office/drawing/2014/main" id="{03B3F1C6-366B-29AA-78E2-43AC571672CD}"/>
              </a:ext>
            </a:extLst>
          </p:cNvPr>
          <p:cNvSpPr>
            <a:spLocks noGrp="1"/>
          </p:cNvSpPr>
          <p:nvPr>
            <p:ph type="body" sz="quarter" idx="13"/>
          </p:nvPr>
        </p:nvSpPr>
        <p:spPr/>
        <p:txBody>
          <a:bodyPr/>
          <a:lstStyle/>
          <a:p>
            <a:r>
              <a:rPr lang="en-GB" dirty="0"/>
              <a:t>Selection Calculation – for sectors not included in the benchmark = 0</a:t>
            </a:r>
          </a:p>
        </p:txBody>
      </p:sp>
      <p:sp>
        <p:nvSpPr>
          <p:cNvPr id="6" name="Title 5">
            <a:extLst>
              <a:ext uri="{FF2B5EF4-FFF2-40B4-BE49-F238E27FC236}">
                <a16:creationId xmlns:a16="http://schemas.microsoft.com/office/drawing/2014/main" id="{D467F999-2897-A5D7-488E-CFCF36C0ADA1}"/>
              </a:ext>
            </a:extLst>
          </p:cNvPr>
          <p:cNvSpPr>
            <a:spLocks noGrp="1"/>
          </p:cNvSpPr>
          <p:nvPr>
            <p:ph type="title"/>
          </p:nvPr>
        </p:nvSpPr>
        <p:spPr>
          <a:xfrm>
            <a:off x="979200" y="343203"/>
            <a:ext cx="6316950" cy="664797"/>
          </a:xfrm>
        </p:spPr>
        <p:txBody>
          <a:bodyPr/>
          <a:lstStyle/>
          <a:p>
            <a:r>
              <a:rPr lang="en-GB" dirty="0"/>
              <a:t>Attribution Analysis – </a:t>
            </a:r>
            <a:br>
              <a:rPr lang="en-GB" dirty="0"/>
            </a:br>
            <a:r>
              <a:rPr lang="en-GB" dirty="0"/>
              <a:t>Off Benchmark Bets</a:t>
            </a:r>
          </a:p>
        </p:txBody>
      </p:sp>
      <p:sp>
        <p:nvSpPr>
          <p:cNvPr id="7" name="Freeform 32">
            <a:extLst>
              <a:ext uri="{FF2B5EF4-FFF2-40B4-BE49-F238E27FC236}">
                <a16:creationId xmlns:a16="http://schemas.microsoft.com/office/drawing/2014/main" id="{AB1B0C73-4DBD-80BA-543C-A84FA238E7FE}"/>
              </a:ext>
            </a:extLst>
          </p:cNvPr>
          <p:cNvSpPr>
            <a:spLocks noEditPoints="1"/>
          </p:cNvSpPr>
          <p:nvPr/>
        </p:nvSpPr>
        <p:spPr bwMode="auto">
          <a:xfrm>
            <a:off x="1934736" y="1627441"/>
            <a:ext cx="1036660" cy="1033873"/>
          </a:xfrm>
          <a:custGeom>
            <a:avLst/>
            <a:gdLst>
              <a:gd name="T0" fmla="*/ 604 w 814"/>
              <a:gd name="T1" fmla="*/ 104 h 813"/>
              <a:gd name="T2" fmla="*/ 678 w 814"/>
              <a:gd name="T3" fmla="*/ 211 h 813"/>
              <a:gd name="T4" fmla="*/ 739 w 814"/>
              <a:gd name="T5" fmla="*/ 198 h 813"/>
              <a:gd name="T6" fmla="*/ 806 w 814"/>
              <a:gd name="T7" fmla="*/ 279 h 813"/>
              <a:gd name="T8" fmla="*/ 746 w 814"/>
              <a:gd name="T9" fmla="*/ 338 h 813"/>
              <a:gd name="T10" fmla="*/ 737 w 814"/>
              <a:gd name="T11" fmla="*/ 462 h 813"/>
              <a:gd name="T12" fmla="*/ 788 w 814"/>
              <a:gd name="T13" fmla="*/ 493 h 813"/>
              <a:gd name="T14" fmla="*/ 780 w 814"/>
              <a:gd name="T15" fmla="*/ 597 h 813"/>
              <a:gd name="T16" fmla="*/ 696 w 814"/>
              <a:gd name="T17" fmla="*/ 598 h 813"/>
              <a:gd name="T18" fmla="*/ 604 w 814"/>
              <a:gd name="T19" fmla="*/ 677 h 813"/>
              <a:gd name="T20" fmla="*/ 616 w 814"/>
              <a:gd name="T21" fmla="*/ 739 h 813"/>
              <a:gd name="T22" fmla="*/ 536 w 814"/>
              <a:gd name="T23" fmla="*/ 806 h 813"/>
              <a:gd name="T24" fmla="*/ 476 w 814"/>
              <a:gd name="T25" fmla="*/ 745 h 813"/>
              <a:gd name="T26" fmla="*/ 354 w 814"/>
              <a:gd name="T27" fmla="*/ 737 h 813"/>
              <a:gd name="T28" fmla="*/ 320 w 814"/>
              <a:gd name="T29" fmla="*/ 789 h 813"/>
              <a:gd name="T30" fmla="*/ 212 w 814"/>
              <a:gd name="T31" fmla="*/ 779 h 813"/>
              <a:gd name="T32" fmla="*/ 216 w 814"/>
              <a:gd name="T33" fmla="*/ 695 h 813"/>
              <a:gd name="T34" fmla="*/ 136 w 814"/>
              <a:gd name="T35" fmla="*/ 603 h 813"/>
              <a:gd name="T36" fmla="*/ 75 w 814"/>
              <a:gd name="T37" fmla="*/ 616 h 813"/>
              <a:gd name="T38" fmla="*/ 7 w 814"/>
              <a:gd name="T39" fmla="*/ 534 h 813"/>
              <a:gd name="T40" fmla="*/ 69 w 814"/>
              <a:gd name="T41" fmla="*/ 476 h 813"/>
              <a:gd name="T42" fmla="*/ 77 w 814"/>
              <a:gd name="T43" fmla="*/ 352 h 813"/>
              <a:gd name="T44" fmla="*/ 28 w 814"/>
              <a:gd name="T45" fmla="*/ 322 h 813"/>
              <a:gd name="T46" fmla="*/ 33 w 814"/>
              <a:gd name="T47" fmla="*/ 217 h 813"/>
              <a:gd name="T48" fmla="*/ 120 w 814"/>
              <a:gd name="T49" fmla="*/ 217 h 813"/>
              <a:gd name="T50" fmla="*/ 212 w 814"/>
              <a:gd name="T51" fmla="*/ 134 h 813"/>
              <a:gd name="T52" fmla="*/ 198 w 814"/>
              <a:gd name="T53" fmla="*/ 76 h 813"/>
              <a:gd name="T54" fmla="*/ 278 w 814"/>
              <a:gd name="T55" fmla="*/ 8 h 813"/>
              <a:gd name="T56" fmla="*/ 338 w 814"/>
              <a:gd name="T57" fmla="*/ 69 h 813"/>
              <a:gd name="T58" fmla="*/ 461 w 814"/>
              <a:gd name="T59" fmla="*/ 77 h 813"/>
              <a:gd name="T60" fmla="*/ 495 w 814"/>
              <a:gd name="T61" fmla="*/ 25 h 813"/>
              <a:gd name="T62" fmla="*/ 602 w 814"/>
              <a:gd name="T63" fmla="*/ 36 h 813"/>
              <a:gd name="T64" fmla="*/ 168 w 814"/>
              <a:gd name="T65" fmla="*/ 406 h 813"/>
              <a:gd name="T66" fmla="*/ 646 w 814"/>
              <a:gd name="T67" fmla="*/ 409 h 813"/>
              <a:gd name="T68" fmla="*/ 168 w 814"/>
              <a:gd name="T69" fmla="*/ 406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4" h="813">
                <a:moveTo>
                  <a:pt x="619" y="67"/>
                </a:moveTo>
                <a:cubicBezTo>
                  <a:pt x="615" y="76"/>
                  <a:pt x="610" y="90"/>
                  <a:pt x="604" y="104"/>
                </a:cubicBezTo>
                <a:cubicBezTo>
                  <a:pt x="594" y="129"/>
                  <a:pt x="596" y="128"/>
                  <a:pt x="615" y="145"/>
                </a:cubicBezTo>
                <a:cubicBezTo>
                  <a:pt x="637" y="166"/>
                  <a:pt x="658" y="188"/>
                  <a:pt x="678" y="211"/>
                </a:cubicBezTo>
                <a:cubicBezTo>
                  <a:pt x="684" y="218"/>
                  <a:pt x="688" y="220"/>
                  <a:pt x="697" y="216"/>
                </a:cubicBezTo>
                <a:cubicBezTo>
                  <a:pt x="711" y="209"/>
                  <a:pt x="725" y="204"/>
                  <a:pt x="739" y="198"/>
                </a:cubicBezTo>
                <a:cubicBezTo>
                  <a:pt x="758" y="191"/>
                  <a:pt x="772" y="197"/>
                  <a:pt x="780" y="215"/>
                </a:cubicBezTo>
                <a:cubicBezTo>
                  <a:pt x="789" y="236"/>
                  <a:pt x="798" y="258"/>
                  <a:pt x="806" y="279"/>
                </a:cubicBezTo>
                <a:cubicBezTo>
                  <a:pt x="814" y="298"/>
                  <a:pt x="808" y="311"/>
                  <a:pt x="789" y="320"/>
                </a:cubicBezTo>
                <a:cubicBezTo>
                  <a:pt x="775" y="326"/>
                  <a:pt x="761" y="332"/>
                  <a:pt x="746" y="338"/>
                </a:cubicBezTo>
                <a:cubicBezTo>
                  <a:pt x="739" y="340"/>
                  <a:pt x="737" y="344"/>
                  <a:pt x="737" y="353"/>
                </a:cubicBezTo>
                <a:cubicBezTo>
                  <a:pt x="738" y="389"/>
                  <a:pt x="738" y="425"/>
                  <a:pt x="737" y="462"/>
                </a:cubicBezTo>
                <a:cubicBezTo>
                  <a:pt x="737" y="469"/>
                  <a:pt x="738" y="473"/>
                  <a:pt x="745" y="475"/>
                </a:cubicBezTo>
                <a:cubicBezTo>
                  <a:pt x="759" y="481"/>
                  <a:pt x="774" y="487"/>
                  <a:pt x="788" y="493"/>
                </a:cubicBezTo>
                <a:cubicBezTo>
                  <a:pt x="808" y="501"/>
                  <a:pt x="814" y="516"/>
                  <a:pt x="806" y="536"/>
                </a:cubicBezTo>
                <a:cubicBezTo>
                  <a:pt x="798" y="556"/>
                  <a:pt x="789" y="577"/>
                  <a:pt x="780" y="597"/>
                </a:cubicBezTo>
                <a:cubicBezTo>
                  <a:pt x="772" y="617"/>
                  <a:pt x="758" y="623"/>
                  <a:pt x="738" y="615"/>
                </a:cubicBezTo>
                <a:cubicBezTo>
                  <a:pt x="723" y="610"/>
                  <a:pt x="709" y="604"/>
                  <a:pt x="696" y="598"/>
                </a:cubicBezTo>
                <a:cubicBezTo>
                  <a:pt x="688" y="594"/>
                  <a:pt x="683" y="595"/>
                  <a:pt x="678" y="602"/>
                </a:cubicBezTo>
                <a:cubicBezTo>
                  <a:pt x="658" y="632"/>
                  <a:pt x="633" y="657"/>
                  <a:pt x="604" y="677"/>
                </a:cubicBezTo>
                <a:cubicBezTo>
                  <a:pt x="595" y="683"/>
                  <a:pt x="595" y="689"/>
                  <a:pt x="598" y="697"/>
                </a:cubicBezTo>
                <a:cubicBezTo>
                  <a:pt x="605" y="711"/>
                  <a:pt x="610" y="725"/>
                  <a:pt x="616" y="739"/>
                </a:cubicBezTo>
                <a:cubicBezTo>
                  <a:pt x="623" y="758"/>
                  <a:pt x="617" y="772"/>
                  <a:pt x="598" y="780"/>
                </a:cubicBezTo>
                <a:cubicBezTo>
                  <a:pt x="577" y="789"/>
                  <a:pt x="557" y="797"/>
                  <a:pt x="536" y="806"/>
                </a:cubicBezTo>
                <a:cubicBezTo>
                  <a:pt x="517" y="813"/>
                  <a:pt x="502" y="807"/>
                  <a:pt x="493" y="788"/>
                </a:cubicBezTo>
                <a:cubicBezTo>
                  <a:pt x="487" y="774"/>
                  <a:pt x="481" y="760"/>
                  <a:pt x="476" y="745"/>
                </a:cubicBezTo>
                <a:cubicBezTo>
                  <a:pt x="473" y="738"/>
                  <a:pt x="469" y="735"/>
                  <a:pt x="461" y="737"/>
                </a:cubicBezTo>
                <a:cubicBezTo>
                  <a:pt x="425" y="743"/>
                  <a:pt x="389" y="743"/>
                  <a:pt x="354" y="737"/>
                </a:cubicBezTo>
                <a:cubicBezTo>
                  <a:pt x="346" y="736"/>
                  <a:pt x="341" y="737"/>
                  <a:pt x="338" y="745"/>
                </a:cubicBezTo>
                <a:cubicBezTo>
                  <a:pt x="333" y="760"/>
                  <a:pt x="326" y="775"/>
                  <a:pt x="320" y="789"/>
                </a:cubicBezTo>
                <a:cubicBezTo>
                  <a:pt x="312" y="807"/>
                  <a:pt x="299" y="813"/>
                  <a:pt x="281" y="807"/>
                </a:cubicBezTo>
                <a:cubicBezTo>
                  <a:pt x="258" y="798"/>
                  <a:pt x="235" y="789"/>
                  <a:pt x="212" y="779"/>
                </a:cubicBezTo>
                <a:cubicBezTo>
                  <a:pt x="197" y="772"/>
                  <a:pt x="191" y="757"/>
                  <a:pt x="198" y="741"/>
                </a:cubicBezTo>
                <a:cubicBezTo>
                  <a:pt x="203" y="725"/>
                  <a:pt x="210" y="710"/>
                  <a:pt x="216" y="695"/>
                </a:cubicBezTo>
                <a:cubicBezTo>
                  <a:pt x="220" y="688"/>
                  <a:pt x="219" y="683"/>
                  <a:pt x="212" y="679"/>
                </a:cubicBezTo>
                <a:cubicBezTo>
                  <a:pt x="182" y="658"/>
                  <a:pt x="157" y="633"/>
                  <a:pt x="136" y="603"/>
                </a:cubicBezTo>
                <a:cubicBezTo>
                  <a:pt x="130" y="595"/>
                  <a:pt x="125" y="595"/>
                  <a:pt x="117" y="599"/>
                </a:cubicBezTo>
                <a:cubicBezTo>
                  <a:pt x="103" y="605"/>
                  <a:pt x="89" y="611"/>
                  <a:pt x="75" y="616"/>
                </a:cubicBezTo>
                <a:cubicBezTo>
                  <a:pt x="56" y="623"/>
                  <a:pt x="42" y="618"/>
                  <a:pt x="34" y="599"/>
                </a:cubicBezTo>
                <a:cubicBezTo>
                  <a:pt x="25" y="577"/>
                  <a:pt x="16" y="556"/>
                  <a:pt x="7" y="534"/>
                </a:cubicBezTo>
                <a:cubicBezTo>
                  <a:pt x="0" y="516"/>
                  <a:pt x="6" y="503"/>
                  <a:pt x="24" y="495"/>
                </a:cubicBezTo>
                <a:cubicBezTo>
                  <a:pt x="39" y="488"/>
                  <a:pt x="54" y="482"/>
                  <a:pt x="69" y="476"/>
                </a:cubicBezTo>
                <a:cubicBezTo>
                  <a:pt x="76" y="473"/>
                  <a:pt x="78" y="470"/>
                  <a:pt x="77" y="462"/>
                </a:cubicBezTo>
                <a:cubicBezTo>
                  <a:pt x="70" y="426"/>
                  <a:pt x="71" y="389"/>
                  <a:pt x="77" y="352"/>
                </a:cubicBezTo>
                <a:cubicBezTo>
                  <a:pt x="78" y="344"/>
                  <a:pt x="76" y="341"/>
                  <a:pt x="69" y="339"/>
                </a:cubicBezTo>
                <a:cubicBezTo>
                  <a:pt x="55" y="333"/>
                  <a:pt x="42" y="328"/>
                  <a:pt x="28" y="322"/>
                </a:cubicBezTo>
                <a:cubicBezTo>
                  <a:pt x="6" y="313"/>
                  <a:pt x="0" y="299"/>
                  <a:pt x="9" y="277"/>
                </a:cubicBezTo>
                <a:cubicBezTo>
                  <a:pt x="17" y="257"/>
                  <a:pt x="25" y="237"/>
                  <a:pt x="33" y="217"/>
                </a:cubicBezTo>
                <a:cubicBezTo>
                  <a:pt x="42" y="196"/>
                  <a:pt x="56" y="191"/>
                  <a:pt x="76" y="199"/>
                </a:cubicBezTo>
                <a:cubicBezTo>
                  <a:pt x="91" y="205"/>
                  <a:pt x="105" y="211"/>
                  <a:pt x="120" y="217"/>
                </a:cubicBezTo>
                <a:cubicBezTo>
                  <a:pt x="126" y="220"/>
                  <a:pt x="131" y="219"/>
                  <a:pt x="135" y="213"/>
                </a:cubicBezTo>
                <a:cubicBezTo>
                  <a:pt x="156" y="182"/>
                  <a:pt x="183" y="157"/>
                  <a:pt x="212" y="134"/>
                </a:cubicBezTo>
                <a:cubicBezTo>
                  <a:pt x="216" y="132"/>
                  <a:pt x="218" y="125"/>
                  <a:pt x="216" y="121"/>
                </a:cubicBezTo>
                <a:cubicBezTo>
                  <a:pt x="211" y="106"/>
                  <a:pt x="204" y="91"/>
                  <a:pt x="198" y="76"/>
                </a:cubicBezTo>
                <a:cubicBezTo>
                  <a:pt x="191" y="56"/>
                  <a:pt x="196" y="42"/>
                  <a:pt x="216" y="34"/>
                </a:cubicBezTo>
                <a:cubicBezTo>
                  <a:pt x="237" y="25"/>
                  <a:pt x="257" y="17"/>
                  <a:pt x="278" y="8"/>
                </a:cubicBezTo>
                <a:cubicBezTo>
                  <a:pt x="298" y="0"/>
                  <a:pt x="312" y="6"/>
                  <a:pt x="320" y="26"/>
                </a:cubicBezTo>
                <a:cubicBezTo>
                  <a:pt x="327" y="40"/>
                  <a:pt x="333" y="54"/>
                  <a:pt x="338" y="69"/>
                </a:cubicBezTo>
                <a:cubicBezTo>
                  <a:pt x="341" y="76"/>
                  <a:pt x="345" y="79"/>
                  <a:pt x="353" y="77"/>
                </a:cubicBezTo>
                <a:cubicBezTo>
                  <a:pt x="389" y="71"/>
                  <a:pt x="425" y="71"/>
                  <a:pt x="461" y="77"/>
                </a:cubicBezTo>
                <a:cubicBezTo>
                  <a:pt x="470" y="79"/>
                  <a:pt x="473" y="76"/>
                  <a:pt x="476" y="69"/>
                </a:cubicBezTo>
                <a:cubicBezTo>
                  <a:pt x="482" y="54"/>
                  <a:pt x="488" y="39"/>
                  <a:pt x="495" y="25"/>
                </a:cubicBezTo>
                <a:cubicBezTo>
                  <a:pt x="502" y="7"/>
                  <a:pt x="516" y="1"/>
                  <a:pt x="534" y="8"/>
                </a:cubicBezTo>
                <a:cubicBezTo>
                  <a:pt x="557" y="17"/>
                  <a:pt x="579" y="26"/>
                  <a:pt x="602" y="36"/>
                </a:cubicBezTo>
                <a:cubicBezTo>
                  <a:pt x="613" y="41"/>
                  <a:pt x="619" y="50"/>
                  <a:pt x="619" y="67"/>
                </a:cubicBezTo>
                <a:close/>
                <a:moveTo>
                  <a:pt x="168" y="406"/>
                </a:moveTo>
                <a:cubicBezTo>
                  <a:pt x="167" y="539"/>
                  <a:pt x="273" y="646"/>
                  <a:pt x="405" y="647"/>
                </a:cubicBezTo>
                <a:cubicBezTo>
                  <a:pt x="539" y="648"/>
                  <a:pt x="646" y="542"/>
                  <a:pt x="646" y="409"/>
                </a:cubicBezTo>
                <a:cubicBezTo>
                  <a:pt x="647" y="276"/>
                  <a:pt x="542" y="169"/>
                  <a:pt x="408" y="168"/>
                </a:cubicBezTo>
                <a:cubicBezTo>
                  <a:pt x="275" y="168"/>
                  <a:pt x="168" y="273"/>
                  <a:pt x="168" y="4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33">
            <a:extLst>
              <a:ext uri="{FF2B5EF4-FFF2-40B4-BE49-F238E27FC236}">
                <a16:creationId xmlns:a16="http://schemas.microsoft.com/office/drawing/2014/main" id="{18C19E7B-B6C3-F053-6679-FC3247E64C92}"/>
              </a:ext>
            </a:extLst>
          </p:cNvPr>
          <p:cNvSpPr>
            <a:spLocks noEditPoints="1"/>
          </p:cNvSpPr>
          <p:nvPr/>
        </p:nvSpPr>
        <p:spPr bwMode="auto">
          <a:xfrm>
            <a:off x="1481894" y="2399361"/>
            <a:ext cx="696679" cy="698074"/>
          </a:xfrm>
          <a:custGeom>
            <a:avLst/>
            <a:gdLst>
              <a:gd name="T0" fmla="*/ 265 w 548"/>
              <a:gd name="T1" fmla="*/ 547 h 548"/>
              <a:gd name="T2" fmla="*/ 208 w 548"/>
              <a:gd name="T3" fmla="*/ 482 h 548"/>
              <a:gd name="T4" fmla="*/ 144 w 548"/>
              <a:gd name="T5" fmla="*/ 464 h 548"/>
              <a:gd name="T6" fmla="*/ 93 w 548"/>
              <a:gd name="T7" fmla="*/ 480 h 548"/>
              <a:gd name="T8" fmla="*/ 67 w 548"/>
              <a:gd name="T9" fmla="*/ 418 h 548"/>
              <a:gd name="T10" fmla="*/ 62 w 548"/>
              <a:gd name="T11" fmla="*/ 326 h 548"/>
              <a:gd name="T12" fmla="*/ 27 w 548"/>
              <a:gd name="T13" fmla="*/ 316 h 548"/>
              <a:gd name="T14" fmla="*/ 1 w 548"/>
              <a:gd name="T15" fmla="*/ 255 h 548"/>
              <a:gd name="T16" fmla="*/ 68 w 548"/>
              <a:gd name="T17" fmla="*/ 201 h 548"/>
              <a:gd name="T18" fmla="*/ 83 w 548"/>
              <a:gd name="T19" fmla="*/ 142 h 548"/>
              <a:gd name="T20" fmla="*/ 69 w 548"/>
              <a:gd name="T21" fmla="*/ 92 h 548"/>
              <a:gd name="T22" fmla="*/ 130 w 548"/>
              <a:gd name="T23" fmla="*/ 67 h 548"/>
              <a:gd name="T24" fmla="*/ 218 w 548"/>
              <a:gd name="T25" fmla="*/ 62 h 548"/>
              <a:gd name="T26" fmla="*/ 232 w 548"/>
              <a:gd name="T27" fmla="*/ 25 h 548"/>
              <a:gd name="T28" fmla="*/ 295 w 548"/>
              <a:gd name="T29" fmla="*/ 1 h 548"/>
              <a:gd name="T30" fmla="*/ 350 w 548"/>
              <a:gd name="T31" fmla="*/ 69 h 548"/>
              <a:gd name="T32" fmla="*/ 403 w 548"/>
              <a:gd name="T33" fmla="*/ 85 h 548"/>
              <a:gd name="T34" fmla="*/ 455 w 548"/>
              <a:gd name="T35" fmla="*/ 68 h 548"/>
              <a:gd name="T36" fmla="*/ 481 w 548"/>
              <a:gd name="T37" fmla="*/ 130 h 548"/>
              <a:gd name="T38" fmla="*/ 486 w 548"/>
              <a:gd name="T39" fmla="*/ 220 h 548"/>
              <a:gd name="T40" fmla="*/ 524 w 548"/>
              <a:gd name="T41" fmla="*/ 232 h 548"/>
              <a:gd name="T42" fmla="*/ 547 w 548"/>
              <a:gd name="T43" fmla="*/ 295 h 548"/>
              <a:gd name="T44" fmla="*/ 480 w 548"/>
              <a:gd name="T45" fmla="*/ 349 h 548"/>
              <a:gd name="T46" fmla="*/ 465 w 548"/>
              <a:gd name="T47" fmla="*/ 404 h 548"/>
              <a:gd name="T48" fmla="*/ 480 w 548"/>
              <a:gd name="T49" fmla="*/ 455 h 548"/>
              <a:gd name="T50" fmla="*/ 419 w 548"/>
              <a:gd name="T51" fmla="*/ 482 h 548"/>
              <a:gd name="T52" fmla="*/ 327 w 548"/>
              <a:gd name="T53" fmla="*/ 486 h 548"/>
              <a:gd name="T54" fmla="*/ 316 w 548"/>
              <a:gd name="T55" fmla="*/ 519 h 548"/>
              <a:gd name="T56" fmla="*/ 273 w 548"/>
              <a:gd name="T57" fmla="*/ 548 h 548"/>
              <a:gd name="T58" fmla="*/ 274 w 548"/>
              <a:gd name="T59" fmla="*/ 376 h 548"/>
              <a:gd name="T60" fmla="*/ 275 w 548"/>
              <a:gd name="T61" fmla="*/ 171 h 548"/>
              <a:gd name="T62" fmla="*/ 274 w 548"/>
              <a:gd name="T63" fmla="*/ 3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8" h="548">
                <a:moveTo>
                  <a:pt x="273" y="547"/>
                </a:moveTo>
                <a:cubicBezTo>
                  <a:pt x="270" y="547"/>
                  <a:pt x="268" y="548"/>
                  <a:pt x="265" y="547"/>
                </a:cubicBezTo>
                <a:cubicBezTo>
                  <a:pt x="236" y="547"/>
                  <a:pt x="229" y="540"/>
                  <a:pt x="229" y="511"/>
                </a:cubicBezTo>
                <a:cubicBezTo>
                  <a:pt x="229" y="489"/>
                  <a:pt x="229" y="490"/>
                  <a:pt x="208" y="482"/>
                </a:cubicBezTo>
                <a:cubicBezTo>
                  <a:pt x="192" y="476"/>
                  <a:pt x="177" y="469"/>
                  <a:pt x="162" y="461"/>
                </a:cubicBezTo>
                <a:cubicBezTo>
                  <a:pt x="154" y="457"/>
                  <a:pt x="149" y="458"/>
                  <a:pt x="144" y="464"/>
                </a:cubicBezTo>
                <a:cubicBezTo>
                  <a:pt x="139" y="470"/>
                  <a:pt x="134" y="475"/>
                  <a:pt x="128" y="480"/>
                </a:cubicBezTo>
                <a:cubicBezTo>
                  <a:pt x="117" y="490"/>
                  <a:pt x="105" y="490"/>
                  <a:pt x="93" y="480"/>
                </a:cubicBezTo>
                <a:cubicBezTo>
                  <a:pt x="84" y="471"/>
                  <a:pt x="75" y="462"/>
                  <a:pt x="67" y="453"/>
                </a:cubicBezTo>
                <a:cubicBezTo>
                  <a:pt x="57" y="442"/>
                  <a:pt x="56" y="427"/>
                  <a:pt x="67" y="418"/>
                </a:cubicBezTo>
                <a:cubicBezTo>
                  <a:pt x="91" y="401"/>
                  <a:pt x="89" y="384"/>
                  <a:pt x="75" y="362"/>
                </a:cubicBezTo>
                <a:cubicBezTo>
                  <a:pt x="68" y="352"/>
                  <a:pt x="66" y="338"/>
                  <a:pt x="62" y="326"/>
                </a:cubicBezTo>
                <a:cubicBezTo>
                  <a:pt x="60" y="319"/>
                  <a:pt x="57" y="316"/>
                  <a:pt x="49" y="316"/>
                </a:cubicBezTo>
                <a:cubicBezTo>
                  <a:pt x="42" y="317"/>
                  <a:pt x="35" y="316"/>
                  <a:pt x="27" y="316"/>
                </a:cubicBezTo>
                <a:cubicBezTo>
                  <a:pt x="11" y="315"/>
                  <a:pt x="2" y="306"/>
                  <a:pt x="1" y="290"/>
                </a:cubicBezTo>
                <a:cubicBezTo>
                  <a:pt x="0" y="278"/>
                  <a:pt x="0" y="267"/>
                  <a:pt x="1" y="255"/>
                </a:cubicBezTo>
                <a:cubicBezTo>
                  <a:pt x="2" y="238"/>
                  <a:pt x="11" y="229"/>
                  <a:pt x="29" y="229"/>
                </a:cubicBezTo>
                <a:cubicBezTo>
                  <a:pt x="58" y="229"/>
                  <a:pt x="57" y="229"/>
                  <a:pt x="68" y="201"/>
                </a:cubicBezTo>
                <a:cubicBezTo>
                  <a:pt x="73" y="188"/>
                  <a:pt x="79" y="174"/>
                  <a:pt x="86" y="162"/>
                </a:cubicBezTo>
                <a:cubicBezTo>
                  <a:pt x="91" y="154"/>
                  <a:pt x="90" y="148"/>
                  <a:pt x="83" y="142"/>
                </a:cubicBezTo>
                <a:cubicBezTo>
                  <a:pt x="78" y="138"/>
                  <a:pt x="74" y="133"/>
                  <a:pt x="69" y="129"/>
                </a:cubicBezTo>
                <a:cubicBezTo>
                  <a:pt x="58" y="116"/>
                  <a:pt x="58" y="104"/>
                  <a:pt x="69" y="92"/>
                </a:cubicBezTo>
                <a:cubicBezTo>
                  <a:pt x="77" y="83"/>
                  <a:pt x="85" y="75"/>
                  <a:pt x="94" y="67"/>
                </a:cubicBezTo>
                <a:cubicBezTo>
                  <a:pt x="106" y="56"/>
                  <a:pt x="120" y="54"/>
                  <a:pt x="130" y="67"/>
                </a:cubicBezTo>
                <a:cubicBezTo>
                  <a:pt x="146" y="88"/>
                  <a:pt x="162" y="90"/>
                  <a:pt x="183" y="75"/>
                </a:cubicBezTo>
                <a:cubicBezTo>
                  <a:pt x="193" y="68"/>
                  <a:pt x="206" y="65"/>
                  <a:pt x="218" y="62"/>
                </a:cubicBezTo>
                <a:cubicBezTo>
                  <a:pt x="230" y="60"/>
                  <a:pt x="233" y="54"/>
                  <a:pt x="232" y="44"/>
                </a:cubicBezTo>
                <a:cubicBezTo>
                  <a:pt x="231" y="38"/>
                  <a:pt x="232" y="32"/>
                  <a:pt x="232" y="25"/>
                </a:cubicBezTo>
                <a:cubicBezTo>
                  <a:pt x="233" y="11"/>
                  <a:pt x="242" y="1"/>
                  <a:pt x="256" y="0"/>
                </a:cubicBezTo>
                <a:cubicBezTo>
                  <a:pt x="269" y="0"/>
                  <a:pt x="282" y="0"/>
                  <a:pt x="295" y="1"/>
                </a:cubicBezTo>
                <a:cubicBezTo>
                  <a:pt x="309" y="1"/>
                  <a:pt x="320" y="11"/>
                  <a:pt x="319" y="25"/>
                </a:cubicBezTo>
                <a:cubicBezTo>
                  <a:pt x="315" y="51"/>
                  <a:pt x="323" y="64"/>
                  <a:pt x="350" y="69"/>
                </a:cubicBezTo>
                <a:cubicBezTo>
                  <a:pt x="363" y="71"/>
                  <a:pt x="375" y="80"/>
                  <a:pt x="387" y="87"/>
                </a:cubicBezTo>
                <a:cubicBezTo>
                  <a:pt x="394" y="90"/>
                  <a:pt x="398" y="90"/>
                  <a:pt x="403" y="85"/>
                </a:cubicBezTo>
                <a:cubicBezTo>
                  <a:pt x="409" y="79"/>
                  <a:pt x="415" y="73"/>
                  <a:pt x="421" y="68"/>
                </a:cubicBezTo>
                <a:cubicBezTo>
                  <a:pt x="432" y="58"/>
                  <a:pt x="444" y="58"/>
                  <a:pt x="455" y="68"/>
                </a:cubicBezTo>
                <a:cubicBezTo>
                  <a:pt x="464" y="76"/>
                  <a:pt x="473" y="85"/>
                  <a:pt x="481" y="94"/>
                </a:cubicBezTo>
                <a:cubicBezTo>
                  <a:pt x="492" y="106"/>
                  <a:pt x="493" y="121"/>
                  <a:pt x="481" y="130"/>
                </a:cubicBezTo>
                <a:cubicBezTo>
                  <a:pt x="458" y="147"/>
                  <a:pt x="460" y="164"/>
                  <a:pt x="474" y="185"/>
                </a:cubicBezTo>
                <a:cubicBezTo>
                  <a:pt x="480" y="195"/>
                  <a:pt x="483" y="208"/>
                  <a:pt x="486" y="220"/>
                </a:cubicBezTo>
                <a:cubicBezTo>
                  <a:pt x="488" y="229"/>
                  <a:pt x="493" y="233"/>
                  <a:pt x="502" y="232"/>
                </a:cubicBezTo>
                <a:cubicBezTo>
                  <a:pt x="509" y="231"/>
                  <a:pt x="516" y="231"/>
                  <a:pt x="524" y="232"/>
                </a:cubicBezTo>
                <a:cubicBezTo>
                  <a:pt x="537" y="233"/>
                  <a:pt x="547" y="241"/>
                  <a:pt x="547" y="255"/>
                </a:cubicBezTo>
                <a:cubicBezTo>
                  <a:pt x="548" y="268"/>
                  <a:pt x="548" y="281"/>
                  <a:pt x="547" y="295"/>
                </a:cubicBezTo>
                <a:cubicBezTo>
                  <a:pt x="547" y="310"/>
                  <a:pt x="537" y="320"/>
                  <a:pt x="522" y="318"/>
                </a:cubicBezTo>
                <a:cubicBezTo>
                  <a:pt x="497" y="315"/>
                  <a:pt x="484" y="323"/>
                  <a:pt x="480" y="349"/>
                </a:cubicBezTo>
                <a:cubicBezTo>
                  <a:pt x="477" y="362"/>
                  <a:pt x="469" y="374"/>
                  <a:pt x="462" y="386"/>
                </a:cubicBezTo>
                <a:cubicBezTo>
                  <a:pt x="458" y="394"/>
                  <a:pt x="458" y="398"/>
                  <a:pt x="465" y="404"/>
                </a:cubicBezTo>
                <a:cubicBezTo>
                  <a:pt x="470" y="409"/>
                  <a:pt x="475" y="414"/>
                  <a:pt x="480" y="420"/>
                </a:cubicBezTo>
                <a:cubicBezTo>
                  <a:pt x="491" y="432"/>
                  <a:pt x="491" y="444"/>
                  <a:pt x="480" y="455"/>
                </a:cubicBezTo>
                <a:cubicBezTo>
                  <a:pt x="471" y="464"/>
                  <a:pt x="463" y="473"/>
                  <a:pt x="454" y="481"/>
                </a:cubicBezTo>
                <a:cubicBezTo>
                  <a:pt x="443" y="492"/>
                  <a:pt x="428" y="493"/>
                  <a:pt x="419" y="482"/>
                </a:cubicBezTo>
                <a:cubicBezTo>
                  <a:pt x="402" y="459"/>
                  <a:pt x="386" y="458"/>
                  <a:pt x="363" y="473"/>
                </a:cubicBezTo>
                <a:cubicBezTo>
                  <a:pt x="353" y="480"/>
                  <a:pt x="339" y="483"/>
                  <a:pt x="327" y="486"/>
                </a:cubicBezTo>
                <a:cubicBezTo>
                  <a:pt x="319" y="488"/>
                  <a:pt x="316" y="492"/>
                  <a:pt x="316" y="500"/>
                </a:cubicBezTo>
                <a:cubicBezTo>
                  <a:pt x="317" y="506"/>
                  <a:pt x="317" y="513"/>
                  <a:pt x="316" y="519"/>
                </a:cubicBezTo>
                <a:cubicBezTo>
                  <a:pt x="316" y="538"/>
                  <a:pt x="307" y="547"/>
                  <a:pt x="288" y="548"/>
                </a:cubicBezTo>
                <a:cubicBezTo>
                  <a:pt x="283" y="548"/>
                  <a:pt x="278" y="548"/>
                  <a:pt x="273" y="548"/>
                </a:cubicBezTo>
                <a:cubicBezTo>
                  <a:pt x="273" y="548"/>
                  <a:pt x="273" y="548"/>
                  <a:pt x="273" y="547"/>
                </a:cubicBezTo>
                <a:close/>
                <a:moveTo>
                  <a:pt x="274" y="376"/>
                </a:moveTo>
                <a:cubicBezTo>
                  <a:pt x="331" y="376"/>
                  <a:pt x="377" y="332"/>
                  <a:pt x="377" y="275"/>
                </a:cubicBezTo>
                <a:cubicBezTo>
                  <a:pt x="378" y="218"/>
                  <a:pt x="332" y="171"/>
                  <a:pt x="275" y="171"/>
                </a:cubicBezTo>
                <a:cubicBezTo>
                  <a:pt x="220" y="170"/>
                  <a:pt x="173" y="217"/>
                  <a:pt x="173" y="271"/>
                </a:cubicBezTo>
                <a:cubicBezTo>
                  <a:pt x="172" y="330"/>
                  <a:pt x="216" y="375"/>
                  <a:pt x="274" y="37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34">
            <a:extLst>
              <a:ext uri="{FF2B5EF4-FFF2-40B4-BE49-F238E27FC236}">
                <a16:creationId xmlns:a16="http://schemas.microsoft.com/office/drawing/2014/main" id="{1F5C16B5-8D5C-28DE-6FA6-8F4DC8C9F9D5}"/>
              </a:ext>
            </a:extLst>
          </p:cNvPr>
          <p:cNvSpPr>
            <a:spLocks noEditPoints="1"/>
          </p:cNvSpPr>
          <p:nvPr/>
        </p:nvSpPr>
        <p:spPr bwMode="auto">
          <a:xfrm>
            <a:off x="2182756" y="2711475"/>
            <a:ext cx="487676" cy="483496"/>
          </a:xfrm>
          <a:custGeom>
            <a:avLst/>
            <a:gdLst>
              <a:gd name="T0" fmla="*/ 157 w 383"/>
              <a:gd name="T1" fmla="*/ 380 h 380"/>
              <a:gd name="T2" fmla="*/ 126 w 383"/>
              <a:gd name="T3" fmla="*/ 371 h 380"/>
              <a:gd name="T4" fmla="*/ 118 w 383"/>
              <a:gd name="T5" fmla="*/ 347 h 380"/>
              <a:gd name="T6" fmla="*/ 108 w 383"/>
              <a:gd name="T7" fmla="*/ 319 h 380"/>
              <a:gd name="T8" fmla="*/ 99 w 383"/>
              <a:gd name="T9" fmla="*/ 313 h 380"/>
              <a:gd name="T10" fmla="*/ 54 w 383"/>
              <a:gd name="T11" fmla="*/ 306 h 380"/>
              <a:gd name="T12" fmla="*/ 50 w 383"/>
              <a:gd name="T13" fmla="*/ 307 h 380"/>
              <a:gd name="T14" fmla="*/ 19 w 383"/>
              <a:gd name="T15" fmla="*/ 273 h 380"/>
              <a:gd name="T16" fmla="*/ 27 w 383"/>
              <a:gd name="T17" fmla="*/ 251 h 380"/>
              <a:gd name="T18" fmla="*/ 36 w 383"/>
              <a:gd name="T19" fmla="*/ 246 h 380"/>
              <a:gd name="T20" fmla="*/ 43 w 383"/>
              <a:gd name="T21" fmla="*/ 228 h 380"/>
              <a:gd name="T22" fmla="*/ 38 w 383"/>
              <a:gd name="T23" fmla="*/ 194 h 380"/>
              <a:gd name="T24" fmla="*/ 27 w 383"/>
              <a:gd name="T25" fmla="*/ 179 h 380"/>
              <a:gd name="T26" fmla="*/ 7 w 383"/>
              <a:gd name="T27" fmla="*/ 143 h 380"/>
              <a:gd name="T28" fmla="*/ 9 w 383"/>
              <a:gd name="T29" fmla="*/ 134 h 380"/>
              <a:gd name="T30" fmla="*/ 36 w 383"/>
              <a:gd name="T31" fmla="*/ 118 h 380"/>
              <a:gd name="T32" fmla="*/ 64 w 383"/>
              <a:gd name="T33" fmla="*/ 107 h 380"/>
              <a:gd name="T34" fmla="*/ 70 w 383"/>
              <a:gd name="T35" fmla="*/ 98 h 380"/>
              <a:gd name="T36" fmla="*/ 78 w 383"/>
              <a:gd name="T37" fmla="*/ 55 h 380"/>
              <a:gd name="T38" fmla="*/ 104 w 383"/>
              <a:gd name="T39" fmla="*/ 22 h 380"/>
              <a:gd name="T40" fmla="*/ 131 w 383"/>
              <a:gd name="T41" fmla="*/ 26 h 380"/>
              <a:gd name="T42" fmla="*/ 167 w 383"/>
              <a:gd name="T43" fmla="*/ 41 h 380"/>
              <a:gd name="T44" fmla="*/ 174 w 383"/>
              <a:gd name="T45" fmla="*/ 40 h 380"/>
              <a:gd name="T46" fmla="*/ 207 w 383"/>
              <a:gd name="T47" fmla="*/ 15 h 380"/>
              <a:gd name="T48" fmla="*/ 208 w 383"/>
              <a:gd name="T49" fmla="*/ 12 h 380"/>
              <a:gd name="T50" fmla="*/ 253 w 383"/>
              <a:gd name="T51" fmla="*/ 11 h 380"/>
              <a:gd name="T52" fmla="*/ 265 w 383"/>
              <a:gd name="T53" fmla="*/ 34 h 380"/>
              <a:gd name="T54" fmla="*/ 262 w 383"/>
              <a:gd name="T55" fmla="*/ 47 h 380"/>
              <a:gd name="T56" fmla="*/ 268 w 383"/>
              <a:gd name="T57" fmla="*/ 59 h 380"/>
              <a:gd name="T58" fmla="*/ 298 w 383"/>
              <a:gd name="T59" fmla="*/ 83 h 380"/>
              <a:gd name="T60" fmla="*/ 315 w 383"/>
              <a:gd name="T61" fmla="*/ 85 h 380"/>
              <a:gd name="T62" fmla="*/ 331 w 383"/>
              <a:gd name="T63" fmla="*/ 77 h 380"/>
              <a:gd name="T64" fmla="*/ 361 w 383"/>
              <a:gd name="T65" fmla="*/ 104 h 380"/>
              <a:gd name="T66" fmla="*/ 359 w 383"/>
              <a:gd name="T67" fmla="*/ 129 h 380"/>
              <a:gd name="T68" fmla="*/ 343 w 383"/>
              <a:gd name="T69" fmla="*/ 173 h 380"/>
              <a:gd name="T70" fmla="*/ 344 w 383"/>
              <a:gd name="T71" fmla="*/ 189 h 380"/>
              <a:gd name="T72" fmla="*/ 357 w 383"/>
              <a:gd name="T73" fmla="*/ 204 h 380"/>
              <a:gd name="T74" fmla="*/ 376 w 383"/>
              <a:gd name="T75" fmla="*/ 240 h 380"/>
              <a:gd name="T76" fmla="*/ 373 w 383"/>
              <a:gd name="T77" fmla="*/ 251 h 380"/>
              <a:gd name="T78" fmla="*/ 348 w 383"/>
              <a:gd name="T79" fmla="*/ 265 h 380"/>
              <a:gd name="T80" fmla="*/ 317 w 383"/>
              <a:gd name="T81" fmla="*/ 278 h 380"/>
              <a:gd name="T82" fmla="*/ 303 w 383"/>
              <a:gd name="T83" fmla="*/ 296 h 380"/>
              <a:gd name="T84" fmla="*/ 301 w 383"/>
              <a:gd name="T85" fmla="*/ 320 h 380"/>
              <a:gd name="T86" fmla="*/ 291 w 383"/>
              <a:gd name="T87" fmla="*/ 354 h 380"/>
              <a:gd name="T88" fmla="*/ 280 w 383"/>
              <a:gd name="T89" fmla="*/ 361 h 380"/>
              <a:gd name="T90" fmla="*/ 249 w 383"/>
              <a:gd name="T91" fmla="*/ 352 h 380"/>
              <a:gd name="T92" fmla="*/ 223 w 383"/>
              <a:gd name="T93" fmla="*/ 341 h 380"/>
              <a:gd name="T94" fmla="*/ 196 w 383"/>
              <a:gd name="T95" fmla="*/ 344 h 380"/>
              <a:gd name="T96" fmla="*/ 179 w 383"/>
              <a:gd name="T97" fmla="*/ 358 h 380"/>
              <a:gd name="T98" fmla="*/ 157 w 383"/>
              <a:gd name="T99" fmla="*/ 380 h 380"/>
              <a:gd name="T100" fmla="*/ 261 w 383"/>
              <a:gd name="T101" fmla="*/ 192 h 380"/>
              <a:gd name="T102" fmla="*/ 189 w 383"/>
              <a:gd name="T103" fmla="*/ 121 h 380"/>
              <a:gd name="T104" fmla="*/ 119 w 383"/>
              <a:gd name="T105" fmla="*/ 192 h 380"/>
              <a:gd name="T106" fmla="*/ 193 w 383"/>
              <a:gd name="T107" fmla="*/ 263 h 380"/>
              <a:gd name="T108" fmla="*/ 261 w 383"/>
              <a:gd name="T109" fmla="*/ 19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380">
                <a:moveTo>
                  <a:pt x="157" y="380"/>
                </a:moveTo>
                <a:cubicBezTo>
                  <a:pt x="148" y="377"/>
                  <a:pt x="137" y="375"/>
                  <a:pt x="126" y="371"/>
                </a:cubicBezTo>
                <a:cubicBezTo>
                  <a:pt x="116" y="367"/>
                  <a:pt x="114" y="357"/>
                  <a:pt x="118" y="347"/>
                </a:cubicBezTo>
                <a:cubicBezTo>
                  <a:pt x="123" y="334"/>
                  <a:pt x="122" y="325"/>
                  <a:pt x="108" y="319"/>
                </a:cubicBezTo>
                <a:cubicBezTo>
                  <a:pt x="104" y="318"/>
                  <a:pt x="101" y="316"/>
                  <a:pt x="99" y="313"/>
                </a:cubicBezTo>
                <a:cubicBezTo>
                  <a:pt x="86" y="299"/>
                  <a:pt x="72" y="289"/>
                  <a:pt x="54" y="306"/>
                </a:cubicBezTo>
                <a:cubicBezTo>
                  <a:pt x="53" y="307"/>
                  <a:pt x="51" y="307"/>
                  <a:pt x="50" y="307"/>
                </a:cubicBezTo>
                <a:cubicBezTo>
                  <a:pt x="28" y="307"/>
                  <a:pt x="27" y="286"/>
                  <a:pt x="19" y="273"/>
                </a:cubicBezTo>
                <a:cubicBezTo>
                  <a:pt x="13" y="265"/>
                  <a:pt x="19" y="257"/>
                  <a:pt x="27" y="251"/>
                </a:cubicBezTo>
                <a:cubicBezTo>
                  <a:pt x="29" y="249"/>
                  <a:pt x="32" y="247"/>
                  <a:pt x="36" y="246"/>
                </a:cubicBezTo>
                <a:cubicBezTo>
                  <a:pt x="43" y="242"/>
                  <a:pt x="46" y="237"/>
                  <a:pt x="43" y="228"/>
                </a:cubicBezTo>
                <a:cubicBezTo>
                  <a:pt x="40" y="217"/>
                  <a:pt x="39" y="205"/>
                  <a:pt x="38" y="194"/>
                </a:cubicBezTo>
                <a:cubicBezTo>
                  <a:pt x="38" y="185"/>
                  <a:pt x="35" y="182"/>
                  <a:pt x="27" y="179"/>
                </a:cubicBezTo>
                <a:cubicBezTo>
                  <a:pt x="2" y="173"/>
                  <a:pt x="0" y="168"/>
                  <a:pt x="7" y="143"/>
                </a:cubicBezTo>
                <a:cubicBezTo>
                  <a:pt x="7" y="140"/>
                  <a:pt x="8" y="137"/>
                  <a:pt x="9" y="134"/>
                </a:cubicBezTo>
                <a:cubicBezTo>
                  <a:pt x="13" y="119"/>
                  <a:pt x="21" y="113"/>
                  <a:pt x="36" y="118"/>
                </a:cubicBezTo>
                <a:cubicBezTo>
                  <a:pt x="50" y="123"/>
                  <a:pt x="59" y="121"/>
                  <a:pt x="64" y="107"/>
                </a:cubicBezTo>
                <a:cubicBezTo>
                  <a:pt x="66" y="104"/>
                  <a:pt x="68" y="101"/>
                  <a:pt x="70" y="98"/>
                </a:cubicBezTo>
                <a:cubicBezTo>
                  <a:pt x="84" y="86"/>
                  <a:pt x="92" y="74"/>
                  <a:pt x="78" y="55"/>
                </a:cubicBezTo>
                <a:cubicBezTo>
                  <a:pt x="70" y="44"/>
                  <a:pt x="78" y="35"/>
                  <a:pt x="104" y="22"/>
                </a:cubicBezTo>
                <a:cubicBezTo>
                  <a:pt x="116" y="15"/>
                  <a:pt x="126" y="16"/>
                  <a:pt x="131" y="26"/>
                </a:cubicBezTo>
                <a:cubicBezTo>
                  <a:pt x="139" y="45"/>
                  <a:pt x="151" y="47"/>
                  <a:pt x="167" y="41"/>
                </a:cubicBezTo>
                <a:cubicBezTo>
                  <a:pt x="169" y="40"/>
                  <a:pt x="172" y="39"/>
                  <a:pt x="174" y="40"/>
                </a:cubicBezTo>
                <a:cubicBezTo>
                  <a:pt x="193" y="42"/>
                  <a:pt x="205" y="36"/>
                  <a:pt x="207" y="15"/>
                </a:cubicBezTo>
                <a:cubicBezTo>
                  <a:pt x="207" y="14"/>
                  <a:pt x="208" y="13"/>
                  <a:pt x="208" y="12"/>
                </a:cubicBezTo>
                <a:cubicBezTo>
                  <a:pt x="215" y="1"/>
                  <a:pt x="227" y="0"/>
                  <a:pt x="253" y="11"/>
                </a:cubicBezTo>
                <a:cubicBezTo>
                  <a:pt x="264" y="15"/>
                  <a:pt x="269" y="22"/>
                  <a:pt x="265" y="34"/>
                </a:cubicBezTo>
                <a:cubicBezTo>
                  <a:pt x="264" y="38"/>
                  <a:pt x="262" y="43"/>
                  <a:pt x="262" y="47"/>
                </a:cubicBezTo>
                <a:cubicBezTo>
                  <a:pt x="263" y="51"/>
                  <a:pt x="265" y="56"/>
                  <a:pt x="268" y="59"/>
                </a:cubicBezTo>
                <a:cubicBezTo>
                  <a:pt x="278" y="67"/>
                  <a:pt x="289" y="74"/>
                  <a:pt x="298" y="83"/>
                </a:cubicBezTo>
                <a:cubicBezTo>
                  <a:pt x="304" y="88"/>
                  <a:pt x="308" y="89"/>
                  <a:pt x="315" y="85"/>
                </a:cubicBezTo>
                <a:cubicBezTo>
                  <a:pt x="320" y="81"/>
                  <a:pt x="325" y="78"/>
                  <a:pt x="331" y="77"/>
                </a:cubicBezTo>
                <a:cubicBezTo>
                  <a:pt x="351" y="73"/>
                  <a:pt x="353" y="92"/>
                  <a:pt x="361" y="104"/>
                </a:cubicBezTo>
                <a:cubicBezTo>
                  <a:pt x="367" y="112"/>
                  <a:pt x="369" y="124"/>
                  <a:pt x="359" y="129"/>
                </a:cubicBezTo>
                <a:cubicBezTo>
                  <a:pt x="336" y="138"/>
                  <a:pt x="337" y="154"/>
                  <a:pt x="343" y="173"/>
                </a:cubicBezTo>
                <a:cubicBezTo>
                  <a:pt x="344" y="178"/>
                  <a:pt x="344" y="184"/>
                  <a:pt x="344" y="189"/>
                </a:cubicBezTo>
                <a:cubicBezTo>
                  <a:pt x="344" y="198"/>
                  <a:pt x="349" y="202"/>
                  <a:pt x="357" y="204"/>
                </a:cubicBezTo>
                <a:cubicBezTo>
                  <a:pt x="380" y="211"/>
                  <a:pt x="383" y="216"/>
                  <a:pt x="376" y="240"/>
                </a:cubicBezTo>
                <a:cubicBezTo>
                  <a:pt x="375" y="244"/>
                  <a:pt x="374" y="247"/>
                  <a:pt x="373" y="251"/>
                </a:cubicBezTo>
                <a:cubicBezTo>
                  <a:pt x="369" y="264"/>
                  <a:pt x="361" y="270"/>
                  <a:pt x="348" y="265"/>
                </a:cubicBezTo>
                <a:cubicBezTo>
                  <a:pt x="332" y="259"/>
                  <a:pt x="324" y="264"/>
                  <a:pt x="317" y="278"/>
                </a:cubicBezTo>
                <a:cubicBezTo>
                  <a:pt x="314" y="285"/>
                  <a:pt x="309" y="291"/>
                  <a:pt x="303" y="296"/>
                </a:cubicBezTo>
                <a:cubicBezTo>
                  <a:pt x="294" y="303"/>
                  <a:pt x="295" y="310"/>
                  <a:pt x="301" y="320"/>
                </a:cubicBezTo>
                <a:cubicBezTo>
                  <a:pt x="311" y="337"/>
                  <a:pt x="309" y="344"/>
                  <a:pt x="291" y="354"/>
                </a:cubicBezTo>
                <a:cubicBezTo>
                  <a:pt x="287" y="357"/>
                  <a:pt x="284" y="359"/>
                  <a:pt x="280" y="361"/>
                </a:cubicBezTo>
                <a:cubicBezTo>
                  <a:pt x="265" y="369"/>
                  <a:pt x="256" y="367"/>
                  <a:pt x="249" y="352"/>
                </a:cubicBezTo>
                <a:cubicBezTo>
                  <a:pt x="243" y="341"/>
                  <a:pt x="237" y="335"/>
                  <a:pt x="223" y="341"/>
                </a:cubicBezTo>
                <a:cubicBezTo>
                  <a:pt x="215" y="344"/>
                  <a:pt x="205" y="345"/>
                  <a:pt x="196" y="344"/>
                </a:cubicBezTo>
                <a:cubicBezTo>
                  <a:pt x="185" y="343"/>
                  <a:pt x="180" y="348"/>
                  <a:pt x="179" y="358"/>
                </a:cubicBezTo>
                <a:cubicBezTo>
                  <a:pt x="177" y="369"/>
                  <a:pt x="173" y="379"/>
                  <a:pt x="157" y="380"/>
                </a:cubicBezTo>
                <a:close/>
                <a:moveTo>
                  <a:pt x="261" y="192"/>
                </a:moveTo>
                <a:cubicBezTo>
                  <a:pt x="261" y="151"/>
                  <a:pt x="229" y="120"/>
                  <a:pt x="189" y="121"/>
                </a:cubicBezTo>
                <a:cubicBezTo>
                  <a:pt x="151" y="121"/>
                  <a:pt x="119" y="155"/>
                  <a:pt x="119" y="192"/>
                </a:cubicBezTo>
                <a:cubicBezTo>
                  <a:pt x="120" y="232"/>
                  <a:pt x="153" y="263"/>
                  <a:pt x="193" y="263"/>
                </a:cubicBezTo>
                <a:cubicBezTo>
                  <a:pt x="231" y="262"/>
                  <a:pt x="261" y="230"/>
                  <a:pt x="261" y="1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Text Placeholder 3">
            <a:extLst>
              <a:ext uri="{FF2B5EF4-FFF2-40B4-BE49-F238E27FC236}">
                <a16:creationId xmlns:a16="http://schemas.microsoft.com/office/drawing/2014/main" id="{920A6CDF-01A1-413F-B0FE-6074A67E8E23}"/>
              </a:ext>
            </a:extLst>
          </p:cNvPr>
          <p:cNvSpPr txBox="1">
            <a:spLocks/>
          </p:cNvSpPr>
          <p:nvPr/>
        </p:nvSpPr>
        <p:spPr>
          <a:xfrm>
            <a:off x="977900" y="3214604"/>
            <a:ext cx="8131174" cy="292884"/>
          </a:xfrm>
          <a:prstGeom prst="rect">
            <a:avLst/>
          </a:prstGeom>
        </p:spPr>
        <p:txBody>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b="1" dirty="0"/>
              <a:t>Calculation:</a:t>
            </a:r>
          </a:p>
        </p:txBody>
      </p:sp>
      <mc:AlternateContent xmlns:mc="http://schemas.openxmlformats.org/markup-compatibility/2006" xmlns:a14="http://schemas.microsoft.com/office/drawing/2010/main">
        <mc:Choice Requires="a14">
          <p:sp>
            <p:nvSpPr>
              <p:cNvPr id="4" name="Content Placeholder 7">
                <a:extLst>
                  <a:ext uri="{FF2B5EF4-FFF2-40B4-BE49-F238E27FC236}">
                    <a16:creationId xmlns:a16="http://schemas.microsoft.com/office/drawing/2014/main" id="{BEC7E068-C080-07FF-CEF4-318DE70D53DA}"/>
                  </a:ext>
                </a:extLst>
              </p:cNvPr>
              <p:cNvSpPr txBox="1">
                <a:spLocks/>
              </p:cNvSpPr>
              <p:nvPr/>
            </p:nvSpPr>
            <p:spPr>
              <a:xfrm>
                <a:off x="3749402" y="1576900"/>
                <a:ext cx="5767782" cy="1843108"/>
              </a:xfrm>
              <a:prstGeom prst="rect">
                <a:avLst/>
              </a:prstGeom>
            </p:spPr>
            <p:txBody>
              <a:bodyPr/>
              <a:lst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GB" sz="1400" kern="0" dirty="0">
                    <a:solidFill>
                      <a:sysClr val="windowText" lastClr="000000"/>
                    </a:solidFill>
                  </a:rPr>
                  <a:t>Selection Return where the benchmark allocation is 0% </a:t>
                </a:r>
              </a:p>
              <a:p>
                <a:r>
                  <a:rPr lang="en-GB" sz="1400" kern="0" dirty="0">
                    <a:solidFill>
                      <a:sysClr val="windowText" lastClr="000000"/>
                    </a:solidFill>
                    <a:highlight>
                      <a:srgbClr val="FFFF00"/>
                    </a:highlight>
                  </a:rPr>
                  <a:t>Change formula below</a:t>
                </a:r>
              </a:p>
              <a:p>
                <a:endParaRPr lang="en-GB" sz="1400" kern="0" dirty="0">
                  <a:solidFill>
                    <a:sysClr val="windowText" lastClr="000000"/>
                  </a:solidFill>
                  <a:highlight>
                    <a:srgbClr val="FFFF00"/>
                  </a:highlight>
                </a:endParaRPr>
              </a:p>
              <a:p>
                <a:r>
                  <a:rPr lang="en-GB" kern="0" dirty="0">
                    <a:solidFill>
                      <a:sysClr val="windowText" lastClr="000000"/>
                    </a:solidFill>
                  </a:rPr>
                  <a:t>Selection Return = </a:t>
                </a:r>
                <a14:m>
                  <m:oMath xmlns:m="http://schemas.openxmlformats.org/officeDocument/2006/math">
                    <m:nary>
                      <m:naryPr>
                        <m:chr m:val="∑"/>
                        <m:subHide m:val="on"/>
                        <m:supHide m:val="on"/>
                        <m:ctrlPr>
                          <a:rPr lang="en-GB" i="1" kern="0" dirty="0" smtClean="0">
                            <a:solidFill>
                              <a:schemeClr val="accent1"/>
                            </a:solidFill>
                            <a:latin typeface="Cambria Math" panose="02040503050406030204" pitchFamily="18" charset="0"/>
                          </a:rPr>
                        </m:ctrlPr>
                      </m:naryPr>
                      <m:sub/>
                      <m:sup/>
                      <m:e>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𝑤</m:t>
                            </m:r>
                          </m:e>
                          <m:sub>
                            <m:r>
                              <a:rPr lang="en-GB" i="1" kern="0" dirty="0" smtClean="0">
                                <a:solidFill>
                                  <a:schemeClr val="accent1"/>
                                </a:solidFill>
                                <a:latin typeface="Cambria Math" panose="02040503050406030204" pitchFamily="18" charset="0"/>
                              </a:rPr>
                              <m:t>𝑝</m:t>
                            </m:r>
                          </m:sub>
                        </m:sSub>
                      </m:e>
                    </m:nary>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m:t>
                        </m:r>
                        <m:r>
                          <a:rPr lang="en-GB" i="1" kern="0" dirty="0" smtClean="0">
                            <a:solidFill>
                              <a:schemeClr val="accent1"/>
                            </a:solidFill>
                            <a:latin typeface="Cambria Math" panose="02040503050406030204" pitchFamily="18" charset="0"/>
                          </a:rPr>
                          <m:t>𝑅</m:t>
                        </m:r>
                      </m:e>
                      <m:sub>
                        <m:r>
                          <a:rPr lang="en-GB" i="1" kern="0" dirty="0" smtClean="0">
                            <a:solidFill>
                              <a:schemeClr val="accent1"/>
                            </a:solidFill>
                            <a:latin typeface="Cambria Math" panose="02040503050406030204" pitchFamily="18" charset="0"/>
                          </a:rPr>
                          <m:t>𝑝</m:t>
                        </m:r>
                      </m:sub>
                    </m:sSub>
                    <m:r>
                      <a:rPr lang="en-GB" i="1" kern="0" dirty="0">
                        <a:solidFill>
                          <a:schemeClr val="accent1"/>
                        </a:solidFill>
                        <a:latin typeface="Cambria Math" panose="02040503050406030204" pitchFamily="18" charset="0"/>
                      </a:rPr>
                      <m:t>−</m:t>
                    </m:r>
                    <m:sSub>
                      <m:sSubPr>
                        <m:ctrlPr>
                          <a:rPr lang="en-GB" i="1" kern="0" dirty="0">
                            <a:solidFill>
                              <a:schemeClr val="accent1"/>
                            </a:solidFill>
                            <a:latin typeface="Cambria Math" panose="02040503050406030204" pitchFamily="18" charset="0"/>
                          </a:rPr>
                        </m:ctrlPr>
                      </m:sSubPr>
                      <m:e>
                        <m:r>
                          <a:rPr lang="en-GB" i="1" kern="0" dirty="0">
                            <a:solidFill>
                              <a:schemeClr val="accent1"/>
                            </a:solidFill>
                            <a:latin typeface="Cambria Math" panose="02040503050406030204" pitchFamily="18" charset="0"/>
                          </a:rPr>
                          <m:t>𝑅</m:t>
                        </m:r>
                      </m:e>
                      <m:sub>
                        <m:r>
                          <a:rPr lang="en-GB" b="0" i="1" kern="0" dirty="0" smtClean="0">
                            <a:solidFill>
                              <a:schemeClr val="accent1"/>
                            </a:solidFill>
                            <a:latin typeface="Cambria Math" panose="02040503050406030204" pitchFamily="18" charset="0"/>
                          </a:rPr>
                          <m:t>𝑝</m:t>
                        </m:r>
                      </m:sub>
                    </m:sSub>
                  </m:oMath>
                </a14:m>
                <a:r>
                  <a:rPr lang="en-GB" kern="0" dirty="0">
                    <a:solidFill>
                      <a:schemeClr val="accent1"/>
                    </a:solidFill>
                  </a:rPr>
                  <a:t>) = 0</a:t>
                </a:r>
              </a:p>
              <a:p>
                <a:r>
                  <a:rPr lang="en-GB" sz="1400" kern="0" dirty="0">
                    <a:solidFill>
                      <a:sysClr val="windowText" lastClr="000000"/>
                    </a:solidFill>
                  </a:rPr>
                  <a:t>Where: 	</a:t>
                </a:r>
                <a14:m>
                  <m:oMath xmlns:m="http://schemas.openxmlformats.org/officeDocument/2006/math">
                    <m:sSub>
                      <m:sSubPr>
                        <m:ctrlPr>
                          <a:rPr lang="en-GB" sz="1400" i="1" kern="0" smtClea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𝑤</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Weight of the Sector in the Portfolio</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smtClean="0">
                            <a:solidFill>
                              <a:schemeClr val="accent1"/>
                            </a:solidFill>
                            <a:latin typeface="Cambria Math" panose="02040503050406030204" pitchFamily="18" charset="0"/>
                          </a:rPr>
                          <m:t>𝑅</m:t>
                        </m:r>
                      </m:e>
                      <m:sub>
                        <m:r>
                          <a:rPr lang="en-GB" sz="1400" i="1" kern="0" smtClean="0">
                            <a:solidFill>
                              <a:schemeClr val="accent1"/>
                            </a:solidFill>
                            <a:latin typeface="Cambria Math" panose="02040503050406030204" pitchFamily="18" charset="0"/>
                          </a:rPr>
                          <m:t>𝑝</m:t>
                        </m:r>
                      </m:sub>
                    </m:sSub>
                  </m:oMath>
                </a14:m>
                <a:r>
                  <a:rPr lang="en-GB" sz="1400" i="1" kern="0" dirty="0">
                    <a:solidFill>
                      <a:sysClr val="windowText" lastClr="000000"/>
                    </a:solidFill>
                  </a:rPr>
                  <a:t> = Return of the Sector within the Portfolio</a:t>
                </a:r>
              </a:p>
              <a:p>
                <a:r>
                  <a:rPr lang="en-GB" sz="1400" kern="0" dirty="0">
                    <a:solidFill>
                      <a:schemeClr val="accent1"/>
                    </a:solidFill>
                  </a:rPr>
                  <a:t>		</a:t>
                </a:r>
                <a14:m>
                  <m:oMath xmlns:m="http://schemas.openxmlformats.org/officeDocument/2006/math">
                    <m:sSub>
                      <m:sSubPr>
                        <m:ctrlPr>
                          <a:rPr lang="en-GB" sz="1400" i="1" kern="0">
                            <a:solidFill>
                              <a:schemeClr val="accent1"/>
                            </a:solidFill>
                            <a:latin typeface="Cambria Math" panose="02040503050406030204" pitchFamily="18" charset="0"/>
                          </a:rPr>
                        </m:ctrlPr>
                      </m:sSubPr>
                      <m:e>
                        <m:r>
                          <a:rPr lang="en-GB" sz="1400" i="1" kern="0">
                            <a:solidFill>
                              <a:schemeClr val="accent1"/>
                            </a:solidFill>
                            <a:latin typeface="Cambria Math" panose="02040503050406030204" pitchFamily="18" charset="0"/>
                          </a:rPr>
                          <m:t>𝑅</m:t>
                        </m:r>
                      </m:e>
                      <m:sub>
                        <m:r>
                          <a:rPr lang="en-GB" sz="1400" i="1" kern="0">
                            <a:solidFill>
                              <a:schemeClr val="accent1"/>
                            </a:solidFill>
                            <a:latin typeface="Cambria Math" panose="02040503050406030204" pitchFamily="18" charset="0"/>
                          </a:rPr>
                          <m:t>𝑏</m:t>
                        </m:r>
                      </m:sub>
                    </m:sSub>
                  </m:oMath>
                </a14:m>
                <a:r>
                  <a:rPr lang="en-GB" sz="1400" i="1" kern="0" dirty="0">
                    <a:solidFill>
                      <a:sysClr val="windowText" lastClr="000000"/>
                    </a:solidFill>
                  </a:rPr>
                  <a:t> = Return of the Sector within the Benchmark</a:t>
                </a:r>
              </a:p>
            </p:txBody>
          </p:sp>
        </mc:Choice>
        <mc:Fallback xmlns="">
          <p:sp>
            <p:nvSpPr>
              <p:cNvPr id="4" name="Content Placeholder 7">
                <a:extLst>
                  <a:ext uri="{FF2B5EF4-FFF2-40B4-BE49-F238E27FC236}">
                    <a16:creationId xmlns:a16="http://schemas.microsoft.com/office/drawing/2014/main" id="{BEC7E068-C080-07FF-CEF4-318DE70D53DA}"/>
                  </a:ext>
                </a:extLst>
              </p:cNvPr>
              <p:cNvSpPr txBox="1">
                <a:spLocks noRot="1" noChangeAspect="1" noMove="1" noResize="1" noEditPoints="1" noAdjustHandles="1" noChangeArrowheads="1" noChangeShapeType="1" noTextEdit="1"/>
              </p:cNvSpPr>
              <p:nvPr/>
            </p:nvSpPr>
            <p:spPr>
              <a:xfrm>
                <a:off x="3749402" y="1576900"/>
                <a:ext cx="5767782" cy="1843108"/>
              </a:xfrm>
              <a:prstGeom prst="rect">
                <a:avLst/>
              </a:prstGeom>
              <a:blipFill>
                <a:blip r:embed="rId2"/>
                <a:stretch>
                  <a:fillRect l="-846" t="-662"/>
                </a:stretch>
              </a:blipFill>
            </p:spPr>
            <p:txBody>
              <a:bodyPr/>
              <a:lstStyle/>
              <a:p>
                <a:r>
                  <a:rPr lang="en-GB">
                    <a:noFill/>
                  </a:rPr>
                  <a:t> </a:t>
                </a:r>
              </a:p>
            </p:txBody>
          </p:sp>
        </mc:Fallback>
      </mc:AlternateContent>
      <p:sp>
        <p:nvSpPr>
          <p:cNvPr id="10" name="Text Placeholder 4">
            <a:extLst>
              <a:ext uri="{FF2B5EF4-FFF2-40B4-BE49-F238E27FC236}">
                <a16:creationId xmlns:a16="http://schemas.microsoft.com/office/drawing/2014/main" id="{5317C3BA-B6E8-0A79-2EA9-EE47C9E8A1F0}"/>
              </a:ext>
            </a:extLst>
          </p:cNvPr>
          <p:cNvSpPr txBox="1">
            <a:spLocks/>
          </p:cNvSpPr>
          <p:nvPr/>
        </p:nvSpPr>
        <p:spPr>
          <a:xfrm>
            <a:off x="962024" y="5909135"/>
            <a:ext cx="8147050" cy="430887"/>
          </a:xfrm>
          <a:prstGeom prst="rect">
            <a:avLst/>
          </a:prstGeom>
        </p:spPr>
        <p:txBody>
          <a:bodyPr vert="horz"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a:t>Alpha = 10.5% - 8.2% = 2.3%</a:t>
            </a:r>
          </a:p>
          <a:p>
            <a:r>
              <a:rPr lang="en-GB" sz="1400" dirty="0"/>
              <a:t>Allocation + Selection = -1.1% + 3.4% = 2.3% (correct)</a:t>
            </a:r>
          </a:p>
        </p:txBody>
      </p:sp>
    </p:spTree>
    <p:extLst>
      <p:ext uri="{BB962C8B-B14F-4D97-AF65-F5344CB8AC3E}">
        <p14:creationId xmlns:p14="http://schemas.microsoft.com/office/powerpoint/2010/main" val="271753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360"/>
                                          </p:val>
                                        </p:tav>
                                        <p:tav tm="100000">
                                          <p:val>
                                            <p:fltVal val="0"/>
                                          </p:val>
                                        </p:tav>
                                      </p:tavLst>
                                    </p:anim>
                                    <p:animEffect transition="in" filter="fade">
                                      <p:cBhvr>
                                        <p:cTn id="16" dur="75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500"/>
                                        <p:tgtEl>
                                          <p:spTgt spid="4">
                                            <p:txEl>
                                              <p:pRg st="0" end="0"/>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par>
                          <p:cTn id="43" fill="hold">
                            <p:stCondLst>
                              <p:cond delay="3250"/>
                            </p:stCondLst>
                            <p:childTnLst>
                              <p:par>
                                <p:cTn id="44" presetID="10" presetClass="entr" presetSubtype="0" fill="hold" grpId="0" nodeType="after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fade">
                                      <p:cBhvr>
                                        <p:cTn id="4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AE9670-5365-88C8-6810-772116935EB4}"/>
              </a:ext>
            </a:extLst>
          </p:cNvPr>
          <p:cNvSpPr>
            <a:spLocks noGrp="1"/>
          </p:cNvSpPr>
          <p:nvPr>
            <p:ph type="body" sz="quarter" idx="15"/>
          </p:nvPr>
        </p:nvSpPr>
        <p:spPr/>
        <p:txBody>
          <a:bodyPr/>
          <a:lstStyle/>
          <a:p>
            <a:r>
              <a:rPr lang="en-GB" dirty="0"/>
              <a:t>Source: CAIM, October 2024</a:t>
            </a:r>
          </a:p>
        </p:txBody>
      </p:sp>
      <p:sp>
        <p:nvSpPr>
          <p:cNvPr id="3" name="Content Placeholder 2">
            <a:extLst>
              <a:ext uri="{FF2B5EF4-FFF2-40B4-BE49-F238E27FC236}">
                <a16:creationId xmlns:a16="http://schemas.microsoft.com/office/drawing/2014/main" id="{FF65BEBA-7F4B-B93F-26A2-1865737A075C}"/>
              </a:ext>
            </a:extLst>
          </p:cNvPr>
          <p:cNvSpPr>
            <a:spLocks noGrp="1"/>
          </p:cNvSpPr>
          <p:nvPr>
            <p:ph sz="quarter" idx="18"/>
          </p:nvPr>
        </p:nvSpPr>
        <p:spPr>
          <a:xfrm>
            <a:off x="977901" y="4155440"/>
            <a:ext cx="8147049" cy="1708160"/>
          </a:xfrm>
        </p:spPr>
        <p:txBody>
          <a:bodyPr/>
          <a:lstStyle/>
          <a:p>
            <a:pPr marL="285750" indent="-285750">
              <a:buFont typeface="Arial" panose="020B0604020202020204" pitchFamily="34" charset="0"/>
              <a:buChar char="•"/>
            </a:pPr>
            <a:r>
              <a:rPr lang="en-GB" sz="1200" i="1" kern="0" dirty="0">
                <a:solidFill>
                  <a:sysClr val="windowText" lastClr="000000"/>
                </a:solidFill>
              </a:rPr>
              <a:t>Portfolio manager decisions:</a:t>
            </a:r>
          </a:p>
          <a:p>
            <a:pPr marL="657225" lvl="1" indent="-285750">
              <a:buFont typeface="Arial" panose="020B0604020202020204" pitchFamily="34" charset="0"/>
              <a:buChar char="•"/>
            </a:pPr>
            <a:r>
              <a:rPr lang="en-GB" sz="1200" i="1" kern="0" dirty="0">
                <a:solidFill>
                  <a:sysClr val="windowText" lastClr="000000"/>
                </a:solidFill>
              </a:rPr>
              <a:t>Overweighting of shorter maturity segments of the yield curve. </a:t>
            </a:r>
          </a:p>
          <a:p>
            <a:pPr marL="657225" lvl="1" indent="-285750">
              <a:buFont typeface="Arial" panose="020B0604020202020204" pitchFamily="34" charset="0"/>
              <a:buChar char="•"/>
            </a:pPr>
            <a:r>
              <a:rPr lang="en-GB" sz="1200" i="1" kern="0" dirty="0">
                <a:solidFill>
                  <a:sysClr val="windowText" lastClr="000000"/>
                </a:solidFill>
              </a:rPr>
              <a:t>Evident in the overweighting of the 1-3 year bucket vs 4-9 years and 10+ years.</a:t>
            </a:r>
          </a:p>
          <a:p>
            <a:pPr marL="657225" lvl="1" indent="-285750">
              <a:buFont typeface="Arial" panose="020B0604020202020204" pitchFamily="34" charset="0"/>
              <a:buChar char="•"/>
            </a:pPr>
            <a:r>
              <a:rPr lang="en-GB" sz="1200" i="1" kern="0" dirty="0">
                <a:solidFill>
                  <a:sysClr val="windowText" lastClr="000000"/>
                </a:solidFill>
              </a:rPr>
              <a:t>Anticipation of interest rate rise across maturities.</a:t>
            </a:r>
          </a:p>
          <a:p>
            <a:pPr marL="657225" lvl="1" indent="-285750">
              <a:buFont typeface="Arial" panose="020B0604020202020204" pitchFamily="34" charset="0"/>
              <a:buChar char="•"/>
            </a:pPr>
            <a:r>
              <a:rPr lang="en-GB" sz="1200" i="1" kern="0" dirty="0">
                <a:solidFill>
                  <a:sysClr val="windowText" lastClr="000000"/>
                </a:solidFill>
              </a:rPr>
              <a:t>Underweight longer maturities would have limit loss in the rise.</a:t>
            </a:r>
          </a:p>
          <a:p>
            <a:pPr marL="285750" indent="-285750">
              <a:buFont typeface="Arial" panose="020B0604020202020204" pitchFamily="34" charset="0"/>
              <a:buChar char="•"/>
            </a:pPr>
            <a:r>
              <a:rPr lang="en-GB" sz="1200" i="1" kern="0" dirty="0">
                <a:solidFill>
                  <a:sysClr val="windowText" lastClr="000000"/>
                </a:solidFill>
              </a:rPr>
              <a:t>Analysis suggests manager was incorrect in underweighting as allocation for buckets over 1 year are attributing to the overall loss.</a:t>
            </a:r>
          </a:p>
          <a:p>
            <a:pPr marL="285750" indent="-285750">
              <a:buFont typeface="Arial" panose="020B0604020202020204" pitchFamily="34" charset="0"/>
              <a:buChar char="•"/>
            </a:pPr>
            <a:r>
              <a:rPr lang="en-GB" sz="1200" i="1" kern="0" dirty="0">
                <a:solidFill>
                  <a:sysClr val="windowText" lastClr="000000"/>
                </a:solidFill>
              </a:rPr>
              <a:t>Allocation covers yield curve positioning, Selection covers all other decisions.</a:t>
            </a:r>
          </a:p>
        </p:txBody>
      </p:sp>
      <p:graphicFrame>
        <p:nvGraphicFramePr>
          <p:cNvPr id="7" name="Table 7">
            <a:extLst>
              <a:ext uri="{FF2B5EF4-FFF2-40B4-BE49-F238E27FC236}">
                <a16:creationId xmlns:a16="http://schemas.microsoft.com/office/drawing/2014/main" id="{D91C8227-711E-E247-5F6D-26FDED5388FB}"/>
              </a:ext>
            </a:extLst>
          </p:cNvPr>
          <p:cNvGraphicFramePr>
            <a:graphicFrameLocks noGrp="1"/>
          </p:cNvGraphicFramePr>
          <p:nvPr>
            <p:ph sz="quarter" idx="14"/>
          </p:nvPr>
        </p:nvGraphicFramePr>
        <p:xfrm>
          <a:off x="977900" y="1714500"/>
          <a:ext cx="8147048" cy="2311400"/>
        </p:xfrm>
        <a:graphic>
          <a:graphicData uri="http://schemas.openxmlformats.org/drawingml/2006/table">
            <a:tbl>
              <a:tblPr firstRow="1" bandRow="1">
                <a:tableStyleId>{5C22544A-7EE6-4342-B048-85BDC9FD1C3A}</a:tableStyleId>
              </a:tblPr>
              <a:tblGrid>
                <a:gridCol w="1163864">
                  <a:extLst>
                    <a:ext uri="{9D8B030D-6E8A-4147-A177-3AD203B41FA5}">
                      <a16:colId xmlns:a16="http://schemas.microsoft.com/office/drawing/2014/main" val="3466468020"/>
                    </a:ext>
                  </a:extLst>
                </a:gridCol>
                <a:gridCol w="1163864">
                  <a:extLst>
                    <a:ext uri="{9D8B030D-6E8A-4147-A177-3AD203B41FA5}">
                      <a16:colId xmlns:a16="http://schemas.microsoft.com/office/drawing/2014/main" val="372324775"/>
                    </a:ext>
                  </a:extLst>
                </a:gridCol>
                <a:gridCol w="1163864">
                  <a:extLst>
                    <a:ext uri="{9D8B030D-6E8A-4147-A177-3AD203B41FA5}">
                      <a16:colId xmlns:a16="http://schemas.microsoft.com/office/drawing/2014/main" val="461698499"/>
                    </a:ext>
                  </a:extLst>
                </a:gridCol>
                <a:gridCol w="1163864">
                  <a:extLst>
                    <a:ext uri="{9D8B030D-6E8A-4147-A177-3AD203B41FA5}">
                      <a16:colId xmlns:a16="http://schemas.microsoft.com/office/drawing/2014/main" val="1451485996"/>
                    </a:ext>
                  </a:extLst>
                </a:gridCol>
                <a:gridCol w="1163864">
                  <a:extLst>
                    <a:ext uri="{9D8B030D-6E8A-4147-A177-3AD203B41FA5}">
                      <a16:colId xmlns:a16="http://schemas.microsoft.com/office/drawing/2014/main" val="367283370"/>
                    </a:ext>
                  </a:extLst>
                </a:gridCol>
                <a:gridCol w="1163864">
                  <a:extLst>
                    <a:ext uri="{9D8B030D-6E8A-4147-A177-3AD203B41FA5}">
                      <a16:colId xmlns:a16="http://schemas.microsoft.com/office/drawing/2014/main" val="1179248702"/>
                    </a:ext>
                  </a:extLst>
                </a:gridCol>
                <a:gridCol w="1163864">
                  <a:extLst>
                    <a:ext uri="{9D8B030D-6E8A-4147-A177-3AD203B41FA5}">
                      <a16:colId xmlns:a16="http://schemas.microsoft.com/office/drawing/2014/main" val="2149391160"/>
                    </a:ext>
                  </a:extLst>
                </a:gridCol>
              </a:tblGrid>
              <a:tr h="370840">
                <a:tc>
                  <a:txBody>
                    <a:bodyPr/>
                    <a:lstStyle/>
                    <a:p>
                      <a:r>
                        <a:rPr lang="en-GB" sz="1200" dirty="0"/>
                        <a:t>Maturity</a:t>
                      </a:r>
                    </a:p>
                  </a:txBody>
                  <a:tcPr/>
                </a:tc>
                <a:tc>
                  <a:txBody>
                    <a:bodyPr/>
                    <a:lstStyle/>
                    <a:p>
                      <a:pPr algn="ctr"/>
                      <a:r>
                        <a:rPr lang="en-GB" sz="1200" dirty="0"/>
                        <a:t>Portfolio weight %</a:t>
                      </a:r>
                    </a:p>
                  </a:txBody>
                  <a:tcPr/>
                </a:tc>
                <a:tc>
                  <a:txBody>
                    <a:bodyPr/>
                    <a:lstStyle/>
                    <a:p>
                      <a:pPr algn="ctr"/>
                      <a:r>
                        <a:rPr lang="en-GB" sz="1200" dirty="0"/>
                        <a:t>Portfolio return %</a:t>
                      </a:r>
                    </a:p>
                  </a:txBody>
                  <a:tcPr/>
                </a:tc>
                <a:tc>
                  <a:txBody>
                    <a:bodyPr/>
                    <a:lstStyle/>
                    <a:p>
                      <a:pPr algn="ctr"/>
                      <a:r>
                        <a:rPr lang="en-GB" sz="1200" dirty="0"/>
                        <a:t>Benchmark weight %</a:t>
                      </a:r>
                    </a:p>
                  </a:txBody>
                  <a:tcPr/>
                </a:tc>
                <a:tc>
                  <a:txBody>
                    <a:bodyPr/>
                    <a:lstStyle/>
                    <a:p>
                      <a:pPr algn="ctr"/>
                      <a:r>
                        <a:rPr lang="en-GB" sz="1200" dirty="0"/>
                        <a:t>Benchmark return %</a:t>
                      </a:r>
                    </a:p>
                  </a:txBody>
                  <a:tcPr/>
                </a:tc>
                <a:tc>
                  <a:txBody>
                    <a:bodyPr/>
                    <a:lstStyle/>
                    <a:p>
                      <a:pPr algn="ctr"/>
                      <a:r>
                        <a:rPr lang="en-GB" sz="1200" dirty="0"/>
                        <a:t>Allocation %</a:t>
                      </a:r>
                    </a:p>
                  </a:txBody>
                  <a:tcPr/>
                </a:tc>
                <a:tc>
                  <a:txBody>
                    <a:bodyPr/>
                    <a:lstStyle/>
                    <a:p>
                      <a:pPr algn="ctr"/>
                      <a:r>
                        <a:rPr lang="en-GB" sz="1200" dirty="0"/>
                        <a:t>Selection %</a:t>
                      </a:r>
                    </a:p>
                  </a:txBody>
                  <a:tcPr/>
                </a:tc>
                <a:extLst>
                  <a:ext uri="{0D108BD9-81ED-4DB2-BD59-A6C34878D82A}">
                    <a16:rowId xmlns:a16="http://schemas.microsoft.com/office/drawing/2014/main" val="1453523317"/>
                  </a:ext>
                </a:extLst>
              </a:tr>
              <a:tr h="370840">
                <a:tc>
                  <a:txBody>
                    <a:bodyPr/>
                    <a:lstStyle/>
                    <a:p>
                      <a:r>
                        <a:rPr lang="en-GB" sz="1200" dirty="0"/>
                        <a:t>0 – 1 Year</a:t>
                      </a:r>
                    </a:p>
                  </a:txBody>
                  <a:tcPr/>
                </a:tc>
                <a:tc>
                  <a:txBody>
                    <a:bodyPr/>
                    <a:lstStyle/>
                    <a:p>
                      <a:pPr algn="ctr"/>
                      <a:r>
                        <a:rPr lang="en-GB" sz="1200" dirty="0"/>
                        <a:t>20</a:t>
                      </a:r>
                    </a:p>
                  </a:txBody>
                  <a:tcPr/>
                </a:tc>
                <a:tc>
                  <a:txBody>
                    <a:bodyPr/>
                    <a:lstStyle/>
                    <a:p>
                      <a:pPr algn="ctr"/>
                      <a:r>
                        <a:rPr lang="en-GB" sz="1200" dirty="0"/>
                        <a:t>0.15</a:t>
                      </a:r>
                    </a:p>
                  </a:txBody>
                  <a:tcPr/>
                </a:tc>
                <a:tc>
                  <a:txBody>
                    <a:bodyPr/>
                    <a:lstStyle/>
                    <a:p>
                      <a:pPr algn="ctr"/>
                      <a:r>
                        <a:rPr lang="en-GB" sz="1200" dirty="0"/>
                        <a:t>20</a:t>
                      </a:r>
                    </a:p>
                  </a:txBody>
                  <a:tcPr/>
                </a:tc>
                <a:tc>
                  <a:txBody>
                    <a:bodyPr/>
                    <a:lstStyle/>
                    <a:p>
                      <a:pPr algn="ctr"/>
                      <a:r>
                        <a:rPr lang="en-GB" sz="1200" dirty="0"/>
                        <a:t>0.14</a:t>
                      </a:r>
                    </a:p>
                  </a:txBody>
                  <a:tcPr/>
                </a:tc>
                <a:tc>
                  <a:txBody>
                    <a:bodyPr/>
                    <a:lstStyle/>
                    <a:p>
                      <a:pPr algn="ctr"/>
                      <a:r>
                        <a:rPr lang="en-GB" sz="1200" dirty="0"/>
                        <a:t>0.00</a:t>
                      </a:r>
                    </a:p>
                  </a:txBody>
                  <a:tcPr/>
                </a:tc>
                <a:tc>
                  <a:txBody>
                    <a:bodyPr/>
                    <a:lstStyle/>
                    <a:p>
                      <a:pPr algn="ctr"/>
                      <a:r>
                        <a:rPr lang="en-GB" sz="1200" dirty="0"/>
                        <a:t>0.00</a:t>
                      </a:r>
                    </a:p>
                  </a:txBody>
                  <a:tcPr/>
                </a:tc>
                <a:extLst>
                  <a:ext uri="{0D108BD9-81ED-4DB2-BD59-A6C34878D82A}">
                    <a16:rowId xmlns:a16="http://schemas.microsoft.com/office/drawing/2014/main" val="2935314308"/>
                  </a:ext>
                </a:extLst>
              </a:tr>
              <a:tr h="370840">
                <a:tc>
                  <a:txBody>
                    <a:bodyPr/>
                    <a:lstStyle/>
                    <a:p>
                      <a:r>
                        <a:rPr lang="en-GB" sz="1200" dirty="0"/>
                        <a:t>1 – 3 Years</a:t>
                      </a:r>
                    </a:p>
                  </a:txBody>
                  <a:tcPr/>
                </a:tc>
                <a:tc>
                  <a:txBody>
                    <a:bodyPr/>
                    <a:lstStyle/>
                    <a:p>
                      <a:pPr algn="ctr"/>
                      <a:r>
                        <a:rPr lang="en-GB" sz="1200" dirty="0"/>
                        <a:t>50</a:t>
                      </a:r>
                    </a:p>
                  </a:txBody>
                  <a:tcPr/>
                </a:tc>
                <a:tc>
                  <a:txBody>
                    <a:bodyPr/>
                    <a:lstStyle/>
                    <a:p>
                      <a:pPr algn="ctr"/>
                      <a:r>
                        <a:rPr lang="en-GB" sz="1200" dirty="0"/>
                        <a:t>1.65</a:t>
                      </a:r>
                    </a:p>
                  </a:txBody>
                  <a:tcPr/>
                </a:tc>
                <a:tc>
                  <a:txBody>
                    <a:bodyPr/>
                    <a:lstStyle/>
                    <a:p>
                      <a:pPr algn="ctr"/>
                      <a:r>
                        <a:rPr lang="en-GB" sz="1200" dirty="0"/>
                        <a:t>30</a:t>
                      </a:r>
                    </a:p>
                  </a:txBody>
                  <a:tcPr/>
                </a:tc>
                <a:tc>
                  <a:txBody>
                    <a:bodyPr/>
                    <a:lstStyle/>
                    <a:p>
                      <a:pPr algn="ctr"/>
                      <a:r>
                        <a:rPr lang="en-GB" sz="1200" dirty="0"/>
                        <a:t>1.55</a:t>
                      </a:r>
                    </a:p>
                  </a:txBody>
                  <a:tcPr/>
                </a:tc>
                <a:tc>
                  <a:txBody>
                    <a:bodyPr/>
                    <a:lstStyle/>
                    <a:p>
                      <a:pPr algn="ctr"/>
                      <a:r>
                        <a:rPr lang="en-GB" sz="1200" dirty="0"/>
                        <a:t>-0.08</a:t>
                      </a:r>
                    </a:p>
                  </a:txBody>
                  <a:tcPr/>
                </a:tc>
                <a:tc>
                  <a:txBody>
                    <a:bodyPr/>
                    <a:lstStyle/>
                    <a:p>
                      <a:pPr algn="ctr"/>
                      <a:r>
                        <a:rPr lang="en-GB" sz="1200" dirty="0"/>
                        <a:t>0.05</a:t>
                      </a:r>
                    </a:p>
                  </a:txBody>
                  <a:tcPr/>
                </a:tc>
                <a:extLst>
                  <a:ext uri="{0D108BD9-81ED-4DB2-BD59-A6C34878D82A}">
                    <a16:rowId xmlns:a16="http://schemas.microsoft.com/office/drawing/2014/main" val="977472739"/>
                  </a:ext>
                </a:extLst>
              </a:tr>
              <a:tr h="370840">
                <a:tc>
                  <a:txBody>
                    <a:bodyPr/>
                    <a:lstStyle/>
                    <a:p>
                      <a:r>
                        <a:rPr lang="en-GB" sz="1200" dirty="0"/>
                        <a:t>4 – 9 Years</a:t>
                      </a:r>
                    </a:p>
                  </a:txBody>
                  <a:tcPr/>
                </a:tc>
                <a:tc>
                  <a:txBody>
                    <a:bodyPr/>
                    <a:lstStyle/>
                    <a:p>
                      <a:pPr algn="ctr"/>
                      <a:r>
                        <a:rPr lang="en-GB" sz="1200" dirty="0"/>
                        <a:t>20</a:t>
                      </a:r>
                    </a:p>
                  </a:txBody>
                  <a:tcPr/>
                </a:tc>
                <a:tc>
                  <a:txBody>
                    <a:bodyPr/>
                    <a:lstStyle/>
                    <a:p>
                      <a:pPr algn="ctr"/>
                      <a:r>
                        <a:rPr lang="en-GB" sz="1200" dirty="0"/>
                        <a:t>2.80</a:t>
                      </a:r>
                    </a:p>
                  </a:txBody>
                  <a:tcPr/>
                </a:tc>
                <a:tc>
                  <a:txBody>
                    <a:bodyPr/>
                    <a:lstStyle/>
                    <a:p>
                      <a:pPr algn="ctr"/>
                      <a:r>
                        <a:rPr lang="en-GB" sz="1200" dirty="0"/>
                        <a:t>30</a:t>
                      </a:r>
                    </a:p>
                  </a:txBody>
                  <a:tcPr/>
                </a:tc>
                <a:tc>
                  <a:txBody>
                    <a:bodyPr/>
                    <a:lstStyle/>
                    <a:p>
                      <a:pPr algn="ctr"/>
                      <a:r>
                        <a:rPr lang="en-GB" sz="1200" dirty="0"/>
                        <a:t>2.75</a:t>
                      </a:r>
                    </a:p>
                  </a:txBody>
                  <a:tcPr/>
                </a:tc>
                <a:tc>
                  <a:txBody>
                    <a:bodyPr/>
                    <a:lstStyle/>
                    <a:p>
                      <a:pPr algn="ctr"/>
                      <a:r>
                        <a:rPr lang="en-GB" sz="1200" dirty="0"/>
                        <a:t>-0.08</a:t>
                      </a:r>
                    </a:p>
                  </a:txBody>
                  <a:tcPr/>
                </a:tc>
                <a:tc>
                  <a:txBody>
                    <a:bodyPr/>
                    <a:lstStyle/>
                    <a:p>
                      <a:pPr algn="ctr"/>
                      <a:r>
                        <a:rPr lang="en-GB" sz="1200" dirty="0"/>
                        <a:t>0.01</a:t>
                      </a:r>
                    </a:p>
                  </a:txBody>
                  <a:tcPr/>
                </a:tc>
                <a:extLst>
                  <a:ext uri="{0D108BD9-81ED-4DB2-BD59-A6C34878D82A}">
                    <a16:rowId xmlns:a16="http://schemas.microsoft.com/office/drawing/2014/main" val="3731463608"/>
                  </a:ext>
                </a:extLst>
              </a:tr>
              <a:tr h="370840">
                <a:tc>
                  <a:txBody>
                    <a:bodyPr/>
                    <a:lstStyle/>
                    <a:p>
                      <a:r>
                        <a:rPr lang="en-GB" sz="1200" dirty="0"/>
                        <a:t>10+ Years</a:t>
                      </a:r>
                    </a:p>
                  </a:txBody>
                  <a:tcPr/>
                </a:tc>
                <a:tc>
                  <a:txBody>
                    <a:bodyPr/>
                    <a:lstStyle/>
                    <a:p>
                      <a:pPr algn="ctr"/>
                      <a:r>
                        <a:rPr lang="en-GB" sz="1200" dirty="0"/>
                        <a:t>10</a:t>
                      </a:r>
                    </a:p>
                  </a:txBody>
                  <a:tcPr/>
                </a:tc>
                <a:tc>
                  <a:txBody>
                    <a:bodyPr/>
                    <a:lstStyle/>
                    <a:p>
                      <a:pPr algn="ctr"/>
                      <a:r>
                        <a:rPr lang="en-GB" sz="1200" dirty="0"/>
                        <a:t>3.35</a:t>
                      </a:r>
                    </a:p>
                  </a:txBody>
                  <a:tcPr/>
                </a:tc>
                <a:tc>
                  <a:txBody>
                    <a:bodyPr/>
                    <a:lstStyle/>
                    <a:p>
                      <a:pPr algn="ctr"/>
                      <a:r>
                        <a:rPr lang="en-GB" sz="1200" dirty="0"/>
                        <a:t>20</a:t>
                      </a:r>
                    </a:p>
                  </a:txBody>
                  <a:tcPr/>
                </a:tc>
                <a:tc>
                  <a:txBody>
                    <a:bodyPr/>
                    <a:lstStyle/>
                    <a:p>
                      <a:pPr algn="ctr"/>
                      <a:r>
                        <a:rPr lang="en-GB" sz="1200" dirty="0"/>
                        <a:t>3.25</a:t>
                      </a:r>
                    </a:p>
                  </a:txBody>
                  <a:tcPr/>
                </a:tc>
                <a:tc>
                  <a:txBody>
                    <a:bodyPr/>
                    <a:lstStyle/>
                    <a:p>
                      <a:pPr algn="ctr"/>
                      <a:r>
                        <a:rPr lang="en-GB" sz="1200" dirty="0"/>
                        <a:t>-0.13</a:t>
                      </a:r>
                    </a:p>
                  </a:txBody>
                  <a:tcPr/>
                </a:tc>
                <a:tc>
                  <a:txBody>
                    <a:bodyPr/>
                    <a:lstStyle/>
                    <a:p>
                      <a:pPr algn="ctr"/>
                      <a:r>
                        <a:rPr lang="en-GB" sz="1200" dirty="0"/>
                        <a:t>0.01</a:t>
                      </a:r>
                    </a:p>
                  </a:txBody>
                  <a:tcPr/>
                </a:tc>
                <a:extLst>
                  <a:ext uri="{0D108BD9-81ED-4DB2-BD59-A6C34878D82A}">
                    <a16:rowId xmlns:a16="http://schemas.microsoft.com/office/drawing/2014/main" val="975399502"/>
                  </a:ext>
                </a:extLst>
              </a:tr>
              <a:tr h="370840">
                <a:tc>
                  <a:txBody>
                    <a:bodyPr/>
                    <a:lstStyle/>
                    <a:p>
                      <a:r>
                        <a:rPr lang="en-GB" sz="1200" b="1" dirty="0"/>
                        <a:t>Total</a:t>
                      </a:r>
                    </a:p>
                  </a:txBody>
                  <a:tcPr/>
                </a:tc>
                <a:tc>
                  <a:txBody>
                    <a:bodyPr/>
                    <a:lstStyle/>
                    <a:p>
                      <a:pPr algn="ctr"/>
                      <a:r>
                        <a:rPr lang="en-GB" sz="1200" b="1" dirty="0"/>
                        <a:t>100</a:t>
                      </a:r>
                    </a:p>
                  </a:txBody>
                  <a:tcPr/>
                </a:tc>
                <a:tc>
                  <a:txBody>
                    <a:bodyPr/>
                    <a:lstStyle/>
                    <a:p>
                      <a:pPr algn="ctr"/>
                      <a:r>
                        <a:rPr lang="en-GB" sz="1200" b="1" dirty="0"/>
                        <a:t>1.75</a:t>
                      </a:r>
                    </a:p>
                  </a:txBody>
                  <a:tcPr/>
                </a:tc>
                <a:tc>
                  <a:txBody>
                    <a:bodyPr/>
                    <a:lstStyle/>
                    <a:p>
                      <a:pPr algn="ctr"/>
                      <a:r>
                        <a:rPr lang="en-GB" sz="1200" b="1" dirty="0"/>
                        <a:t>100</a:t>
                      </a:r>
                    </a:p>
                  </a:txBody>
                  <a:tcPr/>
                </a:tc>
                <a:tc>
                  <a:txBody>
                    <a:bodyPr/>
                    <a:lstStyle/>
                    <a:p>
                      <a:pPr algn="ctr"/>
                      <a:r>
                        <a:rPr lang="en-GB" sz="1200" b="1" dirty="0"/>
                        <a:t>1.97</a:t>
                      </a:r>
                    </a:p>
                  </a:txBody>
                  <a:tcPr/>
                </a:tc>
                <a:tc>
                  <a:txBody>
                    <a:bodyPr/>
                    <a:lstStyle/>
                    <a:p>
                      <a:pPr algn="ctr"/>
                      <a:r>
                        <a:rPr lang="en-GB" sz="1200" b="1" dirty="0"/>
                        <a:t>-0.29</a:t>
                      </a:r>
                    </a:p>
                  </a:txBody>
                  <a:tcPr/>
                </a:tc>
                <a:tc>
                  <a:txBody>
                    <a:bodyPr/>
                    <a:lstStyle/>
                    <a:p>
                      <a:pPr algn="ctr"/>
                      <a:r>
                        <a:rPr lang="en-GB" sz="1200" b="1" dirty="0"/>
                        <a:t>0.07</a:t>
                      </a:r>
                    </a:p>
                  </a:txBody>
                  <a:tcPr/>
                </a:tc>
                <a:extLst>
                  <a:ext uri="{0D108BD9-81ED-4DB2-BD59-A6C34878D82A}">
                    <a16:rowId xmlns:a16="http://schemas.microsoft.com/office/drawing/2014/main" val="3387489530"/>
                  </a:ext>
                </a:extLst>
              </a:tr>
            </a:tbl>
          </a:graphicData>
        </a:graphic>
      </p:graphicFrame>
      <p:sp>
        <p:nvSpPr>
          <p:cNvPr id="5" name="Text Placeholder 4">
            <a:extLst>
              <a:ext uri="{FF2B5EF4-FFF2-40B4-BE49-F238E27FC236}">
                <a16:creationId xmlns:a16="http://schemas.microsoft.com/office/drawing/2014/main" id="{51760A34-33C6-5003-C838-B3E195D582FD}"/>
              </a:ext>
            </a:extLst>
          </p:cNvPr>
          <p:cNvSpPr>
            <a:spLocks noGrp="1"/>
          </p:cNvSpPr>
          <p:nvPr>
            <p:ph type="body" sz="quarter" idx="13"/>
          </p:nvPr>
        </p:nvSpPr>
        <p:spPr/>
        <p:txBody>
          <a:bodyPr/>
          <a:lstStyle/>
          <a:p>
            <a:r>
              <a:rPr lang="en-GB" dirty="0"/>
              <a:t>Analysis by maturity bucket</a:t>
            </a:r>
          </a:p>
        </p:txBody>
      </p:sp>
      <p:sp>
        <p:nvSpPr>
          <p:cNvPr id="6" name="Title 5">
            <a:extLst>
              <a:ext uri="{FF2B5EF4-FFF2-40B4-BE49-F238E27FC236}">
                <a16:creationId xmlns:a16="http://schemas.microsoft.com/office/drawing/2014/main" id="{A9061BB9-5DDE-C4EB-7075-91C0227F8937}"/>
              </a:ext>
            </a:extLst>
          </p:cNvPr>
          <p:cNvSpPr>
            <a:spLocks noGrp="1"/>
          </p:cNvSpPr>
          <p:nvPr>
            <p:ph type="title"/>
          </p:nvPr>
        </p:nvSpPr>
        <p:spPr>
          <a:xfrm>
            <a:off x="979200" y="343203"/>
            <a:ext cx="6316950" cy="664797"/>
          </a:xfrm>
        </p:spPr>
        <p:txBody>
          <a:bodyPr/>
          <a:lstStyle/>
          <a:p>
            <a:r>
              <a:rPr lang="en-GB" dirty="0"/>
              <a:t>Attribution Analysis – </a:t>
            </a:r>
            <a:br>
              <a:rPr lang="en-GB" dirty="0"/>
            </a:br>
            <a:r>
              <a:rPr lang="en-GB" dirty="0"/>
              <a:t>another example</a:t>
            </a:r>
          </a:p>
        </p:txBody>
      </p:sp>
    </p:spTree>
    <p:extLst>
      <p:ext uri="{BB962C8B-B14F-4D97-AF65-F5344CB8AC3E}">
        <p14:creationId xmlns:p14="http://schemas.microsoft.com/office/powerpoint/2010/main" val="89193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735542"/>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IM PPTX Template 2023-01-10.potx" id="{6AF37BCF-0142-4BFD-84A1-8EE2217D8036}" vid="{DB751CD6-A97D-4E3E-AC1C-01E471443A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 2023-01-10</Template>
  <TotalTime>58</TotalTime>
  <Words>1099</Words>
  <Application>Microsoft Office PowerPoint</Application>
  <PresentationFormat>A4 Paper (210x297 mm)</PresentationFormat>
  <Paragraphs>305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 Math</vt:lpstr>
      <vt:lpstr>Open Sans</vt:lpstr>
      <vt:lpstr>Source Sans CAIM</vt:lpstr>
      <vt:lpstr>Source Sans CAIM (Body)</vt:lpstr>
      <vt:lpstr>System Font Regular</vt:lpstr>
      <vt:lpstr>Office Theme</vt:lpstr>
      <vt:lpstr>Return attribution</vt:lpstr>
      <vt:lpstr>Return Contribution analysis</vt:lpstr>
      <vt:lpstr>Attribution Analysis</vt:lpstr>
      <vt:lpstr>Attribution Analysis</vt:lpstr>
      <vt:lpstr>Attribution Analysis</vt:lpstr>
      <vt:lpstr>Attribution Analysis –  Off Benchmark Bets</vt:lpstr>
      <vt:lpstr>Attribution Analysis –  Off Benchmark Bets</vt:lpstr>
      <vt:lpstr>Attribution Analysis –  another example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Nash, Charlie</dc:creator>
  <cp:lastModifiedBy>Charlie Nash</cp:lastModifiedBy>
  <cp:revision>9</cp:revision>
  <dcterms:created xsi:type="dcterms:W3CDTF">2023-04-24T11:48:11Z</dcterms:created>
  <dcterms:modified xsi:type="dcterms:W3CDTF">2024-10-17T18:27:30Z</dcterms:modified>
</cp:coreProperties>
</file>