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drawings/drawing1.xml" ContentType="application/vnd.openxmlformats-officedocument.drawingml.chartshapes+xml"/>
  <Override PartName="/ppt/drawings/drawing2.xml" ContentType="application/vnd.openxmlformats-officedocument.drawingml.chartshape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76" r:id="rId3"/>
    <p:sldId id="377" r:id="rId4"/>
    <p:sldId id="378" r:id="rId5"/>
    <p:sldId id="393" r:id="rId6"/>
    <p:sldId id="392" r:id="rId7"/>
    <p:sldId id="390" r:id="rId8"/>
    <p:sldId id="381" r:id="rId9"/>
    <p:sldId id="382" r:id="rId10"/>
    <p:sldId id="383" r:id="rId11"/>
    <p:sldId id="384" r:id="rId12"/>
    <p:sldId id="387" r:id="rId13"/>
    <p:sldId id="258" r:id="rId14"/>
    <p:sldId id="257" r:id="rId15"/>
    <p:sldId id="279" r:id="rId16"/>
    <p:sldId id="375" r:id="rId17"/>
    <p:sldId id="371" r:id="rId1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77" d="100"/>
          <a:sy n="77" d="100"/>
        </p:scale>
        <p:origin x="43" y="149"/>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85301325638388E-2"/>
          <c:y val="6.9444444444444448E-2"/>
          <c:w val="0.86970432789468566"/>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F935-48DD-BB7E-F5C9D6DD9E58}"/>
            </c:ext>
          </c:extLst>
        </c:ser>
        <c:dLbls>
          <c:showLegendKey val="0"/>
          <c:showVal val="0"/>
          <c:showCatName val="0"/>
          <c:showSerName val="0"/>
          <c:showPercent val="0"/>
          <c:showBubbleSize val="0"/>
        </c:dLbls>
        <c:gapWidth val="150"/>
        <c:axId val="1053862472"/>
        <c:axId val="1053857552"/>
      </c:bar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467785579026993E-2"/>
          <c:y val="9.2592592592592587E-2"/>
          <c:w val="0.8779237725537643"/>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BD63-404F-993E-D3848707B4ED}"/>
            </c:ext>
          </c:extLst>
        </c:ser>
        <c:dLbls>
          <c:showLegendKey val="0"/>
          <c:showVal val="0"/>
          <c:showCatName val="0"/>
          <c:showSerName val="0"/>
          <c:showPercent val="0"/>
          <c:showBubbleSize val="0"/>
        </c:dLbls>
        <c:gapWidth val="150"/>
        <c:axId val="1053862472"/>
        <c:axId val="1053857552"/>
      </c:barChart>
      <c:lineChart>
        <c:grouping val="standard"/>
        <c:varyColors val="0"/>
        <c:ser>
          <c:idx val="1"/>
          <c:order val="1"/>
          <c:spPr>
            <a:ln w="19050" cap="rnd">
              <a:solidFill>
                <a:schemeClr val="accent1">
                  <a:lumMod val="50000"/>
                </a:schemeClr>
              </a:solidFill>
              <a:round/>
            </a:ln>
            <a:effectLst/>
          </c:spPr>
          <c:marker>
            <c:symbol val="none"/>
          </c:marker>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Slides.xlsx]Sheet2'!$E$4:$E$43</c:f>
              <c:numCache>
                <c:formatCode>General</c:formatCode>
                <c:ptCount val="40"/>
                <c:pt idx="0">
                  <c:v>0.30485802824652841</c:v>
                </c:pt>
                <c:pt idx="1">
                  <c:v>0.3142866270582767</c:v>
                </c:pt>
                <c:pt idx="2">
                  <c:v>0.32400683201884195</c:v>
                </c:pt>
                <c:pt idx="3">
                  <c:v>0.33402766187509481</c:v>
                </c:pt>
                <c:pt idx="4">
                  <c:v>0.34435841430422148</c:v>
                </c:pt>
                <c:pt idx="5">
                  <c:v>0.35500867454043455</c:v>
                </c:pt>
                <c:pt idx="6">
                  <c:v>0.36598832426848926</c:v>
                </c:pt>
                <c:pt idx="7">
                  <c:v>0.37730755079225697</c:v>
                </c:pt>
                <c:pt idx="8">
                  <c:v>0.38897685648686287</c:v>
                </c:pt>
                <c:pt idx="9">
                  <c:v>0.4010070685431576</c:v>
                </c:pt>
                <c:pt idx="10">
                  <c:v>0.41340934901356452</c:v>
                </c:pt>
                <c:pt idx="11">
                  <c:v>0.42619520516862325</c:v>
                </c:pt>
                <c:pt idx="12">
                  <c:v>0.43937650017383839</c:v>
                </c:pt>
                <c:pt idx="13">
                  <c:v>0.4529654640967406</c:v>
                </c:pt>
                <c:pt idx="14">
                  <c:v>0.46697470525437179</c:v>
                </c:pt>
                <c:pt idx="15">
                  <c:v>0.48141722191172354</c:v>
                </c:pt>
                <c:pt idx="16">
                  <c:v>0.49630641434198303</c:v>
                </c:pt>
                <c:pt idx="17">
                  <c:v>0.51165609725977634</c:v>
                </c:pt>
                <c:pt idx="18">
                  <c:v>0.52748051263894469</c:v>
                </c:pt>
                <c:pt idx="19">
                  <c:v>0.54379434292674711</c:v>
                </c:pt>
                <c:pt idx="20">
                  <c:v>0.56061272466674961</c:v>
                </c:pt>
                <c:pt idx="21">
                  <c:v>0.57795126254304086</c:v>
                </c:pt>
                <c:pt idx="22">
                  <c:v>0.595826043858805</c:v>
                </c:pt>
                <c:pt idx="23">
                  <c:v>0.61425365346268557</c:v>
                </c:pt>
                <c:pt idx="24">
                  <c:v>0.63325118913678924</c:v>
                </c:pt>
                <c:pt idx="25">
                  <c:v>0.65283627746060746</c:v>
                </c:pt>
                <c:pt idx="26">
                  <c:v>0.67302709016557472</c:v>
                </c:pt>
                <c:pt idx="27">
                  <c:v>0.69384236099543783</c:v>
                </c:pt>
                <c:pt idx="28">
                  <c:v>0.71530140308808021</c:v>
                </c:pt>
                <c:pt idx="29">
                  <c:v>0.73742412689492809</c:v>
                </c:pt>
                <c:pt idx="30">
                  <c:v>0.76023105865456508</c:v>
                </c:pt>
                <c:pt idx="31">
                  <c:v>0.78374335943769602</c:v>
                </c:pt>
                <c:pt idx="32">
                  <c:v>0.80798284478112992</c:v>
                </c:pt>
                <c:pt idx="33">
                  <c:v>0.83297200492899992</c:v>
                </c:pt>
                <c:pt idx="34">
                  <c:v>0.8587340256999999</c:v>
                </c:pt>
                <c:pt idx="35">
                  <c:v>0.88529280999999993</c:v>
                </c:pt>
                <c:pt idx="36">
                  <c:v>0.91267299999999996</c:v>
                </c:pt>
                <c:pt idx="37">
                  <c:v>0.94089999999999996</c:v>
                </c:pt>
                <c:pt idx="38">
                  <c:v>0.97</c:v>
                </c:pt>
                <c:pt idx="39">
                  <c:v>1</c:v>
                </c:pt>
              </c:numCache>
            </c:numRef>
          </c:val>
          <c:smooth val="0"/>
          <c:extLst>
            <c:ext xmlns:c16="http://schemas.microsoft.com/office/drawing/2014/chart" uri="{C3380CC4-5D6E-409C-BE32-E72D297353CC}">
              <c16:uniqueId val="{00000001-BD63-404F-993E-D3848707B4ED}"/>
            </c:ext>
          </c:extLst>
        </c:ser>
        <c:dLbls>
          <c:showLegendKey val="0"/>
          <c:showVal val="0"/>
          <c:showCatName val="0"/>
          <c:showSerName val="0"/>
          <c:showPercent val="0"/>
          <c:showBubbleSize val="0"/>
        </c:dLbls>
        <c:marker val="1"/>
        <c:smooth val="0"/>
        <c:axId val="592410200"/>
        <c:axId val="592409216"/>
      </c:line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valAx>
        <c:axId val="592409216"/>
        <c:scaling>
          <c:orientation val="minMax"/>
          <c:max val="1"/>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410200"/>
        <c:crosses val="max"/>
        <c:crossBetween val="between"/>
      </c:valAx>
      <c:catAx>
        <c:axId val="592410200"/>
        <c:scaling>
          <c:orientation val="minMax"/>
        </c:scaling>
        <c:delete val="1"/>
        <c:axPos val="b"/>
        <c:numFmt formatCode="General" sourceLinked="1"/>
        <c:majorTickMark val="out"/>
        <c:minorTickMark val="none"/>
        <c:tickLblPos val="nextTo"/>
        <c:crossAx val="59240921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0.43145</cdr:x>
      <cdr:y>0.76157</cdr:y>
    </cdr:from>
    <cdr:to>
      <cdr:x>0.63909</cdr:x>
      <cdr:y>0.8559</cdr:y>
    </cdr:to>
    <cdr:sp macro="" textlink="">
      <cdr:nvSpPr>
        <cdr:cNvPr id="6" name="TextBox 1">
          <a:extLst xmlns:a="http://schemas.openxmlformats.org/drawingml/2006/main">
            <a:ext uri="{FF2B5EF4-FFF2-40B4-BE49-F238E27FC236}">
              <a16:creationId xmlns:a16="http://schemas.microsoft.com/office/drawing/2014/main" id="{CE03591E-A53B-4E83-9ED7-E88B19898981}"/>
            </a:ext>
          </a:extLst>
        </cdr:cNvPr>
        <cdr:cNvSpPr txBox="1"/>
      </cdr:nvSpPr>
      <cdr:spPr>
        <a:xfrm xmlns:a="http://schemas.openxmlformats.org/drawingml/2006/main">
          <a:off x="2108200" y="2089150"/>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drawings/drawing2.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0.66295</cdr:x>
      <cdr:y>0.03006</cdr:y>
    </cdr:from>
    <cdr:to>
      <cdr:x>0.90969</cdr:x>
      <cdr:y>0.18389</cdr:y>
    </cdr:to>
    <cdr:sp macro="" textlink="">
      <cdr:nvSpPr>
        <cdr:cNvPr id="3" name="TextBox 1">
          <a:extLst xmlns:a="http://schemas.openxmlformats.org/drawingml/2006/main">
            <a:ext uri="{FF2B5EF4-FFF2-40B4-BE49-F238E27FC236}">
              <a16:creationId xmlns:a16="http://schemas.microsoft.com/office/drawing/2014/main" id="{0C76C507-B01F-40A5-BBFD-0E80A02C9CB1}"/>
            </a:ext>
          </a:extLst>
        </cdr:cNvPr>
        <cdr:cNvSpPr txBox="1"/>
      </cdr:nvSpPr>
      <cdr:spPr>
        <a:xfrm xmlns:a="http://schemas.openxmlformats.org/drawingml/2006/main">
          <a:off x="2831221" y="72077"/>
          <a:ext cx="1053723" cy="3688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dirty="0"/>
            <a:t>Weighting factor</a:t>
          </a:r>
        </a:p>
      </cdr:txBody>
    </cdr:sp>
  </cdr:relSizeAnchor>
  <cdr:relSizeAnchor xmlns:cdr="http://schemas.openxmlformats.org/drawingml/2006/chartDrawing">
    <cdr:from>
      <cdr:x>0.4412</cdr:x>
      <cdr:y>0.84838</cdr:y>
    </cdr:from>
    <cdr:to>
      <cdr:x>0.64883</cdr:x>
      <cdr:y>0.94271</cdr:y>
    </cdr:to>
    <cdr:sp macro="" textlink="">
      <cdr:nvSpPr>
        <cdr:cNvPr id="4" name="TextBox 1">
          <a:extLst xmlns:a="http://schemas.openxmlformats.org/drawingml/2006/main">
            <a:ext uri="{FF2B5EF4-FFF2-40B4-BE49-F238E27FC236}">
              <a16:creationId xmlns:a16="http://schemas.microsoft.com/office/drawing/2014/main" id="{C6207D7A-A114-4D46-A127-11F2D6DE0F6E}"/>
            </a:ext>
          </a:extLst>
        </cdr:cNvPr>
        <cdr:cNvSpPr txBox="1"/>
      </cdr:nvSpPr>
      <cdr:spPr>
        <a:xfrm xmlns:a="http://schemas.openxmlformats.org/drawingml/2006/main">
          <a:off x="2155825" y="2327275"/>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2</a:t>
            </a:fld>
            <a:endParaRPr lang="en-US"/>
          </a:p>
        </p:txBody>
      </p:sp>
    </p:spTree>
    <p:extLst>
      <p:ext uri="{BB962C8B-B14F-4D97-AF65-F5344CB8AC3E}">
        <p14:creationId xmlns:p14="http://schemas.microsoft.com/office/powerpoint/2010/main" val="174691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12</a:t>
            </a:fld>
            <a:endParaRPr lang="en-US"/>
          </a:p>
        </p:txBody>
      </p:sp>
    </p:spTree>
    <p:extLst>
      <p:ext uri="{BB962C8B-B14F-4D97-AF65-F5344CB8AC3E}">
        <p14:creationId xmlns:p14="http://schemas.microsoft.com/office/powerpoint/2010/main" val="314114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3</a:t>
            </a:fld>
            <a:endParaRPr lang="en-US"/>
          </a:p>
        </p:txBody>
      </p:sp>
    </p:spTree>
    <p:extLst>
      <p:ext uri="{BB962C8B-B14F-4D97-AF65-F5344CB8AC3E}">
        <p14:creationId xmlns:p14="http://schemas.microsoft.com/office/powerpoint/2010/main" val="253439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133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5</a:t>
            </a:fld>
            <a:endParaRPr lang="en-US"/>
          </a:p>
        </p:txBody>
      </p:sp>
    </p:spTree>
    <p:extLst>
      <p:ext uri="{BB962C8B-B14F-4D97-AF65-F5344CB8AC3E}">
        <p14:creationId xmlns:p14="http://schemas.microsoft.com/office/powerpoint/2010/main" val="108768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7</a:t>
            </a:fld>
            <a:endParaRPr lang="en-US"/>
          </a:p>
        </p:txBody>
      </p:sp>
    </p:spTree>
    <p:extLst>
      <p:ext uri="{BB962C8B-B14F-4D97-AF65-F5344CB8AC3E}">
        <p14:creationId xmlns:p14="http://schemas.microsoft.com/office/powerpoint/2010/main" val="39041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8</a:t>
            </a:fld>
            <a:endParaRPr lang="en-US"/>
          </a:p>
        </p:txBody>
      </p:sp>
    </p:spTree>
    <p:extLst>
      <p:ext uri="{BB962C8B-B14F-4D97-AF65-F5344CB8AC3E}">
        <p14:creationId xmlns:p14="http://schemas.microsoft.com/office/powerpoint/2010/main" val="158064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9</a:t>
            </a:fld>
            <a:endParaRPr lang="en-US"/>
          </a:p>
        </p:txBody>
      </p:sp>
    </p:spTree>
    <p:extLst>
      <p:ext uri="{BB962C8B-B14F-4D97-AF65-F5344CB8AC3E}">
        <p14:creationId xmlns:p14="http://schemas.microsoft.com/office/powerpoint/2010/main" val="355344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10</a:t>
            </a:fld>
            <a:endParaRPr lang="en-US"/>
          </a:p>
        </p:txBody>
      </p:sp>
    </p:spTree>
    <p:extLst>
      <p:ext uri="{BB962C8B-B14F-4D97-AF65-F5344CB8AC3E}">
        <p14:creationId xmlns:p14="http://schemas.microsoft.com/office/powerpoint/2010/main" val="277728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11</a:t>
            </a:fld>
            <a:endParaRPr lang="en-US"/>
          </a:p>
        </p:txBody>
      </p:sp>
    </p:spTree>
    <p:extLst>
      <p:ext uri="{BB962C8B-B14F-4D97-AF65-F5344CB8AC3E}">
        <p14:creationId xmlns:p14="http://schemas.microsoft.com/office/powerpoint/2010/main" val="198102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2023.</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October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a:t>October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Portfolio risk measures</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0087CCA-5D3F-45BD-A861-EFF72783679B}"/>
              </a:ext>
            </a:extLst>
          </p:cNvPr>
          <p:cNvPicPr>
            <a:picLocks noChangeAspect="1"/>
          </p:cNvPicPr>
          <p:nvPr/>
        </p:nvPicPr>
        <p:blipFill>
          <a:blip r:embed="rId3"/>
          <a:stretch>
            <a:fillRect/>
          </a:stretch>
        </p:blipFill>
        <p:spPr>
          <a:xfrm>
            <a:off x="4001720" y="1570893"/>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593617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89399" cy="4662815"/>
          </a:xfrm>
        </p:spPr>
        <p:txBody>
          <a:bodyPr/>
          <a:lstStyle/>
          <a:p>
            <a:pPr marL="0" indent="0">
              <a:buNone/>
            </a:pPr>
            <a:r>
              <a:rPr lang="en-GB" dirty="0">
                <a:latin typeface="+mn-lt"/>
              </a:rPr>
              <a:t>In any single scenario the shortfall is zero if the portfolio out-performed its return target. If the portfolio under-performed the shortfall is the amount of under-performance, as given by the vertical distance of the scenario below the red line.</a:t>
            </a:r>
          </a:p>
          <a:p>
            <a:pPr marL="0" indent="0">
              <a:buNone/>
            </a:pPr>
            <a:endParaRPr lang="en-GB" dirty="0">
              <a:latin typeface="+mn-lt"/>
            </a:endParaRPr>
          </a:p>
          <a:p>
            <a:pPr marL="0" indent="0">
              <a:buNone/>
            </a:pPr>
            <a:r>
              <a:rPr lang="en-GB" dirty="0">
                <a:latin typeface="+mn-lt"/>
              </a:rPr>
              <a:t>Expected shortfall is the average of all shortfalls, including the zeroes where the portfolio out-performed.</a:t>
            </a:r>
          </a:p>
          <a:p>
            <a:pPr marL="0" indent="0">
              <a:buNone/>
            </a:pPr>
            <a:endParaRPr lang="en-GB" dirty="0">
              <a:latin typeface="+mn-lt"/>
            </a:endParaRPr>
          </a:p>
          <a:p>
            <a:pPr marL="0" indent="0">
              <a:buNone/>
            </a:pPr>
            <a:r>
              <a:rPr lang="en-GB" dirty="0">
                <a:latin typeface="+mn-lt"/>
              </a:rPr>
              <a:t>This is a more commonly used measure of risk than probability of shortfall as it conveys more information on the size of shortfalls.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more useful downside risk measure</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Expected shortfall</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322438" y="4664110"/>
            <a:ext cx="0" cy="53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3F069D-5A3C-43EC-B2A7-703F18427B22}"/>
              </a:ext>
            </a:extLst>
          </p:cNvPr>
          <p:cNvCxnSpPr>
            <a:cxnSpLocks/>
          </p:cNvCxnSpPr>
          <p:nvPr/>
        </p:nvCxnSpPr>
        <p:spPr>
          <a:xfrm>
            <a:off x="7441534" y="2878701"/>
            <a:ext cx="0" cy="68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DEFE1D-5713-43E5-AA0B-85146072A512}"/>
              </a:ext>
            </a:extLst>
          </p:cNvPr>
          <p:cNvCxnSpPr>
            <a:cxnSpLocks/>
          </p:cNvCxnSpPr>
          <p:nvPr/>
        </p:nvCxnSpPr>
        <p:spPr>
          <a:xfrm>
            <a:off x="5724686" y="4329793"/>
            <a:ext cx="0" cy="20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899806-E488-4C48-9B42-F9EECD410CCA}"/>
              </a:ext>
            </a:extLst>
          </p:cNvPr>
          <p:cNvCxnSpPr>
            <a:cxnSpLocks/>
          </p:cNvCxnSpPr>
          <p:nvPr/>
        </p:nvCxnSpPr>
        <p:spPr>
          <a:xfrm>
            <a:off x="6611393" y="3561827"/>
            <a:ext cx="0" cy="34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2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D3022E-A891-4B18-936E-910203242F57}"/>
              </a:ext>
            </a:extLst>
          </p:cNvPr>
          <p:cNvPicPr>
            <a:picLocks noChangeAspect="1"/>
          </p:cNvPicPr>
          <p:nvPr/>
        </p:nvPicPr>
        <p:blipFill>
          <a:blip r:embed="rId3"/>
          <a:stretch>
            <a:fillRect/>
          </a:stretch>
        </p:blipFill>
        <p:spPr>
          <a:xfrm>
            <a:off x="3859462" y="1577068"/>
            <a:ext cx="5068111" cy="4537997"/>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16584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13628" cy="4608774"/>
          </a:xfrm>
        </p:spPr>
        <p:txBody>
          <a:bodyPr/>
          <a:lstStyle/>
          <a:p>
            <a:pPr marL="0" indent="0">
              <a:buNone/>
            </a:pPr>
            <a:r>
              <a:rPr lang="en-GB" dirty="0">
                <a:latin typeface="+mn-lt"/>
              </a:rPr>
              <a:t>VaR at a threshold of 5%, for example, can be pictured as a line which goes through the 12</a:t>
            </a:r>
            <a:r>
              <a:rPr lang="en-GB" baseline="30000" dirty="0">
                <a:latin typeface="+mn-lt"/>
              </a:rPr>
              <a:t>th</a:t>
            </a:r>
            <a:r>
              <a:rPr lang="en-GB" dirty="0">
                <a:latin typeface="+mn-lt"/>
              </a:rPr>
              <a:t> worst scenario out of all 240 shown.</a:t>
            </a:r>
          </a:p>
          <a:p>
            <a:pPr marL="0" indent="0">
              <a:buNone/>
            </a:pPr>
            <a:endParaRPr lang="en-GB" dirty="0">
              <a:latin typeface="+mn-lt"/>
            </a:endParaRPr>
          </a:p>
          <a:p>
            <a:pPr marL="0" indent="0">
              <a:buNone/>
            </a:pPr>
            <a:r>
              <a:rPr lang="en-GB" i="1" dirty="0">
                <a:latin typeface="+mn-lt"/>
              </a:rPr>
              <a:t>CVaR differs from expected shortfall in that it assumes a shortfall happens.</a:t>
            </a:r>
          </a:p>
          <a:p>
            <a:pPr marL="0" indent="0">
              <a:buNone/>
            </a:pPr>
            <a:endParaRPr lang="en-GB" dirty="0">
              <a:latin typeface="+mn-lt"/>
            </a:endParaRPr>
          </a:p>
          <a:p>
            <a:pPr marL="0" indent="0">
              <a:buNone/>
            </a:pPr>
            <a:r>
              <a:rPr lang="en-GB" dirty="0">
                <a:latin typeface="+mn-lt"/>
              </a:rPr>
              <a:t>CVaR is represented by the grey line which shows the average relative return of all scenarios where the portfolio under-performs the orange VaR line     (the shaded grey area).</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899" y="1106328"/>
            <a:ext cx="8442547" cy="332399"/>
          </a:xfrm>
        </p:spPr>
        <p:txBody>
          <a:bodyPr/>
          <a:lstStyle/>
          <a:p>
            <a:r>
              <a:rPr lang="en-GB" dirty="0"/>
              <a:t>CVaR is akin to expected shortfall relative to a return target of the VaR, </a:t>
            </a:r>
            <a:r>
              <a:rPr lang="en-GB" i="1" dirty="0"/>
              <a:t>given that shortfall occurs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VAR AND cvar</a:t>
            </a:r>
          </a:p>
        </p:txBody>
      </p:sp>
      <p:sp>
        <p:nvSpPr>
          <p:cNvPr id="10" name="TextBox 9">
            <a:extLst>
              <a:ext uri="{FF2B5EF4-FFF2-40B4-BE49-F238E27FC236}">
                <a16:creationId xmlns:a16="http://schemas.microsoft.com/office/drawing/2014/main" id="{FF7EB217-AC9E-4596-B5AA-4E31A5806CA6}"/>
              </a:ext>
            </a:extLst>
          </p:cNvPr>
          <p:cNvSpPr txBox="1"/>
          <p:nvPr/>
        </p:nvSpPr>
        <p:spPr>
          <a:xfrm>
            <a:off x="4330424" y="4560888"/>
            <a:ext cx="776292" cy="646331"/>
          </a:xfrm>
          <a:prstGeom prst="rect">
            <a:avLst/>
          </a:prstGeom>
          <a:noFill/>
        </p:spPr>
        <p:txBody>
          <a:bodyPr wrap="square" rtlCol="0">
            <a:spAutoFit/>
          </a:bodyPr>
          <a:lstStyle/>
          <a:p>
            <a:r>
              <a:rPr lang="en-GB" dirty="0">
                <a:solidFill>
                  <a:srgbClr val="D5933E"/>
                </a:solidFill>
              </a:rPr>
              <a:t>VaR</a:t>
            </a:r>
          </a:p>
          <a:p>
            <a:r>
              <a:rPr lang="en-GB" dirty="0">
                <a:solidFill>
                  <a:schemeClr val="bg1">
                    <a:lumMod val="50000"/>
                  </a:schemeClr>
                </a:solidFill>
              </a:rPr>
              <a:t>CVaR</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544654" y="4560888"/>
            <a:ext cx="0" cy="735012"/>
          </a:xfrm>
          <a:prstGeom prst="straightConnector1">
            <a:avLst/>
          </a:prstGeom>
          <a:ln w="25400">
            <a:solidFill>
              <a:srgbClr val="D5933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3C4624-64E7-457E-9E32-70AD3EBB6AAF}"/>
              </a:ext>
            </a:extLst>
          </p:cNvPr>
          <p:cNvCxnSpPr>
            <a:cxnSpLocks/>
          </p:cNvCxnSpPr>
          <p:nvPr/>
        </p:nvCxnSpPr>
        <p:spPr>
          <a:xfrm>
            <a:off x="5106716" y="4978058"/>
            <a:ext cx="0" cy="841717"/>
          </a:xfrm>
          <a:prstGeom prst="straightConnector1">
            <a:avLst/>
          </a:prstGeom>
          <a:ln w="25400">
            <a:solidFill>
              <a:srgbClr val="CFC9C4"/>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E2701F0-DC39-4807-9E73-6FD298A97999}"/>
              </a:ext>
            </a:extLst>
          </p:cNvPr>
          <p:cNvGrpSpPr/>
          <p:nvPr/>
        </p:nvGrpSpPr>
        <p:grpSpPr>
          <a:xfrm>
            <a:off x="4303891" y="4076588"/>
            <a:ext cx="5326515" cy="1950919"/>
            <a:chOff x="4955042" y="4076588"/>
            <a:chExt cx="5326515" cy="1950919"/>
          </a:xfrm>
        </p:grpSpPr>
        <p:sp>
          <p:nvSpPr>
            <p:cNvPr id="9" name="Trapezoid 8">
              <a:extLst>
                <a:ext uri="{FF2B5EF4-FFF2-40B4-BE49-F238E27FC236}">
                  <a16:creationId xmlns:a16="http://schemas.microsoft.com/office/drawing/2014/main" id="{ACC56C88-8DA3-406E-9FDE-C9C3F191F00C}"/>
                </a:ext>
              </a:extLst>
            </p:cNvPr>
            <p:cNvSpPr/>
            <p:nvPr/>
          </p:nvSpPr>
          <p:spPr>
            <a:xfrm rot="8279760">
              <a:off x="4955042" y="4076588"/>
              <a:ext cx="5326515" cy="440568"/>
            </a:xfrm>
            <a:prstGeom prst="trapezoid">
              <a:avLst>
                <a:gd name="adj" fmla="val 96743"/>
              </a:avLst>
            </a:prstGeom>
            <a:solidFill>
              <a:srgbClr val="CFC9C4">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5983D7A-2429-4875-A095-3E7B75F857A3}"/>
                </a:ext>
              </a:extLst>
            </p:cNvPr>
            <p:cNvSpPr/>
            <p:nvPr/>
          </p:nvSpPr>
          <p:spPr>
            <a:xfrm>
              <a:off x="5378054" y="5889008"/>
              <a:ext cx="893091" cy="138499"/>
            </a:xfrm>
            <a:prstGeom prst="rect">
              <a:avLst/>
            </a:prstGeom>
            <a:solidFill>
              <a:srgbClr val="EC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0034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F89336-B747-4008-86CB-9095C306EF90}"/>
              </a:ext>
            </a:extLst>
          </p:cNvPr>
          <p:cNvGrpSpPr/>
          <p:nvPr/>
        </p:nvGrpSpPr>
        <p:grpSpPr>
          <a:xfrm>
            <a:off x="7176316" y="3165391"/>
            <a:ext cx="1989882" cy="1560383"/>
            <a:chOff x="7296150" y="2661993"/>
            <a:chExt cx="1989882" cy="1560383"/>
          </a:xfrm>
        </p:grpSpPr>
        <p:pic>
          <p:nvPicPr>
            <p:cNvPr id="6" name="Picture 5">
              <a:extLst>
                <a:ext uri="{FF2B5EF4-FFF2-40B4-BE49-F238E27FC236}">
                  <a16:creationId xmlns:a16="http://schemas.microsoft.com/office/drawing/2014/main" id="{F2FDDE2F-84D3-4CA5-AA6A-92DF1226F3A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7490012" y="2661993"/>
              <a:ext cx="1796020" cy="1560383"/>
            </a:xfrm>
            <a:prstGeom prst="rect">
              <a:avLst/>
            </a:prstGeom>
          </p:spPr>
        </p:pic>
        <p:sp>
          <p:nvSpPr>
            <p:cNvPr id="7" name="Rectangle 6">
              <a:extLst>
                <a:ext uri="{FF2B5EF4-FFF2-40B4-BE49-F238E27FC236}">
                  <a16:creationId xmlns:a16="http://schemas.microsoft.com/office/drawing/2014/main" id="{44E70D93-B438-4784-AEC2-E2CECF0CCA46}"/>
                </a:ext>
              </a:extLst>
            </p:cNvPr>
            <p:cNvSpPr/>
            <p:nvPr/>
          </p:nvSpPr>
          <p:spPr>
            <a:xfrm>
              <a:off x="7296150" y="3650829"/>
              <a:ext cx="610721" cy="55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8147050" cy="3462486"/>
          </a:xfrm>
        </p:spPr>
        <p:txBody>
          <a:bodyPr/>
          <a:lstStyle/>
          <a:p>
            <a:pPr marL="0" indent="0">
              <a:buNone/>
            </a:pPr>
            <a:r>
              <a:rPr lang="en-GB" dirty="0"/>
              <a:t>We have looked at parametric and scenario-based representation of portfolio risks and returns.</a:t>
            </a:r>
          </a:p>
          <a:p>
            <a:pPr marL="0" indent="0">
              <a:buNone/>
            </a:pPr>
            <a:endParaRPr lang="en-GB" dirty="0"/>
          </a:p>
          <a:p>
            <a:pPr marL="0" indent="0">
              <a:buNone/>
            </a:pPr>
            <a:r>
              <a:rPr lang="en-GB" dirty="0"/>
              <a:t>Extreme events happen more often than predicted by the normal distribution: so-called “fat tails”.</a:t>
            </a:r>
          </a:p>
          <a:p>
            <a:pPr marL="0" indent="0">
              <a:buNone/>
            </a:pPr>
            <a:endParaRPr lang="en-GB" dirty="0"/>
          </a:p>
          <a:p>
            <a:pPr marL="0" indent="0">
              <a:buNone/>
            </a:pPr>
            <a:r>
              <a:rPr lang="en-GB" dirty="0"/>
              <a:t>Downside measures of risk are useful for controlling exposure to such events. But there’s still a role for volatility and tracking error in less extreme times!</a:t>
            </a:r>
          </a:p>
          <a:p>
            <a:pPr marL="0" indent="0">
              <a:buNone/>
            </a:pPr>
            <a:endParaRPr lang="en-GB" dirty="0"/>
          </a:p>
          <a:p>
            <a:pPr marL="0" indent="0">
              <a:buNone/>
            </a:pPr>
            <a:r>
              <a:rPr lang="en-GB" dirty="0"/>
              <a:t>Risk and return go together. Adding risky assets to a portfolio, in moderation,                                  can actually reduce risk.</a:t>
            </a:r>
          </a:p>
          <a:p>
            <a:pPr marL="0" indent="0">
              <a:buNone/>
            </a:pPr>
            <a:endParaRPr lang="en-GB" dirty="0"/>
          </a:p>
          <a:p>
            <a:pPr marL="0" indent="0">
              <a:buNone/>
            </a:pPr>
            <a:endParaRPr lang="en-GB" sz="1050" dirty="0"/>
          </a:p>
          <a:p>
            <a:pPr marL="0" indent="0">
              <a:buNone/>
            </a:pPr>
            <a:r>
              <a:rPr lang="en-GB" b="1" dirty="0">
                <a:solidFill>
                  <a:schemeClr val="accent2"/>
                </a:solidFill>
                <a:latin typeface="+mn-lt"/>
                <a:ea typeface="Open Sans SemiBold" panose="020B0606030504020204" pitchFamily="34" charset="0"/>
                <a:cs typeface="Open Sans SemiBold" panose="020B0606030504020204" pitchFamily="34" charset="0"/>
              </a:rPr>
              <a:t>Managers should use a combination of risk measures, pictures and other tools they find useful to build up a more comprehensive understanding of a portfolio’s risks.</a:t>
            </a:r>
          </a:p>
        </p:txBody>
      </p:sp>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Be mindful of fat tails, but don’t neglect central measures </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a:xfrm>
            <a:off x="979200" y="675601"/>
            <a:ext cx="6316950" cy="332399"/>
          </a:xfrm>
        </p:spPr>
        <p:txBody>
          <a:bodyPr/>
          <a:lstStyle/>
          <a:p>
            <a:r>
              <a:rPr lang="en-GB" dirty="0"/>
              <a:t>KEY POINTS</a:t>
            </a:r>
          </a:p>
        </p:txBody>
      </p:sp>
    </p:spTree>
    <p:extLst>
      <p:ext uri="{BB962C8B-B14F-4D97-AF65-F5344CB8AC3E}">
        <p14:creationId xmlns:p14="http://schemas.microsoft.com/office/powerpoint/2010/main" val="41303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A3E0A3-3520-CC46-9BF6-71162664DE66}"/>
              </a:ext>
            </a:extLst>
          </p:cNvPr>
          <p:cNvSpPr>
            <a:spLocks noGrp="1"/>
          </p:cNvSpPr>
          <p:nvPr>
            <p:ph type="body" sz="quarter" idx="15"/>
          </p:nvPr>
        </p:nvSpPr>
        <p:spPr>
          <a:xfrm>
            <a:off x="977901" y="6096000"/>
            <a:ext cx="3975100" cy="138499"/>
          </a:xfrm>
        </p:spPr>
        <p:txBody>
          <a:bodyPr/>
          <a:lstStyle/>
          <a:p>
            <a:pPr>
              <a:spcAft>
                <a:spcPts val="0"/>
              </a:spcAft>
            </a:pPr>
            <a:r>
              <a:rPr lang="en-US" dirty="0"/>
              <a:t>Source: CAIM, October 2024</a:t>
            </a:r>
          </a:p>
        </p:txBody>
      </p:sp>
      <p:sp>
        <p:nvSpPr>
          <p:cNvPr id="7" name="Text Placeholder 6">
            <a:extLst>
              <a:ext uri="{FF2B5EF4-FFF2-40B4-BE49-F238E27FC236}">
                <a16:creationId xmlns:a16="http://schemas.microsoft.com/office/drawing/2014/main" id="{6C14F807-0D6D-4E4A-9ECD-1835347072B3}"/>
              </a:ext>
            </a:extLst>
          </p:cNvPr>
          <p:cNvSpPr>
            <a:spLocks noGrp="1"/>
          </p:cNvSpPr>
          <p:nvPr>
            <p:ph type="body" sz="quarter" idx="16"/>
          </p:nvPr>
        </p:nvSpPr>
        <p:spPr/>
        <p:txBody>
          <a:bodyPr/>
          <a:lstStyle/>
          <a:p>
            <a:r>
              <a:rPr lang="en-US" dirty="0"/>
              <a:t>Annual performance (percent)</a:t>
            </a:r>
          </a:p>
        </p:txBody>
      </p:sp>
      <p:sp>
        <p:nvSpPr>
          <p:cNvPr id="8" name="Text Placeholder 7">
            <a:extLst>
              <a:ext uri="{FF2B5EF4-FFF2-40B4-BE49-F238E27FC236}">
                <a16:creationId xmlns:a16="http://schemas.microsoft.com/office/drawing/2014/main" id="{7C5BC846-7931-CF4B-A46B-E85F6526ECA0}"/>
              </a:ext>
            </a:extLst>
          </p:cNvPr>
          <p:cNvSpPr>
            <a:spLocks noGrp="1"/>
          </p:cNvSpPr>
          <p:nvPr>
            <p:ph type="body" sz="quarter" idx="13"/>
          </p:nvPr>
        </p:nvSpPr>
        <p:spPr>
          <a:xfrm>
            <a:off x="977900" y="1229439"/>
            <a:ext cx="8147050" cy="246221"/>
          </a:xfrm>
        </p:spPr>
        <p:txBody>
          <a:bodyPr/>
          <a:lstStyle/>
          <a:p>
            <a:r>
              <a:rPr lang="en-US" dirty="0">
                <a:latin typeface="Open Sans SemiBold" panose="020B0606030504020204" pitchFamily="34" charset="0"/>
                <a:ea typeface="Open Sans SemiBold" panose="020B0606030504020204" pitchFamily="34" charset="0"/>
                <a:cs typeface="Open Sans SemiBold" panose="020B0606030504020204" pitchFamily="34" charset="0"/>
              </a:rPr>
              <a:t>Ex post method</a:t>
            </a:r>
          </a:p>
        </p:txBody>
      </p:sp>
      <p:sp>
        <p:nvSpPr>
          <p:cNvPr id="9" name="Title 8">
            <a:extLst>
              <a:ext uri="{FF2B5EF4-FFF2-40B4-BE49-F238E27FC236}">
                <a16:creationId xmlns:a16="http://schemas.microsoft.com/office/drawing/2014/main" id="{B74209E7-27EC-C342-AB53-211D0BCE0BD8}"/>
              </a:ext>
            </a:extLst>
          </p:cNvPr>
          <p:cNvSpPr>
            <a:spLocks noGrp="1"/>
          </p:cNvSpPr>
          <p:nvPr>
            <p:ph type="title"/>
          </p:nvPr>
        </p:nvSpPr>
        <p:spPr/>
        <p:txBody>
          <a:bodyPr/>
          <a:lstStyle/>
          <a:p>
            <a:r>
              <a:rPr lang="en-US" dirty="0"/>
              <a:t>TRACKING ERROR</a:t>
            </a:r>
          </a:p>
        </p:txBody>
      </p:sp>
      <p:sp>
        <p:nvSpPr>
          <p:cNvPr id="6" name="Content Placeholder 5">
            <a:extLst>
              <a:ext uri="{FF2B5EF4-FFF2-40B4-BE49-F238E27FC236}">
                <a16:creationId xmlns:a16="http://schemas.microsoft.com/office/drawing/2014/main" id="{DC9CBBD4-8F9E-9947-988B-A6A4E7CE513A}"/>
              </a:ext>
            </a:extLst>
          </p:cNvPr>
          <p:cNvSpPr>
            <a:spLocks noGrp="1"/>
          </p:cNvSpPr>
          <p:nvPr>
            <p:ph sz="quarter" idx="18"/>
          </p:nvPr>
        </p:nvSpPr>
        <p:spPr>
          <a:xfrm>
            <a:off x="4365014" y="2942719"/>
            <a:ext cx="4125728" cy="1585049"/>
          </a:xfrm>
        </p:spPr>
        <p:txBody>
          <a:bodyPr/>
          <a:lstStyle/>
          <a:p>
            <a:r>
              <a:rPr lang="en-US" sz="1550" dirty="0"/>
              <a:t>Calculate the monthly excess returns</a:t>
            </a:r>
          </a:p>
          <a:p>
            <a:r>
              <a:rPr lang="en-US" sz="1550" dirty="0"/>
              <a:t>Calculate the standard deviation of this data series  = STDEV.S(range)</a:t>
            </a:r>
          </a:p>
          <a:p>
            <a:r>
              <a:rPr lang="en-US" sz="1550" dirty="0"/>
              <a:t>Use 3 years (minimum) </a:t>
            </a:r>
          </a:p>
          <a:p>
            <a:r>
              <a:rPr lang="en-US" sz="1550" dirty="0" err="1"/>
              <a:t>Annualise</a:t>
            </a:r>
            <a:r>
              <a:rPr lang="en-US" sz="1550" dirty="0"/>
              <a:t> by multiplying by SQRT(12)</a:t>
            </a:r>
          </a:p>
          <a:p>
            <a:r>
              <a:rPr lang="en-US" sz="1550" dirty="0"/>
              <a:t>The larger the TE, the greater the risk</a:t>
            </a:r>
          </a:p>
        </p:txBody>
      </p:sp>
      <p:pic>
        <p:nvPicPr>
          <p:cNvPr id="12" name="Picture 11" descr="Perf &amp; Risk Template.xlsx - Excel">
            <a:extLst>
              <a:ext uri="{FF2B5EF4-FFF2-40B4-BE49-F238E27FC236}">
                <a16:creationId xmlns:a16="http://schemas.microsoft.com/office/drawing/2014/main" id="{F303ED5A-FE4F-4843-B2DC-B62D0D0BDFE7}"/>
              </a:ext>
            </a:extLst>
          </p:cNvPr>
          <p:cNvPicPr>
            <a:picLocks noChangeAspect="1"/>
          </p:cNvPicPr>
          <p:nvPr/>
        </p:nvPicPr>
        <p:blipFill rotWithShape="1">
          <a:blip r:embed="rId2">
            <a:extLst>
              <a:ext uri="{28A0092B-C50C-407E-A947-70E740481C1C}">
                <a14:useLocalDpi xmlns:a14="http://schemas.microsoft.com/office/drawing/2010/main" val="0"/>
              </a:ext>
            </a:extLst>
          </a:blip>
          <a:srcRect l="3820" t="32150" r="61246" b="6951"/>
          <a:stretch/>
        </p:blipFill>
        <p:spPr>
          <a:xfrm>
            <a:off x="952691" y="1652989"/>
            <a:ext cx="3096344" cy="4165007"/>
          </a:xfrm>
          <a:prstGeom prst="rect">
            <a:avLst/>
          </a:prstGeom>
        </p:spPr>
      </p:pic>
      <p:sp>
        <p:nvSpPr>
          <p:cNvPr id="14" name="Rectangle 13">
            <a:extLst>
              <a:ext uri="{FF2B5EF4-FFF2-40B4-BE49-F238E27FC236}">
                <a16:creationId xmlns:a16="http://schemas.microsoft.com/office/drawing/2014/main" id="{3225798D-5B23-42A9-B73D-5B5C9CE4E0EA}"/>
              </a:ext>
            </a:extLst>
          </p:cNvPr>
          <p:cNvSpPr/>
          <p:nvPr/>
        </p:nvSpPr>
        <p:spPr>
          <a:xfrm>
            <a:off x="3616987" y="1487403"/>
            <a:ext cx="432048" cy="4556907"/>
          </a:xfrm>
          <a:prstGeom prst="rect">
            <a:avLst/>
          </a:prstGeom>
          <a:noFill/>
          <a:ln>
            <a:solidFill>
              <a:srgbClr val="F18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1FE128FB-F4A4-4EAA-AF7D-FBE8661512B1}"/>
                  </a:ext>
                </a:extLst>
              </p:cNvPr>
              <p:cNvSpPr txBox="1">
                <a:spLocks/>
              </p:cNvSpPr>
              <p:nvPr/>
            </p:nvSpPr>
            <p:spPr>
              <a:xfrm>
                <a:off x="4750195" y="5281528"/>
                <a:ext cx="2330925" cy="1301009"/>
              </a:xfrm>
              <a:prstGeom prst="rect">
                <a:avLst/>
              </a:prstGeom>
            </p:spPr>
            <p:txBody>
              <a:bodyPr vert="horz" wrap="square" lIns="0" tIns="45720" rIns="0" bIns="4572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n-GB" sz="2000" i="1">
                          <a:solidFill>
                            <a:schemeClr val="accent1"/>
                          </a:solidFill>
                          <a:latin typeface="Cambria Math" panose="02040503050406030204" pitchFamily="18" charset="0"/>
                        </a:rPr>
                        <m:t>𝑇𝐸</m:t>
                      </m:r>
                      <m:r>
                        <a:rPr lang="en-GB" sz="2000" i="1">
                          <a:solidFill>
                            <a:schemeClr val="accent1"/>
                          </a:solidFill>
                          <a:latin typeface="Cambria Math" panose="02040503050406030204" pitchFamily="18" charset="0"/>
                        </a:rPr>
                        <m:t>= </m:t>
                      </m:r>
                      <m:rad>
                        <m:radPr>
                          <m:degHide m:val="on"/>
                          <m:ctrlPr>
                            <a:rPr lang="en-GB" sz="2000" i="1">
                              <a:solidFill>
                                <a:schemeClr val="accent1"/>
                              </a:solidFill>
                              <a:latin typeface="Cambria Math" panose="02040503050406030204" pitchFamily="18" charset="0"/>
                              <a:ea typeface="Cambria Math" panose="02040503050406030204" pitchFamily="18" charset="0"/>
                            </a:rPr>
                          </m:ctrlPr>
                        </m:radPr>
                        <m:deg/>
                        <m:e>
                          <m:f>
                            <m:fPr>
                              <m:ctrlPr>
                                <a:rPr lang="en-GB" sz="2000" i="1">
                                  <a:solidFill>
                                    <a:schemeClr val="accent1"/>
                                  </a:solidFill>
                                  <a:latin typeface="Cambria Math" panose="02040503050406030204" pitchFamily="18" charset="0"/>
                                  <a:ea typeface="Cambria Math" panose="02040503050406030204" pitchFamily="18" charset="0"/>
                                </a:rPr>
                              </m:ctrlPr>
                            </m:fPr>
                            <m:num>
                              <m:nary>
                                <m:naryPr>
                                  <m:chr m:val="∑"/>
                                  <m:subHide m:val="on"/>
                                  <m:supHide m:val="on"/>
                                  <m:ctrlPr>
                                    <a:rPr lang="en-GB" sz="2000" i="1">
                                      <a:solidFill>
                                        <a:schemeClr val="accent1"/>
                                      </a:solidFill>
                                      <a:latin typeface="Cambria Math" panose="02040503050406030204" pitchFamily="18" charset="0"/>
                                      <a:ea typeface="Cambria Math" panose="02040503050406030204" pitchFamily="18" charset="0"/>
                                    </a:rPr>
                                  </m:ctrlPr>
                                </m:naryPr>
                                <m:sub/>
                                <m:sup/>
                                <m:e>
                                  <m:sSup>
                                    <m:sSupPr>
                                      <m:ctrlPr>
                                        <a:rPr lang="en-GB" sz="2000" i="1">
                                          <a:solidFill>
                                            <a:schemeClr val="accent1"/>
                                          </a:solidFill>
                                          <a:latin typeface="Cambria Math" panose="02040503050406030204" pitchFamily="18" charset="0"/>
                                          <a:ea typeface="Cambria Math" panose="02040503050406030204" pitchFamily="18" charset="0"/>
                                        </a:rPr>
                                      </m:ctrlPr>
                                    </m:sSupPr>
                                    <m:e>
                                      <m:r>
                                        <a:rPr lang="en-GB" sz="2000" i="1">
                                          <a:solidFill>
                                            <a:schemeClr val="accent1"/>
                                          </a:solidFill>
                                          <a:latin typeface="Cambria Math" panose="02040503050406030204" pitchFamily="18" charset="0"/>
                                          <a:ea typeface="Cambria Math" panose="02040503050406030204" pitchFamily="18" charset="0"/>
                                        </a:rPr>
                                        <m:t>(</m:t>
                                      </m:r>
                                      <m:sSub>
                                        <m:sSubPr>
                                          <m:ctrlPr>
                                            <a:rPr lang="en-GB" sz="2000" i="1">
                                              <a:solidFill>
                                                <a:schemeClr val="accent1"/>
                                              </a:solidFill>
                                              <a:latin typeface="Cambria Math" panose="02040503050406030204" pitchFamily="18" charset="0"/>
                                            </a:rPr>
                                          </m:ctrlPr>
                                        </m:sSubPr>
                                        <m:e>
                                          <m:r>
                                            <a:rPr lang="en-GB" sz="2000" i="1">
                                              <a:solidFill>
                                                <a:schemeClr val="accent1"/>
                                              </a:solidFill>
                                              <a:latin typeface="Cambria Math" panose="02040503050406030204" pitchFamily="18" charset="0"/>
                                            </a:rPr>
                                            <m:t>𝑎</m:t>
                                          </m:r>
                                        </m:e>
                                        <m:sub>
                                          <m:r>
                                            <a:rPr lang="en-GB" sz="2000" i="1">
                                              <a:solidFill>
                                                <a:schemeClr val="accent1"/>
                                              </a:solidFill>
                                              <a:latin typeface="Cambria Math" panose="02040503050406030204" pitchFamily="18" charset="0"/>
                                            </a:rPr>
                                            <m:t>𝑖</m:t>
                                          </m:r>
                                        </m:sub>
                                      </m:sSub>
                                      <m:r>
                                        <a:rPr lang="en-GB" sz="2000" i="1">
                                          <a:solidFill>
                                            <a:schemeClr val="accent1"/>
                                          </a:solidFill>
                                          <a:latin typeface="Cambria Math" panose="02040503050406030204" pitchFamily="18" charset="0"/>
                                        </a:rPr>
                                        <m:t>−</m:t>
                                      </m:r>
                                      <m:acc>
                                        <m:accPr>
                                          <m:chr m:val="̅"/>
                                          <m:ctrlPr>
                                            <a:rPr lang="en-GB" sz="2000" i="1">
                                              <a:solidFill>
                                                <a:schemeClr val="accent1"/>
                                              </a:solidFill>
                                              <a:latin typeface="Cambria Math" panose="02040503050406030204" pitchFamily="18" charset="0"/>
                                            </a:rPr>
                                          </m:ctrlPr>
                                        </m:accPr>
                                        <m:e>
                                          <m:r>
                                            <a:rPr lang="en-GB" sz="2000" i="1">
                                              <a:solidFill>
                                                <a:schemeClr val="accent1"/>
                                              </a:solidFill>
                                              <a:latin typeface="Cambria Math" panose="02040503050406030204" pitchFamily="18" charset="0"/>
                                            </a:rPr>
                                            <m:t>𝑎</m:t>
                                          </m:r>
                                        </m:e>
                                      </m:acc>
                                      <m:r>
                                        <a:rPr lang="en-GB" sz="2000" i="1">
                                          <a:solidFill>
                                            <a:schemeClr val="accent1"/>
                                          </a:solidFill>
                                          <a:latin typeface="Cambria Math" panose="02040503050406030204" pitchFamily="18" charset="0"/>
                                          <a:ea typeface="Cambria Math" panose="02040503050406030204" pitchFamily="18" charset="0"/>
                                        </a:rPr>
                                        <m:t>)</m:t>
                                      </m:r>
                                    </m:e>
                                    <m:sup>
                                      <m:r>
                                        <a:rPr lang="en-GB" sz="2000" i="1">
                                          <a:solidFill>
                                            <a:schemeClr val="accent1"/>
                                          </a:solidFill>
                                          <a:latin typeface="Cambria Math" panose="02040503050406030204" pitchFamily="18" charset="0"/>
                                          <a:ea typeface="Cambria Math" panose="02040503050406030204" pitchFamily="18" charset="0"/>
                                        </a:rPr>
                                        <m:t>2</m:t>
                                      </m:r>
                                    </m:sup>
                                  </m:sSup>
                                </m:e>
                              </m:nary>
                            </m:num>
                            <m:den>
                              <m:r>
                                <a:rPr lang="en-GB" sz="2000" i="1">
                                  <a:solidFill>
                                    <a:schemeClr val="accent1"/>
                                  </a:solidFill>
                                  <a:latin typeface="Cambria Math" panose="02040503050406030204" pitchFamily="18" charset="0"/>
                                  <a:ea typeface="Cambria Math" panose="02040503050406030204" pitchFamily="18" charset="0"/>
                                </a:rPr>
                                <m:t>𝑛</m:t>
                              </m:r>
                              <m:r>
                                <a:rPr lang="en-GB" sz="2000" i="1">
                                  <a:solidFill>
                                    <a:schemeClr val="accent1"/>
                                  </a:solidFill>
                                  <a:latin typeface="Cambria Math" panose="02040503050406030204" pitchFamily="18" charset="0"/>
                                  <a:ea typeface="Cambria Math" panose="02040503050406030204" pitchFamily="18" charset="0"/>
                                </a:rPr>
                                <m:t>−1</m:t>
                              </m:r>
                            </m:den>
                          </m:f>
                        </m:e>
                      </m:rad>
                    </m:oMath>
                  </m:oMathPara>
                </a14:m>
                <a:endParaRPr lang="en-GB" sz="2000" dirty="0">
                  <a:solidFill>
                    <a:schemeClr val="accent1"/>
                  </a:solidFill>
                </a:endParaRPr>
              </a:p>
            </p:txBody>
          </p:sp>
        </mc:Choice>
        <mc:Fallback xmlns="">
          <p:sp>
            <p:nvSpPr>
              <p:cNvPr id="10" name="Content Placeholder 7">
                <a:extLst>
                  <a:ext uri="{FF2B5EF4-FFF2-40B4-BE49-F238E27FC236}">
                    <a16:creationId xmlns:a16="http://schemas.microsoft.com/office/drawing/2014/main" id="{1FE128FB-F4A4-4EAA-AF7D-FBE8661512B1}"/>
                  </a:ext>
                </a:extLst>
              </p:cNvPr>
              <p:cNvSpPr txBox="1">
                <a:spLocks noRot="1" noChangeAspect="1" noMove="1" noResize="1" noEditPoints="1" noAdjustHandles="1" noChangeArrowheads="1" noChangeShapeType="1" noTextEdit="1"/>
              </p:cNvSpPr>
              <p:nvPr/>
            </p:nvSpPr>
            <p:spPr>
              <a:xfrm>
                <a:off x="4750195" y="5281528"/>
                <a:ext cx="2330925" cy="1301009"/>
              </a:xfrm>
              <a:prstGeom prst="rect">
                <a:avLst/>
              </a:prstGeom>
              <a:blipFill>
                <a:blip r:embed="rId3"/>
                <a:stretch>
                  <a:fillRect/>
                </a:stretch>
              </a:blipFill>
            </p:spPr>
            <p:txBody>
              <a:bodyPr/>
              <a:lstStyle/>
              <a:p>
                <a:r>
                  <a:rPr lang="en-GB">
                    <a:noFill/>
                  </a:rPr>
                  <a:t> </a:t>
                </a:r>
              </a:p>
            </p:txBody>
          </p:sp>
        </mc:Fallback>
      </mc:AlternateContent>
      <p:sp>
        <p:nvSpPr>
          <p:cNvPr id="13" name="Content Placeholder 2">
            <a:extLst>
              <a:ext uri="{FF2B5EF4-FFF2-40B4-BE49-F238E27FC236}">
                <a16:creationId xmlns:a16="http://schemas.microsoft.com/office/drawing/2014/main" id="{FE19C1A6-08DE-497F-A84C-3CD6ACA3EF37}"/>
              </a:ext>
            </a:extLst>
          </p:cNvPr>
          <p:cNvSpPr>
            <a:spLocks noGrp="1"/>
          </p:cNvSpPr>
          <p:nvPr>
            <p:ph sz="quarter" idx="14"/>
          </p:nvPr>
        </p:nvSpPr>
        <p:spPr>
          <a:xfrm>
            <a:off x="4365014" y="1229439"/>
            <a:ext cx="4125728" cy="1554272"/>
          </a:xfrm>
        </p:spPr>
        <p:txBody>
          <a:bodyPr/>
          <a:lstStyle/>
          <a:p>
            <a:pPr marL="0" indent="0">
              <a:buNone/>
            </a:pPr>
            <a:r>
              <a:rPr lang="en-GB" sz="1600" dirty="0">
                <a:latin typeface="+mn-lt"/>
              </a:rPr>
              <a:t>Tracking Error (TE) calculates the variability (the standard deviation) of a fund’s excess return over its benchmark.</a:t>
            </a:r>
          </a:p>
          <a:p>
            <a:pPr marL="0" indent="0">
              <a:buNone/>
            </a:pPr>
            <a:endParaRPr lang="en-GB" sz="1600" dirty="0">
              <a:latin typeface="+mn-lt"/>
            </a:endParaRPr>
          </a:p>
          <a:p>
            <a:pPr marL="0" indent="0">
              <a:buNone/>
            </a:pPr>
            <a:r>
              <a:rPr lang="en-GB" sz="1600" dirty="0">
                <a:latin typeface="+mn-lt"/>
              </a:rPr>
              <a:t>The higher the TE, the greater the variability and therefore risk.</a:t>
            </a:r>
          </a:p>
        </p:txBody>
      </p:sp>
    </p:spTree>
    <p:extLst>
      <p:ext uri="{BB962C8B-B14F-4D97-AF65-F5344CB8AC3E}">
        <p14:creationId xmlns:p14="http://schemas.microsoft.com/office/powerpoint/2010/main" val="182419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2449DE-239A-4FA2-B454-E30218353278}"/>
              </a:ext>
            </a:extLst>
          </p:cNvPr>
          <p:cNvSpPr>
            <a:spLocks noGrp="1"/>
          </p:cNvSpPr>
          <p:nvPr>
            <p:ph type="body" sz="quarter" idx="19"/>
          </p:nvPr>
        </p:nvSpPr>
        <p:spPr/>
        <p:txBody>
          <a:bodyPr/>
          <a:lstStyle/>
          <a:p>
            <a:r>
              <a:rPr lang="en-GB" dirty="0"/>
              <a:t>Source: CAIM, October 2024</a:t>
            </a:r>
          </a:p>
        </p:txBody>
      </p:sp>
      <p:sp>
        <p:nvSpPr>
          <p:cNvPr id="3" name="Content Placeholder 2">
            <a:extLst>
              <a:ext uri="{FF2B5EF4-FFF2-40B4-BE49-F238E27FC236}">
                <a16:creationId xmlns:a16="http://schemas.microsoft.com/office/drawing/2014/main" id="{D49F1A0F-F368-49F6-8B96-05079A7AC546}"/>
              </a:ext>
            </a:extLst>
          </p:cNvPr>
          <p:cNvSpPr>
            <a:spLocks noGrp="1"/>
          </p:cNvSpPr>
          <p:nvPr>
            <p:ph sz="quarter" idx="18"/>
          </p:nvPr>
        </p:nvSpPr>
        <p:spPr>
          <a:xfrm>
            <a:off x="5158335" y="3470707"/>
            <a:ext cx="3990975" cy="1489914"/>
          </a:xfrm>
        </p:spPr>
        <p:txBody>
          <a:bodyPr/>
          <a:lstStyle/>
          <a:p>
            <a:pPr marL="342900" indent="-342900">
              <a:buFont typeface="+mj-lt"/>
              <a:buAutoNum type="arabicPeriod"/>
            </a:pPr>
            <a:r>
              <a:rPr lang="en-GB" sz="1600" dirty="0">
                <a:latin typeface="+mn-lt"/>
              </a:rPr>
              <a:t>Calculate the annualised returns</a:t>
            </a:r>
          </a:p>
          <a:p>
            <a:pPr marL="342900" indent="-342900">
              <a:buFont typeface="+mj-lt"/>
              <a:buAutoNum type="arabicPeriod"/>
            </a:pPr>
            <a:r>
              <a:rPr lang="en-GB" sz="1600" dirty="0">
                <a:latin typeface="+mn-lt"/>
              </a:rPr>
              <a:t>calculate the Alpha (Fund return – benchmark return)</a:t>
            </a:r>
          </a:p>
          <a:p>
            <a:pPr marL="342900" indent="-342900">
              <a:buFont typeface="+mj-lt"/>
              <a:buAutoNum type="arabicPeriod"/>
            </a:pPr>
            <a:r>
              <a:rPr lang="en-GB" sz="1600" dirty="0">
                <a:latin typeface="+mn-lt"/>
              </a:rPr>
              <a:t>Divide the Alpha by the annualised TE </a:t>
            </a:r>
          </a:p>
        </p:txBody>
      </p:sp>
      <p:sp>
        <p:nvSpPr>
          <p:cNvPr id="4" name="Text Placeholder 3">
            <a:extLst>
              <a:ext uri="{FF2B5EF4-FFF2-40B4-BE49-F238E27FC236}">
                <a16:creationId xmlns:a16="http://schemas.microsoft.com/office/drawing/2014/main" id="{1233FF0D-02EB-4E39-A3EB-06FFC3D5CF01}"/>
              </a:ext>
            </a:extLst>
          </p:cNvPr>
          <p:cNvSpPr>
            <a:spLocks noGrp="1"/>
          </p:cNvSpPr>
          <p:nvPr>
            <p:ph type="body" sz="quarter" idx="17"/>
          </p:nvPr>
        </p:nvSpPr>
        <p:spPr/>
        <p:txBody>
          <a:bodyPr/>
          <a:lstStyle/>
          <a:p>
            <a:r>
              <a:rPr lang="en-GB" dirty="0"/>
              <a:t>Calculation:</a:t>
            </a:r>
          </a:p>
        </p:txBody>
      </p:sp>
      <p:sp>
        <p:nvSpPr>
          <p:cNvPr id="6" name="Content Placeholder 5">
            <a:extLst>
              <a:ext uri="{FF2B5EF4-FFF2-40B4-BE49-F238E27FC236}">
                <a16:creationId xmlns:a16="http://schemas.microsoft.com/office/drawing/2014/main" id="{88842EE7-04E1-44E3-A9EB-AEBF3EFEC4AD}"/>
              </a:ext>
            </a:extLst>
          </p:cNvPr>
          <p:cNvSpPr>
            <a:spLocks noGrp="1"/>
          </p:cNvSpPr>
          <p:nvPr>
            <p:ph sz="quarter" idx="14"/>
          </p:nvPr>
        </p:nvSpPr>
        <p:spPr>
          <a:xfrm>
            <a:off x="977900" y="2136220"/>
            <a:ext cx="3990975" cy="3884919"/>
          </a:xfrm>
        </p:spPr>
        <p:txBody>
          <a:bodyPr/>
          <a:lstStyle/>
          <a:p>
            <a:pPr marL="285750" indent="-285750">
              <a:buFont typeface="Arial" panose="020B0604020202020204" pitchFamily="34" charset="0"/>
              <a:buChar char="•"/>
            </a:pPr>
            <a:r>
              <a:rPr lang="en-GB" sz="1600" dirty="0">
                <a:solidFill>
                  <a:schemeClr val="tx1"/>
                </a:solidFill>
                <a:latin typeface="+mn-lt"/>
              </a:rPr>
              <a:t>The Information Ratio (IR) measures the outcome and quality of active management</a:t>
            </a:r>
          </a:p>
          <a:p>
            <a:pPr marL="285750" indent="-285750">
              <a:buFont typeface="Arial" panose="020B0604020202020204" pitchFamily="34" charset="0"/>
              <a:buChar char="•"/>
            </a:pPr>
            <a:r>
              <a:rPr lang="en-GB" sz="1600" dirty="0">
                <a:solidFill>
                  <a:schemeClr val="tx1"/>
                </a:solidFill>
                <a:latin typeface="+mn-lt"/>
              </a:rPr>
              <a:t>The higher the ratio, the greater the added value per unit of risk</a:t>
            </a:r>
          </a:p>
          <a:p>
            <a:pPr marL="285750" indent="-285750">
              <a:buFont typeface="Arial" panose="020B0604020202020204" pitchFamily="34" charset="0"/>
              <a:buChar char="•"/>
            </a:pPr>
            <a:r>
              <a:rPr lang="en-GB" sz="1600" dirty="0">
                <a:solidFill>
                  <a:schemeClr val="tx1"/>
                </a:solidFill>
                <a:latin typeface="+mn-lt"/>
              </a:rPr>
              <a:t>If the fund under performs its benchmark, the ratio is negative</a:t>
            </a: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sz="1600" dirty="0">
              <a:solidFill>
                <a:schemeClr val="tx1"/>
              </a:solidFill>
              <a:latin typeface="+mn-lt"/>
            </a:endParaRPr>
          </a:p>
          <a:p>
            <a:r>
              <a:rPr lang="en-GB" sz="1200" dirty="0"/>
              <a:t>Points to remember:</a:t>
            </a:r>
          </a:p>
          <a:p>
            <a:pPr lvl="1"/>
            <a:r>
              <a:rPr lang="en-GB" sz="1200" dirty="0">
                <a:latin typeface="+mn-lt"/>
              </a:rPr>
              <a:t>A high return does not always mean a good return</a:t>
            </a:r>
          </a:p>
          <a:p>
            <a:pPr lvl="1"/>
            <a:r>
              <a:rPr lang="en-GB" sz="1200" dirty="0">
                <a:latin typeface="+mn-lt"/>
              </a:rPr>
              <a:t>Better quality means consistently achieving the highest return at the same risk as other funds/managers, or a similar return, but at a lower risk</a:t>
            </a:r>
          </a:p>
          <a:p>
            <a:pPr lvl="1"/>
            <a:r>
              <a:rPr lang="en-GB" sz="1200" dirty="0">
                <a:latin typeface="+mn-lt"/>
              </a:rPr>
              <a:t>Risk means volatility</a:t>
            </a:r>
          </a:p>
          <a:p>
            <a:pPr lvl="1"/>
            <a:r>
              <a:rPr lang="en-GB" sz="1200" dirty="0">
                <a:latin typeface="+mn-lt"/>
              </a:rPr>
              <a:t>Risk-adjusted performance = Return / Risk  (the higher the ratio, the better)</a:t>
            </a:r>
          </a:p>
        </p:txBody>
      </p:sp>
      <p:sp>
        <p:nvSpPr>
          <p:cNvPr id="7" name="Text Placeholder 6">
            <a:extLst>
              <a:ext uri="{FF2B5EF4-FFF2-40B4-BE49-F238E27FC236}">
                <a16:creationId xmlns:a16="http://schemas.microsoft.com/office/drawing/2014/main" id="{AC7F464F-7D53-4EEE-B3D1-1FF5E3DEF233}"/>
              </a:ext>
            </a:extLst>
          </p:cNvPr>
          <p:cNvSpPr>
            <a:spLocks noGrp="1"/>
          </p:cNvSpPr>
          <p:nvPr>
            <p:ph type="body" sz="quarter" idx="16"/>
          </p:nvPr>
        </p:nvSpPr>
        <p:spPr/>
        <p:txBody>
          <a:bodyPr/>
          <a:lstStyle/>
          <a:p>
            <a:r>
              <a:rPr lang="en-GB" dirty="0"/>
              <a:t>IR:</a:t>
            </a:r>
          </a:p>
        </p:txBody>
      </p:sp>
      <p:sp>
        <p:nvSpPr>
          <p:cNvPr id="8" name="Text Placeholder 7">
            <a:extLst>
              <a:ext uri="{FF2B5EF4-FFF2-40B4-BE49-F238E27FC236}">
                <a16:creationId xmlns:a16="http://schemas.microsoft.com/office/drawing/2014/main" id="{ADAC35D1-BEB8-4FCE-8863-E128C50C76BE}"/>
              </a:ext>
            </a:extLst>
          </p:cNvPr>
          <p:cNvSpPr>
            <a:spLocks noGrp="1"/>
          </p:cNvSpPr>
          <p:nvPr>
            <p:ph type="body" sz="quarter" idx="13"/>
          </p:nvPr>
        </p:nvSpPr>
        <p:spPr/>
        <p:txBody>
          <a:bodyPr/>
          <a:lstStyle/>
          <a:p>
            <a:r>
              <a:rPr lang="en-GB" dirty="0"/>
              <a:t>Risk and Return</a:t>
            </a:r>
          </a:p>
        </p:txBody>
      </p:sp>
      <p:sp>
        <p:nvSpPr>
          <p:cNvPr id="9" name="Title 8">
            <a:extLst>
              <a:ext uri="{FF2B5EF4-FFF2-40B4-BE49-F238E27FC236}">
                <a16:creationId xmlns:a16="http://schemas.microsoft.com/office/drawing/2014/main" id="{D6747DC1-8651-4BC7-85FF-A168F3BEEA38}"/>
              </a:ext>
            </a:extLst>
          </p:cNvPr>
          <p:cNvSpPr>
            <a:spLocks noGrp="1"/>
          </p:cNvSpPr>
          <p:nvPr>
            <p:ph type="title"/>
          </p:nvPr>
        </p:nvSpPr>
        <p:spPr/>
        <p:txBody>
          <a:bodyPr/>
          <a:lstStyle/>
          <a:p>
            <a:r>
              <a:rPr lang="en-GB" dirty="0"/>
              <a:t>Information ratio</a:t>
            </a:r>
          </a:p>
        </p:txBody>
      </p:sp>
      <p:graphicFrame>
        <p:nvGraphicFramePr>
          <p:cNvPr id="10" name="Object 30">
            <a:extLst>
              <a:ext uri="{FF2B5EF4-FFF2-40B4-BE49-F238E27FC236}">
                <a16:creationId xmlns:a16="http://schemas.microsoft.com/office/drawing/2014/main" id="{C49768AA-E52E-4101-90B2-DBAD4AF2C99D}"/>
              </a:ext>
            </a:extLst>
          </p:cNvPr>
          <p:cNvGraphicFramePr>
            <a:graphicFrameLocks noChangeAspect="1"/>
          </p:cNvGraphicFramePr>
          <p:nvPr/>
        </p:nvGraphicFramePr>
        <p:xfrm>
          <a:off x="5794515" y="2201376"/>
          <a:ext cx="2520950" cy="1108075"/>
        </p:xfrm>
        <a:graphic>
          <a:graphicData uri="http://schemas.openxmlformats.org/presentationml/2006/ole">
            <mc:AlternateContent xmlns:mc="http://schemas.openxmlformats.org/markup-compatibility/2006">
              <mc:Choice xmlns:v="urn:schemas-microsoft-com:vml" Requires="v">
                <p:oleObj name="Equation" r:id="rId2" imgW="952087" imgH="418918" progId="Equation.3">
                  <p:embed/>
                </p:oleObj>
              </mc:Choice>
              <mc:Fallback>
                <p:oleObj name="Equation" r:id="rId2" imgW="952087" imgH="418918" progId="Equation.3">
                  <p:embed/>
                  <p:pic>
                    <p:nvPicPr>
                      <p:cNvPr id="10" name="Object 30">
                        <a:extLst>
                          <a:ext uri="{FF2B5EF4-FFF2-40B4-BE49-F238E27FC236}">
                            <a16:creationId xmlns:a16="http://schemas.microsoft.com/office/drawing/2014/main" id="{C49768AA-E52E-4101-90B2-DBAD4AF2C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515" y="2201376"/>
                        <a:ext cx="2520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54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CDA1BD-1F0A-4D98-B48B-7A14352304CB}"/>
              </a:ext>
            </a:extLst>
          </p:cNvPr>
          <p:cNvSpPr>
            <a:spLocks noGrp="1"/>
          </p:cNvSpPr>
          <p:nvPr>
            <p:ph type="body" sz="quarter" idx="19"/>
          </p:nvPr>
        </p:nvSpPr>
        <p:spPr>
          <a:xfrm>
            <a:off x="5174210" y="6096000"/>
            <a:ext cx="3975100" cy="138499"/>
          </a:xfrm>
        </p:spPr>
        <p:txBody>
          <a:bodyPr/>
          <a:lstStyle/>
          <a:p>
            <a:r>
              <a:rPr lang="en-GB" dirty="0"/>
              <a:t>Source: CAIM, October 2024</a:t>
            </a:r>
          </a:p>
        </p:txBody>
      </p:sp>
      <p:sp>
        <p:nvSpPr>
          <p:cNvPr id="5" name="Content Placeholder 4">
            <a:extLst>
              <a:ext uri="{FF2B5EF4-FFF2-40B4-BE49-F238E27FC236}">
                <a16:creationId xmlns:a16="http://schemas.microsoft.com/office/drawing/2014/main" id="{FF7F55F2-6E3A-477C-8D60-C319E806606D}"/>
              </a:ext>
            </a:extLst>
          </p:cNvPr>
          <p:cNvSpPr>
            <a:spLocks noGrp="1"/>
          </p:cNvSpPr>
          <p:nvPr>
            <p:ph sz="quarter" idx="14"/>
          </p:nvPr>
        </p:nvSpPr>
        <p:spPr>
          <a:xfrm>
            <a:off x="585628" y="1222626"/>
            <a:ext cx="4383248" cy="4701287"/>
          </a:xfrm>
        </p:spPr>
        <p:txBody>
          <a:bodyPr/>
          <a:lstStyle/>
          <a:p>
            <a:r>
              <a:rPr lang="en-GB" sz="1600" dirty="0">
                <a:latin typeface="+mn-lt"/>
              </a:rPr>
              <a:t>What about a situation where an asset’s behaviour radically changes, such as due to speculation over a forthcoming bankruptcy or takeover?</a:t>
            </a:r>
          </a:p>
          <a:p>
            <a:endParaRPr lang="en-GB" sz="1600" dirty="0">
              <a:latin typeface="+mn-lt"/>
            </a:endParaRPr>
          </a:p>
          <a:p>
            <a:r>
              <a:rPr lang="en-GB" sz="1600" dirty="0">
                <a:latin typeface="+mn-lt"/>
              </a:rPr>
              <a:t>In the upper chart an asset’s daily returns have recently become a lot more volatile.</a:t>
            </a:r>
          </a:p>
          <a:p>
            <a:endParaRPr lang="en-GB" sz="1600" dirty="0">
              <a:latin typeface="+mn-lt"/>
            </a:endParaRPr>
          </a:p>
          <a:p>
            <a:r>
              <a:rPr lang="en-GB" sz="1600" dirty="0">
                <a:latin typeface="+mn-lt"/>
              </a:rPr>
              <a:t>One way of handling such behaviour is to attach greater weight to more recent observations. For example, the lower chart shows a weighting factor applied to each day’s returns (the right-hand </a:t>
            </a:r>
            <a:r>
              <a:rPr lang="en-GB" sz="1600" i="1" dirty="0">
                <a:latin typeface="+mn-lt"/>
              </a:rPr>
              <a:t>y-</a:t>
            </a:r>
            <a:r>
              <a:rPr lang="en-GB" sz="1600" dirty="0">
                <a:latin typeface="+mn-lt"/>
              </a:rPr>
              <a:t>axis). </a:t>
            </a:r>
          </a:p>
          <a:p>
            <a:endParaRPr lang="en-GB" sz="1600" dirty="0">
              <a:latin typeface="+mn-lt"/>
            </a:endParaRPr>
          </a:p>
          <a:p>
            <a:r>
              <a:rPr lang="en-GB" sz="1600" dirty="0">
                <a:latin typeface="+mn-lt"/>
              </a:rPr>
              <a:t>The most recent return is given a full weight, the previous day a 97%</a:t>
            </a:r>
          </a:p>
          <a:p>
            <a:r>
              <a:rPr lang="en-GB" sz="1600" dirty="0">
                <a:latin typeface="+mn-lt"/>
              </a:rPr>
              <a:t>weight, the day before 97% of 97%, and so on: an “exponential decay”. The return from 23 days ago is given a weight of just under 50%.</a:t>
            </a:r>
            <a:endParaRPr lang="en-GB" dirty="0"/>
          </a:p>
        </p:txBody>
      </p:sp>
      <p:sp>
        <p:nvSpPr>
          <p:cNvPr id="7" name="Title 6">
            <a:extLst>
              <a:ext uri="{FF2B5EF4-FFF2-40B4-BE49-F238E27FC236}">
                <a16:creationId xmlns:a16="http://schemas.microsoft.com/office/drawing/2014/main" id="{D0035DA0-819A-41E6-96CE-32FC6479DD41}"/>
              </a:ext>
            </a:extLst>
          </p:cNvPr>
          <p:cNvSpPr>
            <a:spLocks noGrp="1"/>
          </p:cNvSpPr>
          <p:nvPr>
            <p:ph type="title"/>
          </p:nvPr>
        </p:nvSpPr>
        <p:spPr/>
        <p:txBody>
          <a:bodyPr/>
          <a:lstStyle/>
          <a:p>
            <a:r>
              <a:rPr lang="en-GB" dirty="0"/>
              <a:t>Time weighting historical data</a:t>
            </a:r>
          </a:p>
        </p:txBody>
      </p:sp>
      <p:graphicFrame>
        <p:nvGraphicFramePr>
          <p:cNvPr id="8" name="Chart 7">
            <a:extLst>
              <a:ext uri="{FF2B5EF4-FFF2-40B4-BE49-F238E27FC236}">
                <a16:creationId xmlns:a16="http://schemas.microsoft.com/office/drawing/2014/main" id="{3772B603-2299-41ED-A9E9-B918F488A818}"/>
              </a:ext>
            </a:extLst>
          </p:cNvPr>
          <p:cNvGraphicFramePr>
            <a:graphicFrameLocks/>
          </p:cNvGraphicFramePr>
          <p:nvPr/>
        </p:nvGraphicFramePr>
        <p:xfrm>
          <a:off x="5121931" y="1253301"/>
          <a:ext cx="4270648" cy="23975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E45D6E2-4C80-4660-A148-BC2BF43348F4}"/>
              </a:ext>
            </a:extLst>
          </p:cNvPr>
          <p:cNvGraphicFramePr>
            <a:graphicFrameLocks/>
          </p:cNvGraphicFramePr>
          <p:nvPr/>
        </p:nvGraphicFramePr>
        <p:xfrm>
          <a:off x="5121931" y="1253301"/>
          <a:ext cx="4270647" cy="2397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168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D9A10C-E3F0-4525-A839-C004975B7E94}"/>
              </a:ext>
            </a:extLst>
          </p:cNvPr>
          <p:cNvPicPr>
            <a:picLocks noChangeAspect="1"/>
          </p:cNvPicPr>
          <p:nvPr/>
        </p:nvPicPr>
        <p:blipFill>
          <a:blip r:embed="rId3"/>
          <a:stretch>
            <a:fillRect/>
          </a:stretch>
        </p:blipFill>
        <p:spPr>
          <a:xfrm>
            <a:off x="2079927" y="2157047"/>
            <a:ext cx="7251091" cy="4034586"/>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Volatility</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RISK MEASURES – A RECAP</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4500"/>
            <a:ext cx="2565400" cy="2708434"/>
          </a:xfrm>
        </p:spPr>
        <p:txBody>
          <a:bodyPr/>
          <a:lstStyle/>
          <a:p>
            <a:pPr marL="0" indent="0">
              <a:buNone/>
            </a:pPr>
            <a:r>
              <a:rPr lang="en-GB" dirty="0"/>
              <a:t>This is the standard deviation of the normal distribution and is a measure of its breadth. The higher the volatility the greater the uncertainty of the final return.  According to the theory there is a roughly two-thirds probability that the asset’s return will be within  +/-1 standard deviation of the mean.</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2383692" y="6053133"/>
            <a:ext cx="3975100" cy="138499"/>
          </a:xfrm>
        </p:spPr>
        <p:txBody>
          <a:bodyPr/>
          <a:lstStyle/>
          <a:p>
            <a:r>
              <a:rPr lang="en-GB" dirty="0"/>
              <a:t>Source: CAIM, October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6358792" y="1697099"/>
            <a:ext cx="2565400" cy="147732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The normal distribution is of course symmetric. So, volatility is not only a measure of downside risk but also a measure of the possibility of out-performing the mean.</a:t>
            </a:r>
          </a:p>
        </p:txBody>
      </p:sp>
    </p:spTree>
    <p:extLst>
      <p:ext uri="{BB962C8B-B14F-4D97-AF65-F5344CB8AC3E}">
        <p14:creationId xmlns:p14="http://schemas.microsoft.com/office/powerpoint/2010/main" val="254771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A573A-5472-4F77-960E-D8E173258E30}"/>
              </a:ext>
            </a:extLst>
          </p:cNvPr>
          <p:cNvPicPr>
            <a:picLocks noChangeAspect="1"/>
          </p:cNvPicPr>
          <p:nvPr/>
        </p:nvPicPr>
        <p:blipFill>
          <a:blip r:embed="rId3"/>
          <a:stretch>
            <a:fillRect/>
          </a:stretch>
        </p:blipFill>
        <p:spPr>
          <a:xfrm>
            <a:off x="1367007" y="2613585"/>
            <a:ext cx="7036324" cy="3915838"/>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a:xfrm>
            <a:off x="977900" y="1291709"/>
            <a:ext cx="8147050" cy="246221"/>
          </a:xfrm>
        </p:spPr>
        <p:txBody>
          <a:bodyPr/>
          <a:lstStyle/>
          <a:p>
            <a:r>
              <a:rPr lang="en-GB" dirty="0"/>
              <a:t>VaR</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DOWNSIDE RISK MEASURES</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3689"/>
            <a:ext cx="3390900" cy="2215991"/>
          </a:xfrm>
        </p:spPr>
        <p:txBody>
          <a:bodyPr/>
          <a:lstStyle/>
          <a:p>
            <a:pPr marL="0" indent="0">
              <a:buNone/>
            </a:pPr>
            <a:r>
              <a:rPr lang="en-GB" dirty="0"/>
              <a:t>VaR, “Value at Risk”, is a measure of downside risk. It tells you what your minimum loss will be in the worst </a:t>
            </a:r>
            <a:r>
              <a:rPr lang="en-GB" i="1" dirty="0"/>
              <a:t>x</a:t>
            </a:r>
            <a:r>
              <a:rPr lang="en-GB" dirty="0"/>
              <a:t>% of cases. </a:t>
            </a:r>
            <a:r>
              <a:rPr lang="en-GB" i="1" dirty="0"/>
              <a:t>x</a:t>
            </a:r>
            <a:r>
              <a:rPr lang="en-GB" dirty="0"/>
              <a:t> is a threshold you choose: typically,</a:t>
            </a:r>
            <a:r>
              <a:rPr lang="en-GB" i="1" dirty="0"/>
              <a:t> </a:t>
            </a:r>
            <a:r>
              <a:rPr lang="en-GB" dirty="0"/>
              <a:t>5 or 1 (or both). For a daily VaR with a threshold of 5%, for example, we’re asking “what’s the best I can   hope for on the worst day of the  month?”</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751623" y="6297139"/>
            <a:ext cx="3975100" cy="138499"/>
          </a:xfrm>
        </p:spPr>
        <p:txBody>
          <a:bodyPr/>
          <a:lstStyle/>
          <a:p>
            <a:r>
              <a:rPr lang="en-GB" dirty="0"/>
              <a:t>Source: CAIM, October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5600700" y="1713689"/>
            <a:ext cx="3390900" cy="196977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VaR tells you what your </a:t>
            </a:r>
            <a:r>
              <a:rPr lang="en-GB" i="1" dirty="0"/>
              <a:t>minimum</a:t>
            </a:r>
            <a:r>
              <a:rPr lang="en-GB" dirty="0"/>
              <a:t> loss will be if the worst happens. CVaR, or “Conditional Value at Risk” tells you what you can </a:t>
            </a:r>
            <a:r>
              <a:rPr lang="en-GB" i="1" dirty="0"/>
              <a:t>expect</a:t>
            </a:r>
            <a:r>
              <a:rPr lang="en-GB" dirty="0"/>
              <a:t> your loss to be if the worst happens. CVaR is the average value of the tail of the distribution to the left of the </a:t>
            </a:r>
            <a:r>
              <a:rPr lang="en-GB" dirty="0" err="1"/>
              <a:t>VaR.</a:t>
            </a:r>
            <a:r>
              <a:rPr lang="en-GB" dirty="0"/>
              <a:t> It is often regarded as a better measure of risk than </a:t>
            </a:r>
            <a:r>
              <a:rPr lang="en-GB" dirty="0" err="1"/>
              <a:t>VaR.</a:t>
            </a:r>
            <a:r>
              <a:rPr lang="en-GB" dirty="0"/>
              <a:t> </a:t>
            </a:r>
          </a:p>
        </p:txBody>
      </p:sp>
      <p:sp>
        <p:nvSpPr>
          <p:cNvPr id="9" name="Text Placeholder 3">
            <a:extLst>
              <a:ext uri="{FF2B5EF4-FFF2-40B4-BE49-F238E27FC236}">
                <a16:creationId xmlns:a16="http://schemas.microsoft.com/office/drawing/2014/main" id="{C45C3126-F6E9-4A79-80A5-F8190AD0313C}"/>
              </a:ext>
            </a:extLst>
          </p:cNvPr>
          <p:cNvSpPr txBox="1">
            <a:spLocks/>
          </p:cNvSpPr>
          <p:nvPr/>
        </p:nvSpPr>
        <p:spPr>
          <a:xfrm>
            <a:off x="5600700" y="1321140"/>
            <a:ext cx="8147050"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CVaR</a:t>
            </a:r>
          </a:p>
        </p:txBody>
      </p:sp>
    </p:spTree>
    <p:extLst>
      <p:ext uri="{BB962C8B-B14F-4D97-AF65-F5344CB8AC3E}">
        <p14:creationId xmlns:p14="http://schemas.microsoft.com/office/powerpoint/2010/main" val="26550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F142F-E3BF-4640-8E94-CAD87E8E4DCE}"/>
              </a:ext>
            </a:extLst>
          </p:cNvPr>
          <p:cNvPicPr>
            <a:picLocks noChangeAspect="1"/>
          </p:cNvPicPr>
          <p:nvPr/>
        </p:nvPicPr>
        <p:blipFill>
          <a:blip r:embed="rId3"/>
          <a:stretch>
            <a:fillRect/>
          </a:stretch>
        </p:blipFill>
        <p:spPr>
          <a:xfrm>
            <a:off x="1127125" y="1697099"/>
            <a:ext cx="8147050" cy="4533976"/>
          </a:xfrm>
          <a:prstGeom prst="rect">
            <a:avLst/>
          </a:prstGeom>
        </p:spPr>
      </p:pic>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RETURN AND RISK GO TOGETHER</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2501900" cy="1723549"/>
          </a:xfrm>
        </p:spPr>
        <p:txBody>
          <a:bodyPr/>
          <a:lstStyle/>
          <a:p>
            <a:pPr marL="0" indent="0">
              <a:buNone/>
            </a:pPr>
            <a:r>
              <a:rPr lang="en-GB" dirty="0"/>
              <a:t>In this example asset B has a tracking error twice that of asset A; but because of its higher forecast mean B has a lower VaR than A. The </a:t>
            </a:r>
            <a:r>
              <a:rPr lang="en-GB" dirty="0" err="1"/>
              <a:t>CVaRs</a:t>
            </a:r>
            <a:r>
              <a:rPr lang="en-GB" dirty="0"/>
              <a:t> of A and B are almost identical.</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225550" y="6122382"/>
            <a:ext cx="3975100" cy="138499"/>
          </a:xfrm>
        </p:spPr>
        <p:txBody>
          <a:bodyPr/>
          <a:lstStyle/>
          <a:p>
            <a:r>
              <a:rPr lang="en-GB" dirty="0"/>
              <a:t>Source: CAIM, October 2024</a:t>
            </a:r>
          </a:p>
        </p:txBody>
      </p:sp>
      <p:sp>
        <p:nvSpPr>
          <p:cNvPr id="8" name="Text Placeholder 7">
            <a:extLst>
              <a:ext uri="{FF2B5EF4-FFF2-40B4-BE49-F238E27FC236}">
                <a16:creationId xmlns:a16="http://schemas.microsoft.com/office/drawing/2014/main" id="{4DA0F662-A147-433A-905B-1F062108F51A}"/>
              </a:ext>
            </a:extLst>
          </p:cNvPr>
          <p:cNvSpPr>
            <a:spLocks noGrp="1"/>
          </p:cNvSpPr>
          <p:nvPr>
            <p:ph type="body" sz="quarter" idx="13"/>
          </p:nvPr>
        </p:nvSpPr>
        <p:spPr/>
        <p:txBody>
          <a:bodyPr/>
          <a:lstStyle/>
          <a:p>
            <a:r>
              <a:rPr lang="en-GB" dirty="0"/>
              <a:t>Risks are dependent on return estimates</a:t>
            </a:r>
          </a:p>
        </p:txBody>
      </p:sp>
      <p:graphicFrame>
        <p:nvGraphicFramePr>
          <p:cNvPr id="6" name="Table 5">
            <a:extLst>
              <a:ext uri="{FF2B5EF4-FFF2-40B4-BE49-F238E27FC236}">
                <a16:creationId xmlns:a16="http://schemas.microsoft.com/office/drawing/2014/main" id="{DA00CEC5-2CFF-434F-B7CC-14C04FEF4D16}"/>
              </a:ext>
            </a:extLst>
          </p:cNvPr>
          <p:cNvGraphicFramePr>
            <a:graphicFrameLocks noGrp="1"/>
          </p:cNvGraphicFramePr>
          <p:nvPr/>
        </p:nvGraphicFramePr>
        <p:xfrm>
          <a:off x="6144100" y="1352549"/>
          <a:ext cx="2501898" cy="1536051"/>
        </p:xfrm>
        <a:graphic>
          <a:graphicData uri="http://schemas.openxmlformats.org/drawingml/2006/table">
            <a:tbl>
              <a:tblPr/>
              <a:tblGrid>
                <a:gridCol w="760070">
                  <a:extLst>
                    <a:ext uri="{9D8B030D-6E8A-4147-A177-3AD203B41FA5}">
                      <a16:colId xmlns:a16="http://schemas.microsoft.com/office/drawing/2014/main" val="899048547"/>
                    </a:ext>
                  </a:extLst>
                </a:gridCol>
                <a:gridCol w="868667">
                  <a:extLst>
                    <a:ext uri="{9D8B030D-6E8A-4147-A177-3AD203B41FA5}">
                      <a16:colId xmlns:a16="http://schemas.microsoft.com/office/drawing/2014/main" val="4149975736"/>
                    </a:ext>
                  </a:extLst>
                </a:gridCol>
                <a:gridCol w="873161">
                  <a:extLst>
                    <a:ext uri="{9D8B030D-6E8A-4147-A177-3AD203B41FA5}">
                      <a16:colId xmlns:a16="http://schemas.microsoft.com/office/drawing/2014/main" val="683067534"/>
                    </a:ext>
                  </a:extLst>
                </a:gridCol>
              </a:tblGrid>
              <a:tr h="390673">
                <a:tc gridSpan="2">
                  <a:txBody>
                    <a:bodyPr/>
                    <a:lstStyle/>
                    <a:p>
                      <a:pPr algn="l" fontAlgn="b"/>
                      <a:r>
                        <a:rPr lang="en-GB" sz="1200" b="0" i="0" u="none" strike="noStrike" dirty="0">
                          <a:solidFill>
                            <a:srgbClr val="000000"/>
                          </a:solidFill>
                          <a:effectLst/>
                          <a:latin typeface="Calibri" panose="020F0502020204030204" pitchFamily="34" charset="0"/>
                        </a:rPr>
                        <a:t> </a:t>
                      </a:r>
                    </a:p>
                    <a:p>
                      <a:pPr algn="r" fontAlgn="b"/>
                      <a:r>
                        <a:rPr lang="en-GB" sz="12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hMerge="1">
                  <a:txBody>
                    <a:bodyPr/>
                    <a:lstStyle/>
                    <a:p>
                      <a:pPr algn="r" fontAlgn="b"/>
                      <a:r>
                        <a:rPr lang="en-GB" sz="10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5</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2525170485"/>
                  </a:ext>
                </a:extLst>
              </a:tr>
              <a:tr h="145232">
                <a:tc>
                  <a:txBody>
                    <a:bodyPr/>
                    <a:lstStyle/>
                    <a:p>
                      <a:pPr algn="r"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1967886180"/>
                  </a:ext>
                </a:extLst>
              </a:tr>
              <a:tr h="145232">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Asset A</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Asset B</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867540"/>
                  </a:ext>
                </a:extLst>
              </a:tr>
              <a:tr h="145232">
                <a:tc>
                  <a:txBody>
                    <a:bodyPr/>
                    <a:lstStyle/>
                    <a:p>
                      <a:pPr algn="r" fontAlgn="b"/>
                      <a:r>
                        <a:rPr lang="en-GB" sz="1200" b="0" i="0" u="none" strike="noStrike" dirty="0">
                          <a:solidFill>
                            <a:srgbClr val="000000"/>
                          </a:solidFill>
                          <a:effectLst/>
                          <a:latin typeface="Calibri" panose="020F0502020204030204" pitchFamily="34" charset="0"/>
                        </a:rPr>
                        <a:t>Mean</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0</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85710419"/>
                  </a:ext>
                </a:extLst>
              </a:tr>
              <a:tr h="145232">
                <a:tc>
                  <a:txBody>
                    <a:bodyPr/>
                    <a:lstStyle/>
                    <a:p>
                      <a:pPr algn="r" fontAlgn="b"/>
                      <a:r>
                        <a:rPr lang="en-GB" sz="1200" b="0" i="0" u="none" strike="noStrike" dirty="0">
                          <a:solidFill>
                            <a:srgbClr val="000000"/>
                          </a:solidFill>
                          <a:effectLst/>
                          <a:latin typeface="Calibri" panose="020F0502020204030204" pitchFamily="34" charset="0"/>
                        </a:rPr>
                        <a:t>Std Dev</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3426800764"/>
                  </a:ext>
                </a:extLst>
              </a:tr>
              <a:tr h="145232">
                <a:tc>
                  <a:txBody>
                    <a:bodyPr/>
                    <a:lstStyle/>
                    <a:p>
                      <a:pPr algn="r" fontAlgn="b"/>
                      <a:r>
                        <a:rPr lang="en-GB" sz="1200" b="0" i="0" u="none" strike="noStrike" dirty="0">
                          <a:solidFill>
                            <a:srgbClr val="000000"/>
                          </a:solidFill>
                          <a:effectLst/>
                          <a:latin typeface="Calibri" panose="020F0502020204030204" pitchFamily="34" charset="0"/>
                        </a:rPr>
                        <a:t>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-1.64</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-1.29</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885993983"/>
                  </a:ext>
                </a:extLst>
              </a:tr>
              <a:tr h="145232">
                <a:tc>
                  <a:txBody>
                    <a:bodyPr/>
                    <a:lstStyle/>
                    <a:p>
                      <a:pPr algn="r" fontAlgn="b"/>
                      <a:r>
                        <a:rPr lang="en-GB" sz="1200" b="0" i="0" u="none" strike="noStrike" dirty="0">
                          <a:solidFill>
                            <a:srgbClr val="000000"/>
                          </a:solidFill>
                          <a:effectLst/>
                          <a:latin typeface="Calibri" panose="020F0502020204030204" pitchFamily="34" charset="0"/>
                        </a:rPr>
                        <a:t>CVaR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-2.13</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2393498"/>
                  </a:ext>
                </a:extLst>
              </a:tr>
            </a:tbl>
          </a:graphicData>
        </a:graphic>
      </p:graphicFrame>
    </p:spTree>
    <p:extLst>
      <p:ext uri="{BB962C8B-B14F-4D97-AF65-F5344CB8AC3E}">
        <p14:creationId xmlns:p14="http://schemas.microsoft.com/office/powerpoint/2010/main" val="6791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D3BDFA9-AA4E-125A-A8D6-17C34759C07F}"/>
              </a:ext>
            </a:extLst>
          </p:cNvPr>
          <p:cNvSpPr>
            <a:spLocks noGrp="1"/>
          </p:cNvSpPr>
          <p:nvPr>
            <p:ph type="body" sz="quarter" idx="13"/>
          </p:nvPr>
        </p:nvSpPr>
        <p:spPr/>
        <p:txBody>
          <a:bodyPr/>
          <a:lstStyle/>
          <a:p>
            <a:r>
              <a:rPr lang="en-GB" dirty="0"/>
              <a:t>&lt;&lt; MOVES TO EXCEL &gt;&gt;</a:t>
            </a:r>
          </a:p>
        </p:txBody>
      </p:sp>
      <p:sp>
        <p:nvSpPr>
          <p:cNvPr id="13" name="Title 12">
            <a:extLst>
              <a:ext uri="{FF2B5EF4-FFF2-40B4-BE49-F238E27FC236}">
                <a16:creationId xmlns:a16="http://schemas.microsoft.com/office/drawing/2014/main" id="{DB90DF7E-0B29-6485-4C14-4D9B5FBDAA0D}"/>
              </a:ext>
            </a:extLst>
          </p:cNvPr>
          <p:cNvSpPr>
            <a:spLocks noGrp="1"/>
          </p:cNvSpPr>
          <p:nvPr>
            <p:ph type="title"/>
          </p:nvPr>
        </p:nvSpPr>
        <p:spPr/>
        <p:txBody>
          <a:bodyPr/>
          <a:lstStyle/>
          <a:p>
            <a:endParaRPr lang="en-GB"/>
          </a:p>
        </p:txBody>
      </p:sp>
      <p:sp>
        <p:nvSpPr>
          <p:cNvPr id="15" name="Text Placeholder 14">
            <a:extLst>
              <a:ext uri="{FF2B5EF4-FFF2-40B4-BE49-F238E27FC236}">
                <a16:creationId xmlns:a16="http://schemas.microsoft.com/office/drawing/2014/main" id="{E58E7877-EBAA-6AB2-4B3E-8E601BD45EA4}"/>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94902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5CECB5-9578-462D-95F3-C3BDC685BE49}"/>
              </a:ext>
            </a:extLst>
          </p:cNvPr>
          <p:cNvPicPr>
            <a:picLocks noChangeAspect="1"/>
          </p:cNvPicPr>
          <p:nvPr/>
        </p:nvPicPr>
        <p:blipFill>
          <a:blip r:embed="rId2"/>
          <a:stretch>
            <a:fillRect/>
          </a:stretch>
        </p:blipFill>
        <p:spPr>
          <a:xfrm>
            <a:off x="2920455" y="4638889"/>
            <a:ext cx="6286231" cy="1893700"/>
          </a:xfrm>
          <a:prstGeom prst="rect">
            <a:avLst/>
          </a:prstGeom>
        </p:spPr>
      </p:pic>
      <p:pic>
        <p:nvPicPr>
          <p:cNvPr id="17" name="Picture 16">
            <a:extLst>
              <a:ext uri="{FF2B5EF4-FFF2-40B4-BE49-F238E27FC236}">
                <a16:creationId xmlns:a16="http://schemas.microsoft.com/office/drawing/2014/main" id="{B2475CDC-5411-436C-ACB3-B666B5C98E97}"/>
              </a:ext>
            </a:extLst>
          </p:cNvPr>
          <p:cNvPicPr>
            <a:picLocks noChangeAspect="1"/>
          </p:cNvPicPr>
          <p:nvPr/>
        </p:nvPicPr>
        <p:blipFill>
          <a:blip r:embed="rId3"/>
          <a:stretch>
            <a:fillRect/>
          </a:stretch>
        </p:blipFill>
        <p:spPr>
          <a:xfrm>
            <a:off x="2920455" y="2886879"/>
            <a:ext cx="6151234" cy="1893700"/>
          </a:xfrm>
          <a:prstGeom prst="rect">
            <a:avLst/>
          </a:prstGeom>
        </p:spPr>
      </p:pic>
      <p:pic>
        <p:nvPicPr>
          <p:cNvPr id="7" name="Picture 6">
            <a:extLst>
              <a:ext uri="{FF2B5EF4-FFF2-40B4-BE49-F238E27FC236}">
                <a16:creationId xmlns:a16="http://schemas.microsoft.com/office/drawing/2014/main" id="{E238FC24-6BD3-48DC-9C73-4E6D356F872D}"/>
              </a:ext>
            </a:extLst>
          </p:cNvPr>
          <p:cNvPicPr>
            <a:picLocks noChangeAspect="1"/>
          </p:cNvPicPr>
          <p:nvPr/>
        </p:nvPicPr>
        <p:blipFill>
          <a:blip r:embed="rId4"/>
          <a:stretch>
            <a:fillRect/>
          </a:stretch>
        </p:blipFill>
        <p:spPr>
          <a:xfrm>
            <a:off x="2650461" y="1296467"/>
            <a:ext cx="6556226" cy="1702725"/>
          </a:xfrm>
          <a:prstGeom prst="rect">
            <a:avLst/>
          </a:prstGeom>
        </p:spPr>
      </p:pic>
      <p:pic>
        <p:nvPicPr>
          <p:cNvPr id="14" name="Picture 13">
            <a:extLst>
              <a:ext uri="{FF2B5EF4-FFF2-40B4-BE49-F238E27FC236}">
                <a16:creationId xmlns:a16="http://schemas.microsoft.com/office/drawing/2014/main" id="{75684003-23E6-4B0F-BD3C-2A76D71EC818}"/>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2000"/>
                    </a14:imgEffect>
                    <a14:imgEffect>
                      <a14:saturation sat="0"/>
                    </a14:imgEffect>
                    <a14:imgEffect>
                      <a14:brightnessContrast bright="40000" contrast="95000"/>
                    </a14:imgEffect>
                  </a14:imgLayer>
                </a14:imgProps>
              </a:ext>
            </a:extLst>
          </a:blip>
          <a:stretch>
            <a:fillRect/>
          </a:stretch>
        </p:blipFill>
        <p:spPr>
          <a:xfrm>
            <a:off x="977900" y="5619690"/>
            <a:ext cx="1180824" cy="907708"/>
          </a:xfrm>
          <a:prstGeom prst="rect">
            <a:avLst/>
          </a:prstGeom>
          <a:solidFill>
            <a:schemeClr val="bg1"/>
          </a:solidFill>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7695291" y="6430878"/>
            <a:ext cx="2367237" cy="138499"/>
          </a:xfrm>
        </p:spPr>
        <p:txBody>
          <a:bodyPr/>
          <a:lstStyle/>
          <a:p>
            <a:r>
              <a:rPr lang="en-GB" dirty="0"/>
              <a:t>Source: ICE, CAIM, October 2024</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343203"/>
            <a:ext cx="6316950" cy="664797"/>
          </a:xfrm>
        </p:spPr>
        <p:txBody>
          <a:bodyPr/>
          <a:lstStyle/>
          <a:p>
            <a:r>
              <a:rPr lang="en-GB" dirty="0"/>
              <a:t>WHAT’s WRONG WITH THE </a:t>
            </a:r>
            <a:br>
              <a:rPr lang="en-GB" dirty="0"/>
            </a:br>
            <a:r>
              <a:rPr lang="en-GB" dirty="0"/>
              <a:t>NORMAL DISTRIBUTION?</a:t>
            </a:r>
          </a:p>
        </p:txBody>
      </p:sp>
      <p:sp>
        <p:nvSpPr>
          <p:cNvPr id="13" name="Text Placeholder 3">
            <a:extLst>
              <a:ext uri="{FF2B5EF4-FFF2-40B4-BE49-F238E27FC236}">
                <a16:creationId xmlns:a16="http://schemas.microsoft.com/office/drawing/2014/main" id="{7073D6BA-6805-4E77-BBE2-EFE82D22F4EE}"/>
              </a:ext>
            </a:extLst>
          </p:cNvPr>
          <p:cNvSpPr txBox="1">
            <a:spLocks/>
          </p:cNvSpPr>
          <p:nvPr/>
        </p:nvSpPr>
        <p:spPr>
          <a:xfrm>
            <a:off x="7072718" y="4981037"/>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HY Corporates</a:t>
            </a:r>
          </a:p>
        </p:txBody>
      </p:sp>
      <p:sp>
        <p:nvSpPr>
          <p:cNvPr id="11" name="Text Placeholder 3">
            <a:extLst>
              <a:ext uri="{FF2B5EF4-FFF2-40B4-BE49-F238E27FC236}">
                <a16:creationId xmlns:a16="http://schemas.microsoft.com/office/drawing/2014/main" id="{EF4E96A9-D09C-4C71-A469-70EBDE0716C2}"/>
              </a:ext>
            </a:extLst>
          </p:cNvPr>
          <p:cNvSpPr txBox="1">
            <a:spLocks/>
          </p:cNvSpPr>
          <p:nvPr/>
        </p:nvSpPr>
        <p:spPr>
          <a:xfrm>
            <a:off x="7072720" y="159242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Treasuries</a:t>
            </a:r>
          </a:p>
        </p:txBody>
      </p:sp>
      <p:sp>
        <p:nvSpPr>
          <p:cNvPr id="12" name="Text Placeholder 3">
            <a:extLst>
              <a:ext uri="{FF2B5EF4-FFF2-40B4-BE49-F238E27FC236}">
                <a16:creationId xmlns:a16="http://schemas.microsoft.com/office/drawing/2014/main" id="{7419225F-7E59-4FDE-814F-68370F7AD09F}"/>
              </a:ext>
            </a:extLst>
          </p:cNvPr>
          <p:cNvSpPr txBox="1">
            <a:spLocks/>
          </p:cNvSpPr>
          <p:nvPr/>
        </p:nvSpPr>
        <p:spPr>
          <a:xfrm>
            <a:off x="7072719" y="328073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IG Corporates</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63385" y="1430992"/>
            <a:ext cx="3989615" cy="4739759"/>
          </a:xfrm>
        </p:spPr>
        <p:txBody>
          <a:bodyPr/>
          <a:lstStyle/>
          <a:p>
            <a:pPr marL="0" indent="0">
              <a:buNone/>
            </a:pPr>
            <a:endParaRPr lang="en-GB" dirty="0">
              <a:latin typeface="+mn-lt"/>
            </a:endParaRPr>
          </a:p>
          <a:p>
            <a:pPr marL="0" indent="0">
              <a:buNone/>
            </a:pPr>
            <a:r>
              <a:rPr lang="en-GB" dirty="0">
                <a:latin typeface="+mn-lt"/>
              </a:rPr>
              <a:t>If we look at a histogram of the monthly returns of US Treasuries over the past 20 years, it matches a normal distribution pretty well.</a:t>
            </a:r>
          </a:p>
          <a:p>
            <a:pPr marL="0" indent="0">
              <a:buNone/>
            </a:pPr>
            <a:endParaRPr lang="en-GB" dirty="0">
              <a:latin typeface="+mn-lt"/>
            </a:endParaRPr>
          </a:p>
          <a:p>
            <a:pPr marL="0" indent="0">
              <a:buNone/>
            </a:pPr>
            <a:endParaRPr lang="en-GB" dirty="0">
              <a:latin typeface="+mn-lt"/>
            </a:endParaRPr>
          </a:p>
          <a:p>
            <a:pPr marL="0" indent="0">
              <a:buNone/>
            </a:pPr>
            <a:r>
              <a:rPr lang="en-GB" dirty="0">
                <a:latin typeface="+mn-lt"/>
              </a:rPr>
              <a:t>However, for less liquid markets subject to credit risks, we often find that there was a greater likelihood of extreme events than the normal distribution predicts: a phenomenon known as “leptokurtosis”.</a:t>
            </a:r>
          </a:p>
          <a:p>
            <a:pPr marL="0" indent="0">
              <a:buNone/>
            </a:pPr>
            <a:endParaRPr lang="en-GB" sz="1200" dirty="0">
              <a:latin typeface="+mn-lt"/>
            </a:endParaRPr>
          </a:p>
          <a:p>
            <a:pPr marL="0" indent="0">
              <a:buNone/>
            </a:pPr>
            <a:endParaRPr lang="en-GB" dirty="0">
              <a:latin typeface="+mn-lt"/>
            </a:endParaRPr>
          </a:p>
          <a:p>
            <a:pPr marL="0" indent="0">
              <a:buNone/>
            </a:pPr>
            <a:r>
              <a:rPr lang="en-GB" dirty="0">
                <a:latin typeface="+mn-lt"/>
              </a:rPr>
              <a:t>This means there is a role for downside risk measures in addition to the more common volatility and tracking error.</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229439"/>
            <a:ext cx="4131129" cy="265691"/>
          </a:xfrm>
        </p:spPr>
        <p:txBody>
          <a:bodyPr/>
          <a:lstStyle/>
          <a:p>
            <a:r>
              <a:rPr lang="en-GB" dirty="0"/>
              <a:t>Historical return distributions often have fat tails</a:t>
            </a:r>
          </a:p>
        </p:txBody>
      </p:sp>
    </p:spTree>
    <p:extLst>
      <p:ext uri="{BB962C8B-B14F-4D97-AF65-F5344CB8AC3E}">
        <p14:creationId xmlns:p14="http://schemas.microsoft.com/office/powerpoint/2010/main" val="214966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043900"/>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599750"/>
            <a:ext cx="3005514" cy="4909036"/>
          </a:xfrm>
        </p:spPr>
        <p:txBody>
          <a:bodyPr/>
          <a:lstStyle/>
          <a:p>
            <a:pPr marL="0" indent="0">
              <a:buNone/>
            </a:pPr>
            <a:r>
              <a:rPr lang="en-GB" dirty="0">
                <a:latin typeface="+mn-lt"/>
              </a:rPr>
              <a:t>From the table of asset returns it’s possible to calculate the returns of any portfolio – or benchmark  – made up from some combination of those assets.</a:t>
            </a:r>
          </a:p>
          <a:p>
            <a:pPr marL="0" indent="0">
              <a:buNone/>
            </a:pPr>
            <a:endParaRPr lang="en-GB" dirty="0">
              <a:latin typeface="+mn-lt"/>
            </a:endParaRPr>
          </a:p>
          <a:p>
            <a:pPr marL="0" indent="0">
              <a:buNone/>
            </a:pPr>
            <a:r>
              <a:rPr lang="en-GB" dirty="0">
                <a:latin typeface="+mn-lt"/>
              </a:rPr>
              <a:t>We could plot such portfolio-benchmark return pairs in an x-y chart, as shown here.</a:t>
            </a:r>
          </a:p>
          <a:p>
            <a:pPr marL="0" indent="0">
              <a:buNone/>
            </a:pPr>
            <a:endParaRPr lang="en-GB" dirty="0">
              <a:latin typeface="+mn-lt"/>
            </a:endParaRPr>
          </a:p>
          <a:p>
            <a:pPr marL="0" indent="0">
              <a:buNone/>
            </a:pPr>
            <a:r>
              <a:rPr lang="en-GB" dirty="0">
                <a:latin typeface="+mn-lt"/>
              </a:rPr>
              <a:t>Each blue dot represents one scenario. The scenarios are actually 240 monthly returns of two assets, from the past 20 years.</a:t>
            </a:r>
          </a:p>
          <a:p>
            <a:pPr marL="0" indent="0">
              <a:buNone/>
            </a:pPr>
            <a:endParaRPr lang="en-GB" dirty="0">
              <a:latin typeface="+mn-lt"/>
            </a:endParaRPr>
          </a:p>
          <a:p>
            <a:pPr marL="0" indent="0">
              <a:buNone/>
            </a:pPr>
            <a:r>
              <a:rPr lang="en-GB" i="1" dirty="0">
                <a:latin typeface="+mn-lt"/>
              </a:rPr>
              <a:t>All scenarios are equally likely.</a:t>
            </a:r>
            <a:r>
              <a:rPr lang="en-GB" dirty="0">
                <a:latin typeface="+mn-lt"/>
              </a:rPr>
              <a:t> The red </a:t>
            </a:r>
            <a:r>
              <a:rPr lang="en-GB" i="1" dirty="0">
                <a:latin typeface="+mn-lt"/>
              </a:rPr>
              <a:t>y = x </a:t>
            </a:r>
            <a:r>
              <a:rPr lang="en-GB" dirty="0">
                <a:latin typeface="+mn-lt"/>
              </a:rPr>
              <a:t>line marks where the returns of the portfolio and the benchmark are the same.</a:t>
            </a: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176274"/>
            <a:ext cx="8147050" cy="246221"/>
          </a:xfrm>
        </p:spPr>
        <p:txBody>
          <a:bodyPr/>
          <a:lstStyle/>
          <a:p>
            <a:r>
              <a:rPr lang="en-GB" dirty="0"/>
              <a:t>We will use scenario scatter charts to illustrate the empirical calculation of risk measures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Another WAY TO PICTURE RISKS</a:t>
            </a:r>
          </a:p>
        </p:txBody>
      </p:sp>
      <p:pic>
        <p:nvPicPr>
          <p:cNvPr id="6" name="Picture 5">
            <a:extLst>
              <a:ext uri="{FF2B5EF4-FFF2-40B4-BE49-F238E27FC236}">
                <a16:creationId xmlns:a16="http://schemas.microsoft.com/office/drawing/2014/main" id="{395563CA-20C4-4A20-AE6E-09729F3A4CD1}"/>
              </a:ext>
            </a:extLst>
          </p:cNvPr>
          <p:cNvPicPr>
            <a:picLocks noChangeAspect="1"/>
          </p:cNvPicPr>
          <p:nvPr/>
        </p:nvPicPr>
        <p:blipFill>
          <a:blip r:embed="rId3"/>
          <a:stretch>
            <a:fillRect/>
          </a:stretch>
        </p:blipFill>
        <p:spPr>
          <a:xfrm>
            <a:off x="4061085" y="1599750"/>
            <a:ext cx="4942532" cy="4225698"/>
          </a:xfrm>
          <a:prstGeom prst="rect">
            <a:avLst/>
          </a:prstGeom>
        </p:spPr>
      </p:pic>
    </p:spTree>
    <p:extLst>
      <p:ext uri="{BB962C8B-B14F-4D97-AF65-F5344CB8AC3E}">
        <p14:creationId xmlns:p14="http://schemas.microsoft.com/office/powerpoint/2010/main" val="114440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CCE37-DEE0-4F53-BEF2-53B91E420EA7}"/>
              </a:ext>
            </a:extLst>
          </p:cNvPr>
          <p:cNvPicPr>
            <a:picLocks noChangeAspect="1"/>
          </p:cNvPicPr>
          <p:nvPr/>
        </p:nvPicPr>
        <p:blipFill>
          <a:blip r:embed="rId3"/>
          <a:stretch>
            <a:fillRect/>
          </a:stretch>
        </p:blipFill>
        <p:spPr>
          <a:xfrm>
            <a:off x="4048114"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58996" y="5913254"/>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765805"/>
            <a:ext cx="2921029" cy="4416594"/>
          </a:xfrm>
        </p:spPr>
        <p:txBody>
          <a:bodyPr/>
          <a:lstStyle/>
          <a:p>
            <a:pPr marL="0" indent="0">
              <a:buNone/>
            </a:pPr>
            <a:r>
              <a:rPr lang="en-GB" dirty="0">
                <a:latin typeface="+mn-lt"/>
              </a:rPr>
              <a:t>In any single scenario the difference between the return of the portfolio and the benchmark is the vertical distance of the scenario from the red line.</a:t>
            </a:r>
          </a:p>
          <a:p>
            <a:pPr marL="0" indent="0">
              <a:buNone/>
            </a:pPr>
            <a:endParaRPr lang="en-GB" dirty="0">
              <a:latin typeface="+mn-lt"/>
            </a:endParaRPr>
          </a:p>
          <a:p>
            <a:pPr marL="0" indent="0">
              <a:buNone/>
            </a:pPr>
            <a:r>
              <a:rPr lang="en-GB" dirty="0">
                <a:latin typeface="+mn-lt"/>
              </a:rPr>
              <a:t>Above the red line the portfolio out-performed the benchmark and the difference is positive. Below the line the portfolio under-performed the benchmark, and the difference is negative. </a:t>
            </a:r>
          </a:p>
          <a:p>
            <a:pPr marL="0" indent="0">
              <a:buNone/>
            </a:pPr>
            <a:endParaRPr lang="en-GB" dirty="0">
              <a:latin typeface="+mn-lt"/>
            </a:endParaRPr>
          </a:p>
          <a:p>
            <a:pPr marL="0" indent="0">
              <a:buNone/>
            </a:pPr>
            <a:r>
              <a:rPr lang="en-GB" dirty="0">
                <a:latin typeface="+mn-lt"/>
              </a:rPr>
              <a:t>The portfolio’s tracking error is the standard deviation of all these positive and negative differences.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Calculating this empirically</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TRACKING ERROR</a:t>
            </a:r>
          </a:p>
        </p:txBody>
      </p:sp>
      <p:cxnSp>
        <p:nvCxnSpPr>
          <p:cNvPr id="13" name="Straight Arrow Connector 12">
            <a:extLst>
              <a:ext uri="{FF2B5EF4-FFF2-40B4-BE49-F238E27FC236}">
                <a16:creationId xmlns:a16="http://schemas.microsoft.com/office/drawing/2014/main" id="{B3957E6D-D4C3-431A-81BD-4390232B79D8}"/>
              </a:ext>
            </a:extLst>
          </p:cNvPr>
          <p:cNvCxnSpPr>
            <a:cxnSpLocks/>
          </p:cNvCxnSpPr>
          <p:nvPr/>
        </p:nvCxnSpPr>
        <p:spPr>
          <a:xfrm flipV="1">
            <a:off x="7311199" y="2208336"/>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85B718-D5BE-466A-A7F8-0C44D2C364DB}"/>
              </a:ext>
            </a:extLst>
          </p:cNvPr>
          <p:cNvCxnSpPr>
            <a:cxnSpLocks/>
          </p:cNvCxnSpPr>
          <p:nvPr/>
        </p:nvCxnSpPr>
        <p:spPr>
          <a:xfrm>
            <a:off x="5368248" y="4702419"/>
            <a:ext cx="0" cy="53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010643-B292-4E4C-BFF8-099BF24F208C}"/>
              </a:ext>
            </a:extLst>
          </p:cNvPr>
          <p:cNvCxnSpPr>
            <a:cxnSpLocks/>
          </p:cNvCxnSpPr>
          <p:nvPr/>
        </p:nvCxnSpPr>
        <p:spPr>
          <a:xfrm>
            <a:off x="6868129" y="3429000"/>
            <a:ext cx="0" cy="6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777707-4A0A-4C88-B86F-43004AEDCBA6}"/>
              </a:ext>
            </a:extLst>
          </p:cNvPr>
          <p:cNvCxnSpPr>
            <a:cxnSpLocks/>
          </p:cNvCxnSpPr>
          <p:nvPr/>
        </p:nvCxnSpPr>
        <p:spPr>
          <a:xfrm flipV="1">
            <a:off x="6045107" y="3276601"/>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4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4DADCB-FBC6-4F29-A207-6B28FAF84374}"/>
              </a:ext>
            </a:extLst>
          </p:cNvPr>
          <p:cNvPicPr>
            <a:picLocks noChangeAspect="1"/>
          </p:cNvPicPr>
          <p:nvPr/>
        </p:nvPicPr>
        <p:blipFill>
          <a:blip r:embed="rId3"/>
          <a:stretch>
            <a:fillRect/>
          </a:stretch>
        </p:blipFill>
        <p:spPr>
          <a:xfrm>
            <a:off x="3980018"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96525" y="5936178"/>
            <a:ext cx="3975100" cy="138499"/>
          </a:xfrm>
        </p:spPr>
        <p:txBody>
          <a:bodyPr/>
          <a:lstStyle/>
          <a:p>
            <a:r>
              <a:rPr lang="en-GB" dirty="0"/>
              <a:t>Source: ICE, CAIM, October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71994" cy="4607950"/>
          </a:xfrm>
        </p:spPr>
        <p:txBody>
          <a:bodyPr/>
          <a:lstStyle/>
          <a:p>
            <a:pPr marL="0" indent="0">
              <a:buNone/>
            </a:pPr>
            <a:r>
              <a:rPr lang="en-GB" dirty="0">
                <a:latin typeface="+mn-lt"/>
              </a:rPr>
              <a:t>We may not be worried about scenarios where the portfolio out-performs the benchmark, but we want to manage the risks of under-performance</a:t>
            </a:r>
          </a:p>
          <a:p>
            <a:pPr marL="0" indent="0">
              <a:buNone/>
            </a:pPr>
            <a:endParaRPr lang="en-GB" dirty="0">
              <a:latin typeface="+mn-lt"/>
            </a:endParaRPr>
          </a:p>
          <a:p>
            <a:pPr marL="0" indent="0">
              <a:buNone/>
            </a:pPr>
            <a:r>
              <a:rPr lang="en-GB" dirty="0">
                <a:latin typeface="+mn-lt"/>
              </a:rPr>
              <a:t>“Probability of shortfall” measures the likelihood of under-performing a target return. If the target is the benchmark return, then the probability of shortfall is just the proportion of blue dots that are below the red line.  </a:t>
            </a:r>
          </a:p>
          <a:p>
            <a:pPr marL="0" indent="0">
              <a:buNone/>
            </a:pPr>
            <a:endParaRPr lang="en-GB" dirty="0">
              <a:latin typeface="+mn-lt"/>
            </a:endParaRPr>
          </a:p>
          <a:p>
            <a:pPr marL="0" indent="0">
              <a:buNone/>
            </a:pPr>
            <a:r>
              <a:rPr lang="en-GB" dirty="0">
                <a:latin typeface="+mn-lt"/>
              </a:rPr>
              <a:t>However, a scenario far below the line counts as much as one just slightly below.</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measure of downside risk</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Probability of shortfall</a:t>
            </a:r>
          </a:p>
        </p:txBody>
      </p:sp>
      <p:sp>
        <p:nvSpPr>
          <p:cNvPr id="13" name="TextBox 12">
            <a:extLst>
              <a:ext uri="{FF2B5EF4-FFF2-40B4-BE49-F238E27FC236}">
                <a16:creationId xmlns:a16="http://schemas.microsoft.com/office/drawing/2014/main" id="{6C6C2C8C-B2D6-4BB5-9BE3-6A0F7469B744}"/>
              </a:ext>
            </a:extLst>
          </p:cNvPr>
          <p:cNvSpPr txBox="1"/>
          <p:nvPr/>
        </p:nvSpPr>
        <p:spPr>
          <a:xfrm>
            <a:off x="4371157" y="2352675"/>
            <a:ext cx="1857375" cy="369332"/>
          </a:xfrm>
          <a:prstGeom prst="rect">
            <a:avLst/>
          </a:prstGeom>
          <a:noFill/>
        </p:spPr>
        <p:txBody>
          <a:bodyPr wrap="square" rtlCol="0">
            <a:spAutoFit/>
          </a:bodyPr>
          <a:lstStyle/>
          <a:p>
            <a:r>
              <a:rPr lang="en-GB" dirty="0"/>
              <a:t>Out-performance</a:t>
            </a:r>
          </a:p>
        </p:txBody>
      </p:sp>
      <p:sp>
        <p:nvSpPr>
          <p:cNvPr id="14" name="TextBox 13">
            <a:extLst>
              <a:ext uri="{FF2B5EF4-FFF2-40B4-BE49-F238E27FC236}">
                <a16:creationId xmlns:a16="http://schemas.microsoft.com/office/drawing/2014/main" id="{03E36758-B083-4440-8908-9C9986DC6D91}"/>
              </a:ext>
            </a:extLst>
          </p:cNvPr>
          <p:cNvSpPr txBox="1"/>
          <p:nvPr/>
        </p:nvSpPr>
        <p:spPr>
          <a:xfrm>
            <a:off x="6513809" y="4719302"/>
            <a:ext cx="2131060" cy="646331"/>
          </a:xfrm>
          <a:prstGeom prst="rect">
            <a:avLst/>
          </a:prstGeom>
          <a:noFill/>
        </p:spPr>
        <p:txBody>
          <a:bodyPr wrap="square" rtlCol="0">
            <a:spAutoFit/>
          </a:bodyPr>
          <a:lstStyle/>
          <a:p>
            <a:r>
              <a:rPr lang="en-GB" dirty="0"/>
              <a:t>Under-performance/</a:t>
            </a:r>
          </a:p>
          <a:p>
            <a:r>
              <a:rPr lang="en-GB" dirty="0"/>
              <a:t>shortfall</a:t>
            </a:r>
          </a:p>
        </p:txBody>
      </p:sp>
    </p:spTree>
    <p:extLst>
      <p:ext uri="{BB962C8B-B14F-4D97-AF65-F5344CB8AC3E}">
        <p14:creationId xmlns:p14="http://schemas.microsoft.com/office/powerpoint/2010/main" val="109580464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68072A6084CD4F91BAAE6C620D7BEF" ma:contentTypeVersion="6" ma:contentTypeDescription="Create a new document." ma:contentTypeScope="" ma:versionID="d643f4c24d09188bd26061b55196d7a1">
  <xsd:schema xmlns:xsd="http://www.w3.org/2001/XMLSchema" xmlns:xs="http://www.w3.org/2001/XMLSchema" xmlns:p="http://schemas.microsoft.com/office/2006/metadata/properties" xmlns:ns2="909f915b-ce8e-490f-99f5-b5325376a70b" xmlns:ns3="6a327845-9b51-4b97-9d66-4acf00a098f1" targetNamespace="http://schemas.microsoft.com/office/2006/metadata/properties" ma:root="true" ma:fieldsID="a88ba98809e1f1563bcfa89b61229402" ns2:_="" ns3:_="">
    <xsd:import namespace="909f915b-ce8e-490f-99f5-b5325376a70b"/>
    <xsd:import namespace="6a327845-9b51-4b97-9d66-4acf00a09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9f915b-ce8e-490f-99f5-b5325376a7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327845-9b51-4b97-9d66-4acf00a09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75A66B-B9D1-4476-8CC5-E81692BA4A49}"/>
</file>

<file path=customXml/itemProps2.xml><?xml version="1.0" encoding="utf-8"?>
<ds:datastoreItem xmlns:ds="http://schemas.openxmlformats.org/officeDocument/2006/customXml" ds:itemID="{D1924A2F-DC60-476F-B19E-364DF1059625}"/>
</file>

<file path=customXml/itemProps3.xml><?xml version="1.0" encoding="utf-8"?>
<ds:datastoreItem xmlns:ds="http://schemas.openxmlformats.org/officeDocument/2006/customXml" ds:itemID="{ADD1FD9C-1F73-45C1-A051-A67038AC99FA}"/>
</file>

<file path=docProps/app.xml><?xml version="1.0" encoding="utf-8"?>
<Properties xmlns="http://schemas.openxmlformats.org/officeDocument/2006/extended-properties" xmlns:vt="http://schemas.openxmlformats.org/officeDocument/2006/docPropsVTypes">
  <Template>CAIM PPTX Template 2023-01-10</Template>
  <TotalTime>15289</TotalTime>
  <Words>1505</Words>
  <Application>Microsoft Office PowerPoint</Application>
  <PresentationFormat>A4 Paper (210x297 mm)</PresentationFormat>
  <Paragraphs>172</Paragraphs>
  <Slides>17</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Open Sans</vt:lpstr>
      <vt:lpstr>Open Sans SemiBold</vt:lpstr>
      <vt:lpstr>Source Sans CAIM</vt:lpstr>
      <vt:lpstr>Source Sans CAIM (Body)</vt:lpstr>
      <vt:lpstr>System Font Regular</vt:lpstr>
      <vt:lpstr>Office Theme</vt:lpstr>
      <vt:lpstr>Equation</vt:lpstr>
      <vt:lpstr>Portfolio risk measures</vt:lpstr>
      <vt:lpstr>RISK MEASURES – A RECAP</vt:lpstr>
      <vt:lpstr>DOWNSIDE RISK MEASURES</vt:lpstr>
      <vt:lpstr>RETURN AND RISK GO TOGETHER</vt:lpstr>
      <vt:lpstr>PowerPoint Presentation</vt:lpstr>
      <vt:lpstr>WHAT’s WRONG WITH THE  NORMAL DISTRIBUTION?</vt:lpstr>
      <vt:lpstr>Another WAY TO PICTURE RISKS</vt:lpstr>
      <vt:lpstr>TRACKING ERROR</vt:lpstr>
      <vt:lpstr>Probability of shortfall</vt:lpstr>
      <vt:lpstr>Expected shortfall</vt:lpstr>
      <vt:lpstr>VAR AND cvar</vt:lpstr>
      <vt:lpstr>KEY POINTS</vt:lpstr>
      <vt:lpstr>PowerPoint Presentation</vt:lpstr>
      <vt:lpstr>PowerPoint Presentation</vt:lpstr>
      <vt:lpstr>TRACKING ERROR</vt:lpstr>
      <vt:lpstr>Information ratio</vt:lpstr>
      <vt:lpstr>Time weighting historical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Charlie Nash</cp:lastModifiedBy>
  <cp:revision>8</cp:revision>
  <dcterms:created xsi:type="dcterms:W3CDTF">2023-04-24T11:48:11Z</dcterms:created>
  <dcterms:modified xsi:type="dcterms:W3CDTF">2024-10-13T17:11:28Z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0x0101000A68072A6084CD4F91BAAE6C620D7BEF</vt:lpwstr>
  </property>
</Properties>
</file>