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
  </p:notesMasterIdLst>
  <p:sldIdLst>
    <p:sldId id="256" r:id="rId2"/>
    <p:sldId id="257"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FE51F-4282-5046-AE49-16877CD5A646}" v="2" dt="2023-09-19T08:06:36.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165"/>
  </p:normalViewPr>
  <p:slideViewPr>
    <p:cSldViewPr snapToGrid="0">
      <p:cViewPr varScale="1">
        <p:scale>
          <a:sx n="86" d="100"/>
          <a:sy n="86" d="100"/>
        </p:scale>
        <p:origin x="946" y="5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9/20/2024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20 September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Crown Agents Investment Management Ltd accept no liability for the impact of any decisions made based on the information provided in this publication.</a:t>
            </a:r>
          </a:p>
          <a:p>
            <a:pPr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Crown Agents Investment Management Limited. Registered in England &amp; Wales.</a:t>
            </a:r>
          </a:p>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No: 02169973. Vat Reg No: GB 377 614565.</a:t>
            </a:r>
          </a:p>
          <a:p>
            <a:pPr algn="l" defTabSz="861993">
              <a:buClr>
                <a:srgbClr val="585858"/>
              </a:buClr>
            </a:pPr>
            <a:endPar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mn-lt"/>
                <a:ea typeface="Open Sans Light" panose="020B0306030504020204" pitchFamily="34" charset="0"/>
                <a:cs typeface="Open Sans Light" panose="020B0306030504020204" pitchFamily="34" charset="0"/>
              </a:rPr>
              <a:t>Authorised and regulated by the Financial Conduct Authority (Financial Services Register number: 119207)</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20 September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err="1">
                <a:solidFill>
                  <a:schemeClr val="bg1"/>
                </a:solidFill>
                <a:latin typeface="+mn-lt"/>
                <a:cs typeface="Arial" panose="020B0604020202020204" pitchFamily="34" charset="0"/>
              </a:rPr>
              <a:t>enquiries@caiml.com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Quadrant House </a:t>
            </a:r>
          </a:p>
          <a:p>
            <a:pPr marL="10319">
              <a:lnSpc>
                <a:spcPts val="1471"/>
              </a:lnSpc>
            </a:pPr>
            <a:r>
              <a:rPr lang="en-GB" sz="1200" kern="1200" spc="20" baseline="0" dirty="0">
                <a:solidFill>
                  <a:schemeClr val="bg1"/>
                </a:solidFill>
                <a:latin typeface="+mn-lt"/>
                <a:ea typeface="+mn-ea"/>
                <a:cs typeface="Arial" panose="020B0604020202020204" pitchFamily="34" charset="0"/>
              </a:rPr>
              <a:t>The Quadrant</a:t>
            </a:r>
          </a:p>
          <a:p>
            <a:pPr marL="10319">
              <a:lnSpc>
                <a:spcPts val="1471"/>
              </a:lnSpc>
            </a:pPr>
            <a:r>
              <a:rPr lang="en-GB" sz="1200" kern="1200" spc="20" baseline="0" dirty="0">
                <a:solidFill>
                  <a:schemeClr val="bg1"/>
                </a:solidFill>
                <a:latin typeface="+mn-lt"/>
                <a:ea typeface="+mn-ea"/>
                <a:cs typeface="Arial" panose="020B0604020202020204" pitchFamily="34" charset="0"/>
              </a:rPr>
              <a:t>Sutton SM2 5AS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8661 6830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20 September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702" r:id="rId22"/>
    <p:sldLayoutId id="2147483690" r:id="rId23"/>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CC4BC41-BA4F-D425-8DCD-1C4DE0DF5F07}"/>
              </a:ext>
            </a:extLst>
          </p:cNvPr>
          <p:cNvSpPr>
            <a:spLocks noGrp="1"/>
          </p:cNvSpPr>
          <p:nvPr>
            <p:ph type="body" sz="quarter" idx="15"/>
          </p:nvPr>
        </p:nvSpPr>
        <p:spPr/>
        <p:txBody>
          <a:bodyPr/>
          <a:lstStyle/>
          <a:p>
            <a:r>
              <a:rPr lang="en-US" dirty="0"/>
              <a:t>*”cash” is implied cash rate from forwards, which includes bias. e.g. EURI1M, from Bloomberg</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D726BDB2-3EE3-2646-26C6-27AF85685461}"/>
                  </a:ext>
                </a:extLst>
              </p:cNvPr>
              <p:cNvSpPr>
                <a:spLocks noGrp="1"/>
              </p:cNvSpPr>
              <p:nvPr>
                <p:ph sz="quarter" idx="14"/>
              </p:nvPr>
            </p:nvSpPr>
            <p:spPr>
              <a:xfrm>
                <a:off x="977900" y="1714500"/>
                <a:ext cx="8147050" cy="4186146"/>
              </a:xfrm>
            </p:spPr>
            <p:txBody>
              <a:bodyPr/>
              <a:lstStyle/>
              <a:p>
                <a:r>
                  <a:rPr lang="en-US" sz="1400" dirty="0"/>
                  <a:t>A USD-based investor can never access the EUR market local returns that a EUR-based investor can</a:t>
                </a:r>
              </a:p>
              <a:p>
                <a:r>
                  <a:rPr lang="en-US" sz="1400" dirty="0"/>
                  <a:t>A EUR-based investor can never access the USD market local returns that a USD-based investor can</a:t>
                </a:r>
              </a:p>
              <a:p>
                <a:r>
                  <a:rPr lang="en-US" sz="1400" dirty="0"/>
                  <a:t>A foreign investor will always have, in addition, either</a:t>
                </a:r>
              </a:p>
              <a:p>
                <a:pPr lvl="1"/>
                <a:r>
                  <a:rPr lang="en-US" sz="1400" dirty="0"/>
                  <a:t>FX volatility</a:t>
                </a:r>
              </a:p>
              <a:p>
                <a:pPr lvl="1"/>
                <a:r>
                  <a:rPr lang="en-US" sz="1400" dirty="0"/>
                  <a:t>Interest rate differentials (between domestic and foreign cash rates)</a:t>
                </a:r>
              </a:p>
              <a:p>
                <a:pPr lvl="1"/>
                <a:r>
                  <a:rPr lang="en-US" sz="1400" dirty="0"/>
                  <a:t>A mix of both</a:t>
                </a:r>
              </a:p>
              <a:p>
                <a:pPr marL="0" indent="0">
                  <a:buNone/>
                </a:pPr>
                <a:endParaRPr lang="en-US" sz="1400" dirty="0"/>
              </a:p>
              <a:p>
                <a:pPr marL="0" indent="0">
                  <a:buNone/>
                </a:pPr>
                <a14:m>
                  <m:oMathPara xmlns:m="http://schemas.openxmlformats.org/officeDocument/2006/math">
                    <m:oMathParaPr>
                      <m:jc m:val="left"/>
                    </m:oMathParaPr>
                    <m:oMath xmlns:m="http://schemas.openxmlformats.org/officeDocument/2006/math">
                      <m:sSub>
                        <m:sSubPr>
                          <m:ctrlPr>
                            <a:rPr lang="lv-LV" sz="1400" b="1" i="1" smtClean="0">
                              <a:latin typeface="Cambria Math" panose="02040503050406030204" pitchFamily="18" charset="0"/>
                            </a:rPr>
                          </m:ctrlPr>
                        </m:sSubPr>
                        <m:e>
                          <m:r>
                            <a:rPr lang="lv-LV" sz="1400" b="1" i="1" smtClean="0">
                              <a:latin typeface="Cambria Math" panose="02040503050406030204" pitchFamily="18" charset="0"/>
                            </a:rPr>
                            <m:t>𝒓</m:t>
                          </m:r>
                        </m:e>
                        <m:sub>
                          <m:sSub>
                            <m:sSubPr>
                              <m:ctrlPr>
                                <a:rPr lang="lv-LV" sz="1400" b="1" i="1" smtClean="0">
                                  <a:latin typeface="Cambria Math" panose="02040503050406030204" pitchFamily="18" charset="0"/>
                                </a:rPr>
                              </m:ctrlPr>
                            </m:sSubPr>
                            <m:e>
                              <m:r>
                                <a:rPr lang="lv-LV" sz="1400" b="1" i="1" smtClean="0">
                                  <a:latin typeface="Cambria Math" panose="02040503050406030204" pitchFamily="18" charset="0"/>
                                </a:rPr>
                                <m:t>𝒇𝒐𝒓𝒆𝒊𝒈𝒏</m:t>
                              </m:r>
                            </m:e>
                            <m:sub>
                              <m:r>
                                <a:rPr lang="lv-LV" sz="1400" b="1" i="1" smtClean="0">
                                  <a:latin typeface="Cambria Math" panose="02040503050406030204" pitchFamily="18" charset="0"/>
                                </a:rPr>
                                <m:t>𝒖𝒏𝒉𝒆𝒅𝒈𝒆𝒅</m:t>
                              </m:r>
                            </m:sub>
                          </m:sSub>
                        </m:sub>
                      </m:sSub>
                      <m:r>
                        <a:rPr lang="lv-LV" sz="1400" b="0" i="1" smtClean="0">
                          <a:latin typeface="Cambria Math" panose="02040503050406030204" pitchFamily="18" charset="0"/>
                          <a:ea typeface="Cambria Math" panose="02040503050406030204" pitchFamily="18" charset="0"/>
                        </a:rPr>
                        <m:t>=</m:t>
                      </m:r>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𝑓𝑜𝑟𝑒𝑖𝑔𝑛</m:t>
                              </m:r>
                            </m:e>
                            <m:sub>
                              <m:r>
                                <a:rPr lang="lv-LV" sz="1400" b="0" i="1" smtClean="0">
                                  <a:latin typeface="Cambria Math" panose="02040503050406030204" pitchFamily="18" charset="0"/>
                                  <a:ea typeface="Cambria Math" panose="02040503050406030204" pitchFamily="18" charset="0"/>
                                </a:rPr>
                                <m:t>𝑙𝑜𝑐𝑎𝑙</m:t>
                              </m:r>
                            </m:sub>
                          </m:sSub>
                        </m:sub>
                      </m:sSub>
                      <m:r>
                        <a:rPr lang="lv-LV" sz="1400" b="0" i="1" smtClean="0">
                          <a:latin typeface="Cambria Math" panose="02040503050406030204" pitchFamily="18" charset="0"/>
                          <a:ea typeface="Cambria Math" panose="02040503050406030204" pitchFamily="18" charset="0"/>
                        </a:rPr>
                        <m:t>+ </m:t>
                      </m:r>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𝑓𝑥</m:t>
                              </m:r>
                            </m:e>
                            <m:sub>
                              <m:r>
                                <a:rPr lang="lv-LV" sz="1400" b="0" i="1" smtClean="0">
                                  <a:latin typeface="Cambria Math" panose="02040503050406030204" pitchFamily="18" charset="0"/>
                                  <a:ea typeface="Cambria Math" panose="02040503050406030204" pitchFamily="18" charset="0"/>
                                </a:rPr>
                                <m:t>𝑓𝑜𝑟𝑒𝑖𝑔𝑛</m:t>
                              </m:r>
                              <m:r>
                                <a:rPr lang="lv-LV" sz="1400" b="0" i="1" smtClean="0">
                                  <a:latin typeface="Cambria Math" panose="02040503050406030204" pitchFamily="18" charset="0"/>
                                  <a:ea typeface="Cambria Math" panose="02040503050406030204" pitchFamily="18" charset="0"/>
                                </a:rPr>
                                <m:t>∙</m:t>
                              </m:r>
                              <m:r>
                                <a:rPr lang="lv-LV" sz="1400" b="0" i="1" smtClean="0">
                                  <a:latin typeface="Cambria Math" panose="02040503050406030204" pitchFamily="18" charset="0"/>
                                  <a:ea typeface="Cambria Math" panose="02040503050406030204" pitchFamily="18" charset="0"/>
                                </a:rPr>
                                <m:t>𝑑𝑜𝑚𝑒𝑠𝑡𝑖𝑐</m:t>
                              </m:r>
                            </m:sub>
                          </m:sSub>
                        </m:sub>
                      </m:sSub>
                    </m:oMath>
                  </m:oMathPara>
                </a14:m>
                <a:endParaRPr lang="en-US" sz="1400" dirty="0"/>
              </a:p>
              <a:p>
                <a:pPr marL="0" indent="0">
                  <a:buNone/>
                </a:pPr>
                <a:endParaRPr lang="en-US" sz="1400" dirty="0"/>
              </a:p>
              <a:p>
                <a:pPr marL="0" indent="0">
                  <a:buNone/>
                </a:pPr>
                <a14:m>
                  <m:oMath xmlns:m="http://schemas.openxmlformats.org/officeDocument/2006/math">
                    <m:sSub>
                      <m:sSubPr>
                        <m:ctrlPr>
                          <a:rPr lang="lv-LV" sz="1400" b="1" i="1" smtClean="0">
                            <a:latin typeface="Cambria Math" panose="02040503050406030204" pitchFamily="18" charset="0"/>
                          </a:rPr>
                        </m:ctrlPr>
                      </m:sSubPr>
                      <m:e>
                        <m:r>
                          <a:rPr lang="lv-LV" sz="1400" b="1" i="1" smtClean="0">
                            <a:latin typeface="Cambria Math" panose="02040503050406030204" pitchFamily="18" charset="0"/>
                          </a:rPr>
                          <m:t>𝒓</m:t>
                        </m:r>
                      </m:e>
                      <m:sub>
                        <m:sSub>
                          <m:sSubPr>
                            <m:ctrlPr>
                              <a:rPr lang="lv-LV" sz="1400" b="1" i="1" smtClean="0">
                                <a:latin typeface="Cambria Math" panose="02040503050406030204" pitchFamily="18" charset="0"/>
                              </a:rPr>
                            </m:ctrlPr>
                          </m:sSubPr>
                          <m:e>
                            <m:r>
                              <a:rPr lang="lv-LV" sz="1400" b="1" i="1" smtClean="0">
                                <a:latin typeface="Cambria Math" panose="02040503050406030204" pitchFamily="18" charset="0"/>
                              </a:rPr>
                              <m:t>𝒇𝒐𝒓𝒆𝒊𝒈𝒏</m:t>
                            </m:r>
                          </m:e>
                          <m:sub>
                            <m:r>
                              <a:rPr lang="lv-LV" sz="1400" b="1" i="1" smtClean="0">
                                <a:latin typeface="Cambria Math" panose="02040503050406030204" pitchFamily="18" charset="0"/>
                              </a:rPr>
                              <m:t>𝒉𝒆𝒅𝒈𝒆𝒅</m:t>
                            </m:r>
                          </m:sub>
                        </m:sSub>
                      </m:sub>
                    </m:sSub>
                    <m:r>
                      <a:rPr lang="lv-LV" sz="1400" b="0" i="1" smtClean="0">
                        <a:latin typeface="Cambria Math" panose="02040503050406030204" pitchFamily="18" charset="0"/>
                        <a:ea typeface="Cambria Math" panose="02040503050406030204" pitchFamily="18" charset="0"/>
                      </a:rPr>
                      <m:t>=</m:t>
                    </m:r>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𝑓𝑜𝑟𝑒𝑖𝑔𝑛</m:t>
                            </m:r>
                          </m:e>
                          <m:sub>
                            <m:r>
                              <a:rPr lang="lv-LV" sz="1400" b="0" i="1" smtClean="0">
                                <a:latin typeface="Cambria Math" panose="02040503050406030204" pitchFamily="18" charset="0"/>
                                <a:ea typeface="Cambria Math" panose="02040503050406030204" pitchFamily="18" charset="0"/>
                              </a:rPr>
                              <m:t>𝑙𝑜𝑐𝑎𝑙</m:t>
                            </m:r>
                          </m:sub>
                        </m:sSub>
                      </m:sub>
                    </m:sSub>
                    <m:r>
                      <a:rPr lang="lv-LV" sz="1400" b="0" i="1" smtClean="0">
                        <a:latin typeface="Cambria Math" panose="02040503050406030204" pitchFamily="18" charset="0"/>
                        <a:ea typeface="Cambria Math" panose="02040503050406030204" pitchFamily="18" charset="0"/>
                      </a:rPr>
                      <m:t>+ </m:t>
                    </m:r>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𝑓𝑥</m:t>
                            </m:r>
                          </m:e>
                          <m:sub>
                            <m:r>
                              <a:rPr lang="lv-LV" sz="1400" b="0" i="1" smtClean="0">
                                <a:latin typeface="Cambria Math" panose="02040503050406030204" pitchFamily="18" charset="0"/>
                                <a:ea typeface="Cambria Math" panose="02040503050406030204" pitchFamily="18" charset="0"/>
                              </a:rPr>
                              <m:t>𝑓𝑜𝑟𝑒𝑖𝑔𝑛</m:t>
                            </m:r>
                            <m:r>
                              <a:rPr lang="lv-LV" sz="1400" b="0" i="1" smtClean="0">
                                <a:latin typeface="Cambria Math" panose="02040503050406030204" pitchFamily="18" charset="0"/>
                                <a:ea typeface="Cambria Math" panose="02040503050406030204" pitchFamily="18" charset="0"/>
                              </a:rPr>
                              <m:t>∙</m:t>
                            </m:r>
                            <m:r>
                              <a:rPr lang="lv-LV" sz="1400" b="0" i="1" smtClean="0">
                                <a:latin typeface="Cambria Math" panose="02040503050406030204" pitchFamily="18" charset="0"/>
                                <a:ea typeface="Cambria Math" panose="02040503050406030204" pitchFamily="18" charset="0"/>
                              </a:rPr>
                              <m:t>𝑑𝑜𝑚𝑒𝑠𝑡𝑖𝑐</m:t>
                            </m:r>
                          </m:sub>
                        </m:sSub>
                      </m:sub>
                    </m:sSub>
                  </m:oMath>
                </a14:m>
                <a:r>
                  <a:rPr lang="lv-LV" sz="1400" dirty="0">
                    <a:ea typeface="Cambria Math" panose="02040503050406030204" pitchFamily="18" charset="0"/>
                  </a:rPr>
                  <a:t> </a:t>
                </a:r>
                <a14:m>
                  <m:oMath xmlns:m="http://schemas.openxmlformats.org/officeDocument/2006/math">
                    <m:r>
                      <a:rPr lang="lv-LV" sz="1400" i="1">
                        <a:latin typeface="Cambria Math" panose="02040503050406030204" pitchFamily="18" charset="0"/>
                        <a:ea typeface="Cambria Math" panose="02040503050406030204" pitchFamily="18" charset="0"/>
                      </a:rPr>
                      <m:t>+</m:t>
                    </m:r>
                    <m:r>
                      <a:rPr lang="lv-LV" sz="1400" b="0" i="1" smtClean="0">
                        <a:latin typeface="Cambria Math" panose="02040503050406030204" pitchFamily="18" charset="0"/>
                        <a:ea typeface="Cambria Math" panose="02040503050406030204" pitchFamily="18" charset="0"/>
                      </a:rPr>
                      <m:t> </m:t>
                    </m:r>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r>
                          <a:rPr lang="lv-LV" sz="1400" i="1">
                            <a:latin typeface="Cambria Math" panose="02040503050406030204" pitchFamily="18" charset="0"/>
                            <a:ea typeface="Cambria Math" panose="02040503050406030204" pitchFamily="18" charset="0"/>
                          </a:rPr>
                          <m:t>𝑓𝑥</m:t>
                        </m:r>
                        <m:r>
                          <a:rPr lang="lv-LV" sz="1400" i="1">
                            <a:latin typeface="Cambria Math" panose="02040503050406030204" pitchFamily="18" charset="0"/>
                            <a:ea typeface="Cambria Math" panose="02040503050406030204" pitchFamily="18" charset="0"/>
                          </a:rPr>
                          <m:t> </m:t>
                        </m:r>
                        <m:r>
                          <a:rPr lang="lv-LV" sz="1400" i="1">
                            <a:latin typeface="Cambria Math" panose="02040503050406030204" pitchFamily="18" charset="0"/>
                            <a:ea typeface="Cambria Math" panose="02040503050406030204" pitchFamily="18" charset="0"/>
                          </a:rPr>
                          <m:t>h𝑒𝑑𝑔𝑒</m:t>
                        </m:r>
                      </m:sub>
                    </m:sSub>
                  </m:oMath>
                </a14:m>
                <a:endParaRPr lang="en-US" sz="1400" dirty="0"/>
              </a:p>
              <a:p>
                <a:pPr marL="0" indent="0">
                  <a:buNone/>
                </a:pPr>
                <a14:m>
                  <m:oMath xmlns:m="http://schemas.openxmlformats.org/officeDocument/2006/math">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m:t>
                        </m:r>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𝑓𝑜𝑟𝑒𝑖𝑔𝑛</m:t>
                            </m:r>
                          </m:e>
                          <m:sub>
                            <m:r>
                              <a:rPr lang="lv-LV" sz="1400" b="0" i="1" smtClean="0">
                                <a:latin typeface="Cambria Math" panose="02040503050406030204" pitchFamily="18" charset="0"/>
                                <a:ea typeface="Cambria Math" panose="02040503050406030204" pitchFamily="18" charset="0"/>
                              </a:rPr>
                              <m:t>𝑙𝑜𝑐𝑎𝑙</m:t>
                            </m:r>
                          </m:sub>
                        </m:sSub>
                      </m:sub>
                    </m:sSub>
                    <m:r>
                      <a:rPr lang="lv-LV" sz="1400" b="0" i="1" smtClean="0">
                        <a:latin typeface="Cambria Math" panose="02040503050406030204" pitchFamily="18" charset="0"/>
                        <a:ea typeface="Cambria Math" panose="02040503050406030204" pitchFamily="18" charset="0"/>
                      </a:rPr>
                      <m:t>+ </m:t>
                    </m:r>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𝑓𝑥</m:t>
                            </m:r>
                          </m:e>
                          <m:sub>
                            <m:r>
                              <a:rPr lang="lv-LV" sz="1400" b="0" i="1" smtClean="0">
                                <a:latin typeface="Cambria Math" panose="02040503050406030204" pitchFamily="18" charset="0"/>
                                <a:ea typeface="Cambria Math" panose="02040503050406030204" pitchFamily="18" charset="0"/>
                              </a:rPr>
                              <m:t>𝑓𝑜𝑟𝑒𝑖𝑔𝑛</m:t>
                            </m:r>
                            <m:r>
                              <a:rPr lang="lv-LV" sz="1400" b="0" i="1" smtClean="0">
                                <a:latin typeface="Cambria Math" panose="02040503050406030204" pitchFamily="18" charset="0"/>
                                <a:ea typeface="Cambria Math" panose="02040503050406030204" pitchFamily="18" charset="0"/>
                              </a:rPr>
                              <m:t>∙</m:t>
                            </m:r>
                            <m:r>
                              <a:rPr lang="lv-LV" sz="1400" b="0" i="1" smtClean="0">
                                <a:latin typeface="Cambria Math" panose="02040503050406030204" pitchFamily="18" charset="0"/>
                                <a:ea typeface="Cambria Math" panose="02040503050406030204" pitchFamily="18" charset="0"/>
                              </a:rPr>
                              <m:t>𝑑𝑜𝑚𝑒𝑠𝑡𝑖𝑐</m:t>
                            </m:r>
                          </m:sub>
                        </m:sSub>
                      </m:sub>
                    </m:sSub>
                  </m:oMath>
                </a14:m>
                <a:r>
                  <a:rPr lang="lv-LV" sz="1400" dirty="0">
                    <a:ea typeface="Cambria Math" panose="02040503050406030204" pitchFamily="18" charset="0"/>
                  </a:rPr>
                  <a:t> </a:t>
                </a:r>
                <a14:m>
                  <m:oMath xmlns:m="http://schemas.openxmlformats.org/officeDocument/2006/math">
                    <m:r>
                      <a:rPr lang="lv-LV" sz="1400" i="1">
                        <a:latin typeface="Cambria Math" panose="02040503050406030204" pitchFamily="18" charset="0"/>
                        <a:ea typeface="Cambria Math" panose="02040503050406030204" pitchFamily="18" charset="0"/>
                      </a:rPr>
                      <m:t>+</m:t>
                    </m:r>
                    <m:r>
                      <a:rPr lang="lv-LV" sz="1400" b="0" i="1" smtClean="0">
                        <a:latin typeface="Cambria Math" panose="02040503050406030204" pitchFamily="18" charset="0"/>
                        <a:ea typeface="Cambria Math" panose="02040503050406030204" pitchFamily="18" charset="0"/>
                      </a:rPr>
                      <m:t> </m:t>
                    </m:r>
                    <m:d>
                      <m:dPr>
                        <m:ctrlPr>
                          <a:rPr lang="lv-LV" sz="1400" b="0" i="1" smtClean="0">
                            <a:latin typeface="Cambria Math" panose="02040503050406030204" pitchFamily="18" charset="0"/>
                            <a:ea typeface="Cambria Math" panose="02040503050406030204" pitchFamily="18" charset="0"/>
                          </a:rPr>
                        </m:ctrlPr>
                      </m:dPr>
                      <m:e>
                        <m:d>
                          <m:dPr>
                            <m:ctrlPr>
                              <a:rPr lang="lv-LV" sz="1400" b="0" i="1" smtClean="0">
                                <a:latin typeface="Cambria Math" panose="02040503050406030204" pitchFamily="18" charset="0"/>
                                <a:ea typeface="Cambria Math" panose="02040503050406030204" pitchFamily="18" charset="0"/>
                              </a:rPr>
                            </m:ctrlPr>
                          </m:dPr>
                          <m:e>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𝑑𝑜𝑚𝑒𝑠𝑡𝑖𝑐</m:t>
                                    </m:r>
                                  </m:sub>
                                </m:sSub>
                              </m:sub>
                            </m:sSub>
                            <m:r>
                              <a:rPr lang="lv-LV" sz="1400" b="0" i="1" smtClean="0">
                                <a:latin typeface="Cambria Math" panose="02040503050406030204" pitchFamily="18" charset="0"/>
                                <a:ea typeface="Cambria Math" panose="02040503050406030204" pitchFamily="18" charset="0"/>
                              </a:rPr>
                              <m:t>+</m:t>
                            </m:r>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𝑓𝑥</m:t>
                                    </m:r>
                                  </m:e>
                                  <m:sub>
                                    <m:r>
                                      <a:rPr lang="lv-LV" sz="1400" b="0" i="1" smtClean="0">
                                        <a:latin typeface="Cambria Math" panose="02040503050406030204" pitchFamily="18" charset="0"/>
                                        <a:ea typeface="Cambria Math" panose="02040503050406030204" pitchFamily="18" charset="0"/>
                                      </a:rPr>
                                      <m:t>𝑑𝑜𝑚𝑒𝑠𝑡𝑖𝑐</m:t>
                                    </m:r>
                                    <m:r>
                                      <a:rPr lang="lv-LV" sz="1400" i="1">
                                        <a:latin typeface="Cambria Math" panose="02040503050406030204" pitchFamily="18" charset="0"/>
                                        <a:ea typeface="Cambria Math" panose="02040503050406030204" pitchFamily="18" charset="0"/>
                                      </a:rPr>
                                      <m:t>∙</m:t>
                                    </m:r>
                                    <m:r>
                                      <a:rPr lang="lv-LV" sz="1400" i="1">
                                        <a:latin typeface="Cambria Math" panose="02040503050406030204" pitchFamily="18" charset="0"/>
                                        <a:ea typeface="Cambria Math" panose="02040503050406030204" pitchFamily="18" charset="0"/>
                                      </a:rPr>
                                      <m:t>𝑑𝑜𝑚𝑒𝑠𝑡𝑖𝑐</m:t>
                                    </m:r>
                                  </m:sub>
                                </m:sSub>
                              </m:sub>
                            </m:sSub>
                          </m:e>
                        </m:d>
                        <m:r>
                          <a:rPr lang="lv-LV" sz="1400" b="0" i="1" smtClean="0">
                            <a:latin typeface="Cambria Math" panose="02040503050406030204" pitchFamily="18" charset="0"/>
                            <a:ea typeface="Cambria Math" panose="02040503050406030204" pitchFamily="18" charset="0"/>
                          </a:rPr>
                          <m:t>−</m:t>
                        </m:r>
                        <m:d>
                          <m:dPr>
                            <m:ctrlPr>
                              <a:rPr lang="lv-LV" sz="1400" b="0" i="1" smtClean="0">
                                <a:latin typeface="Cambria Math" panose="02040503050406030204" pitchFamily="18" charset="0"/>
                                <a:ea typeface="Cambria Math" panose="02040503050406030204" pitchFamily="18" charset="0"/>
                              </a:rPr>
                            </m:ctrlPr>
                          </m:dPr>
                          <m:e>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𝑓𝑜𝑟𝑒𝑖𝑔𝑛</m:t>
                                    </m:r>
                                  </m:sub>
                                </m:sSub>
                              </m:sub>
                            </m:sSub>
                            <m:r>
                              <a:rPr lang="lv-LV" sz="1400" b="0" i="1" smtClean="0">
                                <a:latin typeface="Cambria Math" panose="02040503050406030204" pitchFamily="18" charset="0"/>
                                <a:ea typeface="Cambria Math" panose="02040503050406030204" pitchFamily="18" charset="0"/>
                              </a:rPr>
                              <m:t>+</m:t>
                            </m:r>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𝑓𝑥</m:t>
                                    </m:r>
                                  </m:e>
                                  <m:sub>
                                    <m:r>
                                      <a:rPr lang="lv-LV" sz="1400" i="1">
                                        <a:latin typeface="Cambria Math" panose="02040503050406030204" pitchFamily="18" charset="0"/>
                                        <a:ea typeface="Cambria Math" panose="02040503050406030204" pitchFamily="18" charset="0"/>
                                      </a:rPr>
                                      <m:t>𝑓𝑜𝑟𝑒𝑖𝑔𝑛</m:t>
                                    </m:r>
                                    <m:r>
                                      <a:rPr lang="lv-LV" sz="1400" i="1">
                                        <a:latin typeface="Cambria Math" panose="02040503050406030204" pitchFamily="18" charset="0"/>
                                        <a:ea typeface="Cambria Math" panose="02040503050406030204" pitchFamily="18" charset="0"/>
                                      </a:rPr>
                                      <m:t>∙</m:t>
                                    </m:r>
                                    <m:r>
                                      <a:rPr lang="lv-LV" sz="1400" i="1">
                                        <a:latin typeface="Cambria Math" panose="02040503050406030204" pitchFamily="18" charset="0"/>
                                        <a:ea typeface="Cambria Math" panose="02040503050406030204" pitchFamily="18" charset="0"/>
                                      </a:rPr>
                                      <m:t>𝑑𝑜𝑚𝑒𝑠𝑡𝑖𝑐</m:t>
                                    </m:r>
                                  </m:sub>
                                </m:sSub>
                              </m:sub>
                            </m:sSub>
                          </m:e>
                        </m:d>
                      </m:e>
                    </m:d>
                  </m:oMath>
                </a14:m>
                <a:endParaRPr lang="en-US" sz="1400" dirty="0"/>
              </a:p>
              <a:p>
                <a:pPr marL="0" indent="0">
                  <a:buNone/>
                </a:pPr>
                <a14:m>
                  <m:oMath xmlns:m="http://schemas.openxmlformats.org/officeDocument/2006/math">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m:t>
                        </m:r>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𝑓𝑜𝑟𝑒𝑖𝑔𝑛</m:t>
                            </m:r>
                          </m:e>
                          <m:sub>
                            <m:r>
                              <a:rPr lang="lv-LV" sz="1400" i="1">
                                <a:latin typeface="Cambria Math" panose="02040503050406030204" pitchFamily="18" charset="0"/>
                                <a:ea typeface="Cambria Math" panose="02040503050406030204" pitchFamily="18" charset="0"/>
                              </a:rPr>
                              <m:t>𝑙𝑜𝑐𝑎𝑙</m:t>
                            </m:r>
                          </m:sub>
                        </m:sSub>
                      </m:sub>
                    </m:sSub>
                    <m:r>
                      <a:rPr lang="lv-LV" sz="1400" i="1" smtClean="0">
                        <a:solidFill>
                          <a:srgbClr val="FF0000"/>
                        </a:solidFill>
                        <a:latin typeface="Cambria Math" panose="02040503050406030204" pitchFamily="18" charset="0"/>
                        <a:ea typeface="Cambria Math" panose="02040503050406030204" pitchFamily="18" charset="0"/>
                      </a:rPr>
                      <m:t>+ </m:t>
                    </m:r>
                    <m:sSub>
                      <m:sSubPr>
                        <m:ctrlPr>
                          <a:rPr lang="lv-LV" sz="1400" i="1">
                            <a:solidFill>
                              <a:srgbClr val="FF0000"/>
                            </a:solidFill>
                            <a:latin typeface="Cambria Math" panose="02040503050406030204" pitchFamily="18" charset="0"/>
                            <a:ea typeface="Cambria Math" panose="02040503050406030204" pitchFamily="18" charset="0"/>
                          </a:rPr>
                        </m:ctrlPr>
                      </m:sSubPr>
                      <m:e>
                        <m:r>
                          <a:rPr lang="lv-LV" sz="1400" i="1">
                            <a:solidFill>
                              <a:srgbClr val="FF0000"/>
                            </a:solidFill>
                            <a:latin typeface="Cambria Math" panose="02040503050406030204" pitchFamily="18" charset="0"/>
                            <a:ea typeface="Cambria Math" panose="02040503050406030204" pitchFamily="18" charset="0"/>
                          </a:rPr>
                          <m:t>𝑟</m:t>
                        </m:r>
                      </m:e>
                      <m:sub>
                        <m:sSub>
                          <m:sSubPr>
                            <m:ctrlPr>
                              <a:rPr lang="lv-LV" sz="1400" i="1">
                                <a:solidFill>
                                  <a:srgbClr val="FF0000"/>
                                </a:solidFill>
                                <a:latin typeface="Cambria Math" panose="02040503050406030204" pitchFamily="18" charset="0"/>
                                <a:ea typeface="Cambria Math" panose="02040503050406030204" pitchFamily="18" charset="0"/>
                              </a:rPr>
                            </m:ctrlPr>
                          </m:sSubPr>
                          <m:e>
                            <m:r>
                              <a:rPr lang="lv-LV" sz="1400" i="1">
                                <a:solidFill>
                                  <a:srgbClr val="FF0000"/>
                                </a:solidFill>
                                <a:latin typeface="Cambria Math" panose="02040503050406030204" pitchFamily="18" charset="0"/>
                                <a:ea typeface="Cambria Math" panose="02040503050406030204" pitchFamily="18" charset="0"/>
                              </a:rPr>
                              <m:t>𝑓𝑥</m:t>
                            </m:r>
                          </m:e>
                          <m:sub>
                            <m:r>
                              <a:rPr lang="lv-LV" sz="1400" i="1">
                                <a:solidFill>
                                  <a:srgbClr val="FF0000"/>
                                </a:solidFill>
                                <a:latin typeface="Cambria Math" panose="02040503050406030204" pitchFamily="18" charset="0"/>
                                <a:ea typeface="Cambria Math" panose="02040503050406030204" pitchFamily="18" charset="0"/>
                              </a:rPr>
                              <m:t>𝑓𝑜𝑟𝑒𝑖𝑔𝑛</m:t>
                            </m:r>
                            <m:r>
                              <a:rPr lang="lv-LV" sz="1400" i="1">
                                <a:solidFill>
                                  <a:srgbClr val="FF0000"/>
                                </a:solidFill>
                                <a:latin typeface="Cambria Math" panose="02040503050406030204" pitchFamily="18" charset="0"/>
                                <a:ea typeface="Cambria Math" panose="02040503050406030204" pitchFamily="18" charset="0"/>
                              </a:rPr>
                              <m:t>∙</m:t>
                            </m:r>
                            <m:r>
                              <a:rPr lang="lv-LV" sz="1400" i="1">
                                <a:solidFill>
                                  <a:srgbClr val="FF0000"/>
                                </a:solidFill>
                                <a:latin typeface="Cambria Math" panose="02040503050406030204" pitchFamily="18" charset="0"/>
                                <a:ea typeface="Cambria Math" panose="02040503050406030204" pitchFamily="18" charset="0"/>
                              </a:rPr>
                              <m:t>𝑑𝑜𝑚𝑒𝑠𝑡𝑖𝑐</m:t>
                            </m:r>
                          </m:sub>
                        </m:sSub>
                      </m:sub>
                    </m:sSub>
                  </m:oMath>
                </a14:m>
                <a:r>
                  <a:rPr lang="lv-LV" sz="1400" dirty="0">
                    <a:ea typeface="Cambria Math" panose="02040503050406030204" pitchFamily="18" charset="0"/>
                  </a:rPr>
                  <a:t> </a:t>
                </a:r>
                <a14:m>
                  <m:oMath xmlns:m="http://schemas.openxmlformats.org/officeDocument/2006/math">
                    <m:r>
                      <a:rPr lang="lv-LV" sz="1400" i="1">
                        <a:latin typeface="Cambria Math" panose="02040503050406030204" pitchFamily="18" charset="0"/>
                        <a:ea typeface="Cambria Math" panose="02040503050406030204" pitchFamily="18" charset="0"/>
                      </a:rPr>
                      <m:t>+ </m:t>
                    </m:r>
                    <m:d>
                      <m:dPr>
                        <m:ctrlPr>
                          <a:rPr lang="lv-LV" sz="1400" i="1">
                            <a:latin typeface="Cambria Math" panose="02040503050406030204" pitchFamily="18" charset="0"/>
                            <a:ea typeface="Cambria Math" panose="02040503050406030204" pitchFamily="18" charset="0"/>
                          </a:rPr>
                        </m:ctrlPr>
                      </m:dPr>
                      <m:e>
                        <m:d>
                          <m:dPr>
                            <m:ctrlPr>
                              <a:rPr lang="lv-LV" sz="1400" i="1">
                                <a:latin typeface="Cambria Math" panose="02040503050406030204" pitchFamily="18" charset="0"/>
                                <a:ea typeface="Cambria Math" panose="02040503050406030204" pitchFamily="18" charset="0"/>
                              </a:rPr>
                            </m:ctrlPr>
                          </m:dPr>
                          <m:e>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𝑑𝑜𝑚𝑒𝑠𝑡𝑖𝑐</m:t>
                                    </m:r>
                                  </m:sub>
                                </m:sSub>
                              </m:sub>
                            </m:sSub>
                            <m:r>
                              <a:rPr lang="lv-LV" sz="1400" i="1">
                                <a:latin typeface="Cambria Math" panose="02040503050406030204" pitchFamily="18" charset="0"/>
                                <a:ea typeface="Cambria Math" panose="02040503050406030204" pitchFamily="18" charset="0"/>
                              </a:rPr>
                              <m:t>+</m:t>
                            </m:r>
                            <m:sSub>
                              <m:sSubPr>
                                <m:ctrlPr>
                                  <a:rPr lang="lv-LV" sz="1400" i="1" smtClean="0">
                                    <a:solidFill>
                                      <a:srgbClr val="00B050"/>
                                    </a:solidFill>
                                    <a:latin typeface="Cambria Math" panose="02040503050406030204" pitchFamily="18" charset="0"/>
                                    <a:ea typeface="Cambria Math" panose="02040503050406030204" pitchFamily="18" charset="0"/>
                                  </a:rPr>
                                </m:ctrlPr>
                              </m:sSubPr>
                              <m:e>
                                <m:r>
                                  <a:rPr lang="lv-LV" sz="1400" i="1">
                                    <a:solidFill>
                                      <a:srgbClr val="00B050"/>
                                    </a:solidFill>
                                    <a:latin typeface="Cambria Math" panose="02040503050406030204" pitchFamily="18" charset="0"/>
                                    <a:ea typeface="Cambria Math" panose="02040503050406030204" pitchFamily="18" charset="0"/>
                                  </a:rPr>
                                  <m:t>𝑟</m:t>
                                </m:r>
                              </m:e>
                              <m:sub>
                                <m:sSub>
                                  <m:sSubPr>
                                    <m:ctrlPr>
                                      <a:rPr lang="lv-LV" sz="1400" i="1">
                                        <a:solidFill>
                                          <a:srgbClr val="00B050"/>
                                        </a:solidFill>
                                        <a:latin typeface="Cambria Math" panose="02040503050406030204" pitchFamily="18" charset="0"/>
                                        <a:ea typeface="Cambria Math" panose="02040503050406030204" pitchFamily="18" charset="0"/>
                                      </a:rPr>
                                    </m:ctrlPr>
                                  </m:sSubPr>
                                  <m:e>
                                    <m:r>
                                      <a:rPr lang="lv-LV" sz="1400" i="1">
                                        <a:solidFill>
                                          <a:srgbClr val="00B050"/>
                                        </a:solidFill>
                                        <a:latin typeface="Cambria Math" panose="02040503050406030204" pitchFamily="18" charset="0"/>
                                        <a:ea typeface="Cambria Math" panose="02040503050406030204" pitchFamily="18" charset="0"/>
                                      </a:rPr>
                                      <m:t>𝑓𝑥</m:t>
                                    </m:r>
                                  </m:e>
                                  <m:sub>
                                    <m:r>
                                      <a:rPr lang="lv-LV" sz="1400" i="1">
                                        <a:solidFill>
                                          <a:srgbClr val="00B050"/>
                                        </a:solidFill>
                                        <a:latin typeface="Cambria Math" panose="02040503050406030204" pitchFamily="18" charset="0"/>
                                        <a:ea typeface="Cambria Math" panose="02040503050406030204" pitchFamily="18" charset="0"/>
                                      </a:rPr>
                                      <m:t>𝑑𝑜𝑚𝑒𝑠𝑡𝑖𝑐</m:t>
                                    </m:r>
                                    <m:r>
                                      <a:rPr lang="lv-LV" sz="1400" i="1">
                                        <a:solidFill>
                                          <a:srgbClr val="00B050"/>
                                        </a:solidFill>
                                        <a:latin typeface="Cambria Math" panose="02040503050406030204" pitchFamily="18" charset="0"/>
                                        <a:ea typeface="Cambria Math" panose="02040503050406030204" pitchFamily="18" charset="0"/>
                                      </a:rPr>
                                      <m:t>∙</m:t>
                                    </m:r>
                                    <m:r>
                                      <a:rPr lang="lv-LV" sz="1400" i="1">
                                        <a:solidFill>
                                          <a:srgbClr val="00B050"/>
                                        </a:solidFill>
                                        <a:latin typeface="Cambria Math" panose="02040503050406030204" pitchFamily="18" charset="0"/>
                                        <a:ea typeface="Cambria Math" panose="02040503050406030204" pitchFamily="18" charset="0"/>
                                      </a:rPr>
                                      <m:t>𝑑𝑜𝑚𝑒𝑠𝑡𝑖𝑐</m:t>
                                    </m:r>
                                  </m:sub>
                                </m:sSub>
                              </m:sub>
                            </m:sSub>
                          </m:e>
                        </m:d>
                        <m:r>
                          <a:rPr lang="lv-LV" sz="1400" i="1">
                            <a:latin typeface="Cambria Math" panose="02040503050406030204" pitchFamily="18" charset="0"/>
                            <a:ea typeface="Cambria Math" panose="02040503050406030204" pitchFamily="18" charset="0"/>
                          </a:rPr>
                          <m:t>−</m:t>
                        </m:r>
                        <m:d>
                          <m:dPr>
                            <m:ctrlPr>
                              <a:rPr lang="lv-LV" sz="1400" i="1">
                                <a:latin typeface="Cambria Math" panose="02040503050406030204" pitchFamily="18" charset="0"/>
                                <a:ea typeface="Cambria Math" panose="02040503050406030204" pitchFamily="18" charset="0"/>
                              </a:rPr>
                            </m:ctrlPr>
                          </m:dPr>
                          <m:e>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𝑓𝑜𝑟𝑒𝑖𝑔𝑛</m:t>
                                    </m:r>
                                  </m:sub>
                                </m:sSub>
                              </m:sub>
                            </m:sSub>
                            <m:r>
                              <a:rPr lang="lv-LV" sz="1400" i="1">
                                <a:latin typeface="Cambria Math" panose="02040503050406030204" pitchFamily="18" charset="0"/>
                                <a:ea typeface="Cambria Math" panose="02040503050406030204" pitchFamily="18" charset="0"/>
                              </a:rPr>
                              <m:t>+</m:t>
                            </m:r>
                            <m:sSub>
                              <m:sSubPr>
                                <m:ctrlPr>
                                  <a:rPr lang="lv-LV" sz="1400" i="1" smtClean="0">
                                    <a:solidFill>
                                      <a:srgbClr val="FF0000"/>
                                    </a:solidFill>
                                    <a:latin typeface="Cambria Math" panose="02040503050406030204" pitchFamily="18" charset="0"/>
                                    <a:ea typeface="Cambria Math" panose="02040503050406030204" pitchFamily="18" charset="0"/>
                                  </a:rPr>
                                </m:ctrlPr>
                              </m:sSubPr>
                              <m:e>
                                <m:r>
                                  <a:rPr lang="lv-LV" sz="1400" i="1">
                                    <a:solidFill>
                                      <a:srgbClr val="FF0000"/>
                                    </a:solidFill>
                                    <a:latin typeface="Cambria Math" panose="02040503050406030204" pitchFamily="18" charset="0"/>
                                    <a:ea typeface="Cambria Math" panose="02040503050406030204" pitchFamily="18" charset="0"/>
                                  </a:rPr>
                                  <m:t>𝑟</m:t>
                                </m:r>
                              </m:e>
                              <m:sub>
                                <m:sSub>
                                  <m:sSubPr>
                                    <m:ctrlPr>
                                      <a:rPr lang="lv-LV" sz="1400" i="1">
                                        <a:solidFill>
                                          <a:srgbClr val="FF0000"/>
                                        </a:solidFill>
                                        <a:latin typeface="Cambria Math" panose="02040503050406030204" pitchFamily="18" charset="0"/>
                                        <a:ea typeface="Cambria Math" panose="02040503050406030204" pitchFamily="18" charset="0"/>
                                      </a:rPr>
                                    </m:ctrlPr>
                                  </m:sSubPr>
                                  <m:e>
                                    <m:r>
                                      <a:rPr lang="lv-LV" sz="1400" i="1">
                                        <a:solidFill>
                                          <a:srgbClr val="FF0000"/>
                                        </a:solidFill>
                                        <a:latin typeface="Cambria Math" panose="02040503050406030204" pitchFamily="18" charset="0"/>
                                        <a:ea typeface="Cambria Math" panose="02040503050406030204" pitchFamily="18" charset="0"/>
                                      </a:rPr>
                                      <m:t>𝑓𝑥</m:t>
                                    </m:r>
                                  </m:e>
                                  <m:sub>
                                    <m:r>
                                      <a:rPr lang="lv-LV" sz="1400" i="1">
                                        <a:solidFill>
                                          <a:srgbClr val="FF0000"/>
                                        </a:solidFill>
                                        <a:latin typeface="Cambria Math" panose="02040503050406030204" pitchFamily="18" charset="0"/>
                                        <a:ea typeface="Cambria Math" panose="02040503050406030204" pitchFamily="18" charset="0"/>
                                      </a:rPr>
                                      <m:t>𝑓𝑜𝑟𝑒𝑖𝑔𝑛</m:t>
                                    </m:r>
                                    <m:r>
                                      <a:rPr lang="lv-LV" sz="1400" i="1">
                                        <a:solidFill>
                                          <a:srgbClr val="FF0000"/>
                                        </a:solidFill>
                                        <a:latin typeface="Cambria Math" panose="02040503050406030204" pitchFamily="18" charset="0"/>
                                        <a:ea typeface="Cambria Math" panose="02040503050406030204" pitchFamily="18" charset="0"/>
                                      </a:rPr>
                                      <m:t>∙</m:t>
                                    </m:r>
                                    <m:r>
                                      <a:rPr lang="lv-LV" sz="1400" i="1">
                                        <a:solidFill>
                                          <a:srgbClr val="FF0000"/>
                                        </a:solidFill>
                                        <a:latin typeface="Cambria Math" panose="02040503050406030204" pitchFamily="18" charset="0"/>
                                        <a:ea typeface="Cambria Math" panose="02040503050406030204" pitchFamily="18" charset="0"/>
                                      </a:rPr>
                                      <m:t>𝑑𝑜𝑚𝑒𝑠𝑡𝑖𝑐</m:t>
                                    </m:r>
                                  </m:sub>
                                </m:sSub>
                              </m:sub>
                            </m:sSub>
                          </m:e>
                        </m:d>
                      </m:e>
                    </m:d>
                  </m:oMath>
                </a14:m>
                <a:endParaRPr lang="en-US" sz="1400" dirty="0"/>
              </a:p>
              <a:p>
                <a:pPr marL="0" indent="0">
                  <a:buNone/>
                </a:pPr>
                <a14:m>
                  <m:oMathPara xmlns:m="http://schemas.openxmlformats.org/officeDocument/2006/math">
                    <m:oMathParaPr>
                      <m:jc m:val="left"/>
                    </m:oMathParaPr>
                    <m:oMath xmlns:m="http://schemas.openxmlformats.org/officeDocument/2006/math">
                      <m:r>
                        <a:rPr lang="lv-LV" sz="1400" b="0" i="1" smtClean="0">
                          <a:latin typeface="Cambria Math" panose="02040503050406030204" pitchFamily="18" charset="0"/>
                          <a:ea typeface="Cambria Math" panose="02040503050406030204" pitchFamily="18" charset="0"/>
                        </a:rPr>
                        <m:t>≈</m:t>
                      </m:r>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𝑟</m:t>
                          </m:r>
                        </m:e>
                        <m:sub>
                          <m:sSub>
                            <m:sSubPr>
                              <m:ctrlPr>
                                <a:rPr lang="lv-LV" sz="1400" b="0" i="1" smtClean="0">
                                  <a:latin typeface="Cambria Math" panose="02040503050406030204" pitchFamily="18" charset="0"/>
                                  <a:ea typeface="Cambria Math" panose="02040503050406030204" pitchFamily="18" charset="0"/>
                                </a:rPr>
                              </m:ctrlPr>
                            </m:sSubPr>
                            <m:e>
                              <m:r>
                                <a:rPr lang="lv-LV" sz="1400" b="0" i="1" smtClean="0">
                                  <a:latin typeface="Cambria Math" panose="02040503050406030204" pitchFamily="18" charset="0"/>
                                  <a:ea typeface="Cambria Math" panose="02040503050406030204" pitchFamily="18" charset="0"/>
                                </a:rPr>
                                <m:t>𝑓𝑜𝑟𝑒𝑖𝑔𝑛</m:t>
                              </m:r>
                            </m:e>
                            <m:sub>
                              <m:r>
                                <a:rPr lang="lv-LV" sz="1400" b="0" i="1" smtClean="0">
                                  <a:latin typeface="Cambria Math" panose="02040503050406030204" pitchFamily="18" charset="0"/>
                                  <a:ea typeface="Cambria Math" panose="02040503050406030204" pitchFamily="18" charset="0"/>
                                </a:rPr>
                                <m:t>𝑙𝑜𝑐𝑎𝑙</m:t>
                              </m:r>
                            </m:sub>
                          </m:sSub>
                        </m:sub>
                      </m:sSub>
                      <m:r>
                        <a:rPr lang="lv-LV" sz="1400" b="0" i="1" smtClean="0">
                          <a:latin typeface="Cambria Math" panose="02040503050406030204" pitchFamily="18" charset="0"/>
                          <a:ea typeface="Cambria Math" panose="02040503050406030204" pitchFamily="18" charset="0"/>
                        </a:rPr>
                        <m:t>+</m:t>
                      </m:r>
                      <m:d>
                        <m:dPr>
                          <m:ctrlPr>
                            <a:rPr lang="lv-LV" sz="1400" b="0" i="1" smtClean="0">
                              <a:latin typeface="Cambria Math" panose="02040503050406030204" pitchFamily="18" charset="0"/>
                              <a:ea typeface="Cambria Math" panose="02040503050406030204" pitchFamily="18" charset="0"/>
                            </a:rPr>
                          </m:ctrlPr>
                        </m:dPr>
                        <m:e>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𝑑𝑜𝑚𝑒𝑠𝑡𝑖𝑐</m:t>
                                  </m:r>
                                </m:sub>
                              </m:sSub>
                            </m:sub>
                          </m:sSub>
                          <m:r>
                            <a:rPr lang="lv-LV" sz="1400" b="0" i="1" smtClean="0">
                              <a:latin typeface="Cambria Math" panose="02040503050406030204" pitchFamily="18" charset="0"/>
                              <a:ea typeface="Cambria Math" panose="02040503050406030204" pitchFamily="18" charset="0"/>
                            </a:rPr>
                            <m:t>−</m:t>
                          </m:r>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𝑓𝑜𝑟𝑒𝑖𝑔𝑛</m:t>
                                  </m:r>
                                </m:sub>
                              </m:sSub>
                            </m:sub>
                          </m:sSub>
                        </m:e>
                      </m:d>
                    </m:oMath>
                  </m:oMathPara>
                </a14:m>
                <a:endParaRPr lang="en-US" sz="1400" dirty="0"/>
              </a:p>
              <a:p>
                <a:pPr marL="0" indent="0">
                  <a:buNone/>
                </a:pPr>
                <a14:m>
                  <m:oMathPara xmlns:m="http://schemas.openxmlformats.org/officeDocument/2006/math">
                    <m:oMathParaPr>
                      <m:jc m:val="left"/>
                    </m:oMathParaPr>
                    <m:oMath xmlns:m="http://schemas.openxmlformats.org/officeDocument/2006/math">
                      <m:r>
                        <a:rPr lang="lv-LV" sz="1400" b="0" i="1" smtClean="0">
                          <a:latin typeface="Cambria Math" panose="02040503050406030204" pitchFamily="18" charset="0"/>
                          <a:ea typeface="Cambria Math" panose="02040503050406030204" pitchFamily="18" charset="0"/>
                        </a:rPr>
                        <m:t>≈</m:t>
                      </m:r>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𝑑𝑜𝑚𝑒𝑠𝑡𝑖𝑐</m:t>
                              </m:r>
                            </m:sub>
                          </m:sSub>
                        </m:sub>
                      </m:sSub>
                      <m:r>
                        <a:rPr lang="lv-LV" sz="1400" b="0" i="1" smtClean="0">
                          <a:latin typeface="Cambria Math" panose="02040503050406030204" pitchFamily="18" charset="0"/>
                          <a:ea typeface="Cambria Math" panose="02040503050406030204" pitchFamily="18" charset="0"/>
                        </a:rPr>
                        <m:t>+</m:t>
                      </m:r>
                      <m:d>
                        <m:dPr>
                          <m:ctrlPr>
                            <a:rPr lang="lv-LV" sz="1400" b="0" i="1" smtClean="0">
                              <a:latin typeface="Cambria Math" panose="02040503050406030204" pitchFamily="18" charset="0"/>
                              <a:ea typeface="Cambria Math" panose="02040503050406030204" pitchFamily="18" charset="0"/>
                            </a:rPr>
                          </m:ctrlPr>
                        </m:dPr>
                        <m:e>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𝑓𝑜𝑟𝑒𝑖𝑔𝑛</m:t>
                                  </m:r>
                                </m:e>
                                <m:sub>
                                  <m:r>
                                    <a:rPr lang="lv-LV" sz="1400" i="1">
                                      <a:latin typeface="Cambria Math" panose="02040503050406030204" pitchFamily="18" charset="0"/>
                                      <a:ea typeface="Cambria Math" panose="02040503050406030204" pitchFamily="18" charset="0"/>
                                    </a:rPr>
                                    <m:t>𝑙𝑜𝑐𝑎𝑙</m:t>
                                  </m:r>
                                </m:sub>
                              </m:sSub>
                            </m:sub>
                          </m:sSub>
                          <m:r>
                            <a:rPr lang="lv-LV" sz="1400" b="0" i="1" smtClean="0">
                              <a:latin typeface="Cambria Math" panose="02040503050406030204" pitchFamily="18" charset="0"/>
                              <a:ea typeface="Cambria Math" panose="02040503050406030204" pitchFamily="18" charset="0"/>
                            </a:rPr>
                            <m:t>−</m:t>
                          </m:r>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𝑟</m:t>
                              </m:r>
                            </m:e>
                            <m:sub>
                              <m:sSub>
                                <m:sSubPr>
                                  <m:ctrlPr>
                                    <a:rPr lang="lv-LV" sz="1400" i="1">
                                      <a:latin typeface="Cambria Math" panose="02040503050406030204" pitchFamily="18" charset="0"/>
                                      <a:ea typeface="Cambria Math" panose="02040503050406030204" pitchFamily="18" charset="0"/>
                                    </a:rPr>
                                  </m:ctrlPr>
                                </m:sSubPr>
                                <m:e>
                                  <m:r>
                                    <a:rPr lang="lv-LV" sz="1400" i="1">
                                      <a:latin typeface="Cambria Math" panose="02040503050406030204" pitchFamily="18" charset="0"/>
                                      <a:ea typeface="Cambria Math" panose="02040503050406030204" pitchFamily="18" charset="0"/>
                                    </a:rPr>
                                    <m:t>𝑐𝑎𝑠h</m:t>
                                  </m:r>
                                </m:e>
                                <m:sub>
                                  <m:r>
                                    <a:rPr lang="lv-LV" sz="1400" i="1">
                                      <a:latin typeface="Cambria Math" panose="02040503050406030204" pitchFamily="18" charset="0"/>
                                      <a:ea typeface="Cambria Math" panose="02040503050406030204" pitchFamily="18" charset="0"/>
                                    </a:rPr>
                                    <m:t>𝑓𝑜𝑟𝑒𝑖𝑔𝑛</m:t>
                                  </m:r>
                                </m:sub>
                              </m:sSub>
                            </m:sub>
                          </m:sSub>
                        </m:e>
                      </m:d>
                    </m:oMath>
                  </m:oMathPara>
                </a14:m>
                <a:endParaRPr lang="en-US" sz="1400" dirty="0"/>
              </a:p>
            </p:txBody>
          </p:sp>
        </mc:Choice>
        <mc:Fallback xmlns="">
          <p:sp>
            <p:nvSpPr>
              <p:cNvPr id="9" name="Content Placeholder 8">
                <a:extLst>
                  <a:ext uri="{FF2B5EF4-FFF2-40B4-BE49-F238E27FC236}">
                    <a16:creationId xmlns:a16="http://schemas.microsoft.com/office/drawing/2014/main" id="{D726BDB2-3EE3-2646-26C6-27AF85685461}"/>
                  </a:ext>
                </a:extLst>
              </p:cNvPr>
              <p:cNvSpPr>
                <a:spLocks noGrp="1" noRot="1" noChangeAspect="1" noMove="1" noResize="1" noEditPoints="1" noAdjustHandles="1" noChangeArrowheads="1" noChangeShapeType="1" noTextEdit="1"/>
              </p:cNvSpPr>
              <p:nvPr>
                <p:ph sz="quarter" idx="14"/>
              </p:nvPr>
            </p:nvSpPr>
            <p:spPr>
              <a:xfrm>
                <a:off x="977900" y="1714500"/>
                <a:ext cx="8147050" cy="4186146"/>
              </a:xfrm>
              <a:blipFill>
                <a:blip r:embed="rId2"/>
                <a:stretch>
                  <a:fillRect l="-1244" t="-1511"/>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0D9D71FD-A69A-4B5D-AF42-D9711E73C6B1}"/>
              </a:ext>
            </a:extLst>
          </p:cNvPr>
          <p:cNvSpPr>
            <a:spLocks noGrp="1"/>
          </p:cNvSpPr>
          <p:nvPr>
            <p:ph type="body" sz="quarter" idx="13"/>
          </p:nvPr>
        </p:nvSpPr>
        <p:spPr>
          <a:xfrm>
            <a:off x="977900" y="1229439"/>
            <a:ext cx="8147050" cy="246221"/>
          </a:xfrm>
        </p:spPr>
        <p:txBody>
          <a:bodyPr/>
          <a:lstStyle/>
          <a:p>
            <a:r>
              <a:rPr lang="en-US" dirty="0"/>
              <a:t>Local currency returns across markets are not comparable. Your home base is important.</a:t>
            </a:r>
          </a:p>
        </p:txBody>
      </p:sp>
      <p:sp>
        <p:nvSpPr>
          <p:cNvPr id="7" name="Title 6">
            <a:extLst>
              <a:ext uri="{FF2B5EF4-FFF2-40B4-BE49-F238E27FC236}">
                <a16:creationId xmlns:a16="http://schemas.microsoft.com/office/drawing/2014/main" id="{D0269A2A-4C82-EC80-55B2-B1870181E147}"/>
              </a:ext>
            </a:extLst>
          </p:cNvPr>
          <p:cNvSpPr>
            <a:spLocks noGrp="1"/>
          </p:cNvSpPr>
          <p:nvPr>
            <p:ph type="title"/>
          </p:nvPr>
        </p:nvSpPr>
        <p:spPr>
          <a:xfrm>
            <a:off x="979200" y="343203"/>
            <a:ext cx="6316950" cy="664797"/>
          </a:xfrm>
        </p:spPr>
        <p:txBody>
          <a:bodyPr/>
          <a:lstStyle/>
          <a:p>
            <a:r>
              <a:rPr lang="en-US" dirty="0"/>
              <a:t>Foreign Returns </a:t>
            </a:r>
            <a:br>
              <a:rPr lang="en-US" dirty="0"/>
            </a:br>
            <a:r>
              <a:rPr lang="en-US" dirty="0"/>
              <a:t>from a Domestic Perspective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B86A91-887C-0C4C-25DB-5BECB596173C}"/>
                  </a:ext>
                </a:extLst>
              </p:cNvPr>
              <p:cNvSpPr txBox="1"/>
              <p:nvPr/>
            </p:nvSpPr>
            <p:spPr>
              <a:xfrm>
                <a:off x="4386805" y="5605908"/>
                <a:ext cx="4738145" cy="261610"/>
              </a:xfrm>
              <a:prstGeom prst="rect">
                <a:avLst/>
              </a:prstGeom>
              <a:solidFill>
                <a:schemeClr val="accent5"/>
              </a:solidFill>
              <a:ln>
                <a:noFill/>
              </a:ln>
            </p:spPr>
            <p:txBody>
              <a:bodyPr wrap="square" rtlCol="0">
                <a:spAutoFit/>
              </a:bodyPr>
              <a:lstStyle/>
              <a:p>
                <a:r>
                  <a:rPr lang="en-US" sz="1100" dirty="0">
                    <a:solidFill>
                      <a:schemeClr val="bg1"/>
                    </a:solidFill>
                  </a:rPr>
                  <a:t>hedged return </a:t>
                </a:r>
                <a14:m>
                  <m:oMath xmlns:m="http://schemas.openxmlformats.org/officeDocument/2006/math">
                    <m:r>
                      <a:rPr lang="lv-LV" sz="1100" b="0" i="1" smtClean="0">
                        <a:solidFill>
                          <a:schemeClr val="bg1"/>
                        </a:solidFill>
                        <a:latin typeface="Cambria Math" panose="02040503050406030204" pitchFamily="18" charset="0"/>
                        <a:ea typeface="Cambria Math" panose="02040503050406030204" pitchFamily="18" charset="0"/>
                      </a:rPr>
                      <m:t>≈</m:t>
                    </m:r>
                  </m:oMath>
                </a14:m>
                <a:r>
                  <a:rPr lang="en-US" sz="1100" dirty="0">
                    <a:solidFill>
                      <a:schemeClr val="bg1"/>
                    </a:solidFill>
                  </a:rPr>
                  <a:t> domestic cash + excess return of foreign asset vs. foreign cash</a:t>
                </a:r>
              </a:p>
            </p:txBody>
          </p:sp>
        </mc:Choice>
        <mc:Fallback xmlns="">
          <p:sp>
            <p:nvSpPr>
              <p:cNvPr id="11" name="TextBox 10">
                <a:extLst>
                  <a:ext uri="{FF2B5EF4-FFF2-40B4-BE49-F238E27FC236}">
                    <a16:creationId xmlns:a16="http://schemas.microsoft.com/office/drawing/2014/main" id="{FAB86A91-887C-0C4C-25DB-5BECB596173C}"/>
                  </a:ext>
                </a:extLst>
              </p:cNvPr>
              <p:cNvSpPr txBox="1">
                <a:spLocks noRot="1" noChangeAspect="1" noMove="1" noResize="1" noEditPoints="1" noAdjustHandles="1" noChangeArrowheads="1" noChangeShapeType="1" noTextEdit="1"/>
              </p:cNvSpPr>
              <p:nvPr/>
            </p:nvSpPr>
            <p:spPr>
              <a:xfrm>
                <a:off x="4386805" y="5605908"/>
                <a:ext cx="4738145" cy="261610"/>
              </a:xfrm>
              <a:prstGeom prst="rect">
                <a:avLst/>
              </a:prstGeom>
              <a:blipFill>
                <a:blip r:embed="rId3"/>
                <a:stretch>
                  <a:fillRect b="-1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AA4DC3-014A-BFC6-A09F-119CD545F09C}"/>
                  </a:ext>
                </a:extLst>
              </p:cNvPr>
              <p:cNvSpPr txBox="1"/>
              <p:nvPr/>
            </p:nvSpPr>
            <p:spPr>
              <a:xfrm>
                <a:off x="4760209" y="3529399"/>
                <a:ext cx="3991336" cy="261610"/>
              </a:xfrm>
              <a:prstGeom prst="rect">
                <a:avLst/>
              </a:prstGeom>
              <a:solidFill>
                <a:schemeClr val="accent4"/>
              </a:solidFill>
              <a:ln>
                <a:noFill/>
              </a:ln>
            </p:spPr>
            <p:txBody>
              <a:bodyPr wrap="square" rtlCol="0">
                <a:spAutoFit/>
              </a:bodyPr>
              <a:lstStyle/>
              <a:p>
                <a:r>
                  <a:rPr lang="en-US" sz="1100" dirty="0">
                    <a:solidFill>
                      <a:schemeClr val="bg1"/>
                    </a:solidFill>
                  </a:rPr>
                  <a:t>unhedged return </a:t>
                </a:r>
                <a14:m>
                  <m:oMath xmlns:m="http://schemas.openxmlformats.org/officeDocument/2006/math">
                    <m:r>
                      <a:rPr lang="lv-LV" sz="1100" b="0" i="1" smtClean="0">
                        <a:solidFill>
                          <a:schemeClr val="bg1"/>
                        </a:solidFill>
                        <a:latin typeface="Cambria Math" panose="02040503050406030204" pitchFamily="18" charset="0"/>
                        <a:ea typeface="Cambria Math" panose="02040503050406030204" pitchFamily="18" charset="0"/>
                      </a:rPr>
                      <m:t>≈</m:t>
                    </m:r>
                  </m:oMath>
                </a14:m>
                <a:r>
                  <a:rPr lang="en-US" sz="1100" dirty="0">
                    <a:solidFill>
                      <a:schemeClr val="bg1"/>
                    </a:solidFill>
                  </a:rPr>
                  <a:t> local return of foreign asset + currency return</a:t>
                </a:r>
              </a:p>
            </p:txBody>
          </p:sp>
        </mc:Choice>
        <mc:Fallback xmlns="">
          <p:sp>
            <p:nvSpPr>
              <p:cNvPr id="12" name="TextBox 11">
                <a:extLst>
                  <a:ext uri="{FF2B5EF4-FFF2-40B4-BE49-F238E27FC236}">
                    <a16:creationId xmlns:a16="http://schemas.microsoft.com/office/drawing/2014/main" id="{EAAA4DC3-014A-BFC6-A09F-119CD545F09C}"/>
                  </a:ext>
                </a:extLst>
              </p:cNvPr>
              <p:cNvSpPr txBox="1">
                <a:spLocks noRot="1" noChangeAspect="1" noMove="1" noResize="1" noEditPoints="1" noAdjustHandles="1" noChangeArrowheads="1" noChangeShapeType="1" noTextEdit="1"/>
              </p:cNvSpPr>
              <p:nvPr/>
            </p:nvSpPr>
            <p:spPr>
              <a:xfrm>
                <a:off x="4760209" y="3529399"/>
                <a:ext cx="3991336" cy="261610"/>
              </a:xfrm>
              <a:prstGeom prst="rect">
                <a:avLst/>
              </a:prstGeom>
              <a:blipFill>
                <a:blip r:embed="rId4"/>
                <a:stretch>
                  <a:fillRect b="-1818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4666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F0DB9-E637-50F7-5066-13262D32CE50}"/>
              </a:ext>
            </a:extLst>
          </p:cNvPr>
          <p:cNvSpPr>
            <a:spLocks noGrp="1"/>
          </p:cNvSpPr>
          <p:nvPr>
            <p:ph type="body" sz="quarter" idx="15"/>
          </p:nvPr>
        </p:nvSpPr>
        <p:spPr/>
        <p:txBody>
          <a:bodyPr/>
          <a:lstStyle/>
          <a:p>
            <a:r>
              <a:rPr lang="en-US" dirty="0"/>
              <a:t>*implied cash rate from forwards, e.g. EURI1M Index, etc. (from Bloomberg)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A918A0-3CE6-1063-5AB7-12DBF34BA5CF}"/>
                  </a:ext>
                </a:extLst>
              </p:cNvPr>
              <p:cNvSpPr>
                <a:spLocks noGrp="1"/>
              </p:cNvSpPr>
              <p:nvPr>
                <p:ph sz="quarter" idx="14"/>
              </p:nvPr>
            </p:nvSpPr>
            <p:spPr>
              <a:xfrm>
                <a:off x="977900" y="1714500"/>
                <a:ext cx="8147050" cy="1260281"/>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lv-LV" b="0" i="1" smtClean="0">
                              <a:latin typeface="Cambria Math" panose="02040503050406030204" pitchFamily="18" charset="0"/>
                            </a:rPr>
                            <m:t>𝑟</m:t>
                          </m:r>
                        </m:e>
                        <m:sub>
                          <m:sSub>
                            <m:sSubPr>
                              <m:ctrlPr>
                                <a:rPr lang="en-US" i="1" smtClean="0">
                                  <a:latin typeface="Cambria Math" panose="02040503050406030204" pitchFamily="18" charset="0"/>
                                </a:rPr>
                              </m:ctrlPr>
                            </m:sSubPr>
                            <m:e>
                              <m:r>
                                <a:rPr lang="lv-LV" b="0" i="1" smtClean="0">
                                  <a:latin typeface="Cambria Math" panose="02040503050406030204" pitchFamily="18" charset="0"/>
                                </a:rPr>
                                <m:t>𝑎𝑠𝑠𝑒𝑡</m:t>
                              </m:r>
                            </m:e>
                            <m:sub>
                              <m:r>
                                <a:rPr lang="lv-LV" b="0" i="1" smtClean="0">
                                  <a:latin typeface="Cambria Math" panose="02040503050406030204" pitchFamily="18" charset="0"/>
                                </a:rPr>
                                <m:t>𝑏𝑎𝑠𝑒</m:t>
                              </m:r>
                            </m:sub>
                          </m:sSub>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d>
                            <m:dPr>
                              <m:ctrlPr>
                                <a:rPr lang="en-US" i="1" smtClean="0">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1+</m:t>
                              </m:r>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𝑟</m:t>
                                  </m:r>
                                </m:e>
                                <m:sub>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𝑎𝑠𝑠𝑒𝑡</m:t>
                                      </m:r>
                                    </m:e>
                                    <m:sub>
                                      <m:r>
                                        <a:rPr lang="lv-LV" b="0" i="1" smtClean="0">
                                          <a:latin typeface="Cambria Math" panose="02040503050406030204" pitchFamily="18" charset="0"/>
                                          <a:ea typeface="Cambria Math" panose="02040503050406030204" pitchFamily="18" charset="0"/>
                                        </a:rPr>
                                        <m:t>𝑙𝑜𝑐𝑎𝑙</m:t>
                                      </m:r>
                                    </m:sub>
                                  </m:sSub>
                                </m:sub>
                              </m:sSub>
                            </m:e>
                          </m:d>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1+</m:t>
                              </m:r>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𝑟</m:t>
                                  </m:r>
                                </m:e>
                                <m:sub>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𝑓𝑥</m:t>
                                      </m:r>
                                    </m:e>
                                    <m:sub>
                                      <m:r>
                                        <a:rPr lang="lv-LV" b="0" i="1" smtClean="0">
                                          <a:latin typeface="Cambria Math" panose="02040503050406030204" pitchFamily="18" charset="0"/>
                                          <a:ea typeface="Cambria Math" panose="02040503050406030204" pitchFamily="18" charset="0"/>
                                        </a:rPr>
                                        <m:t>𝑈𝑆𝐷</m:t>
                                      </m:r>
                                      <m:r>
                                        <a:rPr lang="lv-LV" b="0" i="1" smtClean="0">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𝑛𝑛𝑛</m:t>
                                      </m:r>
                                    </m:sub>
                                  </m:sSub>
                                </m:sub>
                              </m:sSub>
                            </m:e>
                          </m:d>
                        </m:num>
                        <m:den>
                          <m:d>
                            <m:dPr>
                              <m:ctrlPr>
                                <a:rPr lang="en-US" i="1" smtClean="0">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1+</m:t>
                              </m:r>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𝑟</m:t>
                                  </m:r>
                                </m:e>
                                <m:sub>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𝑓𝑥</m:t>
                                      </m:r>
                                    </m:e>
                                    <m:sub>
                                      <m:r>
                                        <a:rPr lang="lv-LV" b="0" i="1" smtClean="0">
                                          <a:latin typeface="Cambria Math" panose="02040503050406030204" pitchFamily="18" charset="0"/>
                                          <a:ea typeface="Cambria Math" panose="02040503050406030204" pitchFamily="18" charset="0"/>
                                        </a:rPr>
                                        <m:t>𝑈𝑆𝐷</m:t>
                                      </m:r>
                                      <m:r>
                                        <a:rPr lang="lv-LV" b="0" i="1" smtClean="0">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𝑏𝑎𝑠𝑒</m:t>
                                      </m:r>
                                    </m:sub>
                                  </m:sSub>
                                </m:sub>
                              </m:sSub>
                            </m:e>
                          </m:d>
                        </m:den>
                      </m:f>
                      <m:r>
                        <a:rPr lang="lv-LV" b="0" i="1" smtClean="0">
                          <a:latin typeface="Cambria Math" panose="02040503050406030204" pitchFamily="18" charset="0"/>
                          <a:ea typeface="Cambria Math" panose="02040503050406030204" pitchFamily="18" charset="0"/>
                        </a:rPr>
                        <m:t>−1</m:t>
                      </m:r>
                    </m:oMath>
                  </m:oMathPara>
                </a14:m>
                <a:endParaRPr lang="lv-LV" b="0" dirty="0">
                  <a:ea typeface="Cambria Math" panose="02040503050406030204" pitchFamily="18" charset="0"/>
                </a:endParaRPr>
              </a:p>
              <a:p>
                <a:pPr marL="0" indent="0">
                  <a:buNone/>
                </a:pPr>
                <a14:m>
                  <m:oMath xmlns:m="http://schemas.openxmlformats.org/officeDocument/2006/math">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𝑟</m:t>
                        </m:r>
                      </m:e>
                      <m:sub>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h𝑒𝑑𝑔𝑒</m:t>
                            </m:r>
                          </m:e>
                          <m:sub>
                            <m:r>
                              <a:rPr lang="lv-LV" b="0" i="1" smtClean="0">
                                <a:latin typeface="Cambria Math" panose="02040503050406030204" pitchFamily="18" charset="0"/>
                                <a:ea typeface="Cambria Math" panose="02040503050406030204" pitchFamily="18" charset="0"/>
                              </a:rPr>
                              <m:t>𝑏𝑎𝑠𝑒</m:t>
                            </m:r>
                          </m:sub>
                        </m:sSub>
                      </m:sub>
                    </m:sSub>
                    <m:r>
                      <a:rPr lang="lv-LV" b="0" i="1" smtClean="0">
                        <a:latin typeface="Cambria Math" panose="02040503050406030204" pitchFamily="18" charset="0"/>
                        <a:ea typeface="Cambria Math" panose="02040503050406030204" pitchFamily="18" charset="0"/>
                      </a:rPr>
                      <m:t>=</m:t>
                    </m:r>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𝑟</m:t>
                        </m:r>
                      </m:e>
                      <m:sub>
                        <m:sSubSup>
                          <m:sSubSupPr>
                            <m:ctrlPr>
                              <a:rPr lang="lv-LV" b="0" i="1" smtClean="0">
                                <a:latin typeface="Cambria Math" panose="02040503050406030204" pitchFamily="18" charset="0"/>
                                <a:ea typeface="Cambria Math" panose="02040503050406030204" pitchFamily="18" charset="0"/>
                              </a:rPr>
                            </m:ctrlPr>
                          </m:sSubSupPr>
                          <m:e>
                            <m:r>
                              <a:rPr lang="lv-LV" b="0" i="1" smtClean="0">
                                <a:latin typeface="Cambria Math" panose="02040503050406030204" pitchFamily="18" charset="0"/>
                                <a:ea typeface="Cambria Math" panose="02040503050406030204" pitchFamily="18" charset="0"/>
                              </a:rPr>
                              <m:t>𝑐𝑎𝑠h</m:t>
                            </m:r>
                          </m:e>
                          <m:sub>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𝑙𝑜𝑛𝑔</m:t>
                                </m:r>
                                <m:r>
                                  <a:rPr lang="lv-LV" b="0" i="1" smtClean="0">
                                    <a:latin typeface="Cambria Math" panose="02040503050406030204" pitchFamily="18" charset="0"/>
                                    <a:ea typeface="Cambria Math" panose="02040503050406030204" pitchFamily="18" charset="0"/>
                                  </a:rPr>
                                  <m:t>_</m:t>
                                </m:r>
                                <m:r>
                                  <a:rPr lang="lv-LV" b="0" i="1" smtClean="0">
                                    <a:latin typeface="Cambria Math" panose="02040503050406030204" pitchFamily="18" charset="0"/>
                                    <a:ea typeface="Cambria Math" panose="02040503050406030204" pitchFamily="18" charset="0"/>
                                  </a:rPr>
                                  <m:t>𝑙𝑒𝑔</m:t>
                                </m:r>
                              </m:e>
                              <m:sub>
                                <m:r>
                                  <a:rPr lang="lv-LV" b="0" i="1" smtClean="0">
                                    <a:latin typeface="Cambria Math" panose="02040503050406030204" pitchFamily="18" charset="0"/>
                                    <a:ea typeface="Cambria Math" panose="02040503050406030204" pitchFamily="18" charset="0"/>
                                  </a:rPr>
                                  <m:t>𝑏𝑎𝑠𝑒</m:t>
                                </m:r>
                              </m:sub>
                            </m:sSub>
                          </m:sub>
                          <m:sup>
                            <m:r>
                              <a:rPr lang="lv-LV" b="0" i="1" smtClean="0">
                                <a:latin typeface="Cambria Math" panose="02040503050406030204" pitchFamily="18" charset="0"/>
                                <a:ea typeface="Cambria Math" panose="02040503050406030204" pitchFamily="18" charset="0"/>
                              </a:rPr>
                              <m:t>∗</m:t>
                            </m:r>
                          </m:sup>
                        </m:sSubSup>
                      </m:sub>
                    </m:sSub>
                    <m:r>
                      <a:rPr lang="lv-LV" dirty="0">
                        <a:latin typeface="Cambria Math" panose="02040503050406030204" pitchFamily="18" charset="0"/>
                        <a:ea typeface="Cambria Math" panose="02040503050406030204" pitchFamily="18" charset="0"/>
                      </a:rPr>
                      <m:t>−</m:t>
                    </m:r>
                  </m:oMath>
                </a14:m>
                <a:r>
                  <a:rPr lang="lv-LV" dirty="0">
                    <a:ea typeface="Cambria Math" panose="02040503050406030204" pitchFamily="18" charset="0"/>
                  </a:rPr>
                  <a:t> </a:t>
                </a:r>
                <a14:m>
                  <m:oMath xmlns:m="http://schemas.openxmlformats.org/officeDocument/2006/math">
                    <m:sSub>
                      <m:sSubPr>
                        <m:ctrlPr>
                          <a:rPr lang="lv-LV" i="1">
                            <a:latin typeface="Cambria Math" panose="02040503050406030204" pitchFamily="18" charset="0"/>
                            <a:ea typeface="Cambria Math" panose="02040503050406030204" pitchFamily="18" charset="0"/>
                          </a:rPr>
                        </m:ctrlPr>
                      </m:sSubPr>
                      <m:e>
                        <m:r>
                          <a:rPr lang="lv-LV" i="1">
                            <a:latin typeface="Cambria Math" panose="02040503050406030204" pitchFamily="18" charset="0"/>
                            <a:ea typeface="Cambria Math" panose="02040503050406030204" pitchFamily="18" charset="0"/>
                          </a:rPr>
                          <m:t>𝑟</m:t>
                        </m:r>
                      </m:e>
                      <m:sub>
                        <m:sSubSup>
                          <m:sSubSupPr>
                            <m:ctrlPr>
                              <a:rPr lang="lv-LV" i="1">
                                <a:latin typeface="Cambria Math" panose="02040503050406030204" pitchFamily="18" charset="0"/>
                                <a:ea typeface="Cambria Math" panose="02040503050406030204" pitchFamily="18" charset="0"/>
                              </a:rPr>
                            </m:ctrlPr>
                          </m:sSubSupPr>
                          <m:e>
                            <m:r>
                              <a:rPr lang="lv-LV" i="1">
                                <a:latin typeface="Cambria Math" panose="02040503050406030204" pitchFamily="18" charset="0"/>
                                <a:ea typeface="Cambria Math" panose="02040503050406030204" pitchFamily="18" charset="0"/>
                              </a:rPr>
                              <m:t>𝑐𝑎𝑠h</m:t>
                            </m:r>
                          </m:e>
                          <m:sub>
                            <m:sSub>
                              <m:sSubPr>
                                <m:ctrlPr>
                                  <a:rPr lang="lv-LV" i="1">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𝑠h𝑜𝑟𝑡</m:t>
                                </m:r>
                                <m:r>
                                  <a:rPr lang="lv-LV" i="1">
                                    <a:latin typeface="Cambria Math" panose="02040503050406030204" pitchFamily="18" charset="0"/>
                                    <a:ea typeface="Cambria Math" panose="02040503050406030204" pitchFamily="18" charset="0"/>
                                  </a:rPr>
                                  <m:t>_</m:t>
                                </m:r>
                                <m:r>
                                  <a:rPr lang="lv-LV" i="1">
                                    <a:latin typeface="Cambria Math" panose="02040503050406030204" pitchFamily="18" charset="0"/>
                                    <a:ea typeface="Cambria Math" panose="02040503050406030204" pitchFamily="18" charset="0"/>
                                  </a:rPr>
                                  <m:t>𝑙𝑒𝑔</m:t>
                                </m:r>
                              </m:e>
                              <m:sub>
                                <m:r>
                                  <a:rPr lang="lv-LV" i="1">
                                    <a:latin typeface="Cambria Math" panose="02040503050406030204" pitchFamily="18" charset="0"/>
                                    <a:ea typeface="Cambria Math" panose="02040503050406030204" pitchFamily="18" charset="0"/>
                                  </a:rPr>
                                  <m:t>𝑏𝑎𝑠𝑒</m:t>
                                </m:r>
                              </m:sub>
                            </m:sSub>
                          </m:sub>
                          <m:sup>
                            <m:r>
                              <a:rPr lang="lv-LV" i="1">
                                <a:latin typeface="Cambria Math" panose="02040503050406030204" pitchFamily="18" charset="0"/>
                                <a:ea typeface="Cambria Math" panose="02040503050406030204" pitchFamily="18" charset="0"/>
                              </a:rPr>
                              <m:t>∗</m:t>
                            </m:r>
                          </m:sup>
                        </m:sSubSup>
                      </m:sub>
                    </m:sSub>
                  </m:oMath>
                </a14:m>
                <a:endParaRPr lang="lv-LV"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C3A918A0-3CE6-1063-5AB7-12DBF34BA5CF}"/>
                  </a:ext>
                </a:extLst>
              </p:cNvPr>
              <p:cNvSpPr>
                <a:spLocks noGrp="1" noRot="1" noChangeAspect="1" noMove="1" noResize="1" noEditPoints="1" noAdjustHandles="1" noChangeArrowheads="1" noChangeShapeType="1" noTextEdit="1"/>
              </p:cNvSpPr>
              <p:nvPr>
                <p:ph sz="quarter" idx="14"/>
              </p:nvPr>
            </p:nvSpPr>
            <p:spPr>
              <a:xfrm>
                <a:off x="977900" y="1714500"/>
                <a:ext cx="8147050" cy="1260281"/>
              </a:xfrm>
              <a:blipFill>
                <a:blip r:embed="rId2"/>
                <a:stretch>
                  <a:fillRect l="-62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5F0DDC64-0A24-EEFA-1745-F994DD3590FE}"/>
              </a:ext>
            </a:extLst>
          </p:cNvPr>
          <p:cNvSpPr>
            <a:spLocks noGrp="1"/>
          </p:cNvSpPr>
          <p:nvPr>
            <p:ph type="body" sz="quarter" idx="13"/>
          </p:nvPr>
        </p:nvSpPr>
        <p:spPr/>
        <p:txBody>
          <a:bodyPr/>
          <a:lstStyle/>
          <a:p>
            <a:r>
              <a:rPr lang="en-US" dirty="0"/>
              <a:t>2 steps: find return in USD, then convert to base currency</a:t>
            </a:r>
          </a:p>
        </p:txBody>
      </p:sp>
      <p:sp>
        <p:nvSpPr>
          <p:cNvPr id="5" name="Title 4">
            <a:extLst>
              <a:ext uri="{FF2B5EF4-FFF2-40B4-BE49-F238E27FC236}">
                <a16:creationId xmlns:a16="http://schemas.microsoft.com/office/drawing/2014/main" id="{ACD45959-87FE-3C18-D9FA-7EEDFCECD95F}"/>
              </a:ext>
            </a:extLst>
          </p:cNvPr>
          <p:cNvSpPr>
            <a:spLocks noGrp="1"/>
          </p:cNvSpPr>
          <p:nvPr>
            <p:ph type="title"/>
          </p:nvPr>
        </p:nvSpPr>
        <p:spPr/>
        <p:txBody>
          <a:bodyPr/>
          <a:lstStyle/>
          <a:p>
            <a:r>
              <a:rPr lang="en-US" dirty="0"/>
              <a:t>Base Currency Return Calculations</a:t>
            </a:r>
          </a:p>
        </p:txBody>
      </p:sp>
      <p:sp>
        <p:nvSpPr>
          <p:cNvPr id="6" name="Rectangle 5">
            <a:extLst>
              <a:ext uri="{FF2B5EF4-FFF2-40B4-BE49-F238E27FC236}">
                <a16:creationId xmlns:a16="http://schemas.microsoft.com/office/drawing/2014/main" id="{FE2B49AA-0244-E48E-1A13-7DE8C529257E}"/>
              </a:ext>
            </a:extLst>
          </p:cNvPr>
          <p:cNvSpPr/>
          <p:nvPr/>
        </p:nvSpPr>
        <p:spPr>
          <a:xfrm>
            <a:off x="977900" y="2974781"/>
            <a:ext cx="1608485" cy="2916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returns in local currency</a:t>
            </a:r>
          </a:p>
        </p:txBody>
      </p:sp>
      <p:sp>
        <p:nvSpPr>
          <p:cNvPr id="7" name="Rectangle 6">
            <a:extLst>
              <a:ext uri="{FF2B5EF4-FFF2-40B4-BE49-F238E27FC236}">
                <a16:creationId xmlns:a16="http://schemas.microsoft.com/office/drawing/2014/main" id="{585D6617-FDE9-257D-56F4-679C9B2E15B0}"/>
              </a:ext>
            </a:extLst>
          </p:cNvPr>
          <p:cNvSpPr/>
          <p:nvPr/>
        </p:nvSpPr>
        <p:spPr>
          <a:xfrm>
            <a:off x="3202886" y="2974776"/>
            <a:ext cx="716901" cy="29167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t>fx</a:t>
            </a:r>
            <a:r>
              <a:rPr lang="en-US" dirty="0"/>
              <a:t> returns in USD</a:t>
            </a:r>
          </a:p>
        </p:txBody>
      </p:sp>
      <p:sp>
        <p:nvSpPr>
          <p:cNvPr id="9" name="Rectangle 8">
            <a:extLst>
              <a:ext uri="{FF2B5EF4-FFF2-40B4-BE49-F238E27FC236}">
                <a16:creationId xmlns:a16="http://schemas.microsoft.com/office/drawing/2014/main" id="{491F8AC6-6780-E11C-A484-F10D517369A6}"/>
              </a:ext>
            </a:extLst>
          </p:cNvPr>
          <p:cNvSpPr/>
          <p:nvPr/>
        </p:nvSpPr>
        <p:spPr>
          <a:xfrm>
            <a:off x="6730779" y="2974776"/>
            <a:ext cx="271319" cy="29167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base FX in USD</a:t>
            </a:r>
          </a:p>
        </p:txBody>
      </p:sp>
      <p:sp>
        <p:nvSpPr>
          <p:cNvPr id="11" name="Rectangle 10">
            <a:extLst>
              <a:ext uri="{FF2B5EF4-FFF2-40B4-BE49-F238E27FC236}">
                <a16:creationId xmlns:a16="http://schemas.microsoft.com/office/drawing/2014/main" id="{424471A9-CBA5-8311-0D80-E30F286F8964}"/>
              </a:ext>
            </a:extLst>
          </p:cNvPr>
          <p:cNvSpPr/>
          <p:nvPr/>
        </p:nvSpPr>
        <p:spPr>
          <a:xfrm>
            <a:off x="4521040" y="2974776"/>
            <a:ext cx="1608485" cy="29167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returns in USD</a:t>
            </a:r>
          </a:p>
        </p:txBody>
      </p:sp>
      <p:sp>
        <p:nvSpPr>
          <p:cNvPr id="12" name="Rectangle 11">
            <a:extLst>
              <a:ext uri="{FF2B5EF4-FFF2-40B4-BE49-F238E27FC236}">
                <a16:creationId xmlns:a16="http://schemas.microsoft.com/office/drawing/2014/main" id="{40571588-7C5F-CD71-D827-809E6A7414E9}"/>
              </a:ext>
            </a:extLst>
          </p:cNvPr>
          <p:cNvSpPr/>
          <p:nvPr/>
        </p:nvSpPr>
        <p:spPr>
          <a:xfrm>
            <a:off x="7516465" y="2974776"/>
            <a:ext cx="1608485" cy="29167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returns in base currency</a:t>
            </a:r>
          </a:p>
        </p:txBody>
      </p:sp>
      <p:sp>
        <p:nvSpPr>
          <p:cNvPr id="13" name="TextBox 12">
            <a:extLst>
              <a:ext uri="{FF2B5EF4-FFF2-40B4-BE49-F238E27FC236}">
                <a16:creationId xmlns:a16="http://schemas.microsoft.com/office/drawing/2014/main" id="{7B6D1B93-FB30-6D5E-5BA1-0575FB90C4CD}"/>
              </a:ext>
            </a:extLst>
          </p:cNvPr>
          <p:cNvSpPr txBox="1"/>
          <p:nvPr/>
        </p:nvSpPr>
        <p:spPr>
          <a:xfrm>
            <a:off x="2677802" y="4248476"/>
            <a:ext cx="448915" cy="369332"/>
          </a:xfrm>
          <a:prstGeom prst="rect">
            <a:avLst/>
          </a:prstGeom>
          <a:noFill/>
        </p:spPr>
        <p:txBody>
          <a:bodyPr wrap="square" rtlCol="0">
            <a:spAutoFit/>
          </a:bodyPr>
          <a:lstStyle/>
          <a:p>
            <a:pPr algn="ctr"/>
            <a:r>
              <a:rPr lang="en-US" dirty="0"/>
              <a:t>x</a:t>
            </a:r>
          </a:p>
        </p:txBody>
      </p:sp>
      <p:sp>
        <p:nvSpPr>
          <p:cNvPr id="14" name="TextBox 13">
            <a:extLst>
              <a:ext uri="{FF2B5EF4-FFF2-40B4-BE49-F238E27FC236}">
                <a16:creationId xmlns:a16="http://schemas.microsoft.com/office/drawing/2014/main" id="{FF58A0B4-8689-5FFB-B03F-C3DD51FBDDAE}"/>
              </a:ext>
            </a:extLst>
          </p:cNvPr>
          <p:cNvSpPr txBox="1"/>
          <p:nvPr/>
        </p:nvSpPr>
        <p:spPr>
          <a:xfrm>
            <a:off x="3995956" y="4248476"/>
            <a:ext cx="448915" cy="369332"/>
          </a:xfrm>
          <a:prstGeom prst="rect">
            <a:avLst/>
          </a:prstGeom>
          <a:noFill/>
        </p:spPr>
        <p:txBody>
          <a:bodyPr wrap="square" rtlCol="0">
            <a:spAutoFit/>
          </a:bodyPr>
          <a:lstStyle/>
          <a:p>
            <a:pPr algn="ctr"/>
            <a:r>
              <a:rPr lang="en-US" dirty="0"/>
              <a:t>=</a:t>
            </a:r>
          </a:p>
        </p:txBody>
      </p:sp>
      <p:sp>
        <p:nvSpPr>
          <p:cNvPr id="15" name="TextBox 14">
            <a:extLst>
              <a:ext uri="{FF2B5EF4-FFF2-40B4-BE49-F238E27FC236}">
                <a16:creationId xmlns:a16="http://schemas.microsoft.com/office/drawing/2014/main" id="{B6DB3D7E-2293-648F-B5AA-1DA2224BD0FF}"/>
              </a:ext>
            </a:extLst>
          </p:cNvPr>
          <p:cNvSpPr txBox="1"/>
          <p:nvPr/>
        </p:nvSpPr>
        <p:spPr>
          <a:xfrm>
            <a:off x="6205694" y="4248476"/>
            <a:ext cx="448915" cy="369332"/>
          </a:xfrm>
          <a:prstGeom prst="rect">
            <a:avLst/>
          </a:prstGeom>
          <a:noFill/>
        </p:spPr>
        <p:txBody>
          <a:bodyPr wrap="square" rtlCol="0">
            <a:spAutoFit/>
          </a:bodyPr>
          <a:lstStyle/>
          <a:p>
            <a:pPr algn="ctr"/>
            <a:r>
              <a:rPr lang="en-US" dirty="0"/>
              <a:t>/</a:t>
            </a:r>
          </a:p>
        </p:txBody>
      </p:sp>
      <p:sp>
        <p:nvSpPr>
          <p:cNvPr id="16" name="TextBox 15">
            <a:extLst>
              <a:ext uri="{FF2B5EF4-FFF2-40B4-BE49-F238E27FC236}">
                <a16:creationId xmlns:a16="http://schemas.microsoft.com/office/drawing/2014/main" id="{AB06C081-486C-23DB-38D7-DADAF4446275}"/>
              </a:ext>
            </a:extLst>
          </p:cNvPr>
          <p:cNvSpPr txBox="1"/>
          <p:nvPr/>
        </p:nvSpPr>
        <p:spPr>
          <a:xfrm>
            <a:off x="7038822" y="4248476"/>
            <a:ext cx="448915"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2157898941"/>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4422</TotalTime>
  <Words>233</Words>
  <Application>Microsoft Office PowerPoint</Application>
  <PresentationFormat>A4 Paper (210x297 mm)</PresentationFormat>
  <Paragraphs>33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Cambria Math</vt:lpstr>
      <vt:lpstr>Open Sans</vt:lpstr>
      <vt:lpstr>Source Sans CAIM</vt:lpstr>
      <vt:lpstr>System Font Regular</vt:lpstr>
      <vt:lpstr>Office Theme</vt:lpstr>
      <vt:lpstr>Foreign Returns  from a Domestic Perspective</vt:lpstr>
      <vt:lpstr>Base Currency Return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Charlie Nash</cp:lastModifiedBy>
  <cp:revision>101</cp:revision>
  <dcterms:created xsi:type="dcterms:W3CDTF">2021-11-18T14:21:31Z</dcterms:created>
  <dcterms:modified xsi:type="dcterms:W3CDTF">2024-09-20T11:53:23Z</dcterms:modified>
</cp:coreProperties>
</file>