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sldIdLst>
    <p:sldId id="256" r:id="rId2"/>
    <p:sldId id="2102937631" r:id="rId3"/>
    <p:sldId id="2102937635" r:id="rId4"/>
    <p:sldId id="2102937636" r:id="rId5"/>
    <p:sldId id="2102937637" r:id="rId6"/>
    <p:sldId id="2102937638" r:id="rId7"/>
    <p:sldId id="2102937619" r:id="rId8"/>
    <p:sldId id="2102937620" r:id="rId9"/>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878787"/>
    <a:srgbClr val="D12E28"/>
    <a:srgbClr val="06031B"/>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32" autoAdjust="0"/>
    <p:restoredTop sz="96165"/>
  </p:normalViewPr>
  <p:slideViewPr>
    <p:cSldViewPr snapToGrid="0">
      <p:cViewPr varScale="1">
        <p:scale>
          <a:sx n="77" d="100"/>
          <a:sy n="77" d="100"/>
        </p:scale>
        <p:origin x="1063" y="31"/>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51294459960674"/>
          <c:y val="0.10063875193170947"/>
          <c:w val="0.84955808749515904"/>
          <c:h val="0.83610567370667443"/>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Sheet1!$A$2:$A$20</c:f>
              <c:strCache>
                <c:ptCount val="19"/>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strCache>
            </c:strRef>
          </c:cat>
          <c:val>
            <c:numRef>
              <c:f>Sheet1!$B$2:$B$20</c:f>
              <c:numCache>
                <c:formatCode>General</c:formatCode>
                <c:ptCount val="19"/>
                <c:pt idx="0">
                  <c:v>-4.7374144851744182E-2</c:v>
                </c:pt>
                <c:pt idx="1">
                  <c:v>0.383742492123618</c:v>
                </c:pt>
                <c:pt idx="2">
                  <c:v>-0.16823642706034425</c:v>
                </c:pt>
                <c:pt idx="3">
                  <c:v>-0.19962390875545022</c:v>
                </c:pt>
                <c:pt idx="4">
                  <c:v>0.53895321137520402</c:v>
                </c:pt>
                <c:pt idx="5">
                  <c:v>0.24002835181424509</c:v>
                </c:pt>
                <c:pt idx="6">
                  <c:v>9.8347099406862037E-2</c:v>
                </c:pt>
                <c:pt idx="7">
                  <c:v>-0.10092113541486147</c:v>
                </c:pt>
                <c:pt idx="8">
                  <c:v>-0.30628573133669035</c:v>
                </c:pt>
                <c:pt idx="9">
                  <c:v>0.13058191642443862</c:v>
                </c:pt>
                <c:pt idx="10">
                  <c:v>-0.35170589839577893</c:v>
                </c:pt>
                <c:pt idx="11">
                  <c:v>0.38327560189711452</c:v>
                </c:pt>
                <c:pt idx="12">
                  <c:v>2.23338489885721</c:v>
                </c:pt>
                <c:pt idx="13">
                  <c:v>1.9737436493051499</c:v>
                </c:pt>
                <c:pt idx="14">
                  <c:v>0.39466928993082601</c:v>
                </c:pt>
                <c:pt idx="15">
                  <c:v>2.4221877783947896</c:v>
                </c:pt>
                <c:pt idx="16">
                  <c:v>-0.24827675824891005</c:v>
                </c:pt>
                <c:pt idx="17">
                  <c:v>1.6546316526714926</c:v>
                </c:pt>
                <c:pt idx="18">
                  <c:v>2.8650954060916298</c:v>
                </c:pt>
              </c:numCache>
            </c:numRef>
          </c:val>
          <c:extLst>
            <c:ext xmlns:c16="http://schemas.microsoft.com/office/drawing/2014/chart" uri="{C3380CC4-5D6E-409C-BE32-E72D297353CC}">
              <c16:uniqueId val="{00000000-4DCE-434F-8D8B-B2B187D01CBB}"/>
            </c:ext>
          </c:extLst>
        </c:ser>
        <c:dLbls>
          <c:showLegendKey val="0"/>
          <c:showVal val="0"/>
          <c:showCatName val="0"/>
          <c:showSerName val="0"/>
          <c:showPercent val="0"/>
          <c:showBubbleSize val="0"/>
        </c:dLbls>
        <c:gapWidth val="219"/>
        <c:overlap val="-27"/>
        <c:axId val="1445471359"/>
        <c:axId val="612069743"/>
      </c:barChart>
      <c:catAx>
        <c:axId val="1445471359"/>
        <c:scaling>
          <c:orientation val="minMax"/>
        </c:scaling>
        <c:delete val="1"/>
        <c:axPos val="b"/>
        <c:numFmt formatCode="General" sourceLinked="1"/>
        <c:majorTickMark val="none"/>
        <c:minorTickMark val="none"/>
        <c:tickLblPos val="nextTo"/>
        <c:crossAx val="612069743"/>
        <c:crosses val="autoZero"/>
        <c:auto val="1"/>
        <c:lblAlgn val="ctr"/>
        <c:lblOffset val="100"/>
        <c:noMultiLvlLbl val="0"/>
      </c:catAx>
      <c:valAx>
        <c:axId val="6120697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a:t>
                </a:r>
              </a:p>
            </c:rich>
          </c:tx>
          <c:layout>
            <c:manualLayout>
              <c:xMode val="edge"/>
              <c:yMode val="edge"/>
              <c:x val="1.5857282790082663E-2"/>
              <c:y val="0"/>
            </c:manualLayout>
          </c:layout>
          <c:overlay val="0"/>
          <c:spPr>
            <a:noFill/>
            <a:ln>
              <a:noFill/>
            </a:ln>
            <a:effectLst/>
          </c:spPr>
          <c:txPr>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5471359"/>
        <c:crosses val="autoZero"/>
        <c:crossBetween val="between"/>
      </c:valAx>
      <c:spPr>
        <a:solidFill>
          <a:schemeClr val="tx1">
            <a:lumMod val="10000"/>
            <a:lumOff val="9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c:v>
                </c:pt>
              </c:strCache>
            </c:strRef>
          </c:tx>
          <c:spPr>
            <a:ln w="28575" cap="rnd">
              <a:solidFill>
                <a:schemeClr val="accent1"/>
              </a:solidFill>
              <a:round/>
            </a:ln>
            <a:effectLst/>
          </c:spPr>
          <c:marker>
            <c:symbol val="none"/>
          </c:marker>
          <c:xVal>
            <c:numRef>
              <c:f>Sheet1!$A$2:$A$251</c:f>
              <c:numCache>
                <c:formatCode>General</c:formatCode>
                <c:ptCount val="2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numCache>
            </c:numRef>
          </c:xVal>
          <c:yVal>
            <c:numRef>
              <c:f>Sheet1!$B$2:$B$251</c:f>
              <c:numCache>
                <c:formatCode>General</c:formatCode>
                <c:ptCount val="250"/>
                <c:pt idx="0">
                  <c:v>1</c:v>
                </c:pt>
                <c:pt idx="1">
                  <c:v>0.98</c:v>
                </c:pt>
                <c:pt idx="2">
                  <c:v>0.96039999999999992</c:v>
                </c:pt>
                <c:pt idx="3">
                  <c:v>0.94119199999999992</c:v>
                </c:pt>
                <c:pt idx="4">
                  <c:v>0.92236815999999988</c:v>
                </c:pt>
                <c:pt idx="5">
                  <c:v>0.90392079679999982</c:v>
                </c:pt>
                <c:pt idx="6">
                  <c:v>0.8858423808639998</c:v>
                </c:pt>
                <c:pt idx="7">
                  <c:v>0.86812553324671982</c:v>
                </c:pt>
                <c:pt idx="8">
                  <c:v>0.85076302258178538</c:v>
                </c:pt>
                <c:pt idx="9">
                  <c:v>0.83374776213014967</c:v>
                </c:pt>
                <c:pt idx="10">
                  <c:v>0.81707280688754669</c:v>
                </c:pt>
                <c:pt idx="11">
                  <c:v>0.80073135074979573</c:v>
                </c:pt>
                <c:pt idx="12">
                  <c:v>0.78471672373479984</c:v>
                </c:pt>
                <c:pt idx="13">
                  <c:v>0.7690223892601038</c:v>
                </c:pt>
                <c:pt idx="14">
                  <c:v>0.75364194147490171</c:v>
                </c:pt>
                <c:pt idx="15">
                  <c:v>0.73856910264540365</c:v>
                </c:pt>
                <c:pt idx="16">
                  <c:v>0.72379772059249559</c:v>
                </c:pt>
                <c:pt idx="17">
                  <c:v>0.70932176618064569</c:v>
                </c:pt>
                <c:pt idx="18">
                  <c:v>0.69513533085703272</c:v>
                </c:pt>
                <c:pt idx="19">
                  <c:v>0.68123262423989206</c:v>
                </c:pt>
                <c:pt idx="20">
                  <c:v>0.66760797175509423</c:v>
                </c:pt>
                <c:pt idx="21">
                  <c:v>0.6542558123199923</c:v>
                </c:pt>
                <c:pt idx="22">
                  <c:v>0.64117069607359245</c:v>
                </c:pt>
                <c:pt idx="23">
                  <c:v>0.62834728215212055</c:v>
                </c:pt>
                <c:pt idx="24">
                  <c:v>0.61578033650907815</c:v>
                </c:pt>
                <c:pt idx="25">
                  <c:v>0.60346472977889654</c:v>
                </c:pt>
                <c:pt idx="26">
                  <c:v>0.59139543518331861</c:v>
                </c:pt>
                <c:pt idx="27">
                  <c:v>0.57956752647965226</c:v>
                </c:pt>
                <c:pt idx="28">
                  <c:v>0.56797617595005923</c:v>
                </c:pt>
                <c:pt idx="29">
                  <c:v>0.55661665243105807</c:v>
                </c:pt>
                <c:pt idx="30">
                  <c:v>0.54548431938243691</c:v>
                </c:pt>
                <c:pt idx="31">
                  <c:v>0.53457463299478813</c:v>
                </c:pt>
                <c:pt idx="32">
                  <c:v>0.52388314033489236</c:v>
                </c:pt>
                <c:pt idx="33">
                  <c:v>0.51340547752819454</c:v>
                </c:pt>
                <c:pt idx="34">
                  <c:v>0.50313736797763065</c:v>
                </c:pt>
                <c:pt idx="35">
                  <c:v>0.493074620618078</c:v>
                </c:pt>
                <c:pt idx="36">
                  <c:v>0.48321312820571644</c:v>
                </c:pt>
                <c:pt idx="37">
                  <c:v>0.47354886564160209</c:v>
                </c:pt>
                <c:pt idx="38">
                  <c:v>0.46407788832877006</c:v>
                </c:pt>
                <c:pt idx="39">
                  <c:v>0.45479633056219465</c:v>
                </c:pt>
                <c:pt idx="40">
                  <c:v>0.44570040395095073</c:v>
                </c:pt>
                <c:pt idx="41">
                  <c:v>0.43678639587193169</c:v>
                </c:pt>
                <c:pt idx="42">
                  <c:v>0.42805066795449304</c:v>
                </c:pt>
                <c:pt idx="43">
                  <c:v>0.41948965459540316</c:v>
                </c:pt>
                <c:pt idx="44">
                  <c:v>0.41109986150349509</c:v>
                </c:pt>
                <c:pt idx="45">
                  <c:v>0.4028778642734252</c:v>
                </c:pt>
                <c:pt idx="46">
                  <c:v>0.39482030698795667</c:v>
                </c:pt>
                <c:pt idx="47">
                  <c:v>0.38692390084819756</c:v>
                </c:pt>
                <c:pt idx="48">
                  <c:v>0.37918542283123358</c:v>
                </c:pt>
                <c:pt idx="49">
                  <c:v>0.37160171437460887</c:v>
                </c:pt>
                <c:pt idx="50">
                  <c:v>0.3641696800871167</c:v>
                </c:pt>
                <c:pt idx="51">
                  <c:v>0.35688628648537435</c:v>
                </c:pt>
                <c:pt idx="52">
                  <c:v>0.34974856075566685</c:v>
                </c:pt>
                <c:pt idx="53">
                  <c:v>0.34275358954055352</c:v>
                </c:pt>
                <c:pt idx="54">
                  <c:v>0.33589851774974244</c:v>
                </c:pt>
                <c:pt idx="55">
                  <c:v>0.32918054739474761</c:v>
                </c:pt>
                <c:pt idx="56">
                  <c:v>0.32259693644685267</c:v>
                </c:pt>
                <c:pt idx="57">
                  <c:v>0.3161449977179156</c:v>
                </c:pt>
                <c:pt idx="58">
                  <c:v>0.30982209776355729</c:v>
                </c:pt>
                <c:pt idx="59">
                  <c:v>0.30362565580828615</c:v>
                </c:pt>
                <c:pt idx="60">
                  <c:v>0.29755314269212041</c:v>
                </c:pt>
                <c:pt idx="61">
                  <c:v>0.29160207983827802</c:v>
                </c:pt>
                <c:pt idx="62">
                  <c:v>0.28577003824151243</c:v>
                </c:pt>
                <c:pt idx="63">
                  <c:v>0.28005463747668219</c:v>
                </c:pt>
                <c:pt idx="64">
                  <c:v>0.27445354472714856</c:v>
                </c:pt>
                <c:pt idx="65">
                  <c:v>0.26896447383260558</c:v>
                </c:pt>
                <c:pt idx="66">
                  <c:v>0.26358518435595346</c:v>
                </c:pt>
                <c:pt idx="67">
                  <c:v>0.25831348066883436</c:v>
                </c:pt>
                <c:pt idx="68">
                  <c:v>0.25314721105545768</c:v>
                </c:pt>
                <c:pt idx="69">
                  <c:v>0.24808426683434853</c:v>
                </c:pt>
                <c:pt idx="70">
                  <c:v>0.24312258149766156</c:v>
                </c:pt>
                <c:pt idx="71">
                  <c:v>0.23826012986770831</c:v>
                </c:pt>
                <c:pt idx="72">
                  <c:v>0.23349492727035415</c:v>
                </c:pt>
                <c:pt idx="73">
                  <c:v>0.22882502872494706</c:v>
                </c:pt>
                <c:pt idx="74">
                  <c:v>0.22424852815044813</c:v>
                </c:pt>
                <c:pt idx="75">
                  <c:v>0.21976355758743915</c:v>
                </c:pt>
                <c:pt idx="76">
                  <c:v>0.21536828643569036</c:v>
                </c:pt>
                <c:pt idx="77">
                  <c:v>0.21106092070697655</c:v>
                </c:pt>
                <c:pt idx="78">
                  <c:v>0.20683970229283702</c:v>
                </c:pt>
                <c:pt idx="79">
                  <c:v>0.20270290824698028</c:v>
                </c:pt>
                <c:pt idx="80">
                  <c:v>0.19864885008204067</c:v>
                </c:pt>
                <c:pt idx="81">
                  <c:v>0.19467587308039985</c:v>
                </c:pt>
                <c:pt idx="82">
                  <c:v>0.19078235561879187</c:v>
                </c:pt>
                <c:pt idx="83">
                  <c:v>0.18696670850641603</c:v>
                </c:pt>
                <c:pt idx="84">
                  <c:v>0.18322737433628772</c:v>
                </c:pt>
                <c:pt idx="85">
                  <c:v>0.17956282684956196</c:v>
                </c:pt>
                <c:pt idx="86">
                  <c:v>0.17597157031257071</c:v>
                </c:pt>
                <c:pt idx="87">
                  <c:v>0.1724521389063193</c:v>
                </c:pt>
                <c:pt idx="88">
                  <c:v>0.16900309612819292</c:v>
                </c:pt>
                <c:pt idx="89">
                  <c:v>0.16562303420562907</c:v>
                </c:pt>
                <c:pt idx="90">
                  <c:v>0.16231057352151648</c:v>
                </c:pt>
                <c:pt idx="91">
                  <c:v>0.15906436205108615</c:v>
                </c:pt>
                <c:pt idx="92">
                  <c:v>0.15588307481006441</c:v>
                </c:pt>
                <c:pt idx="93">
                  <c:v>0.15276541331386312</c:v>
                </c:pt>
                <c:pt idx="94">
                  <c:v>0.14971010504758586</c:v>
                </c:pt>
                <c:pt idx="95">
                  <c:v>0.14671590294663414</c:v>
                </c:pt>
                <c:pt idx="96">
                  <c:v>0.14378158488770146</c:v>
                </c:pt>
                <c:pt idx="97">
                  <c:v>0.14090595318994742</c:v>
                </c:pt>
                <c:pt idx="98">
                  <c:v>0.13808783412614847</c:v>
                </c:pt>
                <c:pt idx="99">
                  <c:v>0.13532607744362551</c:v>
                </c:pt>
                <c:pt idx="100">
                  <c:v>0.13261955589475299</c:v>
                </c:pt>
                <c:pt idx="101">
                  <c:v>0.12996716477685794</c:v>
                </c:pt>
                <c:pt idx="102">
                  <c:v>0.12736782148132078</c:v>
                </c:pt>
                <c:pt idx="103">
                  <c:v>0.12482046505169436</c:v>
                </c:pt>
                <c:pt idx="104">
                  <c:v>0.12232405575066048</c:v>
                </c:pt>
                <c:pt idx="105">
                  <c:v>0.11987757463564727</c:v>
                </c:pt>
                <c:pt idx="106">
                  <c:v>0.11748002314293432</c:v>
                </c:pt>
                <c:pt idx="107">
                  <c:v>0.11513042268007563</c:v>
                </c:pt>
                <c:pt idx="108">
                  <c:v>0.11282781422647412</c:v>
                </c:pt>
                <c:pt idx="109">
                  <c:v>0.11057125794194463</c:v>
                </c:pt>
                <c:pt idx="110">
                  <c:v>0.10835983278310574</c:v>
                </c:pt>
                <c:pt idx="111">
                  <c:v>0.10619263612744362</c:v>
                </c:pt>
                <c:pt idx="112">
                  <c:v>0.10406878340489474</c:v>
                </c:pt>
                <c:pt idx="113">
                  <c:v>0.10198740773679685</c:v>
                </c:pt>
                <c:pt idx="114">
                  <c:v>9.9947659582060908E-2</c:v>
                </c:pt>
                <c:pt idx="115">
                  <c:v>9.7948706390419693E-2</c:v>
                </c:pt>
                <c:pt idx="116">
                  <c:v>9.5989732262611302E-2</c:v>
                </c:pt>
                <c:pt idx="117">
                  <c:v>9.4069937617359073E-2</c:v>
                </c:pt>
                <c:pt idx="118">
                  <c:v>9.2188538865011896E-2</c:v>
                </c:pt>
                <c:pt idx="119">
                  <c:v>9.0344768087711663E-2</c:v>
                </c:pt>
                <c:pt idx="120">
                  <c:v>8.8537872725957423E-2</c:v>
                </c:pt>
                <c:pt idx="121">
                  <c:v>8.6767115271438267E-2</c:v>
                </c:pt>
                <c:pt idx="122">
                  <c:v>8.50317729660095E-2</c:v>
                </c:pt>
                <c:pt idx="123">
                  <c:v>8.3331137506689315E-2</c:v>
                </c:pt>
                <c:pt idx="124">
                  <c:v>8.1664514756555534E-2</c:v>
                </c:pt>
                <c:pt idx="125">
                  <c:v>8.0031224461424424E-2</c:v>
                </c:pt>
                <c:pt idx="126">
                  <c:v>7.8430599972195938E-2</c:v>
                </c:pt>
                <c:pt idx="127">
                  <c:v>7.6861987972752024E-2</c:v>
                </c:pt>
                <c:pt idx="128">
                  <c:v>7.5324748213296988E-2</c:v>
                </c:pt>
                <c:pt idx="129">
                  <c:v>7.3818253249031046E-2</c:v>
                </c:pt>
                <c:pt idx="130">
                  <c:v>7.2341888184050421E-2</c:v>
                </c:pt>
                <c:pt idx="131">
                  <c:v>7.0895050420369407E-2</c:v>
                </c:pt>
                <c:pt idx="132">
                  <c:v>6.9477149411962022E-2</c:v>
                </c:pt>
                <c:pt idx="133">
                  <c:v>6.8087606423722774E-2</c:v>
                </c:pt>
                <c:pt idx="134">
                  <c:v>6.6725854295248313E-2</c:v>
                </c:pt>
                <c:pt idx="135">
                  <c:v>6.5391337209343342E-2</c:v>
                </c:pt>
                <c:pt idx="136">
                  <c:v>6.4083510465156479E-2</c:v>
                </c:pt>
                <c:pt idx="137">
                  <c:v>6.280184025585335E-2</c:v>
                </c:pt>
                <c:pt idx="138">
                  <c:v>6.1545803450736285E-2</c:v>
                </c:pt>
                <c:pt idx="139">
                  <c:v>6.0314887381721555E-2</c:v>
                </c:pt>
                <c:pt idx="140">
                  <c:v>5.9108589634087119E-2</c:v>
                </c:pt>
                <c:pt idx="141">
                  <c:v>5.7926417841405377E-2</c:v>
                </c:pt>
                <c:pt idx="142">
                  <c:v>5.6767889484577269E-2</c:v>
                </c:pt>
                <c:pt idx="143">
                  <c:v>5.5632531694885724E-2</c:v>
                </c:pt>
                <c:pt idx="144">
                  <c:v>5.4519881060988006E-2</c:v>
                </c:pt>
                <c:pt idx="145">
                  <c:v>5.3429483439768242E-2</c:v>
                </c:pt>
                <c:pt idx="146">
                  <c:v>5.2360893770972874E-2</c:v>
                </c:pt>
                <c:pt idx="147">
                  <c:v>5.1313675895553419E-2</c:v>
                </c:pt>
                <c:pt idx="148">
                  <c:v>5.028740237764235E-2</c:v>
                </c:pt>
                <c:pt idx="149">
                  <c:v>4.9281654330089499E-2</c:v>
                </c:pt>
                <c:pt idx="150">
                  <c:v>4.8296021243487711E-2</c:v>
                </c:pt>
                <c:pt idx="151">
                  <c:v>4.7330100818617958E-2</c:v>
                </c:pt>
                <c:pt idx="152">
                  <c:v>4.6383498802245599E-2</c:v>
                </c:pt>
                <c:pt idx="153">
                  <c:v>4.5455828826200688E-2</c:v>
                </c:pt>
                <c:pt idx="154">
                  <c:v>4.454671224967667E-2</c:v>
                </c:pt>
                <c:pt idx="155">
                  <c:v>4.3655778004683135E-2</c:v>
                </c:pt>
                <c:pt idx="156">
                  <c:v>4.2782662444589468E-2</c:v>
                </c:pt>
                <c:pt idx="157">
                  <c:v>4.1927009195697681E-2</c:v>
                </c:pt>
                <c:pt idx="158">
                  <c:v>4.1088469011783729E-2</c:v>
                </c:pt>
                <c:pt idx="159">
                  <c:v>4.0266699631548053E-2</c:v>
                </c:pt>
                <c:pt idx="160">
                  <c:v>3.9461365638917091E-2</c:v>
                </c:pt>
                <c:pt idx="161">
                  <c:v>3.867213832613875E-2</c:v>
                </c:pt>
                <c:pt idx="162">
                  <c:v>3.7898695559615975E-2</c:v>
                </c:pt>
                <c:pt idx="163">
                  <c:v>3.7140721648423657E-2</c:v>
                </c:pt>
                <c:pt idx="164">
                  <c:v>3.6397907215455182E-2</c:v>
                </c:pt>
                <c:pt idx="165">
                  <c:v>3.5669949071146075E-2</c:v>
                </c:pt>
                <c:pt idx="166">
                  <c:v>3.4956550089723155E-2</c:v>
                </c:pt>
                <c:pt idx="167">
                  <c:v>3.4257419087928689E-2</c:v>
                </c:pt>
                <c:pt idx="168">
                  <c:v>3.3572270706170117E-2</c:v>
                </c:pt>
                <c:pt idx="169">
                  <c:v>3.2900825292046715E-2</c:v>
                </c:pt>
                <c:pt idx="170">
                  <c:v>3.2242808786205779E-2</c:v>
                </c:pt>
                <c:pt idx="171">
                  <c:v>3.1597952610481664E-2</c:v>
                </c:pt>
                <c:pt idx="172">
                  <c:v>3.096599355827203E-2</c:v>
                </c:pt>
                <c:pt idx="173">
                  <c:v>3.0346673687106588E-2</c:v>
                </c:pt>
                <c:pt idx="174">
                  <c:v>2.9739740213364455E-2</c:v>
                </c:pt>
                <c:pt idx="175">
                  <c:v>2.9144945409097164E-2</c:v>
                </c:pt>
                <c:pt idx="176">
                  <c:v>2.856204650091522E-2</c:v>
                </c:pt>
                <c:pt idx="177">
                  <c:v>2.7990805570896914E-2</c:v>
                </c:pt>
                <c:pt idx="178">
                  <c:v>2.7430989459478975E-2</c:v>
                </c:pt>
                <c:pt idx="179">
                  <c:v>2.6882369670289397E-2</c:v>
                </c:pt>
                <c:pt idx="180">
                  <c:v>2.6344722276883607E-2</c:v>
                </c:pt>
                <c:pt idx="181">
                  <c:v>2.5817827831345935E-2</c:v>
                </c:pt>
                <c:pt idx="182">
                  <c:v>2.5301471274719014E-2</c:v>
                </c:pt>
                <c:pt idx="183">
                  <c:v>2.4795441849224633E-2</c:v>
                </c:pt>
                <c:pt idx="184">
                  <c:v>2.4299533012240141E-2</c:v>
                </c:pt>
                <c:pt idx="185">
                  <c:v>2.3813542351995339E-2</c:v>
                </c:pt>
                <c:pt idx="186">
                  <c:v>2.3337271504955431E-2</c:v>
                </c:pt>
                <c:pt idx="187">
                  <c:v>2.2870526074856321E-2</c:v>
                </c:pt>
                <c:pt idx="188">
                  <c:v>2.2413115553359196E-2</c:v>
                </c:pt>
                <c:pt idx="189">
                  <c:v>2.1964853242292012E-2</c:v>
                </c:pt>
                <c:pt idx="190">
                  <c:v>2.152555617744617E-2</c:v>
                </c:pt>
                <c:pt idx="191">
                  <c:v>2.1095045053897248E-2</c:v>
                </c:pt>
                <c:pt idx="192">
                  <c:v>2.0673144152819303E-2</c:v>
                </c:pt>
                <c:pt idx="193">
                  <c:v>2.0259681269762918E-2</c:v>
                </c:pt>
                <c:pt idx="194">
                  <c:v>1.985448764436766E-2</c:v>
                </c:pt>
                <c:pt idx="195">
                  <c:v>1.9457397891480308E-2</c:v>
                </c:pt>
                <c:pt idx="196">
                  <c:v>1.9068249933650701E-2</c:v>
                </c:pt>
                <c:pt idx="197">
                  <c:v>1.8686884934977686E-2</c:v>
                </c:pt>
                <c:pt idx="198">
                  <c:v>1.8313147236278131E-2</c:v>
                </c:pt>
                <c:pt idx="199">
                  <c:v>1.7946884291552567E-2</c:v>
                </c:pt>
                <c:pt idx="200">
                  <c:v>1.7587946605721515E-2</c:v>
                </c:pt>
                <c:pt idx="201">
                  <c:v>1.7236187673607083E-2</c:v>
                </c:pt>
                <c:pt idx="202">
                  <c:v>1.6891463920134943E-2</c:v>
                </c:pt>
                <c:pt idx="203">
                  <c:v>1.6553634641732245E-2</c:v>
                </c:pt>
                <c:pt idx="204">
                  <c:v>1.6222561948897599E-2</c:v>
                </c:pt>
                <c:pt idx="205">
                  <c:v>1.5898110709919647E-2</c:v>
                </c:pt>
                <c:pt idx="206">
                  <c:v>1.5580148495721254E-2</c:v>
                </c:pt>
                <c:pt idx="207">
                  <c:v>1.5268545525806828E-2</c:v>
                </c:pt>
                <c:pt idx="208">
                  <c:v>1.4963174615290691E-2</c:v>
                </c:pt>
                <c:pt idx="209">
                  <c:v>1.4663911122984877E-2</c:v>
                </c:pt>
                <c:pt idx="210">
                  <c:v>1.437063290052518E-2</c:v>
                </c:pt>
                <c:pt idx="211">
                  <c:v>1.4083220242514675E-2</c:v>
                </c:pt>
                <c:pt idx="212">
                  <c:v>1.3801555837664382E-2</c:v>
                </c:pt>
                <c:pt idx="213">
                  <c:v>1.3525524720911095E-2</c:v>
                </c:pt>
                <c:pt idx="214">
                  <c:v>1.3255014226492874E-2</c:v>
                </c:pt>
                <c:pt idx="215">
                  <c:v>1.2989913941963017E-2</c:v>
                </c:pt>
                <c:pt idx="216">
                  <c:v>1.2730115663123756E-2</c:v>
                </c:pt>
                <c:pt idx="217">
                  <c:v>1.2475513349861281E-2</c:v>
                </c:pt>
                <c:pt idx="218">
                  <c:v>1.2226003082864055E-2</c:v>
                </c:pt>
                <c:pt idx="219">
                  <c:v>1.1981483021206774E-2</c:v>
                </c:pt>
                <c:pt idx="220">
                  <c:v>1.1741853360782638E-2</c:v>
                </c:pt>
                <c:pt idx="221">
                  <c:v>1.1507016293566985E-2</c:v>
                </c:pt>
                <c:pt idx="222">
                  <c:v>1.1276875967695645E-2</c:v>
                </c:pt>
                <c:pt idx="223">
                  <c:v>1.1051338448341731E-2</c:v>
                </c:pt>
                <c:pt idx="224">
                  <c:v>1.0830311679374895E-2</c:v>
                </c:pt>
                <c:pt idx="225">
                  <c:v>1.0613705445787398E-2</c:v>
                </c:pt>
                <c:pt idx="226">
                  <c:v>1.040143133687165E-2</c:v>
                </c:pt>
                <c:pt idx="227">
                  <c:v>1.0193402710134216E-2</c:v>
                </c:pt>
                <c:pt idx="228">
                  <c:v>9.9895346559315309E-3</c:v>
                </c:pt>
                <c:pt idx="229">
                  <c:v>9.7897439628129006E-3</c:v>
                </c:pt>
                <c:pt idx="230">
                  <c:v>9.5939490835566417E-3</c:v>
                </c:pt>
                <c:pt idx="231">
                  <c:v>9.4020701018855089E-3</c:v>
                </c:pt>
                <c:pt idx="232">
                  <c:v>9.2140286998477986E-3</c:v>
                </c:pt>
                <c:pt idx="233">
                  <c:v>9.0297481258508425E-3</c:v>
                </c:pt>
                <c:pt idx="234">
                  <c:v>8.8491531633338259E-3</c:v>
                </c:pt>
                <c:pt idx="235">
                  <c:v>8.6721701000671489E-3</c:v>
                </c:pt>
                <c:pt idx="236">
                  <c:v>8.4987266980658064E-3</c:v>
                </c:pt>
                <c:pt idx="237">
                  <c:v>8.3287521641044904E-3</c:v>
                </c:pt>
                <c:pt idx="238">
                  <c:v>8.1621771208224003E-3</c:v>
                </c:pt>
                <c:pt idx="239">
                  <c:v>7.9989335784059513E-3</c:v>
                </c:pt>
                <c:pt idx="240">
                  <c:v>7.8389549068378327E-3</c:v>
                </c:pt>
                <c:pt idx="241">
                  <c:v>7.682175808701076E-3</c:v>
                </c:pt>
                <c:pt idx="242">
                  <c:v>7.5285322925270548E-3</c:v>
                </c:pt>
                <c:pt idx="243">
                  <c:v>7.3779616466765133E-3</c:v>
                </c:pt>
                <c:pt idx="244">
                  <c:v>7.2304024137429829E-3</c:v>
                </c:pt>
                <c:pt idx="245">
                  <c:v>7.0857943654681231E-3</c:v>
                </c:pt>
                <c:pt idx="246">
                  <c:v>6.9440784781587602E-3</c:v>
                </c:pt>
                <c:pt idx="247">
                  <c:v>6.8051969085955845E-3</c:v>
                </c:pt>
                <c:pt idx="248">
                  <c:v>6.6690929704236726E-3</c:v>
                </c:pt>
                <c:pt idx="249">
                  <c:v>6.5357111110151992E-3</c:v>
                </c:pt>
              </c:numCache>
            </c:numRef>
          </c:yVal>
          <c:smooth val="0"/>
          <c:extLst>
            <c:ext xmlns:c16="http://schemas.microsoft.com/office/drawing/2014/chart" uri="{C3380CC4-5D6E-409C-BE32-E72D297353CC}">
              <c16:uniqueId val="{00000000-B7C7-4D7C-9058-DE35E42D9FA3}"/>
            </c:ext>
          </c:extLst>
        </c:ser>
        <c:dLbls>
          <c:showLegendKey val="0"/>
          <c:showVal val="0"/>
          <c:showCatName val="0"/>
          <c:showSerName val="0"/>
          <c:showPercent val="0"/>
          <c:showBubbleSize val="0"/>
        </c:dLbls>
        <c:axId val="1445472287"/>
        <c:axId val="612072623"/>
      </c:scatterChart>
      <c:valAx>
        <c:axId val="1445472287"/>
        <c:scaling>
          <c:orientation val="minMax"/>
          <c:max val="250"/>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2072623"/>
        <c:crosses val="autoZero"/>
        <c:crossBetween val="midCat"/>
      </c:valAx>
      <c:valAx>
        <c:axId val="612072623"/>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547228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51294459960674"/>
          <c:y val="0.10063875193170947"/>
          <c:w val="0.84955808749515904"/>
          <c:h val="0.83610567370667443"/>
        </c:manualLayout>
      </c:layout>
      <c:barChart>
        <c:barDir val="col"/>
        <c:grouping val="clustered"/>
        <c:varyColors val="0"/>
        <c:ser>
          <c:idx val="0"/>
          <c:order val="0"/>
          <c:tx>
            <c:strRef>
              <c:f>Sheet1!$B$1</c:f>
              <c:strCache>
                <c:ptCount val="1"/>
                <c:pt idx="0">
                  <c:v>Series 1</c:v>
                </c:pt>
              </c:strCache>
            </c:strRef>
          </c:tx>
          <c:spPr>
            <a:solidFill>
              <a:schemeClr val="accent2"/>
            </a:solidFill>
            <a:ln w="25400">
              <a:noFill/>
            </a:ln>
            <a:effectLst/>
          </c:spPr>
          <c:invertIfNegative val="0"/>
          <c:cat>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numCache>
            </c:numRef>
          </c:cat>
          <c:val>
            <c:numRef>
              <c:f>Sheet1!$B$2:$B$21</c:f>
              <c:numCache>
                <c:formatCode>General</c:formatCode>
                <c:ptCount val="20"/>
                <c:pt idx="0">
                  <c:v>-4.7374144851744182E-2</c:v>
                </c:pt>
                <c:pt idx="1">
                  <c:v>0.383742492123618</c:v>
                </c:pt>
                <c:pt idx="2">
                  <c:v>-0.16823642706034425</c:v>
                </c:pt>
                <c:pt idx="3">
                  <c:v>-0.19962390875545022</c:v>
                </c:pt>
                <c:pt idx="4">
                  <c:v>0.53895321137520402</c:v>
                </c:pt>
                <c:pt idx="5">
                  <c:v>0.24002835181424509</c:v>
                </c:pt>
                <c:pt idx="6">
                  <c:v>9.8347099406862037E-2</c:v>
                </c:pt>
                <c:pt idx="7">
                  <c:v>-0.10092113541486147</c:v>
                </c:pt>
                <c:pt idx="8">
                  <c:v>-0.30628573133669035</c:v>
                </c:pt>
                <c:pt idx="9">
                  <c:v>0.13058191642443862</c:v>
                </c:pt>
                <c:pt idx="10">
                  <c:v>-0.35170589839577893</c:v>
                </c:pt>
                <c:pt idx="11">
                  <c:v>0.38327560189711452</c:v>
                </c:pt>
                <c:pt idx="12">
                  <c:v>2.23338489885721</c:v>
                </c:pt>
                <c:pt idx="13">
                  <c:v>1.9737436493051499</c:v>
                </c:pt>
                <c:pt idx="14">
                  <c:v>0.39466928993082601</c:v>
                </c:pt>
                <c:pt idx="15">
                  <c:v>2.4221877783947896</c:v>
                </c:pt>
                <c:pt idx="16">
                  <c:v>-0.24827675824891005</c:v>
                </c:pt>
                <c:pt idx="17">
                  <c:v>1.6546316526714926</c:v>
                </c:pt>
                <c:pt idx="18">
                  <c:v>2.8650954060916298</c:v>
                </c:pt>
              </c:numCache>
            </c:numRef>
          </c:val>
          <c:extLst>
            <c:ext xmlns:c16="http://schemas.microsoft.com/office/drawing/2014/chart" uri="{C3380CC4-5D6E-409C-BE32-E72D297353CC}">
              <c16:uniqueId val="{00000000-243D-4B6B-AB7D-010DE5F821B5}"/>
            </c:ext>
          </c:extLst>
        </c:ser>
        <c:dLbls>
          <c:showLegendKey val="0"/>
          <c:showVal val="0"/>
          <c:showCatName val="0"/>
          <c:showSerName val="0"/>
          <c:showPercent val="0"/>
          <c:showBubbleSize val="0"/>
        </c:dLbls>
        <c:gapWidth val="219"/>
        <c:axId val="1445471359"/>
        <c:axId val="612069743"/>
      </c:barChart>
      <c:scatterChart>
        <c:scatterStyle val="lineMarker"/>
        <c:varyColors val="0"/>
        <c:ser>
          <c:idx val="1"/>
          <c:order val="1"/>
          <c:tx>
            <c:strRef>
              <c:f>Sheet1!$C$1</c:f>
              <c:strCache>
                <c:ptCount val="1"/>
                <c:pt idx="0">
                  <c:v>0.98</c:v>
                </c:pt>
              </c:strCache>
            </c:strRef>
          </c:tx>
          <c:spPr>
            <a:ln w="25400" cap="rnd">
              <a:solidFill>
                <a:schemeClr val="accent1"/>
              </a:solidFill>
              <a:round/>
            </a:ln>
            <a:effectLst/>
          </c:spPr>
          <c:marker>
            <c:symbol val="none"/>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numCache>
            </c:numRef>
          </c:xVal>
          <c:yVal>
            <c:numRef>
              <c:f>Sheet1!$C$2:$C$21</c:f>
              <c:numCache>
                <c:formatCode>General</c:formatCode>
                <c:ptCount val="20"/>
                <c:pt idx="0">
                  <c:v>0.69513533085703272</c:v>
                </c:pt>
                <c:pt idx="1">
                  <c:v>0.70932176618064569</c:v>
                </c:pt>
                <c:pt idx="2">
                  <c:v>0.72379772059249559</c:v>
                </c:pt>
                <c:pt idx="3">
                  <c:v>0.73856910264540365</c:v>
                </c:pt>
                <c:pt idx="4">
                  <c:v>0.75364194147490171</c:v>
                </c:pt>
                <c:pt idx="5">
                  <c:v>0.7690223892601038</c:v>
                </c:pt>
                <c:pt idx="6">
                  <c:v>0.78471672373479984</c:v>
                </c:pt>
                <c:pt idx="7">
                  <c:v>0.80073135074979573</c:v>
                </c:pt>
                <c:pt idx="8">
                  <c:v>0.81707280688754669</c:v>
                </c:pt>
                <c:pt idx="9">
                  <c:v>0.83374776213014967</c:v>
                </c:pt>
                <c:pt idx="10">
                  <c:v>0.85076302258178538</c:v>
                </c:pt>
                <c:pt idx="11">
                  <c:v>0.86812553324671982</c:v>
                </c:pt>
                <c:pt idx="12">
                  <c:v>0.8858423808639998</c:v>
                </c:pt>
                <c:pt idx="13">
                  <c:v>0.90392079679999982</c:v>
                </c:pt>
                <c:pt idx="14">
                  <c:v>0.92236815999999988</c:v>
                </c:pt>
                <c:pt idx="15">
                  <c:v>0.94119199999999992</c:v>
                </c:pt>
                <c:pt idx="16">
                  <c:v>0.96039999999999992</c:v>
                </c:pt>
                <c:pt idx="17">
                  <c:v>0.98</c:v>
                </c:pt>
                <c:pt idx="18">
                  <c:v>1</c:v>
                </c:pt>
              </c:numCache>
            </c:numRef>
          </c:yVal>
          <c:smooth val="0"/>
          <c:extLst>
            <c:ext xmlns:c16="http://schemas.microsoft.com/office/drawing/2014/chart" uri="{C3380CC4-5D6E-409C-BE32-E72D297353CC}">
              <c16:uniqueId val="{00000001-243D-4B6B-AB7D-010DE5F821B5}"/>
            </c:ext>
          </c:extLst>
        </c:ser>
        <c:ser>
          <c:idx val="2"/>
          <c:order val="2"/>
          <c:tx>
            <c:strRef>
              <c:f>Sheet1!$D$1</c:f>
              <c:strCache>
                <c:ptCount val="1"/>
                <c:pt idx="0">
                  <c:v>0.97</c:v>
                </c:pt>
              </c:strCache>
            </c:strRef>
          </c:tx>
          <c:spPr>
            <a:ln w="25400" cap="rnd">
              <a:solidFill>
                <a:schemeClr val="accent4">
                  <a:lumMod val="60000"/>
                  <a:lumOff val="40000"/>
                </a:schemeClr>
              </a:solidFill>
              <a:round/>
            </a:ln>
            <a:effectLst/>
          </c:spPr>
          <c:marker>
            <c:symbol val="none"/>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numCache>
            </c:numRef>
          </c:xVal>
          <c:yVal>
            <c:numRef>
              <c:f>Sheet1!$D$2:$D$21</c:f>
              <c:numCache>
                <c:formatCode>General</c:formatCode>
                <c:ptCount val="20"/>
                <c:pt idx="0">
                  <c:v>0.57795126254304086</c:v>
                </c:pt>
                <c:pt idx="1">
                  <c:v>0.595826043858805</c:v>
                </c:pt>
                <c:pt idx="2">
                  <c:v>0.61425365346268557</c:v>
                </c:pt>
                <c:pt idx="3">
                  <c:v>0.63325118913678924</c:v>
                </c:pt>
                <c:pt idx="4">
                  <c:v>0.65283627746060746</c:v>
                </c:pt>
                <c:pt idx="5">
                  <c:v>0.67302709016557472</c:v>
                </c:pt>
                <c:pt idx="6">
                  <c:v>0.69384236099543783</c:v>
                </c:pt>
                <c:pt idx="7">
                  <c:v>0.71530140308808021</c:v>
                </c:pt>
                <c:pt idx="8">
                  <c:v>0.73742412689492809</c:v>
                </c:pt>
                <c:pt idx="9">
                  <c:v>0.76023105865456508</c:v>
                </c:pt>
                <c:pt idx="10">
                  <c:v>0.78374335943769602</c:v>
                </c:pt>
                <c:pt idx="11">
                  <c:v>0.80798284478112992</c:v>
                </c:pt>
                <c:pt idx="12">
                  <c:v>0.83297200492899992</c:v>
                </c:pt>
                <c:pt idx="13">
                  <c:v>0.8587340256999999</c:v>
                </c:pt>
                <c:pt idx="14">
                  <c:v>0.88529280999999993</c:v>
                </c:pt>
                <c:pt idx="15">
                  <c:v>0.91267299999999996</c:v>
                </c:pt>
                <c:pt idx="16">
                  <c:v>0.94089999999999996</c:v>
                </c:pt>
                <c:pt idx="17">
                  <c:v>0.97</c:v>
                </c:pt>
                <c:pt idx="18">
                  <c:v>1</c:v>
                </c:pt>
              </c:numCache>
            </c:numRef>
          </c:yVal>
          <c:smooth val="0"/>
          <c:extLst>
            <c:ext xmlns:c16="http://schemas.microsoft.com/office/drawing/2014/chart" uri="{C3380CC4-5D6E-409C-BE32-E72D297353CC}">
              <c16:uniqueId val="{00000002-243D-4B6B-AB7D-010DE5F821B5}"/>
            </c:ext>
          </c:extLst>
        </c:ser>
        <c:ser>
          <c:idx val="3"/>
          <c:order val="3"/>
          <c:tx>
            <c:strRef>
              <c:f>Sheet1!$E$1</c:f>
              <c:strCache>
                <c:ptCount val="1"/>
                <c:pt idx="0">
                  <c:v>0.94</c:v>
                </c:pt>
              </c:strCache>
            </c:strRef>
          </c:tx>
          <c:spPr>
            <a:ln w="25400" cap="rnd">
              <a:solidFill>
                <a:srgbClr val="FFC000"/>
              </a:solidFill>
              <a:round/>
            </a:ln>
            <a:effectLst/>
          </c:spPr>
          <c:marker>
            <c:symbol val="none"/>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numCache>
            </c:numRef>
          </c:xVal>
          <c:yVal>
            <c:numRef>
              <c:f>Sheet1!$E$2:$E$21</c:f>
              <c:numCache>
                <c:formatCode>General</c:formatCode>
                <c:ptCount val="20"/>
                <c:pt idx="0">
                  <c:v>0.3283230433810112</c:v>
                </c:pt>
                <c:pt idx="1">
                  <c:v>0.34927983338405449</c:v>
                </c:pt>
                <c:pt idx="2">
                  <c:v>0.37157429083410054</c:v>
                </c:pt>
                <c:pt idx="3">
                  <c:v>0.39529179875968146</c:v>
                </c:pt>
                <c:pt idx="4">
                  <c:v>0.42052319016987394</c:v>
                </c:pt>
                <c:pt idx="5">
                  <c:v>0.4473650959253978</c:v>
                </c:pt>
                <c:pt idx="6">
                  <c:v>0.47592031481425301</c:v>
                </c:pt>
                <c:pt idx="7">
                  <c:v>0.50629820724920538</c:v>
                </c:pt>
                <c:pt idx="8">
                  <c:v>0.53861511409489937</c:v>
                </c:pt>
                <c:pt idx="9">
                  <c:v>0.57299480222861643</c:v>
                </c:pt>
                <c:pt idx="10">
                  <c:v>0.6095689385410813</c:v>
                </c:pt>
                <c:pt idx="11">
                  <c:v>0.64847759419263973</c:v>
                </c:pt>
                <c:pt idx="12">
                  <c:v>0.68986978105599972</c:v>
                </c:pt>
                <c:pt idx="13">
                  <c:v>0.73390402239999974</c:v>
                </c:pt>
                <c:pt idx="14">
                  <c:v>0.78074895999999983</c:v>
                </c:pt>
                <c:pt idx="15">
                  <c:v>0.83058399999999988</c:v>
                </c:pt>
                <c:pt idx="16">
                  <c:v>0.88359999999999994</c:v>
                </c:pt>
                <c:pt idx="17">
                  <c:v>0.94</c:v>
                </c:pt>
                <c:pt idx="18">
                  <c:v>1</c:v>
                </c:pt>
              </c:numCache>
            </c:numRef>
          </c:yVal>
          <c:smooth val="0"/>
          <c:extLst>
            <c:ext xmlns:c16="http://schemas.microsoft.com/office/drawing/2014/chart" uri="{C3380CC4-5D6E-409C-BE32-E72D297353CC}">
              <c16:uniqueId val="{00000003-243D-4B6B-AB7D-010DE5F821B5}"/>
            </c:ext>
          </c:extLst>
        </c:ser>
        <c:dLbls>
          <c:showLegendKey val="0"/>
          <c:showVal val="0"/>
          <c:showCatName val="0"/>
          <c:showSerName val="0"/>
          <c:showPercent val="0"/>
          <c:showBubbleSize val="0"/>
        </c:dLbls>
        <c:axId val="1197264799"/>
        <c:axId val="1356941039"/>
      </c:scatterChart>
      <c:catAx>
        <c:axId val="1445471359"/>
        <c:scaling>
          <c:orientation val="minMax"/>
        </c:scaling>
        <c:delete val="1"/>
        <c:axPos val="b"/>
        <c:numFmt formatCode="General" sourceLinked="1"/>
        <c:majorTickMark val="none"/>
        <c:minorTickMark val="none"/>
        <c:tickLblPos val="nextTo"/>
        <c:crossAx val="612069743"/>
        <c:crosses val="autoZero"/>
        <c:auto val="1"/>
        <c:lblAlgn val="ctr"/>
        <c:lblOffset val="100"/>
        <c:noMultiLvlLbl val="0"/>
      </c:catAx>
      <c:valAx>
        <c:axId val="6120697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a:t>
                </a:r>
              </a:p>
            </c:rich>
          </c:tx>
          <c:layout>
            <c:manualLayout>
              <c:xMode val="edge"/>
              <c:yMode val="edge"/>
              <c:x val="1.5857282790082663E-2"/>
              <c:y val="0"/>
            </c:manualLayout>
          </c:layout>
          <c:overlay val="0"/>
          <c:spPr>
            <a:noFill/>
            <a:ln>
              <a:noFill/>
            </a:ln>
            <a:effectLst/>
          </c:spPr>
          <c:txPr>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5471359"/>
        <c:crosses val="autoZero"/>
        <c:crossBetween val="between"/>
      </c:valAx>
      <c:valAx>
        <c:axId val="1356941039"/>
        <c:scaling>
          <c:orientation val="minMax"/>
          <c:max val="1"/>
          <c:min val="-0.2"/>
        </c:scaling>
        <c:delete val="0"/>
        <c:axPos val="r"/>
        <c:title>
          <c:tx>
            <c:rich>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Weight</a:t>
                </a:r>
              </a:p>
            </c:rich>
          </c:tx>
          <c:layout>
            <c:manualLayout>
              <c:xMode val="edge"/>
              <c:yMode val="edge"/>
              <c:x val="0.85812056123332758"/>
              <c:y val="5.047350078864818E-4"/>
            </c:manualLayout>
          </c:layout>
          <c:overlay val="0"/>
          <c:spPr>
            <a:noFill/>
            <a:ln>
              <a:noFill/>
            </a:ln>
            <a:effectLst/>
          </c:spPr>
          <c:txPr>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7264799"/>
        <c:crosses val="max"/>
        <c:crossBetween val="midCat"/>
      </c:valAx>
      <c:valAx>
        <c:axId val="1197264799"/>
        <c:scaling>
          <c:orientation val="minMax"/>
        </c:scaling>
        <c:delete val="1"/>
        <c:axPos val="b"/>
        <c:numFmt formatCode="General" sourceLinked="1"/>
        <c:majorTickMark val="out"/>
        <c:minorTickMark val="none"/>
        <c:tickLblPos val="nextTo"/>
        <c:crossAx val="1356941039"/>
        <c:crosses val="autoZero"/>
        <c:crossBetween val="midCat"/>
      </c:valAx>
      <c:spPr>
        <a:solidFill>
          <a:schemeClr val="tx1">
            <a:lumMod val="10000"/>
            <a:lumOff val="9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rot="0" vert="horz"/>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0.11962</cdr:x>
      <cdr:y>0.3658</cdr:y>
    </cdr:from>
    <cdr:to>
      <cdr:x>0.33205</cdr:x>
      <cdr:y>0.47031</cdr:y>
    </cdr:to>
    <cdr:sp macro="" textlink="">
      <cdr:nvSpPr>
        <cdr:cNvPr id="2" name="TextBox 1">
          <a:extLst xmlns:a="http://schemas.openxmlformats.org/drawingml/2006/main">
            <a:ext uri="{FF2B5EF4-FFF2-40B4-BE49-F238E27FC236}">
              <a16:creationId xmlns:a16="http://schemas.microsoft.com/office/drawing/2014/main" id="{054FE43A-8F99-EB38-E9B4-09D284A012CE}"/>
            </a:ext>
          </a:extLst>
        </cdr:cNvPr>
        <cdr:cNvSpPr txBox="1"/>
      </cdr:nvSpPr>
      <cdr:spPr>
        <a:xfrm xmlns:a="http://schemas.openxmlformats.org/drawingml/2006/main">
          <a:off x="552448" y="1466850"/>
          <a:ext cx="981075" cy="4191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400" i="0">
              <a:latin typeface="Cambria Math" panose="02040503050406030204" pitchFamily="18" charset="0"/>
              <a:ea typeface="Cambria Math" panose="02040503050406030204" pitchFamily="18" charset="0"/>
            </a:rPr>
            <a:t>𝜆</a:t>
          </a:r>
          <a:r>
            <a:rPr lang="en-GB" sz="1400" dirty="0"/>
            <a:t> = 0.97</a:t>
          </a:r>
        </a:p>
      </cdr:txBody>
    </cdr:sp>
  </cdr:relSizeAnchor>
  <cdr:relSizeAnchor xmlns:cdr="http://schemas.openxmlformats.org/drawingml/2006/chartDrawing">
    <cdr:from>
      <cdr:x>0.24405</cdr:x>
      <cdr:y>0.5</cdr:y>
    </cdr:from>
    <cdr:to>
      <cdr:x>0.45648</cdr:x>
      <cdr:y>0.60451</cdr:y>
    </cdr:to>
    <cdr:sp macro="" textlink="">
      <cdr:nvSpPr>
        <cdr:cNvPr id="3" name="TextBox 1">
          <a:extLst xmlns:a="http://schemas.openxmlformats.org/drawingml/2006/main">
            <a:ext uri="{FF2B5EF4-FFF2-40B4-BE49-F238E27FC236}">
              <a16:creationId xmlns:a16="http://schemas.microsoft.com/office/drawing/2014/main" id="{5A7B2EE0-A8EB-49A0-1D11-725B459ED1E3}"/>
            </a:ext>
          </a:extLst>
        </cdr:cNvPr>
        <cdr:cNvSpPr txBox="1"/>
      </cdr:nvSpPr>
      <cdr:spPr>
        <a:xfrm xmlns:a="http://schemas.openxmlformats.org/drawingml/2006/main">
          <a:off x="1127123" y="2005012"/>
          <a:ext cx="981075" cy="4191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400" i="0" dirty="0">
              <a:latin typeface="Cambria Math" panose="02040503050406030204" pitchFamily="18" charset="0"/>
              <a:ea typeface="Cambria Math" panose="02040503050406030204" pitchFamily="18" charset="0"/>
            </a:rPr>
            <a:t>𝜆</a:t>
          </a:r>
          <a:r>
            <a:rPr lang="en-GB" sz="1400" dirty="0"/>
            <a:t> = 0.94</a:t>
          </a:r>
        </a:p>
      </cdr:txBody>
    </cdr:sp>
  </cdr:relSizeAnchor>
  <cdr:relSizeAnchor xmlns:cdr="http://schemas.openxmlformats.org/drawingml/2006/chartDrawing">
    <cdr:from>
      <cdr:x>0.09762</cdr:x>
      <cdr:y>0.19319</cdr:y>
    </cdr:from>
    <cdr:to>
      <cdr:x>0.31005</cdr:x>
      <cdr:y>0.2977</cdr:y>
    </cdr:to>
    <cdr:sp macro="" textlink="">
      <cdr:nvSpPr>
        <cdr:cNvPr id="4" name="TextBox 1">
          <a:extLst xmlns:a="http://schemas.openxmlformats.org/drawingml/2006/main">
            <a:ext uri="{FF2B5EF4-FFF2-40B4-BE49-F238E27FC236}">
              <a16:creationId xmlns:a16="http://schemas.microsoft.com/office/drawing/2014/main" id="{7AAFC60D-A3F2-FFC7-F693-A6C7696D6B0F}"/>
            </a:ext>
          </a:extLst>
        </cdr:cNvPr>
        <cdr:cNvSpPr txBox="1"/>
      </cdr:nvSpPr>
      <cdr:spPr>
        <a:xfrm xmlns:a="http://schemas.openxmlformats.org/drawingml/2006/main">
          <a:off x="450848" y="774700"/>
          <a:ext cx="981075" cy="4191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400" i="0" dirty="0">
              <a:latin typeface="Cambria Math" panose="02040503050406030204" pitchFamily="18" charset="0"/>
              <a:ea typeface="Cambria Math" panose="02040503050406030204" pitchFamily="18" charset="0"/>
            </a:rPr>
            <a:t>𝜆</a:t>
          </a:r>
          <a:r>
            <a:rPr lang="en-GB" sz="1400" dirty="0"/>
            <a:t> = 0.98</a:t>
          </a:r>
        </a:p>
      </cdr:txBody>
    </cdr:sp>
  </cdr:relSizeAnchor>
  <cdr:relSizeAnchor xmlns:cdr="http://schemas.openxmlformats.org/drawingml/2006/chartDrawing">
    <cdr:from>
      <cdr:x>0.89921</cdr:x>
      <cdr:y>0.05542</cdr:y>
    </cdr:from>
    <cdr:to>
      <cdr:x>1</cdr:x>
      <cdr:y>0.15994</cdr:y>
    </cdr:to>
    <cdr:sp macro="" textlink="">
      <cdr:nvSpPr>
        <cdr:cNvPr id="5" name="TextBox 1">
          <a:extLst xmlns:a="http://schemas.openxmlformats.org/drawingml/2006/main">
            <a:ext uri="{FF2B5EF4-FFF2-40B4-BE49-F238E27FC236}">
              <a16:creationId xmlns:a16="http://schemas.microsoft.com/office/drawing/2014/main" id="{7AAFC60D-A3F2-FFC7-F693-A6C7696D6B0F}"/>
            </a:ext>
          </a:extLst>
        </cdr:cNvPr>
        <cdr:cNvSpPr txBox="1"/>
      </cdr:nvSpPr>
      <cdr:spPr>
        <a:xfrm xmlns:a="http://schemas.openxmlformats.org/drawingml/2006/main">
          <a:off x="4152899" y="222250"/>
          <a:ext cx="465501" cy="4191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400" b="0" i="0"/>
            <a:t>1</a:t>
          </a:r>
          <a:endParaRPr lang="en-GB" sz="1400" dirty="0"/>
        </a:p>
      </cdr:txBody>
    </cdr:sp>
  </cdr:relSizeAnchor>
  <cdr:relSizeAnchor xmlns:cdr="http://schemas.openxmlformats.org/drawingml/2006/chartDrawing">
    <cdr:from>
      <cdr:x>0.89172</cdr:x>
      <cdr:y>0.70741</cdr:y>
    </cdr:from>
    <cdr:to>
      <cdr:x>1</cdr:x>
      <cdr:y>0.81193</cdr:y>
    </cdr:to>
    <cdr:sp macro="" textlink="">
      <cdr:nvSpPr>
        <cdr:cNvPr id="6" name="TextBox 1">
          <a:extLst xmlns:a="http://schemas.openxmlformats.org/drawingml/2006/main">
            <a:ext uri="{FF2B5EF4-FFF2-40B4-BE49-F238E27FC236}">
              <a16:creationId xmlns:a16="http://schemas.microsoft.com/office/drawing/2014/main" id="{7AAFC60D-A3F2-FFC7-F693-A6C7696D6B0F}"/>
            </a:ext>
          </a:extLst>
        </cdr:cNvPr>
        <cdr:cNvSpPr txBox="1"/>
      </cdr:nvSpPr>
      <cdr:spPr>
        <a:xfrm xmlns:a="http://schemas.openxmlformats.org/drawingml/2006/main">
          <a:off x="4118336" y="2836744"/>
          <a:ext cx="500064" cy="4191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400" b="0" i="0">
              <a:ea typeface="Cambria Math" panose="02040503050406030204" pitchFamily="18" charset="0"/>
            </a:rPr>
            <a:t>0</a:t>
          </a:r>
          <a:endParaRPr lang="en-GB" sz="1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10/11/2024</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33770A-0522-EE44-9D17-01699D29C038}" type="slidenum">
              <a:rPr lang="en-US" smtClean="0"/>
              <a:t>1</a:t>
            </a:fld>
            <a:endParaRPr lang="en-US"/>
          </a:p>
        </p:txBody>
      </p:sp>
    </p:spTree>
    <p:extLst>
      <p:ext uri="{BB962C8B-B14F-4D97-AF65-F5344CB8AC3E}">
        <p14:creationId xmlns:p14="http://schemas.microsoft.com/office/powerpoint/2010/main" val="2859073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October 2024</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October 2024</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11 October 2024</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October 2024</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October 2024</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212121"/>
                </a:solidFill>
                <a:effectLst/>
                <a:latin typeface="+mn-lt"/>
                <a:ea typeface="Calibri" panose="020F0502020204030204" pitchFamily="34" charset="0"/>
              </a:rPr>
              <a:t>This document is not intended for use or distribution by any person in any jurisdiction in which it is not authorised or permitted, or to anyone who would be an unlawful recipient. The original recipient is solely responsible for any actions in further distributing this document, and in doing so should be satisfied that there is no breach of local legislation or regulation. This document should not be reproduced or distributed except via original recipients acting as professional intermediaries. This document is not for distribution in the United States. Any opinions expressed herein are those at the date this document is issued. Data, models and other statistics are sourced from our own records, unless otherwise stated. We believe that the information contained is from reliable sources, but we do not guarantee the relevance, accuracy or completeness thereof. Unless otherwise provided under UK law, CAIM does not accept liability for irrelevant, inaccurate or incomplete information contained, or for the correctness of opinions expressed. The value of investments may fluctuate, and it is possible that an investor may incur losses, including a loss of the principal invested. Past performance is not indicative of future performance. Investors whose reference currency differs from that in which the underlying assets are invested may be subject to exchange rate movements that alter the value of their investments. This document is only intended for use by the original recipient, either a CAIM client or prospective client, and does not constitute investment advice or an offer or solicitation to buy or sell.</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 </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CAIM (Company Registration No.  02169973) has its registered office at The Rex Building, 62 Queen</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Street, London EC4R 1EB</a:t>
            </a:r>
            <a:r>
              <a:rPr lang="en-GB" sz="1200" dirty="0">
                <a:effectLst/>
                <a:latin typeface="+mn-lt"/>
                <a:ea typeface="Calibri" panose="020F0502020204030204" pitchFamily="34" charset="0"/>
              </a:rPr>
              <a:t>. CAIM is authorised and regulated by the Financial Conduct Authority. ©CAIM 2024.</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544990"/>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The Rex Building</a:t>
            </a:r>
          </a:p>
          <a:p>
            <a:pPr marL="10319">
              <a:lnSpc>
                <a:spcPts val="1471"/>
              </a:lnSpc>
            </a:pPr>
            <a:r>
              <a:rPr lang="en-GB" sz="1200" kern="1200" spc="20" baseline="0" dirty="0">
                <a:solidFill>
                  <a:schemeClr val="bg1"/>
                </a:solidFill>
                <a:latin typeface="+mn-lt"/>
                <a:ea typeface="+mn-ea"/>
                <a:cs typeface="Arial" panose="020B0604020202020204" pitchFamily="34" charset="0"/>
              </a:rPr>
              <a:t>62 Queen Street</a:t>
            </a:r>
          </a:p>
          <a:p>
            <a:pPr marL="10319">
              <a:lnSpc>
                <a:spcPts val="1471"/>
              </a:lnSpc>
            </a:pPr>
            <a:r>
              <a:rPr lang="en-GB" sz="1200" kern="1200" spc="20" baseline="0" dirty="0">
                <a:solidFill>
                  <a:schemeClr val="bg1"/>
                </a:solidFill>
                <a:latin typeface="+mn-lt"/>
                <a:ea typeface="+mn-ea"/>
                <a:cs typeface="Arial" panose="020B0604020202020204" pitchFamily="34" charset="0"/>
              </a:rPr>
              <a:t>London EC4R 1EB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11 October 2024</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0" r:id="rId18"/>
    <p:sldLayoutId id="2147483719" r:id="rId19"/>
    <p:sldLayoutId id="2147483721" r:id="rId20"/>
    <p:sldLayoutId id="2147483722" r:id="rId21"/>
    <p:sldLayoutId id="2147483690" r:id="rId22"/>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F29F68-6B6A-084F-8C23-D89DF59BF9C5}"/>
              </a:ext>
            </a:extLst>
          </p:cNvPr>
          <p:cNvSpPr>
            <a:spLocks noGrp="1"/>
          </p:cNvSpPr>
          <p:nvPr>
            <p:ph type="body" sz="quarter" idx="13"/>
          </p:nvPr>
        </p:nvSpPr>
        <p:spPr>
          <a:xfrm>
            <a:off x="6791067" y="6053638"/>
            <a:ext cx="2619788" cy="246221"/>
          </a:xfrm>
        </p:spPr>
        <p:txBody>
          <a:bodyPr/>
          <a:lstStyle/>
          <a:p>
            <a:r>
              <a:rPr lang="en-US" dirty="0"/>
              <a:t>OCTOBER 2024</a:t>
            </a:r>
          </a:p>
        </p:txBody>
      </p:sp>
      <p:sp>
        <p:nvSpPr>
          <p:cNvPr id="6" name="Title 5">
            <a:extLst>
              <a:ext uri="{FF2B5EF4-FFF2-40B4-BE49-F238E27FC236}">
                <a16:creationId xmlns:a16="http://schemas.microsoft.com/office/drawing/2014/main" id="{B9C75BA2-9DB5-0940-92EB-CC8B28D1363B}"/>
              </a:ext>
            </a:extLst>
          </p:cNvPr>
          <p:cNvSpPr>
            <a:spLocks noGrp="1"/>
          </p:cNvSpPr>
          <p:nvPr>
            <p:ph type="ctrTitle"/>
          </p:nvPr>
        </p:nvSpPr>
        <p:spPr>
          <a:xfrm>
            <a:off x="461006" y="5663043"/>
            <a:ext cx="6135738" cy="637097"/>
          </a:xfrm>
        </p:spPr>
        <p:txBody>
          <a:bodyPr/>
          <a:lstStyle/>
          <a:p>
            <a:r>
              <a:rPr lang="en-US" dirty="0"/>
              <a:t>Weighted bootstrapping	</a:t>
            </a:r>
            <a:br>
              <a:rPr lang="en-US" dirty="0"/>
            </a:br>
            <a:r>
              <a:rPr lang="en-US" sz="1800" dirty="0">
                <a:solidFill>
                  <a:schemeClr val="bg1">
                    <a:lumMod val="65000"/>
                  </a:schemeClr>
                </a:solidFill>
              </a:rPr>
              <a:t>making more use of more recent data</a:t>
            </a:r>
            <a:endParaRPr lang="en-US" dirty="0">
              <a:solidFill>
                <a:schemeClr val="bg1">
                  <a:lumMod val="65000"/>
                </a:schemeClr>
              </a:solidFill>
            </a:endParaRPr>
          </a:p>
        </p:txBody>
      </p:sp>
    </p:spTree>
    <p:extLst>
      <p:ext uri="{BB962C8B-B14F-4D97-AF65-F5344CB8AC3E}">
        <p14:creationId xmlns:p14="http://schemas.microsoft.com/office/powerpoint/2010/main" val="313781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a:xfrm>
            <a:off x="979200" y="675601"/>
            <a:ext cx="6316950" cy="332399"/>
          </a:xfrm>
        </p:spPr>
        <p:txBody>
          <a:bodyPr/>
          <a:lstStyle/>
          <a:p>
            <a:r>
              <a:rPr lang="en-GB" dirty="0"/>
              <a:t>INPUTS INTO SCENARIO GENERATION</a:t>
            </a:r>
          </a:p>
        </p:txBody>
      </p:sp>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979200" y="1709243"/>
            <a:ext cx="7456962" cy="4154984"/>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t>We’ve now covered Monte Carlo simulation and simple boot-strapping.</a:t>
            </a:r>
          </a:p>
          <a:p>
            <a:pPr>
              <a:spcAft>
                <a:spcPts val="1800"/>
              </a:spcAft>
            </a:pPr>
            <a:endParaRPr lang="en-GB" sz="1800" dirty="0"/>
          </a:p>
          <a:p>
            <a:pPr>
              <a:spcAft>
                <a:spcPts val="1800"/>
              </a:spcAft>
            </a:pPr>
            <a:r>
              <a:rPr lang="en-GB" sz="1800" dirty="0"/>
              <a:t>We randomly selected several short periods from history and combined them to generate scenarios of our desired length.</a:t>
            </a:r>
          </a:p>
          <a:p>
            <a:pPr>
              <a:spcAft>
                <a:spcPts val="1800"/>
              </a:spcAft>
            </a:pPr>
            <a:endParaRPr lang="en-GB" sz="1800" dirty="0"/>
          </a:p>
          <a:p>
            <a:pPr>
              <a:spcAft>
                <a:spcPts val="1800"/>
              </a:spcAft>
            </a:pPr>
            <a:r>
              <a:rPr lang="en-GB" sz="1800" dirty="0"/>
              <a:t>The short periods we choose are just as likely to come from the recent past as from long ago. Is that a good thing? </a:t>
            </a:r>
          </a:p>
          <a:p>
            <a:pPr>
              <a:spcAft>
                <a:spcPts val="1800"/>
              </a:spcAft>
            </a:pPr>
            <a:endParaRPr lang="en-GB" sz="1800" dirty="0"/>
          </a:p>
          <a:p>
            <a:pPr marL="0" indent="0">
              <a:spcAft>
                <a:spcPts val="1800"/>
              </a:spcAft>
              <a:buNone/>
            </a:pPr>
            <a:r>
              <a:rPr lang="en-GB" sz="1800" dirty="0">
                <a:solidFill>
                  <a:schemeClr val="accent2"/>
                </a:solidFill>
              </a:rPr>
              <a:t>There’s a never-ending trade-off between going back in time to get as much data as you can, and the fact that the world may have changed since then.</a:t>
            </a:r>
          </a:p>
        </p:txBody>
      </p:sp>
    </p:spTree>
    <p:extLst>
      <p:ext uri="{BB962C8B-B14F-4D97-AF65-F5344CB8AC3E}">
        <p14:creationId xmlns:p14="http://schemas.microsoft.com/office/powerpoint/2010/main" val="167206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a:extLst>
              <a:ext uri="{FF2B5EF4-FFF2-40B4-BE49-F238E27FC236}">
                <a16:creationId xmlns:a16="http://schemas.microsoft.com/office/drawing/2014/main" id="{B4866554-C5B3-AC8C-1646-0F8475886E55}"/>
              </a:ext>
            </a:extLst>
          </p:cNvPr>
          <p:cNvGraphicFramePr>
            <a:graphicFrameLocks noGrp="1"/>
          </p:cNvGraphicFramePr>
          <p:nvPr>
            <p:ph sz="quarter" idx="14"/>
            <p:extLst>
              <p:ext uri="{D42A27DB-BD31-4B8C-83A1-F6EECF244321}">
                <p14:modId xmlns:p14="http://schemas.microsoft.com/office/powerpoint/2010/main" val="3951120435"/>
              </p:ext>
            </p:extLst>
          </p:nvPr>
        </p:nvGraphicFramePr>
        <p:xfrm>
          <a:off x="4495159" y="1448961"/>
          <a:ext cx="4805363" cy="4076700"/>
        </p:xfrm>
        <a:graphic>
          <a:graphicData uri="http://schemas.openxmlformats.org/drawingml/2006/chart">
            <c:chart xmlns:c="http://schemas.openxmlformats.org/drawingml/2006/chart" xmlns:r="http://schemas.openxmlformats.org/officeDocument/2006/relationships" r:id="rId2"/>
          </a:graphicData>
        </a:graphic>
      </p:graphicFrame>
      <p:sp>
        <p:nvSpPr>
          <p:cNvPr id="9" name="Title 8">
            <a:extLst>
              <a:ext uri="{FF2B5EF4-FFF2-40B4-BE49-F238E27FC236}">
                <a16:creationId xmlns:a16="http://schemas.microsoft.com/office/drawing/2014/main" id="{09A663C3-1EAD-8A2D-3718-E3A580E0DA9B}"/>
              </a:ext>
            </a:extLst>
          </p:cNvPr>
          <p:cNvSpPr>
            <a:spLocks noGrp="1"/>
          </p:cNvSpPr>
          <p:nvPr>
            <p:ph type="title"/>
          </p:nvPr>
        </p:nvSpPr>
        <p:spPr/>
        <p:txBody>
          <a:bodyPr/>
          <a:lstStyle/>
          <a:p>
            <a:r>
              <a:rPr lang="en-GB" dirty="0"/>
              <a:t>Dealing with change</a:t>
            </a:r>
          </a:p>
        </p:txBody>
      </p:sp>
      <p:sp>
        <p:nvSpPr>
          <p:cNvPr id="10" name="Content Placeholder 13">
            <a:extLst>
              <a:ext uri="{FF2B5EF4-FFF2-40B4-BE49-F238E27FC236}">
                <a16:creationId xmlns:a16="http://schemas.microsoft.com/office/drawing/2014/main" id="{DAFE6CD3-2986-DF76-DFDA-E79C384C499D}"/>
              </a:ext>
            </a:extLst>
          </p:cNvPr>
          <p:cNvSpPr txBox="1">
            <a:spLocks/>
          </p:cNvSpPr>
          <p:nvPr/>
        </p:nvSpPr>
        <p:spPr>
          <a:xfrm>
            <a:off x="979200" y="1448961"/>
            <a:ext cx="3375439" cy="6017032"/>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Consider the monthly returns of this asset.</a:t>
            </a:r>
          </a:p>
          <a:p>
            <a:pPr>
              <a:spcAft>
                <a:spcPts val="1800"/>
              </a:spcAft>
            </a:pPr>
            <a:r>
              <a:rPr lang="en-GB" sz="1800" dirty="0">
                <a:latin typeface="+mn-lt"/>
              </a:rPr>
              <a:t>It looks as if something might have fundamentally changed about seven months ago.</a:t>
            </a:r>
          </a:p>
          <a:p>
            <a:pPr>
              <a:spcAft>
                <a:spcPts val="1800"/>
              </a:spcAft>
            </a:pPr>
            <a:r>
              <a:rPr lang="en-GB" sz="1800" dirty="0">
                <a:latin typeface="+mn-lt"/>
              </a:rPr>
              <a:t>If so, do we really want to use data older than this? Should we throw it away?</a:t>
            </a:r>
          </a:p>
          <a:p>
            <a:pPr>
              <a:spcAft>
                <a:spcPts val="1800"/>
              </a:spcAft>
            </a:pPr>
            <a:r>
              <a:rPr lang="en-GB" sz="1800" dirty="0">
                <a:latin typeface="+mn-lt"/>
              </a:rPr>
              <a:t>Time-weighting is a way of still using all the data, but attaching greater importance to more recent data.</a:t>
            </a:r>
          </a:p>
          <a:p>
            <a:pPr marL="0" indent="0">
              <a:spcAft>
                <a:spcPts val="1800"/>
              </a:spcAft>
              <a:buNone/>
            </a:pPr>
            <a:endParaRPr lang="en-GB" sz="1800" dirty="0">
              <a:latin typeface="+mn-lt"/>
            </a:endParaRPr>
          </a:p>
          <a:p>
            <a:pPr marL="0" indent="0">
              <a:spcAft>
                <a:spcPts val="1800"/>
              </a:spcAft>
              <a:buNone/>
            </a:pPr>
            <a:endParaRPr lang="en-GB" sz="1800" dirty="0">
              <a:latin typeface="+mn-lt"/>
            </a:endParaRPr>
          </a:p>
          <a:p>
            <a:pPr marL="0" indent="0">
              <a:spcAft>
                <a:spcPts val="1800"/>
              </a:spcAft>
              <a:buNone/>
            </a:pPr>
            <a:endParaRPr lang="en-GB" sz="1800" dirty="0">
              <a:latin typeface="+mn-lt"/>
            </a:endParaRPr>
          </a:p>
          <a:p>
            <a:pPr>
              <a:spcAft>
                <a:spcPts val="1800"/>
              </a:spcAft>
            </a:pPr>
            <a:endParaRPr lang="en-GB" dirty="0"/>
          </a:p>
        </p:txBody>
      </p:sp>
    </p:spTree>
    <p:extLst>
      <p:ext uri="{BB962C8B-B14F-4D97-AF65-F5344CB8AC3E}">
        <p14:creationId xmlns:p14="http://schemas.microsoft.com/office/powerpoint/2010/main" val="186958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Exponential weighting</a:t>
            </a:r>
          </a:p>
        </p:txBody>
      </p:sp>
      <mc:AlternateContent xmlns:mc="http://schemas.openxmlformats.org/markup-compatibility/2006" xmlns:a14="http://schemas.microsoft.com/office/drawing/2010/main">
        <mc:Choice Requires="a14">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979200" y="1370826"/>
                <a:ext cx="3984987" cy="4755148"/>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Suppose we say we’ll attach “full weight” to our most recent observation.</a:t>
                </a:r>
              </a:p>
              <a:p>
                <a:pPr>
                  <a:spcAft>
                    <a:spcPts val="1800"/>
                  </a:spcAft>
                </a:pPr>
                <a:r>
                  <a:rPr lang="en-GB" sz="1800" dirty="0">
                    <a:latin typeface="+mn-lt"/>
                  </a:rPr>
                  <a:t>However, for the previous month’s observation, we’ll attach a little less weight. Say, 98% of the most recent.</a:t>
                </a:r>
              </a:p>
              <a:p>
                <a:pPr>
                  <a:spcAft>
                    <a:spcPts val="1800"/>
                  </a:spcAft>
                </a:pPr>
                <a:r>
                  <a:rPr lang="en-GB" sz="1800" dirty="0">
                    <a:latin typeface="+mn-lt"/>
                  </a:rPr>
                  <a:t>And for the month before that we’ll give that a weight of 98% of the succeeding month.</a:t>
                </a:r>
              </a:p>
              <a:p>
                <a:pPr>
                  <a:spcAft>
                    <a:spcPts val="1800"/>
                  </a:spcAft>
                </a:pPr>
                <a:r>
                  <a:rPr lang="en-GB" sz="1800" dirty="0">
                    <a:latin typeface="+mn-lt"/>
                  </a:rPr>
                  <a:t>And so on.</a:t>
                </a:r>
              </a:p>
              <a:p>
                <a:pPr>
                  <a:spcAft>
                    <a:spcPts val="1800"/>
                  </a:spcAft>
                </a:pPr>
                <a:r>
                  <a:rPr lang="en-GB" sz="1800" dirty="0">
                    <a:latin typeface="+mn-lt"/>
                  </a:rPr>
                  <a:t>If we denote our decay factor, here of 98%, as </a:t>
                </a:r>
                <a14:m>
                  <m:oMath xmlns:m="http://schemas.openxmlformats.org/officeDocument/2006/math">
                    <m:r>
                      <a:rPr lang="en-GB" sz="1800" i="1" smtClean="0">
                        <a:latin typeface="Cambria Math" panose="02040503050406030204" pitchFamily="18" charset="0"/>
                        <a:ea typeface="Cambria Math" panose="02040503050406030204" pitchFamily="18" charset="0"/>
                      </a:rPr>
                      <m:t>𝜆</m:t>
                    </m:r>
                  </m:oMath>
                </a14:m>
                <a:r>
                  <a:rPr lang="en-GB" sz="1800" dirty="0">
                    <a:latin typeface="+mn-lt"/>
                  </a:rPr>
                  <a:t>, then the weight attached to the </a:t>
                </a:r>
                <a14:m>
                  <m:oMath xmlns:m="http://schemas.openxmlformats.org/officeDocument/2006/math">
                    <m:r>
                      <a:rPr lang="en-GB" sz="1800" i="1">
                        <a:latin typeface="Cambria Math" panose="02040503050406030204" pitchFamily="18" charset="0"/>
                      </a:rPr>
                      <m:t>𝑛</m:t>
                    </m:r>
                  </m:oMath>
                </a14:m>
                <a:r>
                  <a:rPr lang="en-GB" sz="1800" baseline="30000" dirty="0">
                    <a:latin typeface="+mn-lt"/>
                  </a:rPr>
                  <a:t>th</a:t>
                </a:r>
                <a:r>
                  <a:rPr lang="en-GB" sz="1800" dirty="0">
                    <a:latin typeface="+mn-lt"/>
                  </a:rPr>
                  <a:t> oldest observation is </a:t>
                </a:r>
                <a14:m>
                  <m:oMath xmlns:m="http://schemas.openxmlformats.org/officeDocument/2006/math">
                    <m:sSup>
                      <m:sSupPr>
                        <m:ctrlPr>
                          <a:rPr lang="en-GB" sz="1800" i="1">
                            <a:latin typeface="Cambria Math" panose="02040503050406030204" pitchFamily="18" charset="0"/>
                          </a:rPr>
                        </m:ctrlPr>
                      </m:sSupPr>
                      <m:e>
                        <m:r>
                          <a:rPr lang="en-GB" sz="1800" i="1">
                            <a:latin typeface="Cambria Math" panose="02040503050406030204" pitchFamily="18" charset="0"/>
                            <a:ea typeface="Cambria Math" panose="02040503050406030204" pitchFamily="18" charset="0"/>
                          </a:rPr>
                          <m:t>𝜆</m:t>
                        </m:r>
                      </m:e>
                      <m:sup>
                        <m:r>
                          <a:rPr lang="en-GB" sz="1800" b="0" i="1" smtClean="0">
                            <a:latin typeface="Cambria Math" panose="02040503050406030204" pitchFamily="18" charset="0"/>
                          </a:rPr>
                          <m:t>𝑛</m:t>
                        </m:r>
                        <m:r>
                          <a:rPr lang="en-GB" sz="1800" b="0" i="1" smtClean="0">
                            <a:latin typeface="Cambria Math" panose="02040503050406030204" pitchFamily="18" charset="0"/>
                          </a:rPr>
                          <m:t>−1</m:t>
                        </m:r>
                      </m:sup>
                    </m:sSup>
                    <m:r>
                      <a:rPr lang="en-GB" sz="1800" b="0" i="0" smtClean="0">
                        <a:latin typeface="Cambria Math" panose="02040503050406030204" pitchFamily="18" charset="0"/>
                      </a:rPr>
                      <m:t>. </m:t>
                    </m:r>
                  </m:oMath>
                </a14:m>
                <a:endParaRPr lang="en-GB" sz="1800" dirty="0">
                  <a:latin typeface="+mn-lt"/>
                </a:endParaRPr>
              </a:p>
              <a:p>
                <a:pPr>
                  <a:spcAft>
                    <a:spcPts val="1800"/>
                  </a:spcAft>
                </a:pPr>
                <a:endParaRPr lang="en-GB" sz="1800" dirty="0">
                  <a:latin typeface="+mn-lt"/>
                </a:endParaRPr>
              </a:p>
            </p:txBody>
          </p:sp>
        </mc:Choice>
        <mc:Fallback xmlns="">
          <p:sp>
            <p:nvSpPr>
              <p:cNvPr id="13" name="Content Placeholder 13">
                <a:extLst>
                  <a:ext uri="{FF2B5EF4-FFF2-40B4-BE49-F238E27FC236}">
                    <a16:creationId xmlns:a16="http://schemas.microsoft.com/office/drawing/2014/main" id="{E74639ED-4F6D-973D-7AD8-A365002622EC}"/>
                  </a:ext>
                </a:extLst>
              </p:cNvPr>
              <p:cNvSpPr txBox="1">
                <a:spLocks noRot="1" noChangeAspect="1" noMove="1" noResize="1" noEditPoints="1" noAdjustHandles="1" noChangeArrowheads="1" noChangeShapeType="1" noTextEdit="1"/>
              </p:cNvSpPr>
              <p:nvPr/>
            </p:nvSpPr>
            <p:spPr>
              <a:xfrm>
                <a:off x="979200" y="1370826"/>
                <a:ext cx="3984987" cy="4755148"/>
              </a:xfrm>
              <a:prstGeom prst="rect">
                <a:avLst/>
              </a:prstGeom>
              <a:blipFill>
                <a:blip r:embed="rId2"/>
                <a:stretch>
                  <a:fillRect l="-3369" t="-1667" r="-3216"/>
                </a:stretch>
              </a:blipFill>
            </p:spPr>
            <p:txBody>
              <a:bodyPr/>
              <a:lstStyle/>
              <a:p>
                <a:r>
                  <a:rPr lang="en-GB">
                    <a:noFill/>
                  </a:rPr>
                  <a:t> </a:t>
                </a:r>
              </a:p>
            </p:txBody>
          </p:sp>
        </mc:Fallback>
      </mc:AlternateContent>
      <p:graphicFrame>
        <p:nvGraphicFramePr>
          <p:cNvPr id="3" name="Content Placeholder 11">
            <a:extLst>
              <a:ext uri="{FF2B5EF4-FFF2-40B4-BE49-F238E27FC236}">
                <a16:creationId xmlns:a16="http://schemas.microsoft.com/office/drawing/2014/main" id="{7D9F5348-B93C-CCBB-E51C-D00BDE322B26}"/>
              </a:ext>
            </a:extLst>
          </p:cNvPr>
          <p:cNvGraphicFramePr>
            <a:graphicFrameLocks/>
          </p:cNvGraphicFramePr>
          <p:nvPr>
            <p:extLst>
              <p:ext uri="{D42A27DB-BD31-4B8C-83A1-F6EECF244321}">
                <p14:modId xmlns:p14="http://schemas.microsoft.com/office/powerpoint/2010/main" val="672518089"/>
              </p:ext>
            </p:extLst>
          </p:nvPr>
        </p:nvGraphicFramePr>
        <p:xfrm>
          <a:off x="5254264" y="1390263"/>
          <a:ext cx="3984987" cy="40767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7395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Half-lives</a:t>
            </a:r>
          </a:p>
        </p:txBody>
      </p:sp>
      <mc:AlternateContent xmlns:mc="http://schemas.openxmlformats.org/markup-compatibility/2006" xmlns:a14="http://schemas.microsoft.com/office/drawing/2010/main">
        <mc:Choice Requires="a14">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987063" y="1456938"/>
                <a:ext cx="3518262" cy="5635389"/>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The weight of an observation never falls to zero. Instead, as with radioactivity, the speed of decay is normally measured in terms of the “half-life”: the time it takes for the weight to fall by half.</a:t>
                </a:r>
              </a:p>
              <a:p>
                <a:pPr>
                  <a:spcAft>
                    <a:spcPts val="1800"/>
                  </a:spcAft>
                </a:pPr>
                <a:r>
                  <a:rPr lang="en-GB" sz="1800" dirty="0">
                    <a:latin typeface="+mn-lt"/>
                  </a:rPr>
                  <a:t>For our 98% monthly decay the half-life is just under 35 months:  </a:t>
                </a:r>
                <a14:m>
                  <m:oMath xmlns:m="http://schemas.openxmlformats.org/officeDocument/2006/math">
                    <m:sSup>
                      <m:sSupPr>
                        <m:ctrlPr>
                          <a:rPr lang="en-GB" sz="1800" i="1">
                            <a:latin typeface="Cambria Math" panose="02040503050406030204" pitchFamily="18" charset="0"/>
                          </a:rPr>
                        </m:ctrlPr>
                      </m:sSupPr>
                      <m:e>
                        <m:r>
                          <a:rPr lang="en-GB" sz="1800" i="1">
                            <a:latin typeface="Cambria Math" panose="02040503050406030204" pitchFamily="18" charset="0"/>
                            <a:ea typeface="Cambria Math" panose="02040503050406030204" pitchFamily="18" charset="0"/>
                          </a:rPr>
                          <m:t>𝜆</m:t>
                        </m:r>
                      </m:e>
                      <m:sup>
                        <m:r>
                          <a:rPr lang="en-GB" sz="1800" b="0" i="1" smtClean="0">
                            <a:latin typeface="Cambria Math" panose="02040503050406030204" pitchFamily="18" charset="0"/>
                          </a:rPr>
                          <m:t>35</m:t>
                        </m:r>
                      </m:sup>
                    </m:sSup>
                  </m:oMath>
                </a14:m>
                <a:r>
                  <a:rPr lang="en-GB" sz="1800" dirty="0">
                    <a:latin typeface="+mn-lt"/>
                  </a:rPr>
                  <a:t> = 0.493. This means that the most recent three years of history will account for roughly half of what happens in our simulations.</a:t>
                </a:r>
              </a:p>
              <a:p>
                <a:pPr>
                  <a:spcAft>
                    <a:spcPts val="600"/>
                  </a:spcAft>
                </a:pPr>
                <a:r>
                  <a:rPr lang="en-GB" sz="1800" dirty="0">
                    <a:latin typeface="+mn-lt"/>
                  </a:rPr>
                  <a:t>Other half-lives, as no. of periods:</a:t>
                </a:r>
              </a:p>
              <a:p>
                <a:pPr lvl="1">
                  <a:spcAft>
                    <a:spcPts val="600"/>
                  </a:spcAft>
                </a:pPr>
                <a:r>
                  <a:rPr lang="en-GB" sz="1800" dirty="0">
                    <a:latin typeface="+mn-lt"/>
                  </a:rPr>
                  <a:t>if </a:t>
                </a:r>
                <a14:m>
                  <m:oMath xmlns:m="http://schemas.openxmlformats.org/officeDocument/2006/math">
                    <m:r>
                      <a:rPr lang="en-GB" sz="1800" i="1">
                        <a:latin typeface="Cambria Math" panose="02040503050406030204" pitchFamily="18" charset="0"/>
                        <a:ea typeface="Cambria Math" panose="02040503050406030204" pitchFamily="18" charset="0"/>
                      </a:rPr>
                      <m:t>𝜆</m:t>
                    </m:r>
                  </m:oMath>
                </a14:m>
                <a:r>
                  <a:rPr lang="en-GB" sz="1800" dirty="0">
                    <a:latin typeface="+mn-lt"/>
                  </a:rPr>
                  <a:t> = 0.97, half-life c. 23</a:t>
                </a:r>
              </a:p>
              <a:p>
                <a:pPr lvl="1">
                  <a:spcAft>
                    <a:spcPts val="600"/>
                  </a:spcAft>
                </a:pPr>
                <a:r>
                  <a:rPr lang="en-GB" sz="1800" dirty="0">
                    <a:latin typeface="+mn-lt"/>
                  </a:rPr>
                  <a:t>if </a:t>
                </a:r>
                <a14:m>
                  <m:oMath xmlns:m="http://schemas.openxmlformats.org/officeDocument/2006/math">
                    <m:r>
                      <a:rPr lang="en-GB" sz="1800" i="1">
                        <a:latin typeface="Cambria Math" panose="02040503050406030204" pitchFamily="18" charset="0"/>
                        <a:ea typeface="Cambria Math" panose="02040503050406030204" pitchFamily="18" charset="0"/>
                      </a:rPr>
                      <m:t>𝜆</m:t>
                    </m:r>
                  </m:oMath>
                </a14:m>
                <a:r>
                  <a:rPr lang="en-GB" sz="1800" dirty="0">
                    <a:latin typeface="+mn-lt"/>
                  </a:rPr>
                  <a:t> = 0.94, half-life c. 12</a:t>
                </a:r>
              </a:p>
              <a:p>
                <a:pPr lvl="1">
                  <a:spcAft>
                    <a:spcPts val="1800"/>
                  </a:spcAft>
                </a:pPr>
                <a:endParaRPr lang="en-GB" sz="1800" dirty="0">
                  <a:latin typeface="+mn-lt"/>
                </a:endParaRPr>
              </a:p>
              <a:p>
                <a:pPr>
                  <a:spcAft>
                    <a:spcPts val="1800"/>
                  </a:spcAft>
                </a:pPr>
                <a:endParaRPr lang="en-GB" sz="1800" dirty="0">
                  <a:latin typeface="+mn-lt"/>
                </a:endParaRPr>
              </a:p>
            </p:txBody>
          </p:sp>
        </mc:Choice>
        <mc:Fallback xmlns="">
          <p:sp>
            <p:nvSpPr>
              <p:cNvPr id="13" name="Content Placeholder 13">
                <a:extLst>
                  <a:ext uri="{FF2B5EF4-FFF2-40B4-BE49-F238E27FC236}">
                    <a16:creationId xmlns:a16="http://schemas.microsoft.com/office/drawing/2014/main" id="{E74639ED-4F6D-973D-7AD8-A365002622EC}"/>
                  </a:ext>
                </a:extLst>
              </p:cNvPr>
              <p:cNvSpPr txBox="1">
                <a:spLocks noRot="1" noChangeAspect="1" noMove="1" noResize="1" noEditPoints="1" noAdjustHandles="1" noChangeArrowheads="1" noChangeShapeType="1" noTextEdit="1"/>
              </p:cNvSpPr>
              <p:nvPr/>
            </p:nvSpPr>
            <p:spPr>
              <a:xfrm>
                <a:off x="987063" y="1456938"/>
                <a:ext cx="3518262" cy="5635389"/>
              </a:xfrm>
              <a:prstGeom prst="rect">
                <a:avLst/>
              </a:prstGeom>
              <a:blipFill>
                <a:blip r:embed="rId2"/>
                <a:stretch>
                  <a:fillRect l="-3813" t="-1407" r="-3986"/>
                </a:stretch>
              </a:blipFill>
            </p:spPr>
            <p:txBody>
              <a:bodyPr/>
              <a:lstStyle/>
              <a:p>
                <a:r>
                  <a:rPr lang="en-GB">
                    <a:noFill/>
                  </a:rPr>
                  <a:t> </a:t>
                </a:r>
              </a:p>
            </p:txBody>
          </p:sp>
        </mc:Fallback>
      </mc:AlternateContent>
      <p:graphicFrame>
        <p:nvGraphicFramePr>
          <p:cNvPr id="2" name="Content Placeholder 12">
            <a:extLst>
              <a:ext uri="{FF2B5EF4-FFF2-40B4-BE49-F238E27FC236}">
                <a16:creationId xmlns:a16="http://schemas.microsoft.com/office/drawing/2014/main" id="{E073C57F-0BCE-4457-BE42-398C1F08E803}"/>
              </a:ext>
            </a:extLst>
          </p:cNvPr>
          <p:cNvGraphicFramePr>
            <a:graphicFrameLocks/>
          </p:cNvGraphicFramePr>
          <p:nvPr>
            <p:extLst>
              <p:ext uri="{D42A27DB-BD31-4B8C-83A1-F6EECF244321}">
                <p14:modId xmlns:p14="http://schemas.microsoft.com/office/powerpoint/2010/main" val="3713460914"/>
              </p:ext>
            </p:extLst>
          </p:nvPr>
        </p:nvGraphicFramePr>
        <p:xfrm>
          <a:off x="4800601" y="1456938"/>
          <a:ext cx="4618400" cy="40100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93984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a:xfrm>
            <a:off x="979199" y="343203"/>
            <a:ext cx="6555075" cy="664797"/>
          </a:xfrm>
        </p:spPr>
        <p:txBody>
          <a:bodyPr/>
          <a:lstStyle/>
          <a:p>
            <a:r>
              <a:rPr lang="en-GB" dirty="0"/>
              <a:t>Variations on exponential weighting</a:t>
            </a:r>
          </a:p>
        </p:txBody>
      </p:sp>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987063" y="1456938"/>
            <a:ext cx="2918187" cy="4924425"/>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Other weighting schemes are available, and it could be useful to mix schemes.</a:t>
            </a:r>
          </a:p>
          <a:p>
            <a:pPr>
              <a:spcAft>
                <a:spcPts val="1800"/>
              </a:spcAft>
            </a:pPr>
            <a:r>
              <a:rPr lang="en-GB" sz="1800" dirty="0">
                <a:latin typeface="+mn-lt"/>
              </a:rPr>
              <a:t>For example, it could be that a historical period of heightened volatility could be of concern, and given a full weight.</a:t>
            </a:r>
          </a:p>
          <a:p>
            <a:pPr>
              <a:spcAft>
                <a:spcPts val="600"/>
              </a:spcAft>
            </a:pPr>
            <a:r>
              <a:rPr lang="en-GB" sz="1800" dirty="0">
                <a:latin typeface="+mn-lt"/>
              </a:rPr>
              <a:t>Another period that is unlikely to recur could be given a zero weight to exclude it from our scenarios.</a:t>
            </a:r>
          </a:p>
          <a:p>
            <a:pPr lvl="1">
              <a:spcAft>
                <a:spcPts val="1800"/>
              </a:spcAft>
            </a:pPr>
            <a:endParaRPr lang="en-GB" sz="1800" dirty="0">
              <a:latin typeface="+mn-lt"/>
            </a:endParaRPr>
          </a:p>
          <a:p>
            <a:pPr>
              <a:spcAft>
                <a:spcPts val="1800"/>
              </a:spcAft>
            </a:pPr>
            <a:endParaRPr lang="en-GB" sz="1800" dirty="0">
              <a:latin typeface="+mn-lt"/>
            </a:endParaRPr>
          </a:p>
        </p:txBody>
      </p:sp>
      <p:pic>
        <p:nvPicPr>
          <p:cNvPr id="6" name="Picture 5">
            <a:extLst>
              <a:ext uri="{FF2B5EF4-FFF2-40B4-BE49-F238E27FC236}">
                <a16:creationId xmlns:a16="http://schemas.microsoft.com/office/drawing/2014/main" id="{06F2AB68-E5FD-DDDD-7CD7-24BE5FBE8585}"/>
              </a:ext>
            </a:extLst>
          </p:cNvPr>
          <p:cNvPicPr>
            <a:picLocks noChangeAspect="1"/>
          </p:cNvPicPr>
          <p:nvPr/>
        </p:nvPicPr>
        <p:blipFill>
          <a:blip r:embed="rId2"/>
          <a:stretch>
            <a:fillRect/>
          </a:stretch>
        </p:blipFill>
        <p:spPr>
          <a:xfrm>
            <a:off x="4256736" y="1541526"/>
            <a:ext cx="5148834" cy="3335274"/>
          </a:xfrm>
          <a:prstGeom prst="rect">
            <a:avLst/>
          </a:prstGeom>
        </p:spPr>
      </p:pic>
    </p:spTree>
    <p:extLst>
      <p:ext uri="{BB962C8B-B14F-4D97-AF65-F5344CB8AC3E}">
        <p14:creationId xmlns:p14="http://schemas.microsoft.com/office/powerpoint/2010/main" val="209497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42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392466"/>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519AE100-2625-4348-BC27-CA6A15F6162E}" vid="{2873D34A-7D07-4342-B9AD-29D302CD21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CAIM PPTX Template</Template>
  <TotalTime>5034</TotalTime>
  <Words>446</Words>
  <Application>Microsoft Office PowerPoint</Application>
  <PresentationFormat>A4 Paper (210x297 mm)</PresentationFormat>
  <Paragraphs>42</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Cambria Math</vt:lpstr>
      <vt:lpstr>Open Sans</vt:lpstr>
      <vt:lpstr>Source Sans CAIM</vt:lpstr>
      <vt:lpstr>System Font Regular</vt:lpstr>
      <vt:lpstr>Office Theme</vt:lpstr>
      <vt:lpstr>Weighted bootstrapping  making more use of more recent data</vt:lpstr>
      <vt:lpstr>INPUTS INTO SCENARIO GENERATION</vt:lpstr>
      <vt:lpstr>Dealing with change</vt:lpstr>
      <vt:lpstr>Exponential weighting</vt:lpstr>
      <vt:lpstr>Half-lives</vt:lpstr>
      <vt:lpstr>Variations on exponential weighting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Grava, Roberts</dc:creator>
  <cp:lastModifiedBy>Alan Cubbon</cp:lastModifiedBy>
  <cp:revision>143</cp:revision>
  <dcterms:created xsi:type="dcterms:W3CDTF">2021-11-18T14:21:31Z</dcterms:created>
  <dcterms:modified xsi:type="dcterms:W3CDTF">2024-10-11T09:26:37Z</dcterms:modified>
</cp:coreProperties>
</file>