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76" r:id="rId3"/>
    <p:sldId id="377" r:id="rId4"/>
    <p:sldId id="378" r:id="rId5"/>
    <p:sldId id="393" r:id="rId6"/>
    <p:sldId id="392" r:id="rId7"/>
    <p:sldId id="390" r:id="rId8"/>
    <p:sldId id="381" r:id="rId9"/>
    <p:sldId id="382" r:id="rId10"/>
    <p:sldId id="383" r:id="rId11"/>
    <p:sldId id="384" r:id="rId12"/>
    <p:sldId id="387" r:id="rId13"/>
    <p:sldId id="258" r:id="rId14"/>
    <p:sldId id="257" r:id="rId15"/>
    <p:sldId id="279" r:id="rId16"/>
    <p:sldId id="375" r:id="rId17"/>
    <p:sldId id="371" r:id="rId1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5"/>
  </p:normalViewPr>
  <p:slideViewPr>
    <p:cSldViewPr snapToGrid="0">
      <p:cViewPr varScale="1">
        <p:scale>
          <a:sx n="77" d="100"/>
          <a:sy n="77" d="100"/>
        </p:scale>
        <p:origin x="43" y="149"/>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AB-DATA-SVR.cabank.local\caimldata\QRA\Alan\Charlie%20Slide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AB-DATA-SVR.cabank.local\caimldata\QRA\Alan\Charlie%20Slide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285301325638388E-2"/>
          <c:y val="6.9444444444444448E-2"/>
          <c:w val="0.86970432789468566"/>
          <c:h val="0.87962962962962965"/>
        </c:manualLayout>
      </c:layout>
      <c:barChart>
        <c:barDir val="col"/>
        <c:grouping val="clustered"/>
        <c:varyColors val="0"/>
        <c:ser>
          <c:idx val="0"/>
          <c:order val="0"/>
          <c:spPr>
            <a:solidFill>
              <a:srgbClr val="C00000"/>
            </a:solidFill>
            <a:ln>
              <a:solidFill>
                <a:srgbClr val="C00000"/>
              </a:solidFill>
            </a:ln>
            <a:effectLst/>
          </c:spPr>
          <c:invertIfNegative val="0"/>
          <c:cat>
            <c:numRef>
              <c:f>'[Charlie Slides.xlsx]Sheet2'!$B$4:$B$43</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cat>
          <c:val>
            <c:numRef>
              <c:f>'[Charlie Slides.xlsx]Sheet2'!$D$4:$D$43</c:f>
              <c:numCache>
                <c:formatCode>General</c:formatCode>
                <c:ptCount val="40"/>
                <c:pt idx="0">
                  <c:v>0.20964490239157874</c:v>
                </c:pt>
                <c:pt idx="1">
                  <c:v>-0.63208223176281098</c:v>
                </c:pt>
                <c:pt idx="2">
                  <c:v>2.4393316683060329</c:v>
                </c:pt>
                <c:pt idx="3">
                  <c:v>0.24042480094135832</c:v>
                </c:pt>
                <c:pt idx="4">
                  <c:v>2.1733129926321277</c:v>
                </c:pt>
                <c:pt idx="5">
                  <c:v>1.0888803740219384</c:v>
                </c:pt>
                <c:pt idx="6">
                  <c:v>1.7285036646090295</c:v>
                </c:pt>
                <c:pt idx="7">
                  <c:v>1.5392794606676548</c:v>
                </c:pt>
                <c:pt idx="8">
                  <c:v>1.073579036080226</c:v>
                </c:pt>
                <c:pt idx="9">
                  <c:v>0.69241524852087788</c:v>
                </c:pt>
                <c:pt idx="10">
                  <c:v>1.0530321482257581</c:v>
                </c:pt>
                <c:pt idx="11">
                  <c:v>1.0480328139266908</c:v>
                </c:pt>
                <c:pt idx="12">
                  <c:v>2.8972166306737055</c:v>
                </c:pt>
                <c:pt idx="13">
                  <c:v>1.1439675608841113</c:v>
                </c:pt>
                <c:pt idx="14">
                  <c:v>1.7478014400930699</c:v>
                </c:pt>
                <c:pt idx="15">
                  <c:v>0.22335618838280757</c:v>
                </c:pt>
                <c:pt idx="16">
                  <c:v>1.6208814321788081</c:v>
                </c:pt>
                <c:pt idx="17">
                  <c:v>-0.17592427259876109</c:v>
                </c:pt>
                <c:pt idx="18">
                  <c:v>0.39810020346137331</c:v>
                </c:pt>
                <c:pt idx="19">
                  <c:v>2.0985696693564737</c:v>
                </c:pt>
                <c:pt idx="20">
                  <c:v>-3.8870877108682595</c:v>
                </c:pt>
                <c:pt idx="21">
                  <c:v>3.68389114283453</c:v>
                </c:pt>
                <c:pt idx="22">
                  <c:v>6.940227986261176</c:v>
                </c:pt>
                <c:pt idx="23">
                  <c:v>2.232343047177527</c:v>
                </c:pt>
                <c:pt idx="24">
                  <c:v>-1.2428467187344125</c:v>
                </c:pt>
                <c:pt idx="25">
                  <c:v>10.27938002883233</c:v>
                </c:pt>
                <c:pt idx="26">
                  <c:v>1.4261308316400905</c:v>
                </c:pt>
                <c:pt idx="27">
                  <c:v>11.798568857748718</c:v>
                </c:pt>
                <c:pt idx="28">
                  <c:v>3.0801263036400308</c:v>
                </c:pt>
                <c:pt idx="29">
                  <c:v>-1.9754533420973819</c:v>
                </c:pt>
                <c:pt idx="30">
                  <c:v>4.4448349450896263E-2</c:v>
                </c:pt>
                <c:pt idx="31">
                  <c:v>5.7985750105671734</c:v>
                </c:pt>
                <c:pt idx="32">
                  <c:v>1.2404206827449662</c:v>
                </c:pt>
                <c:pt idx="33">
                  <c:v>-5.6950774478800437</c:v>
                </c:pt>
                <c:pt idx="34">
                  <c:v>-9.7915458512299427</c:v>
                </c:pt>
                <c:pt idx="35">
                  <c:v>-2.011952375736028</c:v>
                </c:pt>
                <c:pt idx="36">
                  <c:v>-3.7287540273647988</c:v>
                </c:pt>
                <c:pt idx="37">
                  <c:v>-1.5624209922874939</c:v>
                </c:pt>
                <c:pt idx="38">
                  <c:v>12.529660410153525</c:v>
                </c:pt>
                <c:pt idx="39">
                  <c:v>5.37452009858489</c:v>
                </c:pt>
              </c:numCache>
            </c:numRef>
          </c:val>
          <c:extLst>
            <c:ext xmlns:c16="http://schemas.microsoft.com/office/drawing/2014/chart" uri="{C3380CC4-5D6E-409C-BE32-E72D297353CC}">
              <c16:uniqueId val="{00000000-F935-48DD-BB7E-F5C9D6DD9E58}"/>
            </c:ext>
          </c:extLst>
        </c:ser>
        <c:dLbls>
          <c:showLegendKey val="0"/>
          <c:showVal val="0"/>
          <c:showCatName val="0"/>
          <c:showSerName val="0"/>
          <c:showPercent val="0"/>
          <c:showBubbleSize val="0"/>
        </c:dLbls>
        <c:gapWidth val="150"/>
        <c:axId val="1053862472"/>
        <c:axId val="1053857552"/>
      </c:barChart>
      <c:catAx>
        <c:axId val="1053862472"/>
        <c:scaling>
          <c:orientation val="minMax"/>
        </c:scaling>
        <c:delete val="0"/>
        <c:axPos val="b"/>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57552"/>
        <c:crosses val="autoZero"/>
        <c:auto val="1"/>
        <c:lblAlgn val="ctr"/>
        <c:lblOffset val="100"/>
        <c:noMultiLvlLbl val="0"/>
      </c:catAx>
      <c:valAx>
        <c:axId val="1053857552"/>
        <c:scaling>
          <c:orientation val="minMax"/>
        </c:scaling>
        <c:delete val="0"/>
        <c:axPos val="l"/>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62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467785579026993E-2"/>
          <c:y val="9.2592592592592587E-2"/>
          <c:w val="0.8779237725537643"/>
          <c:h val="0.87962962962962965"/>
        </c:manualLayout>
      </c:layout>
      <c:barChart>
        <c:barDir val="col"/>
        <c:grouping val="clustered"/>
        <c:varyColors val="0"/>
        <c:ser>
          <c:idx val="0"/>
          <c:order val="0"/>
          <c:spPr>
            <a:solidFill>
              <a:srgbClr val="C00000"/>
            </a:solidFill>
            <a:ln>
              <a:solidFill>
                <a:srgbClr val="C00000"/>
              </a:solidFill>
            </a:ln>
            <a:effectLst/>
          </c:spPr>
          <c:invertIfNegative val="0"/>
          <c:cat>
            <c:numRef>
              <c:f>'[Charlie Slides.xlsx]Sheet2'!$B$4:$B$43</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cat>
          <c:val>
            <c:numRef>
              <c:f>'[Charlie Slides.xlsx]Sheet2'!$D$4:$D$43</c:f>
              <c:numCache>
                <c:formatCode>General</c:formatCode>
                <c:ptCount val="40"/>
                <c:pt idx="0">
                  <c:v>0.20964490239157874</c:v>
                </c:pt>
                <c:pt idx="1">
                  <c:v>-0.63208223176281098</c:v>
                </c:pt>
                <c:pt idx="2">
                  <c:v>2.4393316683060329</c:v>
                </c:pt>
                <c:pt idx="3">
                  <c:v>0.24042480094135832</c:v>
                </c:pt>
                <c:pt idx="4">
                  <c:v>2.1733129926321277</c:v>
                </c:pt>
                <c:pt idx="5">
                  <c:v>1.0888803740219384</c:v>
                </c:pt>
                <c:pt idx="6">
                  <c:v>1.7285036646090295</c:v>
                </c:pt>
                <c:pt idx="7">
                  <c:v>1.5392794606676548</c:v>
                </c:pt>
                <c:pt idx="8">
                  <c:v>1.073579036080226</c:v>
                </c:pt>
                <c:pt idx="9">
                  <c:v>0.69241524852087788</c:v>
                </c:pt>
                <c:pt idx="10">
                  <c:v>1.0530321482257581</c:v>
                </c:pt>
                <c:pt idx="11">
                  <c:v>1.0480328139266908</c:v>
                </c:pt>
                <c:pt idx="12">
                  <c:v>2.8972166306737055</c:v>
                </c:pt>
                <c:pt idx="13">
                  <c:v>1.1439675608841113</c:v>
                </c:pt>
                <c:pt idx="14">
                  <c:v>1.7478014400930699</c:v>
                </c:pt>
                <c:pt idx="15">
                  <c:v>0.22335618838280757</c:v>
                </c:pt>
                <c:pt idx="16">
                  <c:v>1.6208814321788081</c:v>
                </c:pt>
                <c:pt idx="17">
                  <c:v>-0.17592427259876109</c:v>
                </c:pt>
                <c:pt idx="18">
                  <c:v>0.39810020346137331</c:v>
                </c:pt>
                <c:pt idx="19">
                  <c:v>2.0985696693564737</c:v>
                </c:pt>
                <c:pt idx="20">
                  <c:v>-3.8870877108682595</c:v>
                </c:pt>
                <c:pt idx="21">
                  <c:v>3.68389114283453</c:v>
                </c:pt>
                <c:pt idx="22">
                  <c:v>6.940227986261176</c:v>
                </c:pt>
                <c:pt idx="23">
                  <c:v>2.232343047177527</c:v>
                </c:pt>
                <c:pt idx="24">
                  <c:v>-1.2428467187344125</c:v>
                </c:pt>
                <c:pt idx="25">
                  <c:v>10.27938002883233</c:v>
                </c:pt>
                <c:pt idx="26">
                  <c:v>1.4261308316400905</c:v>
                </c:pt>
                <c:pt idx="27">
                  <c:v>11.798568857748718</c:v>
                </c:pt>
                <c:pt idx="28">
                  <c:v>3.0801263036400308</c:v>
                </c:pt>
                <c:pt idx="29">
                  <c:v>-1.9754533420973819</c:v>
                </c:pt>
                <c:pt idx="30">
                  <c:v>4.4448349450896263E-2</c:v>
                </c:pt>
                <c:pt idx="31">
                  <c:v>5.7985750105671734</c:v>
                </c:pt>
                <c:pt idx="32">
                  <c:v>1.2404206827449662</c:v>
                </c:pt>
                <c:pt idx="33">
                  <c:v>-5.6950774478800437</c:v>
                </c:pt>
                <c:pt idx="34">
                  <c:v>-9.7915458512299427</c:v>
                </c:pt>
                <c:pt idx="35">
                  <c:v>-2.011952375736028</c:v>
                </c:pt>
                <c:pt idx="36">
                  <c:v>-3.7287540273647988</c:v>
                </c:pt>
                <c:pt idx="37">
                  <c:v>-1.5624209922874939</c:v>
                </c:pt>
                <c:pt idx="38">
                  <c:v>12.529660410153525</c:v>
                </c:pt>
                <c:pt idx="39">
                  <c:v>5.37452009858489</c:v>
                </c:pt>
              </c:numCache>
            </c:numRef>
          </c:val>
          <c:extLst>
            <c:ext xmlns:c16="http://schemas.microsoft.com/office/drawing/2014/chart" uri="{C3380CC4-5D6E-409C-BE32-E72D297353CC}">
              <c16:uniqueId val="{00000000-BD63-404F-993E-D3848707B4ED}"/>
            </c:ext>
          </c:extLst>
        </c:ser>
        <c:dLbls>
          <c:showLegendKey val="0"/>
          <c:showVal val="0"/>
          <c:showCatName val="0"/>
          <c:showSerName val="0"/>
          <c:showPercent val="0"/>
          <c:showBubbleSize val="0"/>
        </c:dLbls>
        <c:gapWidth val="150"/>
        <c:axId val="1053862472"/>
        <c:axId val="1053857552"/>
      </c:barChart>
      <c:lineChart>
        <c:grouping val="standard"/>
        <c:varyColors val="0"/>
        <c:ser>
          <c:idx val="1"/>
          <c:order val="1"/>
          <c:spPr>
            <a:ln w="19050" cap="rnd">
              <a:solidFill>
                <a:schemeClr val="accent1">
                  <a:lumMod val="50000"/>
                </a:schemeClr>
              </a:solidFill>
              <a:round/>
            </a:ln>
            <a:effectLst/>
          </c:spPr>
          <c:marker>
            <c:symbol val="none"/>
          </c:marker>
          <c:cat>
            <c:numRef>
              <c:f>'[Charlie Slides.xlsx]Sheet2'!$B$4:$B$43</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cat>
          <c:val>
            <c:numRef>
              <c:f>'[Charlie Slides.xlsx]Sheet2'!$E$4:$E$43</c:f>
              <c:numCache>
                <c:formatCode>General</c:formatCode>
                <c:ptCount val="40"/>
                <c:pt idx="0">
                  <c:v>0.30485802824652841</c:v>
                </c:pt>
                <c:pt idx="1">
                  <c:v>0.3142866270582767</c:v>
                </c:pt>
                <c:pt idx="2">
                  <c:v>0.32400683201884195</c:v>
                </c:pt>
                <c:pt idx="3">
                  <c:v>0.33402766187509481</c:v>
                </c:pt>
                <c:pt idx="4">
                  <c:v>0.34435841430422148</c:v>
                </c:pt>
                <c:pt idx="5">
                  <c:v>0.35500867454043455</c:v>
                </c:pt>
                <c:pt idx="6">
                  <c:v>0.36598832426848926</c:v>
                </c:pt>
                <c:pt idx="7">
                  <c:v>0.37730755079225697</c:v>
                </c:pt>
                <c:pt idx="8">
                  <c:v>0.38897685648686287</c:v>
                </c:pt>
                <c:pt idx="9">
                  <c:v>0.4010070685431576</c:v>
                </c:pt>
                <c:pt idx="10">
                  <c:v>0.41340934901356452</c:v>
                </c:pt>
                <c:pt idx="11">
                  <c:v>0.42619520516862325</c:v>
                </c:pt>
                <c:pt idx="12">
                  <c:v>0.43937650017383839</c:v>
                </c:pt>
                <c:pt idx="13">
                  <c:v>0.4529654640967406</c:v>
                </c:pt>
                <c:pt idx="14">
                  <c:v>0.46697470525437179</c:v>
                </c:pt>
                <c:pt idx="15">
                  <c:v>0.48141722191172354</c:v>
                </c:pt>
                <c:pt idx="16">
                  <c:v>0.49630641434198303</c:v>
                </c:pt>
                <c:pt idx="17">
                  <c:v>0.51165609725977634</c:v>
                </c:pt>
                <c:pt idx="18">
                  <c:v>0.52748051263894469</c:v>
                </c:pt>
                <c:pt idx="19">
                  <c:v>0.54379434292674711</c:v>
                </c:pt>
                <c:pt idx="20">
                  <c:v>0.56061272466674961</c:v>
                </c:pt>
                <c:pt idx="21">
                  <c:v>0.57795126254304086</c:v>
                </c:pt>
                <c:pt idx="22">
                  <c:v>0.595826043858805</c:v>
                </c:pt>
                <c:pt idx="23">
                  <c:v>0.61425365346268557</c:v>
                </c:pt>
                <c:pt idx="24">
                  <c:v>0.63325118913678924</c:v>
                </c:pt>
                <c:pt idx="25">
                  <c:v>0.65283627746060746</c:v>
                </c:pt>
                <c:pt idx="26">
                  <c:v>0.67302709016557472</c:v>
                </c:pt>
                <c:pt idx="27">
                  <c:v>0.69384236099543783</c:v>
                </c:pt>
                <c:pt idx="28">
                  <c:v>0.71530140308808021</c:v>
                </c:pt>
                <c:pt idx="29">
                  <c:v>0.73742412689492809</c:v>
                </c:pt>
                <c:pt idx="30">
                  <c:v>0.76023105865456508</c:v>
                </c:pt>
                <c:pt idx="31">
                  <c:v>0.78374335943769602</c:v>
                </c:pt>
                <c:pt idx="32">
                  <c:v>0.80798284478112992</c:v>
                </c:pt>
                <c:pt idx="33">
                  <c:v>0.83297200492899992</c:v>
                </c:pt>
                <c:pt idx="34">
                  <c:v>0.8587340256999999</c:v>
                </c:pt>
                <c:pt idx="35">
                  <c:v>0.88529280999999993</c:v>
                </c:pt>
                <c:pt idx="36">
                  <c:v>0.91267299999999996</c:v>
                </c:pt>
                <c:pt idx="37">
                  <c:v>0.94089999999999996</c:v>
                </c:pt>
                <c:pt idx="38">
                  <c:v>0.97</c:v>
                </c:pt>
                <c:pt idx="39">
                  <c:v>1</c:v>
                </c:pt>
              </c:numCache>
            </c:numRef>
          </c:val>
          <c:smooth val="0"/>
          <c:extLst>
            <c:ext xmlns:c16="http://schemas.microsoft.com/office/drawing/2014/chart" uri="{C3380CC4-5D6E-409C-BE32-E72D297353CC}">
              <c16:uniqueId val="{00000001-BD63-404F-993E-D3848707B4ED}"/>
            </c:ext>
          </c:extLst>
        </c:ser>
        <c:dLbls>
          <c:showLegendKey val="0"/>
          <c:showVal val="0"/>
          <c:showCatName val="0"/>
          <c:showSerName val="0"/>
          <c:showPercent val="0"/>
          <c:showBubbleSize val="0"/>
        </c:dLbls>
        <c:marker val="1"/>
        <c:smooth val="0"/>
        <c:axId val="592410200"/>
        <c:axId val="592409216"/>
      </c:lineChart>
      <c:catAx>
        <c:axId val="1053862472"/>
        <c:scaling>
          <c:orientation val="minMax"/>
        </c:scaling>
        <c:delete val="0"/>
        <c:axPos val="b"/>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57552"/>
        <c:crosses val="autoZero"/>
        <c:auto val="1"/>
        <c:lblAlgn val="ctr"/>
        <c:lblOffset val="100"/>
        <c:noMultiLvlLbl val="0"/>
      </c:catAx>
      <c:valAx>
        <c:axId val="1053857552"/>
        <c:scaling>
          <c:orientation val="minMax"/>
        </c:scaling>
        <c:delete val="0"/>
        <c:axPos val="l"/>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62472"/>
        <c:crosses val="autoZero"/>
        <c:crossBetween val="between"/>
      </c:valAx>
      <c:valAx>
        <c:axId val="592409216"/>
        <c:scaling>
          <c:orientation val="minMax"/>
          <c:max val="1"/>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410200"/>
        <c:crosses val="max"/>
        <c:crossBetween val="between"/>
      </c:valAx>
      <c:catAx>
        <c:axId val="592410200"/>
        <c:scaling>
          <c:orientation val="minMax"/>
        </c:scaling>
        <c:delete val="1"/>
        <c:axPos val="b"/>
        <c:numFmt formatCode="General" sourceLinked="1"/>
        <c:majorTickMark val="out"/>
        <c:minorTickMark val="none"/>
        <c:tickLblPos val="nextTo"/>
        <c:crossAx val="59240921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0.04444</cdr:x>
      <cdr:y>0.04977</cdr:y>
    </cdr:from>
    <cdr:to>
      <cdr:x>0.25208</cdr:x>
      <cdr:y>0.1441</cdr:y>
    </cdr:to>
    <cdr:sp macro="" textlink="">
      <cdr:nvSpPr>
        <cdr:cNvPr id="2" name="TextBox 1">
          <a:extLst xmlns:a="http://schemas.openxmlformats.org/drawingml/2006/main">
            <a:ext uri="{FF2B5EF4-FFF2-40B4-BE49-F238E27FC236}">
              <a16:creationId xmlns:a16="http://schemas.microsoft.com/office/drawing/2014/main" id="{1578EBEA-3FC4-4093-94A6-A9BE3C052F6D}"/>
            </a:ext>
          </a:extLst>
        </cdr:cNvPr>
        <cdr:cNvSpPr txBox="1"/>
      </cdr:nvSpPr>
      <cdr:spPr>
        <a:xfrm xmlns:a="http://schemas.openxmlformats.org/drawingml/2006/main">
          <a:off x="203199" y="136525"/>
          <a:ext cx="949326"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Daily</a:t>
          </a:r>
          <a:r>
            <a:rPr lang="en-GB" sz="1100" b="1" baseline="0"/>
            <a:t> Asset</a:t>
          </a:r>
          <a:r>
            <a:rPr lang="en-GB" sz="1100" b="1"/>
            <a:t> Returns, %</a:t>
          </a:r>
        </a:p>
      </cdr:txBody>
    </cdr:sp>
  </cdr:relSizeAnchor>
  <cdr:relSizeAnchor xmlns:cdr="http://schemas.openxmlformats.org/drawingml/2006/chartDrawing">
    <cdr:from>
      <cdr:x>0.43145</cdr:x>
      <cdr:y>0.76157</cdr:y>
    </cdr:from>
    <cdr:to>
      <cdr:x>0.63909</cdr:x>
      <cdr:y>0.8559</cdr:y>
    </cdr:to>
    <cdr:sp macro="" textlink="">
      <cdr:nvSpPr>
        <cdr:cNvPr id="6" name="TextBox 1">
          <a:extLst xmlns:a="http://schemas.openxmlformats.org/drawingml/2006/main">
            <a:ext uri="{FF2B5EF4-FFF2-40B4-BE49-F238E27FC236}">
              <a16:creationId xmlns:a16="http://schemas.microsoft.com/office/drawing/2014/main" id="{CE03591E-A53B-4E83-9ED7-E88B19898981}"/>
            </a:ext>
          </a:extLst>
        </cdr:cNvPr>
        <cdr:cNvSpPr txBox="1"/>
      </cdr:nvSpPr>
      <cdr:spPr>
        <a:xfrm xmlns:a="http://schemas.openxmlformats.org/drawingml/2006/main">
          <a:off x="2108200" y="2089150"/>
          <a:ext cx="1014592"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Time -&gt;</a:t>
          </a:r>
        </a:p>
      </cdr:txBody>
    </cdr:sp>
  </cdr:relSizeAnchor>
</c:userShapes>
</file>

<file path=ppt/drawings/drawing2.xml><?xml version="1.0" encoding="utf-8"?>
<c:userShapes xmlns:c="http://schemas.openxmlformats.org/drawingml/2006/chart">
  <cdr:relSizeAnchor xmlns:cdr="http://schemas.openxmlformats.org/drawingml/2006/chartDrawing">
    <cdr:from>
      <cdr:x>0.04444</cdr:x>
      <cdr:y>0.04977</cdr:y>
    </cdr:from>
    <cdr:to>
      <cdr:x>0.25208</cdr:x>
      <cdr:y>0.1441</cdr:y>
    </cdr:to>
    <cdr:sp macro="" textlink="">
      <cdr:nvSpPr>
        <cdr:cNvPr id="2" name="TextBox 1">
          <a:extLst xmlns:a="http://schemas.openxmlformats.org/drawingml/2006/main">
            <a:ext uri="{FF2B5EF4-FFF2-40B4-BE49-F238E27FC236}">
              <a16:creationId xmlns:a16="http://schemas.microsoft.com/office/drawing/2014/main" id="{1578EBEA-3FC4-4093-94A6-A9BE3C052F6D}"/>
            </a:ext>
          </a:extLst>
        </cdr:cNvPr>
        <cdr:cNvSpPr txBox="1"/>
      </cdr:nvSpPr>
      <cdr:spPr>
        <a:xfrm xmlns:a="http://schemas.openxmlformats.org/drawingml/2006/main">
          <a:off x="203199" y="136525"/>
          <a:ext cx="949326"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Daily</a:t>
          </a:r>
          <a:r>
            <a:rPr lang="en-GB" sz="1100" b="1" baseline="0"/>
            <a:t> Asset</a:t>
          </a:r>
          <a:r>
            <a:rPr lang="en-GB" sz="1100" b="1"/>
            <a:t> Returns, %</a:t>
          </a:r>
        </a:p>
      </cdr:txBody>
    </cdr:sp>
  </cdr:relSizeAnchor>
  <cdr:relSizeAnchor xmlns:cdr="http://schemas.openxmlformats.org/drawingml/2006/chartDrawing">
    <cdr:from>
      <cdr:x>0.66295</cdr:x>
      <cdr:y>0.03006</cdr:y>
    </cdr:from>
    <cdr:to>
      <cdr:x>0.90969</cdr:x>
      <cdr:y>0.18389</cdr:y>
    </cdr:to>
    <cdr:sp macro="" textlink="">
      <cdr:nvSpPr>
        <cdr:cNvPr id="3" name="TextBox 1">
          <a:extLst xmlns:a="http://schemas.openxmlformats.org/drawingml/2006/main">
            <a:ext uri="{FF2B5EF4-FFF2-40B4-BE49-F238E27FC236}">
              <a16:creationId xmlns:a16="http://schemas.microsoft.com/office/drawing/2014/main" id="{0C76C507-B01F-40A5-BBFD-0E80A02C9CB1}"/>
            </a:ext>
          </a:extLst>
        </cdr:cNvPr>
        <cdr:cNvSpPr txBox="1"/>
      </cdr:nvSpPr>
      <cdr:spPr>
        <a:xfrm xmlns:a="http://schemas.openxmlformats.org/drawingml/2006/main">
          <a:off x="2831221" y="72077"/>
          <a:ext cx="1053723" cy="36880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dirty="0"/>
            <a:t>Weighting factor</a:t>
          </a:r>
        </a:p>
      </cdr:txBody>
    </cdr:sp>
  </cdr:relSizeAnchor>
  <cdr:relSizeAnchor xmlns:cdr="http://schemas.openxmlformats.org/drawingml/2006/chartDrawing">
    <cdr:from>
      <cdr:x>0.4412</cdr:x>
      <cdr:y>0.84838</cdr:y>
    </cdr:from>
    <cdr:to>
      <cdr:x>0.64883</cdr:x>
      <cdr:y>0.94271</cdr:y>
    </cdr:to>
    <cdr:sp macro="" textlink="">
      <cdr:nvSpPr>
        <cdr:cNvPr id="4" name="TextBox 1">
          <a:extLst xmlns:a="http://schemas.openxmlformats.org/drawingml/2006/main">
            <a:ext uri="{FF2B5EF4-FFF2-40B4-BE49-F238E27FC236}">
              <a16:creationId xmlns:a16="http://schemas.microsoft.com/office/drawing/2014/main" id="{C6207D7A-A114-4D46-A127-11F2D6DE0F6E}"/>
            </a:ext>
          </a:extLst>
        </cdr:cNvPr>
        <cdr:cNvSpPr txBox="1"/>
      </cdr:nvSpPr>
      <cdr:spPr>
        <a:xfrm xmlns:a="http://schemas.openxmlformats.org/drawingml/2006/main">
          <a:off x="2155825" y="2327275"/>
          <a:ext cx="1014592"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Time -&gt;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2</a:t>
            </a:fld>
            <a:endParaRPr lang="en-US"/>
          </a:p>
        </p:txBody>
      </p:sp>
    </p:spTree>
    <p:extLst>
      <p:ext uri="{BB962C8B-B14F-4D97-AF65-F5344CB8AC3E}">
        <p14:creationId xmlns:p14="http://schemas.microsoft.com/office/powerpoint/2010/main" val="1746910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12</a:t>
            </a:fld>
            <a:endParaRPr lang="en-US"/>
          </a:p>
        </p:txBody>
      </p:sp>
    </p:spTree>
    <p:extLst>
      <p:ext uri="{BB962C8B-B14F-4D97-AF65-F5344CB8AC3E}">
        <p14:creationId xmlns:p14="http://schemas.microsoft.com/office/powerpoint/2010/main" val="314114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3</a:t>
            </a:fld>
            <a:endParaRPr lang="en-US"/>
          </a:p>
        </p:txBody>
      </p:sp>
    </p:spTree>
    <p:extLst>
      <p:ext uri="{BB962C8B-B14F-4D97-AF65-F5344CB8AC3E}">
        <p14:creationId xmlns:p14="http://schemas.microsoft.com/office/powerpoint/2010/main" val="253439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4</a:t>
            </a:fld>
            <a:endParaRPr lang="en-US"/>
          </a:p>
        </p:txBody>
      </p:sp>
    </p:spTree>
    <p:extLst>
      <p:ext uri="{BB962C8B-B14F-4D97-AF65-F5344CB8AC3E}">
        <p14:creationId xmlns:p14="http://schemas.microsoft.com/office/powerpoint/2010/main" val="31330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5</a:t>
            </a:fld>
            <a:endParaRPr lang="en-US"/>
          </a:p>
        </p:txBody>
      </p:sp>
    </p:spTree>
    <p:extLst>
      <p:ext uri="{BB962C8B-B14F-4D97-AF65-F5344CB8AC3E}">
        <p14:creationId xmlns:p14="http://schemas.microsoft.com/office/powerpoint/2010/main" val="108768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7</a:t>
            </a:fld>
            <a:endParaRPr lang="en-US"/>
          </a:p>
        </p:txBody>
      </p:sp>
    </p:spTree>
    <p:extLst>
      <p:ext uri="{BB962C8B-B14F-4D97-AF65-F5344CB8AC3E}">
        <p14:creationId xmlns:p14="http://schemas.microsoft.com/office/powerpoint/2010/main" val="39041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8</a:t>
            </a:fld>
            <a:endParaRPr lang="en-US"/>
          </a:p>
        </p:txBody>
      </p:sp>
    </p:spTree>
    <p:extLst>
      <p:ext uri="{BB962C8B-B14F-4D97-AF65-F5344CB8AC3E}">
        <p14:creationId xmlns:p14="http://schemas.microsoft.com/office/powerpoint/2010/main" val="158064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9</a:t>
            </a:fld>
            <a:endParaRPr lang="en-US"/>
          </a:p>
        </p:txBody>
      </p:sp>
    </p:spTree>
    <p:extLst>
      <p:ext uri="{BB962C8B-B14F-4D97-AF65-F5344CB8AC3E}">
        <p14:creationId xmlns:p14="http://schemas.microsoft.com/office/powerpoint/2010/main" val="355344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10</a:t>
            </a:fld>
            <a:endParaRPr lang="en-US"/>
          </a:p>
        </p:txBody>
      </p:sp>
    </p:spTree>
    <p:extLst>
      <p:ext uri="{BB962C8B-B14F-4D97-AF65-F5344CB8AC3E}">
        <p14:creationId xmlns:p14="http://schemas.microsoft.com/office/powerpoint/2010/main" val="277728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11</a:t>
            </a:fld>
            <a:endParaRPr lang="en-US"/>
          </a:p>
        </p:txBody>
      </p:sp>
    </p:spTree>
    <p:extLst>
      <p:ext uri="{BB962C8B-B14F-4D97-AF65-F5344CB8AC3E}">
        <p14:creationId xmlns:p14="http://schemas.microsoft.com/office/powerpoint/2010/main" val="1981026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SE">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8" name="Content NE">
            <a:extLst>
              <a:ext uri="{FF2B5EF4-FFF2-40B4-BE49-F238E27FC236}">
                <a16:creationId xmlns:a16="http://schemas.microsoft.com/office/drawing/2014/main" id="{428970E6-7124-41AB-DB90-5F730C73A615}"/>
              </a:ext>
            </a:extLst>
          </p:cNvPr>
          <p:cNvSpPr>
            <a:spLocks noGrp="1"/>
          </p:cNvSpPr>
          <p:nvPr>
            <p:ph sz="quarter" idx="19"/>
          </p:nvPr>
        </p:nvSpPr>
        <p:spPr>
          <a:xfrm>
            <a:off x="5163165" y="1726253"/>
            <a:ext cx="396080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SE">
            <a:extLst>
              <a:ext uri="{FF2B5EF4-FFF2-40B4-BE49-F238E27FC236}">
                <a16:creationId xmlns:a16="http://schemas.microsoft.com/office/drawing/2014/main" id="{54C55FA9-DDD3-D8A0-0BE3-04AB0EA470F7}"/>
              </a:ext>
            </a:extLst>
          </p:cNvPr>
          <p:cNvSpPr>
            <a:spLocks noGrp="1"/>
          </p:cNvSpPr>
          <p:nvPr>
            <p:ph sz="quarter" idx="20"/>
          </p:nvPr>
        </p:nvSpPr>
        <p:spPr>
          <a:xfrm>
            <a:off x="5148866" y="3934983"/>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506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2" y="4159566"/>
            <a:ext cx="399097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SW">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21235"/>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NW">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NW">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6" name="Content NE">
            <a:extLst>
              <a:ext uri="{FF2B5EF4-FFF2-40B4-BE49-F238E27FC236}">
                <a16:creationId xmlns:a16="http://schemas.microsoft.com/office/drawing/2014/main" id="{3326878F-2A2D-B73E-53EB-00DEF59E79B7}"/>
              </a:ext>
            </a:extLst>
          </p:cNvPr>
          <p:cNvSpPr>
            <a:spLocks noGrp="1"/>
          </p:cNvSpPr>
          <p:nvPr>
            <p:ph sz="quarter" idx="19"/>
          </p:nvPr>
        </p:nvSpPr>
        <p:spPr>
          <a:xfrm>
            <a:off x="5158335" y="1943100"/>
            <a:ext cx="396661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SE">
            <a:extLst>
              <a:ext uri="{FF2B5EF4-FFF2-40B4-BE49-F238E27FC236}">
                <a16:creationId xmlns:a16="http://schemas.microsoft.com/office/drawing/2014/main" id="{C3795A29-12F2-109C-7D3B-387077237E3E}"/>
              </a:ext>
            </a:extLst>
          </p:cNvPr>
          <p:cNvSpPr>
            <a:spLocks noGrp="1"/>
          </p:cNvSpPr>
          <p:nvPr>
            <p:ph sz="quarter" idx="20"/>
          </p:nvPr>
        </p:nvSpPr>
        <p:spPr>
          <a:xfrm>
            <a:off x="5158336" y="4143773"/>
            <a:ext cx="396661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Title NE">
            <a:extLst>
              <a:ext uri="{FF2B5EF4-FFF2-40B4-BE49-F238E27FC236}">
                <a16:creationId xmlns:a16="http://schemas.microsoft.com/office/drawing/2014/main" id="{DE64A13A-24EC-A348-5FF1-840B5CD71187}"/>
              </a:ext>
            </a:extLst>
          </p:cNvPr>
          <p:cNvSpPr>
            <a:spLocks noGrp="1"/>
          </p:cNvSpPr>
          <p:nvPr>
            <p:ph type="body" sz="quarter" idx="21" hasCustomPrompt="1"/>
          </p:nvPr>
        </p:nvSpPr>
        <p:spPr>
          <a:xfrm>
            <a:off x="5158335"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5" name="Content Title SE">
            <a:extLst>
              <a:ext uri="{FF2B5EF4-FFF2-40B4-BE49-F238E27FC236}">
                <a16:creationId xmlns:a16="http://schemas.microsoft.com/office/drawing/2014/main" id="{73E808CD-F33D-575A-5BC4-91A139794ACF}"/>
              </a:ext>
            </a:extLst>
          </p:cNvPr>
          <p:cNvSpPr>
            <a:spLocks noGrp="1"/>
          </p:cNvSpPr>
          <p:nvPr>
            <p:ph type="body" sz="quarter" idx="22" hasCustomPrompt="1"/>
          </p:nvPr>
        </p:nvSpPr>
        <p:spPr>
          <a:xfrm>
            <a:off x="5143500" y="3924300"/>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Tree>
    <p:extLst>
      <p:ext uri="{BB962C8B-B14F-4D97-AF65-F5344CB8AC3E}">
        <p14:creationId xmlns:p14="http://schemas.microsoft.com/office/powerpoint/2010/main" val="6264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October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Any views or opinions expressed are those of Crown Agents Investment Management Ltd and are subject to change due to market and other conditions and should not be taken as statements of policy or intent.</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 </a:t>
            </a: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CAIM (Company Registration No.  02169973) has its registered office at The Rex Building, 62 Queen</a:t>
            </a:r>
          </a:p>
          <a:p>
            <a:r>
              <a:rPr lang="en-GB" sz="1150" dirty="0">
                <a:solidFill>
                  <a:schemeClr val="tx1">
                    <a:lumMod val="75000"/>
                    <a:lumOff val="25000"/>
                  </a:schemeClr>
                </a:solidFill>
                <a:effectLst/>
                <a:latin typeface="Source Sans CAIM (Body)"/>
                <a:ea typeface="Calibri" panose="020F0502020204030204" pitchFamily="34" charset="0"/>
              </a:rPr>
              <a:t>Street, London EC4R 1EB. CAIM is authorised and regulated by the Financial Conduct Authority. ©CAIM 2023.</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Vat Reg No: GB 377 614565.</a:t>
            </a:r>
          </a:p>
          <a:p>
            <a:pPr algn="l" defTabSz="861993">
              <a:buClr>
                <a:srgbClr val="585858"/>
              </a:buClr>
            </a:pPr>
            <a:r>
              <a:rPr lang="en-GB" sz="1150" b="0" i="0" kern="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Authorised and regulated by the Financial Conduct Authority (Financial Services Register number: 119207)</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11 October 2024</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928813"/>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a:solidFill>
                  <a:schemeClr val="bg1"/>
                </a:solidFill>
                <a:latin typeface="+mn-lt"/>
                <a:cs typeface="Arial" panose="020B0604020202020204" pitchFamily="34" charset="0"/>
              </a:rPr>
              <a:t>CAIMLenquiries@caiml.com</a:t>
            </a: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a:p>
            <a:pPr marL="10319">
              <a:lnSpc>
                <a:spcPts val="1471"/>
              </a:lnSpc>
            </a:pPr>
            <a:r>
              <a:rPr lang="en-GB" sz="1200" b="0" kern="1200" spc="20" baseline="0" dirty="0">
                <a:solidFill>
                  <a:schemeClr val="bg1"/>
                </a:solidFill>
                <a:latin typeface="+mn-lt"/>
                <a:ea typeface="+mn-ea"/>
                <a:cs typeface="Arial" panose="020B0604020202020204" pitchFamily="34" charset="0"/>
              </a:rPr>
              <a:t>F: +44 (0)20 7248 0730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October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7" r:id="rId18"/>
    <p:sldLayoutId id="2147483728" r:id="rId19"/>
    <p:sldLayoutId id="2147483720" r:id="rId20"/>
    <p:sldLayoutId id="2147483719" r:id="rId21"/>
    <p:sldLayoutId id="2147483721" r:id="rId22"/>
    <p:sldLayoutId id="2147483722" r:id="rId23"/>
    <p:sldLayoutId id="2147483702" r:id="rId24"/>
    <p:sldLayoutId id="2147483690" r:id="rId25"/>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7D0B6-B8F3-65CD-7BD8-3CBDCBBBEDB0}"/>
              </a:ext>
            </a:extLst>
          </p:cNvPr>
          <p:cNvSpPr>
            <a:spLocks noGrp="1"/>
          </p:cNvSpPr>
          <p:nvPr>
            <p:ph type="body" sz="quarter" idx="13"/>
          </p:nvPr>
        </p:nvSpPr>
        <p:spPr/>
        <p:txBody>
          <a:bodyPr/>
          <a:lstStyle/>
          <a:p>
            <a:r>
              <a:rPr lang="en-GB" dirty="0"/>
              <a:t>October 2024</a:t>
            </a:r>
          </a:p>
        </p:txBody>
      </p:sp>
      <p:sp>
        <p:nvSpPr>
          <p:cNvPr id="4" name="Text Placeholder 3">
            <a:extLst>
              <a:ext uri="{FF2B5EF4-FFF2-40B4-BE49-F238E27FC236}">
                <a16:creationId xmlns:a16="http://schemas.microsoft.com/office/drawing/2014/main" id="{31629B4C-9906-F422-3DCA-AFA8FAFE4248}"/>
              </a:ext>
            </a:extLst>
          </p:cNvPr>
          <p:cNvSpPr>
            <a:spLocks noGrp="1"/>
          </p:cNvSpPr>
          <p:nvPr>
            <p:ph type="body" sz="quarter" idx="11"/>
          </p:nvPr>
        </p:nvSpPr>
        <p:spPr>
          <a:xfrm>
            <a:off x="6821403" y="6117708"/>
            <a:ext cx="2619788" cy="430887"/>
          </a:xfrm>
        </p:spPr>
        <p:txBody>
          <a:bodyPr/>
          <a:lstStyle/>
          <a:p>
            <a:r>
              <a:rPr lang="en-GB" dirty="0"/>
              <a:t>Alan Cubbon</a:t>
            </a:r>
          </a:p>
          <a:p>
            <a:r>
              <a:rPr lang="en-GB" dirty="0"/>
              <a:t>Head of Research</a:t>
            </a:r>
          </a:p>
        </p:txBody>
      </p:sp>
      <p:sp>
        <p:nvSpPr>
          <p:cNvPr id="5" name="Text Placeholder 4">
            <a:extLst>
              <a:ext uri="{FF2B5EF4-FFF2-40B4-BE49-F238E27FC236}">
                <a16:creationId xmlns:a16="http://schemas.microsoft.com/office/drawing/2014/main" id="{8449B840-F24A-10F4-CB5F-6D53EFFF4BB7}"/>
              </a:ext>
            </a:extLst>
          </p:cNvPr>
          <p:cNvSpPr>
            <a:spLocks noGrp="1"/>
          </p:cNvSpPr>
          <p:nvPr>
            <p:ph type="body" sz="quarter" idx="10"/>
          </p:nvPr>
        </p:nvSpPr>
        <p:spPr>
          <a:xfrm>
            <a:off x="457200" y="6128080"/>
            <a:ext cx="2619788" cy="430887"/>
          </a:xfrm>
        </p:spPr>
        <p:txBody>
          <a:bodyPr/>
          <a:lstStyle/>
          <a:p>
            <a:r>
              <a:rPr lang="en-GB" dirty="0"/>
              <a:t>Charlie Nash</a:t>
            </a:r>
          </a:p>
          <a:p>
            <a:r>
              <a:rPr lang="en-GB" dirty="0"/>
              <a:t>Head of QRA</a:t>
            </a:r>
          </a:p>
        </p:txBody>
      </p:sp>
      <p:sp>
        <p:nvSpPr>
          <p:cNvPr id="6" name="Title 5">
            <a:extLst>
              <a:ext uri="{FF2B5EF4-FFF2-40B4-BE49-F238E27FC236}">
                <a16:creationId xmlns:a16="http://schemas.microsoft.com/office/drawing/2014/main" id="{887DF006-44B7-5194-2E9B-637A861C9CCC}"/>
              </a:ext>
            </a:extLst>
          </p:cNvPr>
          <p:cNvSpPr>
            <a:spLocks noGrp="1"/>
          </p:cNvSpPr>
          <p:nvPr>
            <p:ph type="ctrTitle"/>
          </p:nvPr>
        </p:nvSpPr>
        <p:spPr/>
        <p:txBody>
          <a:bodyPr/>
          <a:lstStyle/>
          <a:p>
            <a:r>
              <a:rPr lang="en-GB" dirty="0"/>
              <a:t>Portfolio risk measures</a:t>
            </a:r>
          </a:p>
        </p:txBody>
      </p:sp>
    </p:spTree>
    <p:extLst>
      <p:ext uri="{BB962C8B-B14F-4D97-AF65-F5344CB8AC3E}">
        <p14:creationId xmlns:p14="http://schemas.microsoft.com/office/powerpoint/2010/main" val="24947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0087CCA-5D3F-45BD-A861-EFF72783679B}"/>
              </a:ext>
            </a:extLst>
          </p:cNvPr>
          <p:cNvPicPr>
            <a:picLocks noChangeAspect="1"/>
          </p:cNvPicPr>
          <p:nvPr/>
        </p:nvPicPr>
        <p:blipFill>
          <a:blip r:embed="rId3"/>
          <a:stretch>
            <a:fillRect/>
          </a:stretch>
        </p:blipFill>
        <p:spPr>
          <a:xfrm>
            <a:off x="4001720" y="1570893"/>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92642" y="5936178"/>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89399" cy="4662815"/>
          </a:xfrm>
        </p:spPr>
        <p:txBody>
          <a:bodyPr/>
          <a:lstStyle/>
          <a:p>
            <a:pPr marL="0" indent="0">
              <a:buNone/>
            </a:pPr>
            <a:r>
              <a:rPr lang="en-GB" dirty="0">
                <a:latin typeface="+mn-lt"/>
              </a:rPr>
              <a:t>In any single scenario the shortfall is zero if the portfolio out-performed its return target. If the portfolio under-performed the shortfall is the amount of under-performance, as given by the vertical distance of the scenario below the red line.</a:t>
            </a:r>
          </a:p>
          <a:p>
            <a:pPr marL="0" indent="0">
              <a:buNone/>
            </a:pPr>
            <a:endParaRPr lang="en-GB" dirty="0">
              <a:latin typeface="+mn-lt"/>
            </a:endParaRPr>
          </a:p>
          <a:p>
            <a:pPr marL="0" indent="0">
              <a:buNone/>
            </a:pPr>
            <a:r>
              <a:rPr lang="en-GB" dirty="0">
                <a:latin typeface="+mn-lt"/>
              </a:rPr>
              <a:t>Expected shortfall is the average of all shortfalls, including the zeroes where the portfolio out-performed.</a:t>
            </a:r>
          </a:p>
          <a:p>
            <a:pPr marL="0" indent="0">
              <a:buNone/>
            </a:pPr>
            <a:endParaRPr lang="en-GB" dirty="0">
              <a:latin typeface="+mn-lt"/>
            </a:endParaRPr>
          </a:p>
          <a:p>
            <a:pPr marL="0" indent="0">
              <a:buNone/>
            </a:pPr>
            <a:r>
              <a:rPr lang="en-GB" dirty="0">
                <a:latin typeface="+mn-lt"/>
              </a:rPr>
              <a:t>This is a more commonly used measure of risk than probability of shortfall as it conveys more information on the size of shortfalls.</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A more useful downside risk measure</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Expected shortfall</a:t>
            </a:r>
          </a:p>
        </p:txBody>
      </p:sp>
      <p:cxnSp>
        <p:nvCxnSpPr>
          <p:cNvPr id="7" name="Straight Arrow Connector 6">
            <a:extLst>
              <a:ext uri="{FF2B5EF4-FFF2-40B4-BE49-F238E27FC236}">
                <a16:creationId xmlns:a16="http://schemas.microsoft.com/office/drawing/2014/main" id="{04E2102F-74CD-4380-95B1-97339292376A}"/>
              </a:ext>
            </a:extLst>
          </p:cNvPr>
          <p:cNvCxnSpPr>
            <a:cxnSpLocks/>
          </p:cNvCxnSpPr>
          <p:nvPr/>
        </p:nvCxnSpPr>
        <p:spPr>
          <a:xfrm>
            <a:off x="5322438" y="4664110"/>
            <a:ext cx="0" cy="53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3F069D-5A3C-43EC-B2A7-703F18427B22}"/>
              </a:ext>
            </a:extLst>
          </p:cNvPr>
          <p:cNvCxnSpPr>
            <a:cxnSpLocks/>
          </p:cNvCxnSpPr>
          <p:nvPr/>
        </p:nvCxnSpPr>
        <p:spPr>
          <a:xfrm>
            <a:off x="7441534" y="2878701"/>
            <a:ext cx="0" cy="68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ADEFE1D-5713-43E5-AA0B-85146072A512}"/>
              </a:ext>
            </a:extLst>
          </p:cNvPr>
          <p:cNvCxnSpPr>
            <a:cxnSpLocks/>
          </p:cNvCxnSpPr>
          <p:nvPr/>
        </p:nvCxnSpPr>
        <p:spPr>
          <a:xfrm>
            <a:off x="5724686" y="4329793"/>
            <a:ext cx="0" cy="20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B899806-E488-4C48-9B42-F9EECD410CCA}"/>
              </a:ext>
            </a:extLst>
          </p:cNvPr>
          <p:cNvCxnSpPr>
            <a:cxnSpLocks/>
          </p:cNvCxnSpPr>
          <p:nvPr/>
        </p:nvCxnSpPr>
        <p:spPr>
          <a:xfrm>
            <a:off x="6611393" y="3561827"/>
            <a:ext cx="0" cy="34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72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5D3022E-A891-4B18-936E-910203242F57}"/>
              </a:ext>
            </a:extLst>
          </p:cNvPr>
          <p:cNvPicPr>
            <a:picLocks noChangeAspect="1"/>
          </p:cNvPicPr>
          <p:nvPr/>
        </p:nvPicPr>
        <p:blipFill>
          <a:blip r:embed="rId3"/>
          <a:stretch>
            <a:fillRect/>
          </a:stretch>
        </p:blipFill>
        <p:spPr>
          <a:xfrm>
            <a:off x="3859462" y="1577068"/>
            <a:ext cx="5068111" cy="4537997"/>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92642" y="6165848"/>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13628" cy="4608774"/>
          </a:xfrm>
        </p:spPr>
        <p:txBody>
          <a:bodyPr/>
          <a:lstStyle/>
          <a:p>
            <a:pPr marL="0" indent="0">
              <a:buNone/>
            </a:pPr>
            <a:r>
              <a:rPr lang="en-GB" dirty="0">
                <a:latin typeface="+mn-lt"/>
              </a:rPr>
              <a:t>VaR at a threshold of 5%, for example, can be pictured as a line which goes through the 12</a:t>
            </a:r>
            <a:r>
              <a:rPr lang="en-GB" baseline="30000" dirty="0">
                <a:latin typeface="+mn-lt"/>
              </a:rPr>
              <a:t>th</a:t>
            </a:r>
            <a:r>
              <a:rPr lang="en-GB" dirty="0">
                <a:latin typeface="+mn-lt"/>
              </a:rPr>
              <a:t> worst scenario out of all 240 shown.</a:t>
            </a:r>
          </a:p>
          <a:p>
            <a:pPr marL="0" indent="0">
              <a:buNone/>
            </a:pPr>
            <a:endParaRPr lang="en-GB" dirty="0">
              <a:latin typeface="+mn-lt"/>
            </a:endParaRPr>
          </a:p>
          <a:p>
            <a:pPr marL="0" indent="0">
              <a:buNone/>
            </a:pPr>
            <a:r>
              <a:rPr lang="en-GB" i="1" dirty="0">
                <a:latin typeface="+mn-lt"/>
              </a:rPr>
              <a:t>CVaR differs from expected shortfall in that it assumes a shortfall happens.</a:t>
            </a:r>
          </a:p>
          <a:p>
            <a:pPr marL="0" indent="0">
              <a:buNone/>
            </a:pPr>
            <a:endParaRPr lang="en-GB" dirty="0">
              <a:latin typeface="+mn-lt"/>
            </a:endParaRPr>
          </a:p>
          <a:p>
            <a:pPr marL="0" indent="0">
              <a:buNone/>
            </a:pPr>
            <a:r>
              <a:rPr lang="en-GB" dirty="0">
                <a:latin typeface="+mn-lt"/>
              </a:rPr>
              <a:t>CVaR is represented by the grey line which shows the average relative return of all scenarios where the portfolio under-performs the orange VaR line     (the shaded grey area).</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899" y="1106328"/>
            <a:ext cx="8442547" cy="332399"/>
          </a:xfrm>
        </p:spPr>
        <p:txBody>
          <a:bodyPr/>
          <a:lstStyle/>
          <a:p>
            <a:r>
              <a:rPr lang="en-GB" dirty="0"/>
              <a:t>CVaR is akin to expected shortfall relative to a return target of the VaR, </a:t>
            </a:r>
            <a:r>
              <a:rPr lang="en-GB" i="1" dirty="0"/>
              <a:t>given that shortfall occurs</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VAR AND cvar</a:t>
            </a:r>
          </a:p>
        </p:txBody>
      </p:sp>
      <p:sp>
        <p:nvSpPr>
          <p:cNvPr id="10" name="TextBox 9">
            <a:extLst>
              <a:ext uri="{FF2B5EF4-FFF2-40B4-BE49-F238E27FC236}">
                <a16:creationId xmlns:a16="http://schemas.microsoft.com/office/drawing/2014/main" id="{FF7EB217-AC9E-4596-B5AA-4E31A5806CA6}"/>
              </a:ext>
            </a:extLst>
          </p:cNvPr>
          <p:cNvSpPr txBox="1"/>
          <p:nvPr/>
        </p:nvSpPr>
        <p:spPr>
          <a:xfrm>
            <a:off x="4330424" y="4560888"/>
            <a:ext cx="776292" cy="646331"/>
          </a:xfrm>
          <a:prstGeom prst="rect">
            <a:avLst/>
          </a:prstGeom>
          <a:noFill/>
        </p:spPr>
        <p:txBody>
          <a:bodyPr wrap="square" rtlCol="0">
            <a:spAutoFit/>
          </a:bodyPr>
          <a:lstStyle/>
          <a:p>
            <a:r>
              <a:rPr lang="en-GB" dirty="0">
                <a:solidFill>
                  <a:srgbClr val="D5933E"/>
                </a:solidFill>
              </a:rPr>
              <a:t>VaR</a:t>
            </a:r>
          </a:p>
          <a:p>
            <a:r>
              <a:rPr lang="en-GB" dirty="0">
                <a:solidFill>
                  <a:schemeClr val="bg1">
                    <a:lumMod val="50000"/>
                  </a:schemeClr>
                </a:solidFill>
              </a:rPr>
              <a:t>CVaR</a:t>
            </a:r>
          </a:p>
        </p:txBody>
      </p:sp>
      <p:cxnSp>
        <p:nvCxnSpPr>
          <p:cNvPr id="7" name="Straight Arrow Connector 6">
            <a:extLst>
              <a:ext uri="{FF2B5EF4-FFF2-40B4-BE49-F238E27FC236}">
                <a16:creationId xmlns:a16="http://schemas.microsoft.com/office/drawing/2014/main" id="{04E2102F-74CD-4380-95B1-97339292376A}"/>
              </a:ext>
            </a:extLst>
          </p:cNvPr>
          <p:cNvCxnSpPr>
            <a:cxnSpLocks/>
          </p:cNvCxnSpPr>
          <p:nvPr/>
        </p:nvCxnSpPr>
        <p:spPr>
          <a:xfrm>
            <a:off x="5544654" y="4560888"/>
            <a:ext cx="0" cy="735012"/>
          </a:xfrm>
          <a:prstGeom prst="straightConnector1">
            <a:avLst/>
          </a:prstGeom>
          <a:ln w="25400">
            <a:solidFill>
              <a:srgbClr val="D5933E"/>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3C4624-64E7-457E-9E32-70AD3EBB6AAF}"/>
              </a:ext>
            </a:extLst>
          </p:cNvPr>
          <p:cNvCxnSpPr>
            <a:cxnSpLocks/>
          </p:cNvCxnSpPr>
          <p:nvPr/>
        </p:nvCxnSpPr>
        <p:spPr>
          <a:xfrm>
            <a:off x="5106716" y="4978058"/>
            <a:ext cx="0" cy="841717"/>
          </a:xfrm>
          <a:prstGeom prst="straightConnector1">
            <a:avLst/>
          </a:prstGeom>
          <a:ln w="25400">
            <a:solidFill>
              <a:srgbClr val="CFC9C4"/>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E2701F0-DC39-4807-9E73-6FD298A97999}"/>
              </a:ext>
            </a:extLst>
          </p:cNvPr>
          <p:cNvGrpSpPr/>
          <p:nvPr/>
        </p:nvGrpSpPr>
        <p:grpSpPr>
          <a:xfrm>
            <a:off x="4303891" y="4076588"/>
            <a:ext cx="5326515" cy="1950919"/>
            <a:chOff x="4955042" y="4076588"/>
            <a:chExt cx="5326515" cy="1950919"/>
          </a:xfrm>
        </p:grpSpPr>
        <p:sp>
          <p:nvSpPr>
            <p:cNvPr id="9" name="Trapezoid 8">
              <a:extLst>
                <a:ext uri="{FF2B5EF4-FFF2-40B4-BE49-F238E27FC236}">
                  <a16:creationId xmlns:a16="http://schemas.microsoft.com/office/drawing/2014/main" id="{ACC56C88-8DA3-406E-9FDE-C9C3F191F00C}"/>
                </a:ext>
              </a:extLst>
            </p:cNvPr>
            <p:cNvSpPr/>
            <p:nvPr/>
          </p:nvSpPr>
          <p:spPr>
            <a:xfrm rot="8279760">
              <a:off x="4955042" y="4076588"/>
              <a:ext cx="5326515" cy="440568"/>
            </a:xfrm>
            <a:prstGeom prst="trapezoid">
              <a:avLst>
                <a:gd name="adj" fmla="val 96743"/>
              </a:avLst>
            </a:prstGeom>
            <a:solidFill>
              <a:srgbClr val="CFC9C4">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5983D7A-2429-4875-A095-3E7B75F857A3}"/>
                </a:ext>
              </a:extLst>
            </p:cNvPr>
            <p:cNvSpPr/>
            <p:nvPr/>
          </p:nvSpPr>
          <p:spPr>
            <a:xfrm>
              <a:off x="5378054" y="5889008"/>
              <a:ext cx="893091" cy="138499"/>
            </a:xfrm>
            <a:prstGeom prst="rect">
              <a:avLst/>
            </a:prstGeom>
            <a:solidFill>
              <a:srgbClr val="ECE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0034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BF89336-B747-4008-86CB-9095C306EF90}"/>
              </a:ext>
            </a:extLst>
          </p:cNvPr>
          <p:cNvGrpSpPr/>
          <p:nvPr/>
        </p:nvGrpSpPr>
        <p:grpSpPr>
          <a:xfrm>
            <a:off x="7176316" y="3165391"/>
            <a:ext cx="1989882" cy="1560383"/>
            <a:chOff x="7296150" y="2661993"/>
            <a:chExt cx="1989882" cy="1560383"/>
          </a:xfrm>
        </p:grpSpPr>
        <p:pic>
          <p:nvPicPr>
            <p:cNvPr id="6" name="Picture 5">
              <a:extLst>
                <a:ext uri="{FF2B5EF4-FFF2-40B4-BE49-F238E27FC236}">
                  <a16:creationId xmlns:a16="http://schemas.microsoft.com/office/drawing/2014/main" id="{F2FDDE2F-84D3-4CA5-AA6A-92DF1226F3A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7490012" y="2661993"/>
              <a:ext cx="1796020" cy="1560383"/>
            </a:xfrm>
            <a:prstGeom prst="rect">
              <a:avLst/>
            </a:prstGeom>
          </p:spPr>
        </p:pic>
        <p:sp>
          <p:nvSpPr>
            <p:cNvPr id="7" name="Rectangle 6">
              <a:extLst>
                <a:ext uri="{FF2B5EF4-FFF2-40B4-BE49-F238E27FC236}">
                  <a16:creationId xmlns:a16="http://schemas.microsoft.com/office/drawing/2014/main" id="{44E70D93-B438-4784-AEC2-E2CECF0CCA46}"/>
                </a:ext>
              </a:extLst>
            </p:cNvPr>
            <p:cNvSpPr/>
            <p:nvPr/>
          </p:nvSpPr>
          <p:spPr>
            <a:xfrm>
              <a:off x="7296150" y="3650829"/>
              <a:ext cx="610721" cy="551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697099"/>
            <a:ext cx="8147050" cy="3462486"/>
          </a:xfrm>
        </p:spPr>
        <p:txBody>
          <a:bodyPr/>
          <a:lstStyle/>
          <a:p>
            <a:pPr marL="0" indent="0">
              <a:buNone/>
            </a:pPr>
            <a:r>
              <a:rPr lang="en-GB" dirty="0"/>
              <a:t>We have looked at parametric and scenario-based representation of portfolio risks and returns.</a:t>
            </a:r>
          </a:p>
          <a:p>
            <a:pPr marL="0" indent="0">
              <a:buNone/>
            </a:pPr>
            <a:endParaRPr lang="en-GB" dirty="0"/>
          </a:p>
          <a:p>
            <a:pPr marL="0" indent="0">
              <a:buNone/>
            </a:pPr>
            <a:r>
              <a:rPr lang="en-GB" dirty="0"/>
              <a:t>Extreme events happen more often than predicted by the normal distribution: so-called “fat tails”.</a:t>
            </a:r>
          </a:p>
          <a:p>
            <a:pPr marL="0" indent="0">
              <a:buNone/>
            </a:pPr>
            <a:endParaRPr lang="en-GB" dirty="0"/>
          </a:p>
          <a:p>
            <a:pPr marL="0" indent="0">
              <a:buNone/>
            </a:pPr>
            <a:r>
              <a:rPr lang="en-GB" dirty="0"/>
              <a:t>Downside measures of risk are useful for controlling exposure to such events. But there’s still a role for volatility and tracking error in less extreme times!</a:t>
            </a:r>
          </a:p>
          <a:p>
            <a:pPr marL="0" indent="0">
              <a:buNone/>
            </a:pPr>
            <a:endParaRPr lang="en-GB" dirty="0"/>
          </a:p>
          <a:p>
            <a:pPr marL="0" indent="0">
              <a:buNone/>
            </a:pPr>
            <a:r>
              <a:rPr lang="en-GB" dirty="0"/>
              <a:t>Risk and return go together. Adding risky assets to a portfolio, in moderation,                                  can actually reduce risk.</a:t>
            </a:r>
          </a:p>
          <a:p>
            <a:pPr marL="0" indent="0">
              <a:buNone/>
            </a:pPr>
            <a:endParaRPr lang="en-GB" dirty="0"/>
          </a:p>
          <a:p>
            <a:pPr marL="0" indent="0">
              <a:buNone/>
            </a:pPr>
            <a:endParaRPr lang="en-GB" sz="1050" dirty="0"/>
          </a:p>
          <a:p>
            <a:pPr marL="0" indent="0">
              <a:buNone/>
            </a:pPr>
            <a:r>
              <a:rPr lang="en-GB" b="1" dirty="0">
                <a:solidFill>
                  <a:schemeClr val="accent2"/>
                </a:solidFill>
                <a:latin typeface="+mn-lt"/>
                <a:ea typeface="Open Sans SemiBold" panose="020B0606030504020204" pitchFamily="34" charset="0"/>
                <a:cs typeface="Open Sans SemiBold" panose="020B0606030504020204" pitchFamily="34" charset="0"/>
              </a:rPr>
              <a:t>Managers should use a combination of risk measures, pictures and other tools they find useful to build up a more comprehensive understanding of a portfolio’s risks.</a:t>
            </a:r>
          </a:p>
        </p:txBody>
      </p:sp>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p:txBody>
          <a:bodyPr/>
          <a:lstStyle/>
          <a:p>
            <a:r>
              <a:rPr lang="en-GB" dirty="0"/>
              <a:t>Be mindful of fat tails, but don’t neglect central measures </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a:xfrm>
            <a:off x="979200" y="675601"/>
            <a:ext cx="6316950" cy="332399"/>
          </a:xfrm>
        </p:spPr>
        <p:txBody>
          <a:bodyPr/>
          <a:lstStyle/>
          <a:p>
            <a:r>
              <a:rPr lang="en-GB" dirty="0"/>
              <a:t>KEY POINTS</a:t>
            </a:r>
          </a:p>
        </p:txBody>
      </p:sp>
    </p:spTree>
    <p:extLst>
      <p:ext uri="{BB962C8B-B14F-4D97-AF65-F5344CB8AC3E}">
        <p14:creationId xmlns:p14="http://schemas.microsoft.com/office/powerpoint/2010/main" val="413031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73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8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BA3E0A3-3520-CC46-9BF6-71162664DE66}"/>
              </a:ext>
            </a:extLst>
          </p:cNvPr>
          <p:cNvSpPr>
            <a:spLocks noGrp="1"/>
          </p:cNvSpPr>
          <p:nvPr>
            <p:ph type="body" sz="quarter" idx="15"/>
          </p:nvPr>
        </p:nvSpPr>
        <p:spPr>
          <a:xfrm>
            <a:off x="977901" y="6096000"/>
            <a:ext cx="3975100" cy="138499"/>
          </a:xfrm>
        </p:spPr>
        <p:txBody>
          <a:bodyPr/>
          <a:lstStyle/>
          <a:p>
            <a:pPr>
              <a:spcAft>
                <a:spcPts val="0"/>
              </a:spcAft>
            </a:pPr>
            <a:r>
              <a:rPr lang="en-US" dirty="0"/>
              <a:t>Source: CAIM, October 2024</a:t>
            </a:r>
          </a:p>
        </p:txBody>
      </p:sp>
      <p:sp>
        <p:nvSpPr>
          <p:cNvPr id="7" name="Text Placeholder 6">
            <a:extLst>
              <a:ext uri="{FF2B5EF4-FFF2-40B4-BE49-F238E27FC236}">
                <a16:creationId xmlns:a16="http://schemas.microsoft.com/office/drawing/2014/main" id="{6C14F807-0D6D-4E4A-9ECD-1835347072B3}"/>
              </a:ext>
            </a:extLst>
          </p:cNvPr>
          <p:cNvSpPr>
            <a:spLocks noGrp="1"/>
          </p:cNvSpPr>
          <p:nvPr>
            <p:ph type="body" sz="quarter" idx="16"/>
          </p:nvPr>
        </p:nvSpPr>
        <p:spPr/>
        <p:txBody>
          <a:bodyPr/>
          <a:lstStyle/>
          <a:p>
            <a:r>
              <a:rPr lang="en-US" dirty="0"/>
              <a:t>Annual performance (percent)</a:t>
            </a:r>
          </a:p>
        </p:txBody>
      </p:sp>
      <p:sp>
        <p:nvSpPr>
          <p:cNvPr id="8" name="Text Placeholder 7">
            <a:extLst>
              <a:ext uri="{FF2B5EF4-FFF2-40B4-BE49-F238E27FC236}">
                <a16:creationId xmlns:a16="http://schemas.microsoft.com/office/drawing/2014/main" id="{7C5BC846-7931-CF4B-A46B-E85F6526ECA0}"/>
              </a:ext>
            </a:extLst>
          </p:cNvPr>
          <p:cNvSpPr>
            <a:spLocks noGrp="1"/>
          </p:cNvSpPr>
          <p:nvPr>
            <p:ph type="body" sz="quarter" idx="13"/>
          </p:nvPr>
        </p:nvSpPr>
        <p:spPr>
          <a:xfrm>
            <a:off x="977900" y="1229439"/>
            <a:ext cx="8147050" cy="246221"/>
          </a:xfrm>
        </p:spPr>
        <p:txBody>
          <a:bodyPr/>
          <a:lstStyle/>
          <a:p>
            <a:r>
              <a:rPr lang="en-US" dirty="0">
                <a:latin typeface="Open Sans SemiBold" panose="020B0606030504020204" pitchFamily="34" charset="0"/>
                <a:ea typeface="Open Sans SemiBold" panose="020B0606030504020204" pitchFamily="34" charset="0"/>
                <a:cs typeface="Open Sans SemiBold" panose="020B0606030504020204" pitchFamily="34" charset="0"/>
              </a:rPr>
              <a:t>Ex post method</a:t>
            </a:r>
          </a:p>
        </p:txBody>
      </p:sp>
      <p:sp>
        <p:nvSpPr>
          <p:cNvPr id="9" name="Title 8">
            <a:extLst>
              <a:ext uri="{FF2B5EF4-FFF2-40B4-BE49-F238E27FC236}">
                <a16:creationId xmlns:a16="http://schemas.microsoft.com/office/drawing/2014/main" id="{B74209E7-27EC-C342-AB53-211D0BCE0BD8}"/>
              </a:ext>
            </a:extLst>
          </p:cNvPr>
          <p:cNvSpPr>
            <a:spLocks noGrp="1"/>
          </p:cNvSpPr>
          <p:nvPr>
            <p:ph type="title"/>
          </p:nvPr>
        </p:nvSpPr>
        <p:spPr/>
        <p:txBody>
          <a:bodyPr/>
          <a:lstStyle/>
          <a:p>
            <a:r>
              <a:rPr lang="en-US" dirty="0"/>
              <a:t>TRACKING ERROR</a:t>
            </a:r>
          </a:p>
        </p:txBody>
      </p:sp>
      <p:sp>
        <p:nvSpPr>
          <p:cNvPr id="6" name="Content Placeholder 5">
            <a:extLst>
              <a:ext uri="{FF2B5EF4-FFF2-40B4-BE49-F238E27FC236}">
                <a16:creationId xmlns:a16="http://schemas.microsoft.com/office/drawing/2014/main" id="{DC9CBBD4-8F9E-9947-988B-A6A4E7CE513A}"/>
              </a:ext>
            </a:extLst>
          </p:cNvPr>
          <p:cNvSpPr>
            <a:spLocks noGrp="1"/>
          </p:cNvSpPr>
          <p:nvPr>
            <p:ph sz="quarter" idx="18"/>
          </p:nvPr>
        </p:nvSpPr>
        <p:spPr>
          <a:xfrm>
            <a:off x="4365014" y="2942719"/>
            <a:ext cx="4125728" cy="1585049"/>
          </a:xfrm>
        </p:spPr>
        <p:txBody>
          <a:bodyPr/>
          <a:lstStyle/>
          <a:p>
            <a:r>
              <a:rPr lang="en-US" sz="1550" dirty="0"/>
              <a:t>Calculate the monthly excess returns</a:t>
            </a:r>
          </a:p>
          <a:p>
            <a:r>
              <a:rPr lang="en-US" sz="1550" dirty="0"/>
              <a:t>Calculate the standard deviation of this data series  = STDEV.S(range)</a:t>
            </a:r>
          </a:p>
          <a:p>
            <a:r>
              <a:rPr lang="en-US" sz="1550" dirty="0"/>
              <a:t>Use 3 years (minimum) </a:t>
            </a:r>
          </a:p>
          <a:p>
            <a:r>
              <a:rPr lang="en-US" sz="1550" dirty="0" err="1"/>
              <a:t>Annualise</a:t>
            </a:r>
            <a:r>
              <a:rPr lang="en-US" sz="1550" dirty="0"/>
              <a:t> by multiplying by SQRT(12)</a:t>
            </a:r>
          </a:p>
          <a:p>
            <a:r>
              <a:rPr lang="en-US" sz="1550" dirty="0"/>
              <a:t>The larger the TE, the greater the risk</a:t>
            </a:r>
          </a:p>
        </p:txBody>
      </p:sp>
      <p:pic>
        <p:nvPicPr>
          <p:cNvPr id="12" name="Picture 11" descr="Perf &amp; Risk Template.xlsx - Excel">
            <a:extLst>
              <a:ext uri="{FF2B5EF4-FFF2-40B4-BE49-F238E27FC236}">
                <a16:creationId xmlns:a16="http://schemas.microsoft.com/office/drawing/2014/main" id="{F303ED5A-FE4F-4843-B2DC-B62D0D0BDFE7}"/>
              </a:ext>
            </a:extLst>
          </p:cNvPr>
          <p:cNvPicPr>
            <a:picLocks noChangeAspect="1"/>
          </p:cNvPicPr>
          <p:nvPr/>
        </p:nvPicPr>
        <p:blipFill rotWithShape="1">
          <a:blip r:embed="rId2">
            <a:extLst>
              <a:ext uri="{28A0092B-C50C-407E-A947-70E740481C1C}">
                <a14:useLocalDpi xmlns:a14="http://schemas.microsoft.com/office/drawing/2010/main" val="0"/>
              </a:ext>
            </a:extLst>
          </a:blip>
          <a:srcRect l="3820" t="32150" r="61246" b="6951"/>
          <a:stretch/>
        </p:blipFill>
        <p:spPr>
          <a:xfrm>
            <a:off x="952691" y="1652989"/>
            <a:ext cx="3096344" cy="4165007"/>
          </a:xfrm>
          <a:prstGeom prst="rect">
            <a:avLst/>
          </a:prstGeom>
        </p:spPr>
      </p:pic>
      <p:sp>
        <p:nvSpPr>
          <p:cNvPr id="14" name="Rectangle 13">
            <a:extLst>
              <a:ext uri="{FF2B5EF4-FFF2-40B4-BE49-F238E27FC236}">
                <a16:creationId xmlns:a16="http://schemas.microsoft.com/office/drawing/2014/main" id="{3225798D-5B23-42A9-B73D-5B5C9CE4E0EA}"/>
              </a:ext>
            </a:extLst>
          </p:cNvPr>
          <p:cNvSpPr/>
          <p:nvPr/>
        </p:nvSpPr>
        <p:spPr>
          <a:xfrm>
            <a:off x="3616987" y="1487403"/>
            <a:ext cx="432048" cy="4556907"/>
          </a:xfrm>
          <a:prstGeom prst="rect">
            <a:avLst/>
          </a:prstGeom>
          <a:noFill/>
          <a:ln>
            <a:solidFill>
              <a:srgbClr val="F18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1FE128FB-F4A4-4EAA-AF7D-FBE8661512B1}"/>
                  </a:ext>
                </a:extLst>
              </p:cNvPr>
              <p:cNvSpPr txBox="1">
                <a:spLocks/>
              </p:cNvSpPr>
              <p:nvPr/>
            </p:nvSpPr>
            <p:spPr>
              <a:xfrm>
                <a:off x="4750195" y="5281528"/>
                <a:ext cx="2330925" cy="1301009"/>
              </a:xfrm>
              <a:prstGeom prst="rect">
                <a:avLst/>
              </a:prstGeom>
            </p:spPr>
            <p:txBody>
              <a:bodyPr vert="horz" wrap="square" lIns="0" tIns="45720" rIns="0" bIns="4572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buNone/>
                </a:pPr>
                <a14:m>
                  <m:oMathPara xmlns:m="http://schemas.openxmlformats.org/officeDocument/2006/math">
                    <m:oMathParaPr>
                      <m:jc m:val="center"/>
                    </m:oMathParaPr>
                    <m:oMath xmlns:m="http://schemas.openxmlformats.org/officeDocument/2006/math">
                      <m:r>
                        <a:rPr lang="en-GB" sz="2000" i="1">
                          <a:solidFill>
                            <a:schemeClr val="accent1"/>
                          </a:solidFill>
                          <a:latin typeface="Cambria Math" panose="02040503050406030204" pitchFamily="18" charset="0"/>
                        </a:rPr>
                        <m:t>𝑇𝐸</m:t>
                      </m:r>
                      <m:r>
                        <a:rPr lang="en-GB" sz="2000" i="1">
                          <a:solidFill>
                            <a:schemeClr val="accent1"/>
                          </a:solidFill>
                          <a:latin typeface="Cambria Math" panose="02040503050406030204" pitchFamily="18" charset="0"/>
                        </a:rPr>
                        <m:t>= </m:t>
                      </m:r>
                      <m:rad>
                        <m:radPr>
                          <m:degHide m:val="on"/>
                          <m:ctrlPr>
                            <a:rPr lang="en-GB" sz="2000" i="1">
                              <a:solidFill>
                                <a:schemeClr val="accent1"/>
                              </a:solidFill>
                              <a:latin typeface="Cambria Math" panose="02040503050406030204" pitchFamily="18" charset="0"/>
                              <a:ea typeface="Cambria Math" panose="02040503050406030204" pitchFamily="18" charset="0"/>
                            </a:rPr>
                          </m:ctrlPr>
                        </m:radPr>
                        <m:deg/>
                        <m:e>
                          <m:f>
                            <m:fPr>
                              <m:ctrlPr>
                                <a:rPr lang="en-GB" sz="2000" i="1">
                                  <a:solidFill>
                                    <a:schemeClr val="accent1"/>
                                  </a:solidFill>
                                  <a:latin typeface="Cambria Math" panose="02040503050406030204" pitchFamily="18" charset="0"/>
                                  <a:ea typeface="Cambria Math" panose="02040503050406030204" pitchFamily="18" charset="0"/>
                                </a:rPr>
                              </m:ctrlPr>
                            </m:fPr>
                            <m:num>
                              <m:nary>
                                <m:naryPr>
                                  <m:chr m:val="∑"/>
                                  <m:subHide m:val="on"/>
                                  <m:supHide m:val="on"/>
                                  <m:ctrlPr>
                                    <a:rPr lang="en-GB" sz="2000" i="1">
                                      <a:solidFill>
                                        <a:schemeClr val="accent1"/>
                                      </a:solidFill>
                                      <a:latin typeface="Cambria Math" panose="02040503050406030204" pitchFamily="18" charset="0"/>
                                      <a:ea typeface="Cambria Math" panose="02040503050406030204" pitchFamily="18" charset="0"/>
                                    </a:rPr>
                                  </m:ctrlPr>
                                </m:naryPr>
                                <m:sub/>
                                <m:sup/>
                                <m:e>
                                  <m:sSup>
                                    <m:sSupPr>
                                      <m:ctrlPr>
                                        <a:rPr lang="en-GB" sz="2000" i="1">
                                          <a:solidFill>
                                            <a:schemeClr val="accent1"/>
                                          </a:solidFill>
                                          <a:latin typeface="Cambria Math" panose="02040503050406030204" pitchFamily="18" charset="0"/>
                                          <a:ea typeface="Cambria Math" panose="02040503050406030204" pitchFamily="18" charset="0"/>
                                        </a:rPr>
                                      </m:ctrlPr>
                                    </m:sSupPr>
                                    <m:e>
                                      <m:r>
                                        <a:rPr lang="en-GB" sz="2000" i="1">
                                          <a:solidFill>
                                            <a:schemeClr val="accent1"/>
                                          </a:solidFill>
                                          <a:latin typeface="Cambria Math" panose="02040503050406030204" pitchFamily="18" charset="0"/>
                                          <a:ea typeface="Cambria Math" panose="02040503050406030204" pitchFamily="18" charset="0"/>
                                        </a:rPr>
                                        <m:t>(</m:t>
                                      </m:r>
                                      <m:sSub>
                                        <m:sSubPr>
                                          <m:ctrlPr>
                                            <a:rPr lang="en-GB" sz="2000" i="1">
                                              <a:solidFill>
                                                <a:schemeClr val="accent1"/>
                                              </a:solidFill>
                                              <a:latin typeface="Cambria Math" panose="02040503050406030204" pitchFamily="18" charset="0"/>
                                            </a:rPr>
                                          </m:ctrlPr>
                                        </m:sSubPr>
                                        <m:e>
                                          <m:r>
                                            <a:rPr lang="en-GB" sz="2000" i="1">
                                              <a:solidFill>
                                                <a:schemeClr val="accent1"/>
                                              </a:solidFill>
                                              <a:latin typeface="Cambria Math" panose="02040503050406030204" pitchFamily="18" charset="0"/>
                                            </a:rPr>
                                            <m:t>𝑎</m:t>
                                          </m:r>
                                        </m:e>
                                        <m:sub>
                                          <m:r>
                                            <a:rPr lang="en-GB" sz="2000" i="1">
                                              <a:solidFill>
                                                <a:schemeClr val="accent1"/>
                                              </a:solidFill>
                                              <a:latin typeface="Cambria Math" panose="02040503050406030204" pitchFamily="18" charset="0"/>
                                            </a:rPr>
                                            <m:t>𝑖</m:t>
                                          </m:r>
                                        </m:sub>
                                      </m:sSub>
                                      <m:r>
                                        <a:rPr lang="en-GB" sz="2000" i="1">
                                          <a:solidFill>
                                            <a:schemeClr val="accent1"/>
                                          </a:solidFill>
                                          <a:latin typeface="Cambria Math" panose="02040503050406030204" pitchFamily="18" charset="0"/>
                                        </a:rPr>
                                        <m:t>−</m:t>
                                      </m:r>
                                      <m:acc>
                                        <m:accPr>
                                          <m:chr m:val="̅"/>
                                          <m:ctrlPr>
                                            <a:rPr lang="en-GB" sz="2000" i="1">
                                              <a:solidFill>
                                                <a:schemeClr val="accent1"/>
                                              </a:solidFill>
                                              <a:latin typeface="Cambria Math" panose="02040503050406030204" pitchFamily="18" charset="0"/>
                                            </a:rPr>
                                          </m:ctrlPr>
                                        </m:accPr>
                                        <m:e>
                                          <m:r>
                                            <a:rPr lang="en-GB" sz="2000" i="1">
                                              <a:solidFill>
                                                <a:schemeClr val="accent1"/>
                                              </a:solidFill>
                                              <a:latin typeface="Cambria Math" panose="02040503050406030204" pitchFamily="18" charset="0"/>
                                            </a:rPr>
                                            <m:t>𝑎</m:t>
                                          </m:r>
                                        </m:e>
                                      </m:acc>
                                      <m:r>
                                        <a:rPr lang="en-GB" sz="2000" i="1">
                                          <a:solidFill>
                                            <a:schemeClr val="accent1"/>
                                          </a:solidFill>
                                          <a:latin typeface="Cambria Math" panose="02040503050406030204" pitchFamily="18" charset="0"/>
                                          <a:ea typeface="Cambria Math" panose="02040503050406030204" pitchFamily="18" charset="0"/>
                                        </a:rPr>
                                        <m:t>)</m:t>
                                      </m:r>
                                    </m:e>
                                    <m:sup>
                                      <m:r>
                                        <a:rPr lang="en-GB" sz="2000" i="1">
                                          <a:solidFill>
                                            <a:schemeClr val="accent1"/>
                                          </a:solidFill>
                                          <a:latin typeface="Cambria Math" panose="02040503050406030204" pitchFamily="18" charset="0"/>
                                          <a:ea typeface="Cambria Math" panose="02040503050406030204" pitchFamily="18" charset="0"/>
                                        </a:rPr>
                                        <m:t>2</m:t>
                                      </m:r>
                                    </m:sup>
                                  </m:sSup>
                                </m:e>
                              </m:nary>
                            </m:num>
                            <m:den>
                              <m:r>
                                <a:rPr lang="en-GB" sz="2000" i="1">
                                  <a:solidFill>
                                    <a:schemeClr val="accent1"/>
                                  </a:solidFill>
                                  <a:latin typeface="Cambria Math" panose="02040503050406030204" pitchFamily="18" charset="0"/>
                                  <a:ea typeface="Cambria Math" panose="02040503050406030204" pitchFamily="18" charset="0"/>
                                </a:rPr>
                                <m:t>𝑛</m:t>
                              </m:r>
                              <m:r>
                                <a:rPr lang="en-GB" sz="2000" i="1">
                                  <a:solidFill>
                                    <a:schemeClr val="accent1"/>
                                  </a:solidFill>
                                  <a:latin typeface="Cambria Math" panose="02040503050406030204" pitchFamily="18" charset="0"/>
                                  <a:ea typeface="Cambria Math" panose="02040503050406030204" pitchFamily="18" charset="0"/>
                                </a:rPr>
                                <m:t>−1</m:t>
                              </m:r>
                            </m:den>
                          </m:f>
                        </m:e>
                      </m:rad>
                    </m:oMath>
                  </m:oMathPara>
                </a14:m>
                <a:endParaRPr lang="en-GB" sz="2000" dirty="0">
                  <a:solidFill>
                    <a:schemeClr val="accent1"/>
                  </a:solidFill>
                </a:endParaRPr>
              </a:p>
            </p:txBody>
          </p:sp>
        </mc:Choice>
        <mc:Fallback xmlns="">
          <p:sp>
            <p:nvSpPr>
              <p:cNvPr id="10" name="Content Placeholder 7">
                <a:extLst>
                  <a:ext uri="{FF2B5EF4-FFF2-40B4-BE49-F238E27FC236}">
                    <a16:creationId xmlns:a16="http://schemas.microsoft.com/office/drawing/2014/main" id="{1FE128FB-F4A4-4EAA-AF7D-FBE8661512B1}"/>
                  </a:ext>
                </a:extLst>
              </p:cNvPr>
              <p:cNvSpPr txBox="1">
                <a:spLocks noRot="1" noChangeAspect="1" noMove="1" noResize="1" noEditPoints="1" noAdjustHandles="1" noChangeArrowheads="1" noChangeShapeType="1" noTextEdit="1"/>
              </p:cNvSpPr>
              <p:nvPr/>
            </p:nvSpPr>
            <p:spPr>
              <a:xfrm>
                <a:off x="4750195" y="5281528"/>
                <a:ext cx="2330925" cy="1301009"/>
              </a:xfrm>
              <a:prstGeom prst="rect">
                <a:avLst/>
              </a:prstGeom>
              <a:blipFill>
                <a:blip r:embed="rId3"/>
                <a:stretch>
                  <a:fillRect/>
                </a:stretch>
              </a:blipFill>
            </p:spPr>
            <p:txBody>
              <a:bodyPr/>
              <a:lstStyle/>
              <a:p>
                <a:r>
                  <a:rPr lang="en-GB">
                    <a:noFill/>
                  </a:rPr>
                  <a:t> </a:t>
                </a:r>
              </a:p>
            </p:txBody>
          </p:sp>
        </mc:Fallback>
      </mc:AlternateContent>
      <p:sp>
        <p:nvSpPr>
          <p:cNvPr id="13" name="Content Placeholder 2">
            <a:extLst>
              <a:ext uri="{FF2B5EF4-FFF2-40B4-BE49-F238E27FC236}">
                <a16:creationId xmlns:a16="http://schemas.microsoft.com/office/drawing/2014/main" id="{FE19C1A6-08DE-497F-A84C-3CD6ACA3EF37}"/>
              </a:ext>
            </a:extLst>
          </p:cNvPr>
          <p:cNvSpPr>
            <a:spLocks noGrp="1"/>
          </p:cNvSpPr>
          <p:nvPr>
            <p:ph sz="quarter" idx="14"/>
          </p:nvPr>
        </p:nvSpPr>
        <p:spPr>
          <a:xfrm>
            <a:off x="4365014" y="1229439"/>
            <a:ext cx="4125728" cy="1554272"/>
          </a:xfrm>
        </p:spPr>
        <p:txBody>
          <a:bodyPr/>
          <a:lstStyle/>
          <a:p>
            <a:pPr marL="0" indent="0">
              <a:buNone/>
            </a:pPr>
            <a:r>
              <a:rPr lang="en-GB" sz="1600" dirty="0">
                <a:latin typeface="+mn-lt"/>
              </a:rPr>
              <a:t>Tracking Error (TE) calculates the variability (the standard deviation) of a fund’s excess return over its benchmark.</a:t>
            </a:r>
          </a:p>
          <a:p>
            <a:pPr marL="0" indent="0">
              <a:buNone/>
            </a:pPr>
            <a:endParaRPr lang="en-GB" sz="1600" dirty="0">
              <a:latin typeface="+mn-lt"/>
            </a:endParaRPr>
          </a:p>
          <a:p>
            <a:pPr marL="0" indent="0">
              <a:buNone/>
            </a:pPr>
            <a:r>
              <a:rPr lang="en-GB" sz="1600" dirty="0">
                <a:latin typeface="+mn-lt"/>
              </a:rPr>
              <a:t>The higher the TE, the greater the variability and therefore risk.</a:t>
            </a:r>
          </a:p>
        </p:txBody>
      </p:sp>
    </p:spTree>
    <p:extLst>
      <p:ext uri="{BB962C8B-B14F-4D97-AF65-F5344CB8AC3E}">
        <p14:creationId xmlns:p14="http://schemas.microsoft.com/office/powerpoint/2010/main" val="182419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2449DE-239A-4FA2-B454-E30218353278}"/>
              </a:ext>
            </a:extLst>
          </p:cNvPr>
          <p:cNvSpPr>
            <a:spLocks noGrp="1"/>
          </p:cNvSpPr>
          <p:nvPr>
            <p:ph type="body" sz="quarter" idx="19"/>
          </p:nvPr>
        </p:nvSpPr>
        <p:spPr/>
        <p:txBody>
          <a:bodyPr/>
          <a:lstStyle/>
          <a:p>
            <a:r>
              <a:rPr lang="en-GB" dirty="0"/>
              <a:t>Source: CAIM, October 2024</a:t>
            </a:r>
          </a:p>
        </p:txBody>
      </p:sp>
      <p:sp>
        <p:nvSpPr>
          <p:cNvPr id="3" name="Content Placeholder 2">
            <a:extLst>
              <a:ext uri="{FF2B5EF4-FFF2-40B4-BE49-F238E27FC236}">
                <a16:creationId xmlns:a16="http://schemas.microsoft.com/office/drawing/2014/main" id="{D49F1A0F-F368-49F6-8B96-05079A7AC546}"/>
              </a:ext>
            </a:extLst>
          </p:cNvPr>
          <p:cNvSpPr>
            <a:spLocks noGrp="1"/>
          </p:cNvSpPr>
          <p:nvPr>
            <p:ph sz="quarter" idx="18"/>
          </p:nvPr>
        </p:nvSpPr>
        <p:spPr>
          <a:xfrm>
            <a:off x="5158335" y="3470707"/>
            <a:ext cx="3990975" cy="1489914"/>
          </a:xfrm>
        </p:spPr>
        <p:txBody>
          <a:bodyPr/>
          <a:lstStyle/>
          <a:p>
            <a:pPr marL="342900" indent="-342900">
              <a:buFont typeface="+mj-lt"/>
              <a:buAutoNum type="arabicPeriod"/>
            </a:pPr>
            <a:r>
              <a:rPr lang="en-GB" sz="1600" dirty="0">
                <a:latin typeface="+mn-lt"/>
              </a:rPr>
              <a:t>Calculate the annualised returns</a:t>
            </a:r>
          </a:p>
          <a:p>
            <a:pPr marL="342900" indent="-342900">
              <a:buFont typeface="+mj-lt"/>
              <a:buAutoNum type="arabicPeriod"/>
            </a:pPr>
            <a:r>
              <a:rPr lang="en-GB" sz="1600" dirty="0">
                <a:latin typeface="+mn-lt"/>
              </a:rPr>
              <a:t>calculate the Alpha (Fund return – benchmark return)</a:t>
            </a:r>
          </a:p>
          <a:p>
            <a:pPr marL="342900" indent="-342900">
              <a:buFont typeface="+mj-lt"/>
              <a:buAutoNum type="arabicPeriod"/>
            </a:pPr>
            <a:r>
              <a:rPr lang="en-GB" sz="1600" dirty="0">
                <a:latin typeface="+mn-lt"/>
              </a:rPr>
              <a:t>Divide the Alpha by the annualised TE </a:t>
            </a:r>
          </a:p>
        </p:txBody>
      </p:sp>
      <p:sp>
        <p:nvSpPr>
          <p:cNvPr id="4" name="Text Placeholder 3">
            <a:extLst>
              <a:ext uri="{FF2B5EF4-FFF2-40B4-BE49-F238E27FC236}">
                <a16:creationId xmlns:a16="http://schemas.microsoft.com/office/drawing/2014/main" id="{1233FF0D-02EB-4E39-A3EB-06FFC3D5CF01}"/>
              </a:ext>
            </a:extLst>
          </p:cNvPr>
          <p:cNvSpPr>
            <a:spLocks noGrp="1"/>
          </p:cNvSpPr>
          <p:nvPr>
            <p:ph type="body" sz="quarter" idx="17"/>
          </p:nvPr>
        </p:nvSpPr>
        <p:spPr/>
        <p:txBody>
          <a:bodyPr/>
          <a:lstStyle/>
          <a:p>
            <a:r>
              <a:rPr lang="en-GB" dirty="0"/>
              <a:t>Calculation:</a:t>
            </a:r>
          </a:p>
        </p:txBody>
      </p:sp>
      <p:sp>
        <p:nvSpPr>
          <p:cNvPr id="6" name="Content Placeholder 5">
            <a:extLst>
              <a:ext uri="{FF2B5EF4-FFF2-40B4-BE49-F238E27FC236}">
                <a16:creationId xmlns:a16="http://schemas.microsoft.com/office/drawing/2014/main" id="{88842EE7-04E1-44E3-A9EB-AEBF3EFEC4AD}"/>
              </a:ext>
            </a:extLst>
          </p:cNvPr>
          <p:cNvSpPr>
            <a:spLocks noGrp="1"/>
          </p:cNvSpPr>
          <p:nvPr>
            <p:ph sz="quarter" idx="14"/>
          </p:nvPr>
        </p:nvSpPr>
        <p:spPr>
          <a:xfrm>
            <a:off x="977900" y="2136220"/>
            <a:ext cx="3990975" cy="3884919"/>
          </a:xfrm>
        </p:spPr>
        <p:txBody>
          <a:bodyPr/>
          <a:lstStyle/>
          <a:p>
            <a:pPr marL="285750" indent="-285750">
              <a:buFont typeface="Arial" panose="020B0604020202020204" pitchFamily="34" charset="0"/>
              <a:buChar char="•"/>
            </a:pPr>
            <a:r>
              <a:rPr lang="en-GB" sz="1600" dirty="0">
                <a:solidFill>
                  <a:schemeClr val="tx1"/>
                </a:solidFill>
                <a:latin typeface="+mn-lt"/>
              </a:rPr>
              <a:t>The Information Ratio (IR) measures the outcome and quality of active management</a:t>
            </a:r>
          </a:p>
          <a:p>
            <a:pPr marL="285750" indent="-285750">
              <a:buFont typeface="Arial" panose="020B0604020202020204" pitchFamily="34" charset="0"/>
              <a:buChar char="•"/>
            </a:pPr>
            <a:r>
              <a:rPr lang="en-GB" sz="1600" dirty="0">
                <a:solidFill>
                  <a:schemeClr val="tx1"/>
                </a:solidFill>
                <a:latin typeface="+mn-lt"/>
              </a:rPr>
              <a:t>The higher the ratio, the greater the added value per unit of risk</a:t>
            </a:r>
          </a:p>
          <a:p>
            <a:pPr marL="285750" indent="-285750">
              <a:buFont typeface="Arial" panose="020B0604020202020204" pitchFamily="34" charset="0"/>
              <a:buChar char="•"/>
            </a:pPr>
            <a:r>
              <a:rPr lang="en-GB" sz="1600" dirty="0">
                <a:solidFill>
                  <a:schemeClr val="tx1"/>
                </a:solidFill>
                <a:latin typeface="+mn-lt"/>
              </a:rPr>
              <a:t>If the fund under performs its benchmark, the ratio is negative</a:t>
            </a:r>
          </a:p>
          <a:p>
            <a:pPr marL="285750" indent="-285750">
              <a:buFont typeface="Arial" panose="020B0604020202020204" pitchFamily="34" charset="0"/>
              <a:buChar char="•"/>
            </a:pPr>
            <a:endParaRPr lang="en-GB" dirty="0">
              <a:latin typeface="+mn-lt"/>
            </a:endParaRPr>
          </a:p>
          <a:p>
            <a:pPr marL="285750" indent="-285750">
              <a:buFont typeface="Arial" panose="020B0604020202020204" pitchFamily="34" charset="0"/>
              <a:buChar char="•"/>
            </a:pPr>
            <a:endParaRPr lang="en-GB" sz="1600" dirty="0">
              <a:solidFill>
                <a:schemeClr val="tx1"/>
              </a:solidFill>
              <a:latin typeface="+mn-lt"/>
            </a:endParaRPr>
          </a:p>
          <a:p>
            <a:r>
              <a:rPr lang="en-GB" sz="1200" dirty="0"/>
              <a:t>Points to remember:</a:t>
            </a:r>
          </a:p>
          <a:p>
            <a:pPr lvl="1"/>
            <a:r>
              <a:rPr lang="en-GB" sz="1200" dirty="0">
                <a:latin typeface="+mn-lt"/>
              </a:rPr>
              <a:t>A high return does not always mean a good return</a:t>
            </a:r>
          </a:p>
          <a:p>
            <a:pPr lvl="1"/>
            <a:r>
              <a:rPr lang="en-GB" sz="1200" dirty="0">
                <a:latin typeface="+mn-lt"/>
              </a:rPr>
              <a:t>Better quality means consistently achieving the highest return at the same risk as other funds/managers, or a similar return, but at a lower risk</a:t>
            </a:r>
          </a:p>
          <a:p>
            <a:pPr lvl="1"/>
            <a:r>
              <a:rPr lang="en-GB" sz="1200" dirty="0">
                <a:latin typeface="+mn-lt"/>
              </a:rPr>
              <a:t>Risk means volatility</a:t>
            </a:r>
          </a:p>
          <a:p>
            <a:pPr lvl="1"/>
            <a:r>
              <a:rPr lang="en-GB" sz="1200" dirty="0">
                <a:latin typeface="+mn-lt"/>
              </a:rPr>
              <a:t>Risk-adjusted performance = Return / Risk  (the higher the ratio, the better)</a:t>
            </a:r>
          </a:p>
        </p:txBody>
      </p:sp>
      <p:sp>
        <p:nvSpPr>
          <p:cNvPr id="7" name="Text Placeholder 6">
            <a:extLst>
              <a:ext uri="{FF2B5EF4-FFF2-40B4-BE49-F238E27FC236}">
                <a16:creationId xmlns:a16="http://schemas.microsoft.com/office/drawing/2014/main" id="{AC7F464F-7D53-4EEE-B3D1-1FF5E3DEF233}"/>
              </a:ext>
            </a:extLst>
          </p:cNvPr>
          <p:cNvSpPr>
            <a:spLocks noGrp="1"/>
          </p:cNvSpPr>
          <p:nvPr>
            <p:ph type="body" sz="quarter" idx="16"/>
          </p:nvPr>
        </p:nvSpPr>
        <p:spPr/>
        <p:txBody>
          <a:bodyPr/>
          <a:lstStyle/>
          <a:p>
            <a:r>
              <a:rPr lang="en-GB" dirty="0"/>
              <a:t>IR:</a:t>
            </a:r>
          </a:p>
        </p:txBody>
      </p:sp>
      <p:sp>
        <p:nvSpPr>
          <p:cNvPr id="8" name="Text Placeholder 7">
            <a:extLst>
              <a:ext uri="{FF2B5EF4-FFF2-40B4-BE49-F238E27FC236}">
                <a16:creationId xmlns:a16="http://schemas.microsoft.com/office/drawing/2014/main" id="{ADAC35D1-BEB8-4FCE-8863-E128C50C76BE}"/>
              </a:ext>
            </a:extLst>
          </p:cNvPr>
          <p:cNvSpPr>
            <a:spLocks noGrp="1"/>
          </p:cNvSpPr>
          <p:nvPr>
            <p:ph type="body" sz="quarter" idx="13"/>
          </p:nvPr>
        </p:nvSpPr>
        <p:spPr/>
        <p:txBody>
          <a:bodyPr/>
          <a:lstStyle/>
          <a:p>
            <a:r>
              <a:rPr lang="en-GB" dirty="0"/>
              <a:t>Risk and Return</a:t>
            </a:r>
          </a:p>
        </p:txBody>
      </p:sp>
      <p:sp>
        <p:nvSpPr>
          <p:cNvPr id="9" name="Title 8">
            <a:extLst>
              <a:ext uri="{FF2B5EF4-FFF2-40B4-BE49-F238E27FC236}">
                <a16:creationId xmlns:a16="http://schemas.microsoft.com/office/drawing/2014/main" id="{D6747DC1-8651-4BC7-85FF-A168F3BEEA38}"/>
              </a:ext>
            </a:extLst>
          </p:cNvPr>
          <p:cNvSpPr>
            <a:spLocks noGrp="1"/>
          </p:cNvSpPr>
          <p:nvPr>
            <p:ph type="title"/>
          </p:nvPr>
        </p:nvSpPr>
        <p:spPr/>
        <p:txBody>
          <a:bodyPr/>
          <a:lstStyle/>
          <a:p>
            <a:r>
              <a:rPr lang="en-GB" dirty="0"/>
              <a:t>Information ratio</a:t>
            </a:r>
          </a:p>
        </p:txBody>
      </p:sp>
      <p:graphicFrame>
        <p:nvGraphicFramePr>
          <p:cNvPr id="10" name="Object 30">
            <a:extLst>
              <a:ext uri="{FF2B5EF4-FFF2-40B4-BE49-F238E27FC236}">
                <a16:creationId xmlns:a16="http://schemas.microsoft.com/office/drawing/2014/main" id="{C49768AA-E52E-4101-90B2-DBAD4AF2C99D}"/>
              </a:ext>
            </a:extLst>
          </p:cNvPr>
          <p:cNvGraphicFramePr>
            <a:graphicFrameLocks noChangeAspect="1"/>
          </p:cNvGraphicFramePr>
          <p:nvPr/>
        </p:nvGraphicFramePr>
        <p:xfrm>
          <a:off x="5794515" y="2201376"/>
          <a:ext cx="2520950" cy="1108075"/>
        </p:xfrm>
        <a:graphic>
          <a:graphicData uri="http://schemas.openxmlformats.org/presentationml/2006/ole">
            <mc:AlternateContent xmlns:mc="http://schemas.openxmlformats.org/markup-compatibility/2006">
              <mc:Choice xmlns:v="urn:schemas-microsoft-com:vml" Requires="v">
                <p:oleObj name="Equation" r:id="rId2" imgW="952087" imgH="418918" progId="Equation.3">
                  <p:embed/>
                </p:oleObj>
              </mc:Choice>
              <mc:Fallback>
                <p:oleObj name="Equation" r:id="rId2" imgW="952087" imgH="418918" progId="Equation.3">
                  <p:embed/>
                  <p:pic>
                    <p:nvPicPr>
                      <p:cNvPr id="10" name="Object 30">
                        <a:extLst>
                          <a:ext uri="{FF2B5EF4-FFF2-40B4-BE49-F238E27FC236}">
                            <a16:creationId xmlns:a16="http://schemas.microsoft.com/office/drawing/2014/main" id="{C49768AA-E52E-4101-90B2-DBAD4AF2C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515" y="2201376"/>
                        <a:ext cx="25209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548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CDA1BD-1F0A-4D98-B48B-7A14352304CB}"/>
              </a:ext>
            </a:extLst>
          </p:cNvPr>
          <p:cNvSpPr>
            <a:spLocks noGrp="1"/>
          </p:cNvSpPr>
          <p:nvPr>
            <p:ph type="body" sz="quarter" idx="19"/>
          </p:nvPr>
        </p:nvSpPr>
        <p:spPr>
          <a:xfrm>
            <a:off x="5174210" y="6096000"/>
            <a:ext cx="3975100" cy="138499"/>
          </a:xfrm>
        </p:spPr>
        <p:txBody>
          <a:bodyPr/>
          <a:lstStyle/>
          <a:p>
            <a:r>
              <a:rPr lang="en-GB" dirty="0"/>
              <a:t>Source: CAIM, October 2024</a:t>
            </a:r>
          </a:p>
        </p:txBody>
      </p:sp>
      <p:sp>
        <p:nvSpPr>
          <p:cNvPr id="5" name="Content Placeholder 4">
            <a:extLst>
              <a:ext uri="{FF2B5EF4-FFF2-40B4-BE49-F238E27FC236}">
                <a16:creationId xmlns:a16="http://schemas.microsoft.com/office/drawing/2014/main" id="{FF7F55F2-6E3A-477C-8D60-C319E806606D}"/>
              </a:ext>
            </a:extLst>
          </p:cNvPr>
          <p:cNvSpPr>
            <a:spLocks noGrp="1"/>
          </p:cNvSpPr>
          <p:nvPr>
            <p:ph sz="quarter" idx="14"/>
          </p:nvPr>
        </p:nvSpPr>
        <p:spPr>
          <a:xfrm>
            <a:off x="585628" y="1222626"/>
            <a:ext cx="4383248" cy="4701287"/>
          </a:xfrm>
        </p:spPr>
        <p:txBody>
          <a:bodyPr/>
          <a:lstStyle/>
          <a:p>
            <a:r>
              <a:rPr lang="en-GB" sz="1600" dirty="0">
                <a:latin typeface="+mn-lt"/>
              </a:rPr>
              <a:t>What about a situation where an asset’s behaviour radically changes, such as due to speculation over a forthcoming bankruptcy or takeover?</a:t>
            </a:r>
          </a:p>
          <a:p>
            <a:endParaRPr lang="en-GB" sz="1600" dirty="0">
              <a:latin typeface="+mn-lt"/>
            </a:endParaRPr>
          </a:p>
          <a:p>
            <a:r>
              <a:rPr lang="en-GB" sz="1600" dirty="0">
                <a:latin typeface="+mn-lt"/>
              </a:rPr>
              <a:t>In the upper chart an asset’s daily returns have recently become a lot more volatile.</a:t>
            </a:r>
          </a:p>
          <a:p>
            <a:endParaRPr lang="en-GB" sz="1600" dirty="0">
              <a:latin typeface="+mn-lt"/>
            </a:endParaRPr>
          </a:p>
          <a:p>
            <a:r>
              <a:rPr lang="en-GB" sz="1600" dirty="0">
                <a:latin typeface="+mn-lt"/>
              </a:rPr>
              <a:t>One way of handling such behaviour is to attach greater weight to more recent observations. For example, the lower chart shows a weighting factor applied to each day’s returns (the right-hand </a:t>
            </a:r>
            <a:r>
              <a:rPr lang="en-GB" sz="1600" i="1" dirty="0">
                <a:latin typeface="+mn-lt"/>
              </a:rPr>
              <a:t>y-</a:t>
            </a:r>
            <a:r>
              <a:rPr lang="en-GB" sz="1600" dirty="0">
                <a:latin typeface="+mn-lt"/>
              </a:rPr>
              <a:t>axis). </a:t>
            </a:r>
          </a:p>
          <a:p>
            <a:endParaRPr lang="en-GB" sz="1600" dirty="0">
              <a:latin typeface="+mn-lt"/>
            </a:endParaRPr>
          </a:p>
          <a:p>
            <a:r>
              <a:rPr lang="en-GB" sz="1600" dirty="0">
                <a:latin typeface="+mn-lt"/>
              </a:rPr>
              <a:t>The most recent return is given a full weight, the previous day a 97%</a:t>
            </a:r>
          </a:p>
          <a:p>
            <a:r>
              <a:rPr lang="en-GB" sz="1600" dirty="0">
                <a:latin typeface="+mn-lt"/>
              </a:rPr>
              <a:t>weight, the day before 97% of 97%, and so on: an “exponential decay”. The return from 23 days ago is given a weight of just under 50%.</a:t>
            </a:r>
            <a:endParaRPr lang="en-GB" dirty="0"/>
          </a:p>
        </p:txBody>
      </p:sp>
      <p:sp>
        <p:nvSpPr>
          <p:cNvPr id="7" name="Title 6">
            <a:extLst>
              <a:ext uri="{FF2B5EF4-FFF2-40B4-BE49-F238E27FC236}">
                <a16:creationId xmlns:a16="http://schemas.microsoft.com/office/drawing/2014/main" id="{D0035DA0-819A-41E6-96CE-32FC6479DD41}"/>
              </a:ext>
            </a:extLst>
          </p:cNvPr>
          <p:cNvSpPr>
            <a:spLocks noGrp="1"/>
          </p:cNvSpPr>
          <p:nvPr>
            <p:ph type="title"/>
          </p:nvPr>
        </p:nvSpPr>
        <p:spPr/>
        <p:txBody>
          <a:bodyPr/>
          <a:lstStyle/>
          <a:p>
            <a:r>
              <a:rPr lang="en-GB" dirty="0"/>
              <a:t>Time weighting historical data</a:t>
            </a:r>
          </a:p>
        </p:txBody>
      </p:sp>
      <p:graphicFrame>
        <p:nvGraphicFramePr>
          <p:cNvPr id="8" name="Chart 7">
            <a:extLst>
              <a:ext uri="{FF2B5EF4-FFF2-40B4-BE49-F238E27FC236}">
                <a16:creationId xmlns:a16="http://schemas.microsoft.com/office/drawing/2014/main" id="{3772B603-2299-41ED-A9E9-B918F488A818}"/>
              </a:ext>
            </a:extLst>
          </p:cNvPr>
          <p:cNvGraphicFramePr>
            <a:graphicFrameLocks/>
          </p:cNvGraphicFramePr>
          <p:nvPr/>
        </p:nvGraphicFramePr>
        <p:xfrm>
          <a:off x="5121931" y="1253301"/>
          <a:ext cx="4270648" cy="23975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CE45D6E2-4C80-4660-A148-BC2BF43348F4}"/>
              </a:ext>
            </a:extLst>
          </p:cNvPr>
          <p:cNvGraphicFramePr>
            <a:graphicFrameLocks/>
          </p:cNvGraphicFramePr>
          <p:nvPr/>
        </p:nvGraphicFramePr>
        <p:xfrm>
          <a:off x="5121931" y="1253301"/>
          <a:ext cx="4270647" cy="23975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168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D9A10C-E3F0-4525-A839-C004975B7E94}"/>
              </a:ext>
            </a:extLst>
          </p:cNvPr>
          <p:cNvPicPr>
            <a:picLocks noChangeAspect="1"/>
          </p:cNvPicPr>
          <p:nvPr/>
        </p:nvPicPr>
        <p:blipFill>
          <a:blip r:embed="rId3"/>
          <a:stretch>
            <a:fillRect/>
          </a:stretch>
        </p:blipFill>
        <p:spPr>
          <a:xfrm>
            <a:off x="2079927" y="2157047"/>
            <a:ext cx="7251091" cy="4034586"/>
          </a:xfrm>
          <a:prstGeom prst="rect">
            <a:avLst/>
          </a:prstGeom>
        </p:spPr>
      </p:pic>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p:txBody>
          <a:bodyPr/>
          <a:lstStyle/>
          <a:p>
            <a:r>
              <a:rPr lang="en-GB" dirty="0"/>
              <a:t>Volatility</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RISK MEASURES – A RECAP</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714500"/>
            <a:ext cx="2565400" cy="2708434"/>
          </a:xfrm>
        </p:spPr>
        <p:txBody>
          <a:bodyPr/>
          <a:lstStyle/>
          <a:p>
            <a:pPr marL="0" indent="0">
              <a:buNone/>
            </a:pPr>
            <a:r>
              <a:rPr lang="en-GB" dirty="0"/>
              <a:t>This is the standard deviation of the normal distribution and is a measure of its breadth. The higher the volatility the greater the uncertainty of the final return.  According to the theory there is a roughly two-thirds probability that the asset’s return will be within  +/-1 standard deviation of the mean.</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2383692" y="6053133"/>
            <a:ext cx="3975100" cy="138499"/>
          </a:xfrm>
        </p:spPr>
        <p:txBody>
          <a:bodyPr/>
          <a:lstStyle/>
          <a:p>
            <a:r>
              <a:rPr lang="en-GB" dirty="0"/>
              <a:t>Source: CAIM, October 2024</a:t>
            </a:r>
          </a:p>
        </p:txBody>
      </p:sp>
      <p:sp>
        <p:nvSpPr>
          <p:cNvPr id="12" name="Content Placeholder 2">
            <a:extLst>
              <a:ext uri="{FF2B5EF4-FFF2-40B4-BE49-F238E27FC236}">
                <a16:creationId xmlns:a16="http://schemas.microsoft.com/office/drawing/2014/main" id="{1E697DF3-F68C-4098-B56D-BD1509C330BA}"/>
              </a:ext>
            </a:extLst>
          </p:cNvPr>
          <p:cNvSpPr txBox="1">
            <a:spLocks/>
          </p:cNvSpPr>
          <p:nvPr/>
        </p:nvSpPr>
        <p:spPr>
          <a:xfrm>
            <a:off x="6358792" y="1697099"/>
            <a:ext cx="2565400" cy="1477328"/>
          </a:xfrm>
          <a:prstGeom prst="rect">
            <a:avLst/>
          </a:prstGeom>
          <a:noFill/>
        </p:spPr>
        <p:txBody>
          <a:bodyPr vert="horz"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The normal distribution is of course symmetric. So, volatility is not only a measure of downside risk but also a measure of the possibility of out-performing the mean.</a:t>
            </a:r>
          </a:p>
        </p:txBody>
      </p:sp>
    </p:spTree>
    <p:extLst>
      <p:ext uri="{BB962C8B-B14F-4D97-AF65-F5344CB8AC3E}">
        <p14:creationId xmlns:p14="http://schemas.microsoft.com/office/powerpoint/2010/main" val="254771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A573A-5472-4F77-960E-D8E173258E30}"/>
              </a:ext>
            </a:extLst>
          </p:cNvPr>
          <p:cNvPicPr>
            <a:picLocks noChangeAspect="1"/>
          </p:cNvPicPr>
          <p:nvPr/>
        </p:nvPicPr>
        <p:blipFill>
          <a:blip r:embed="rId3"/>
          <a:stretch>
            <a:fillRect/>
          </a:stretch>
        </p:blipFill>
        <p:spPr>
          <a:xfrm>
            <a:off x="1367007" y="2613585"/>
            <a:ext cx="7036324" cy="3915838"/>
          </a:xfrm>
          <a:prstGeom prst="rect">
            <a:avLst/>
          </a:prstGeom>
        </p:spPr>
      </p:pic>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a:xfrm>
            <a:off x="977900" y="1291709"/>
            <a:ext cx="8147050" cy="246221"/>
          </a:xfrm>
        </p:spPr>
        <p:txBody>
          <a:bodyPr/>
          <a:lstStyle/>
          <a:p>
            <a:r>
              <a:rPr lang="en-GB" dirty="0"/>
              <a:t>VaR</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DOWNSIDE RISK MEASURES</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713689"/>
            <a:ext cx="3390900" cy="2215991"/>
          </a:xfrm>
        </p:spPr>
        <p:txBody>
          <a:bodyPr/>
          <a:lstStyle/>
          <a:p>
            <a:pPr marL="0" indent="0">
              <a:buNone/>
            </a:pPr>
            <a:r>
              <a:rPr lang="en-GB" dirty="0"/>
              <a:t>VaR, “Value at Risk”, is a measure of downside risk. It tells you what your minimum loss will be in the worst </a:t>
            </a:r>
            <a:r>
              <a:rPr lang="en-GB" i="1" dirty="0"/>
              <a:t>x</a:t>
            </a:r>
            <a:r>
              <a:rPr lang="en-GB" dirty="0"/>
              <a:t>% of cases. </a:t>
            </a:r>
            <a:r>
              <a:rPr lang="en-GB" i="1" dirty="0"/>
              <a:t>x</a:t>
            </a:r>
            <a:r>
              <a:rPr lang="en-GB" dirty="0"/>
              <a:t> is a threshold you choose: typically,</a:t>
            </a:r>
            <a:r>
              <a:rPr lang="en-GB" i="1" dirty="0"/>
              <a:t> </a:t>
            </a:r>
            <a:r>
              <a:rPr lang="en-GB" dirty="0"/>
              <a:t>5 or 1 (or both). For a daily VaR with a threshold of 5%, for example, we’re asking “what’s the best I can   hope for on the worst day of the  month?”</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1751623" y="6297139"/>
            <a:ext cx="3975100" cy="138499"/>
          </a:xfrm>
        </p:spPr>
        <p:txBody>
          <a:bodyPr/>
          <a:lstStyle/>
          <a:p>
            <a:r>
              <a:rPr lang="en-GB" dirty="0"/>
              <a:t>Source: CAIM, October 2024</a:t>
            </a:r>
          </a:p>
        </p:txBody>
      </p:sp>
      <p:sp>
        <p:nvSpPr>
          <p:cNvPr id="12" name="Content Placeholder 2">
            <a:extLst>
              <a:ext uri="{FF2B5EF4-FFF2-40B4-BE49-F238E27FC236}">
                <a16:creationId xmlns:a16="http://schemas.microsoft.com/office/drawing/2014/main" id="{1E697DF3-F68C-4098-B56D-BD1509C330BA}"/>
              </a:ext>
            </a:extLst>
          </p:cNvPr>
          <p:cNvSpPr txBox="1">
            <a:spLocks/>
          </p:cNvSpPr>
          <p:nvPr/>
        </p:nvSpPr>
        <p:spPr>
          <a:xfrm>
            <a:off x="5600700" y="1713689"/>
            <a:ext cx="3390900" cy="1969770"/>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VaR tells you what your </a:t>
            </a:r>
            <a:r>
              <a:rPr lang="en-GB" i="1" dirty="0"/>
              <a:t>minimum</a:t>
            </a:r>
            <a:r>
              <a:rPr lang="en-GB" dirty="0"/>
              <a:t> loss will be if the worst happens. CVaR, or “Conditional Value at Risk” tells you what you can </a:t>
            </a:r>
            <a:r>
              <a:rPr lang="en-GB" i="1" dirty="0"/>
              <a:t>expect</a:t>
            </a:r>
            <a:r>
              <a:rPr lang="en-GB" dirty="0"/>
              <a:t> your loss to be if the worst happens. CVaR is the average value of the tail of the distribution to the left of the </a:t>
            </a:r>
            <a:r>
              <a:rPr lang="en-GB" dirty="0" err="1"/>
              <a:t>VaR.</a:t>
            </a:r>
            <a:r>
              <a:rPr lang="en-GB" dirty="0"/>
              <a:t> It is often regarded as a better measure of risk than </a:t>
            </a:r>
            <a:r>
              <a:rPr lang="en-GB" dirty="0" err="1"/>
              <a:t>VaR.</a:t>
            </a:r>
            <a:r>
              <a:rPr lang="en-GB" dirty="0"/>
              <a:t> </a:t>
            </a:r>
          </a:p>
        </p:txBody>
      </p:sp>
      <p:sp>
        <p:nvSpPr>
          <p:cNvPr id="9" name="Text Placeholder 3">
            <a:extLst>
              <a:ext uri="{FF2B5EF4-FFF2-40B4-BE49-F238E27FC236}">
                <a16:creationId xmlns:a16="http://schemas.microsoft.com/office/drawing/2014/main" id="{C45C3126-F6E9-4A79-80A5-F8190AD0313C}"/>
              </a:ext>
            </a:extLst>
          </p:cNvPr>
          <p:cNvSpPr txBox="1">
            <a:spLocks/>
          </p:cNvSpPr>
          <p:nvPr/>
        </p:nvSpPr>
        <p:spPr>
          <a:xfrm>
            <a:off x="5600700" y="1321140"/>
            <a:ext cx="8147050" cy="246221"/>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CVaR</a:t>
            </a:r>
          </a:p>
        </p:txBody>
      </p:sp>
    </p:spTree>
    <p:extLst>
      <p:ext uri="{BB962C8B-B14F-4D97-AF65-F5344CB8AC3E}">
        <p14:creationId xmlns:p14="http://schemas.microsoft.com/office/powerpoint/2010/main" val="265507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EF142F-E3BF-4640-8E94-CAD87E8E4DCE}"/>
              </a:ext>
            </a:extLst>
          </p:cNvPr>
          <p:cNvPicPr>
            <a:picLocks noChangeAspect="1"/>
          </p:cNvPicPr>
          <p:nvPr/>
        </p:nvPicPr>
        <p:blipFill>
          <a:blip r:embed="rId3"/>
          <a:stretch>
            <a:fillRect/>
          </a:stretch>
        </p:blipFill>
        <p:spPr>
          <a:xfrm>
            <a:off x="1127125" y="1697099"/>
            <a:ext cx="8147050" cy="4533976"/>
          </a:xfrm>
          <a:prstGeom prst="rect">
            <a:avLst/>
          </a:prstGeom>
        </p:spPr>
      </p:pic>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RETURN AND RISK GO TOGETHER</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697099"/>
            <a:ext cx="2501900" cy="1723549"/>
          </a:xfrm>
        </p:spPr>
        <p:txBody>
          <a:bodyPr/>
          <a:lstStyle/>
          <a:p>
            <a:pPr marL="0" indent="0">
              <a:buNone/>
            </a:pPr>
            <a:r>
              <a:rPr lang="en-GB" dirty="0"/>
              <a:t>In this example asset B has a tracking error twice that of asset A; but because of its higher forecast mean B has a lower VaR than A. The </a:t>
            </a:r>
            <a:r>
              <a:rPr lang="en-GB" dirty="0" err="1"/>
              <a:t>CVaRs</a:t>
            </a:r>
            <a:r>
              <a:rPr lang="en-GB" dirty="0"/>
              <a:t> of A and B are almost identical.</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1225550" y="6122382"/>
            <a:ext cx="3975100" cy="138499"/>
          </a:xfrm>
        </p:spPr>
        <p:txBody>
          <a:bodyPr/>
          <a:lstStyle/>
          <a:p>
            <a:r>
              <a:rPr lang="en-GB" dirty="0"/>
              <a:t>Source: CAIM, October 2024</a:t>
            </a:r>
          </a:p>
        </p:txBody>
      </p:sp>
      <p:sp>
        <p:nvSpPr>
          <p:cNvPr id="8" name="Text Placeholder 7">
            <a:extLst>
              <a:ext uri="{FF2B5EF4-FFF2-40B4-BE49-F238E27FC236}">
                <a16:creationId xmlns:a16="http://schemas.microsoft.com/office/drawing/2014/main" id="{4DA0F662-A147-433A-905B-1F062108F51A}"/>
              </a:ext>
            </a:extLst>
          </p:cNvPr>
          <p:cNvSpPr>
            <a:spLocks noGrp="1"/>
          </p:cNvSpPr>
          <p:nvPr>
            <p:ph type="body" sz="quarter" idx="13"/>
          </p:nvPr>
        </p:nvSpPr>
        <p:spPr/>
        <p:txBody>
          <a:bodyPr/>
          <a:lstStyle/>
          <a:p>
            <a:r>
              <a:rPr lang="en-GB" dirty="0"/>
              <a:t>Risks are dependent on return estimates</a:t>
            </a:r>
          </a:p>
        </p:txBody>
      </p:sp>
      <p:graphicFrame>
        <p:nvGraphicFramePr>
          <p:cNvPr id="6" name="Table 5">
            <a:extLst>
              <a:ext uri="{FF2B5EF4-FFF2-40B4-BE49-F238E27FC236}">
                <a16:creationId xmlns:a16="http://schemas.microsoft.com/office/drawing/2014/main" id="{DA00CEC5-2CFF-434F-B7CC-14C04FEF4D16}"/>
              </a:ext>
            </a:extLst>
          </p:cNvPr>
          <p:cNvGraphicFramePr>
            <a:graphicFrameLocks noGrp="1"/>
          </p:cNvGraphicFramePr>
          <p:nvPr/>
        </p:nvGraphicFramePr>
        <p:xfrm>
          <a:off x="6144100" y="1352549"/>
          <a:ext cx="2501898" cy="1536051"/>
        </p:xfrm>
        <a:graphic>
          <a:graphicData uri="http://schemas.openxmlformats.org/drawingml/2006/table">
            <a:tbl>
              <a:tblPr/>
              <a:tblGrid>
                <a:gridCol w="760070">
                  <a:extLst>
                    <a:ext uri="{9D8B030D-6E8A-4147-A177-3AD203B41FA5}">
                      <a16:colId xmlns:a16="http://schemas.microsoft.com/office/drawing/2014/main" val="899048547"/>
                    </a:ext>
                  </a:extLst>
                </a:gridCol>
                <a:gridCol w="868667">
                  <a:extLst>
                    <a:ext uri="{9D8B030D-6E8A-4147-A177-3AD203B41FA5}">
                      <a16:colId xmlns:a16="http://schemas.microsoft.com/office/drawing/2014/main" val="4149975736"/>
                    </a:ext>
                  </a:extLst>
                </a:gridCol>
                <a:gridCol w="873161">
                  <a:extLst>
                    <a:ext uri="{9D8B030D-6E8A-4147-A177-3AD203B41FA5}">
                      <a16:colId xmlns:a16="http://schemas.microsoft.com/office/drawing/2014/main" val="683067534"/>
                    </a:ext>
                  </a:extLst>
                </a:gridCol>
              </a:tblGrid>
              <a:tr h="390673">
                <a:tc gridSpan="2">
                  <a:txBody>
                    <a:bodyPr/>
                    <a:lstStyle/>
                    <a:p>
                      <a:pPr algn="l" fontAlgn="b"/>
                      <a:r>
                        <a:rPr lang="en-GB" sz="1200" b="0" i="0" u="none" strike="noStrike" dirty="0">
                          <a:solidFill>
                            <a:srgbClr val="000000"/>
                          </a:solidFill>
                          <a:effectLst/>
                          <a:latin typeface="Calibri" panose="020F0502020204030204" pitchFamily="34" charset="0"/>
                        </a:rPr>
                        <a:t> </a:t>
                      </a:r>
                    </a:p>
                    <a:p>
                      <a:pPr algn="r" fontAlgn="b"/>
                      <a:r>
                        <a:rPr lang="en-GB" sz="1200" b="0" i="0" u="none" strike="noStrike" dirty="0">
                          <a:solidFill>
                            <a:srgbClr val="000000"/>
                          </a:solidFill>
                          <a:effectLst/>
                          <a:latin typeface="Calibri" panose="020F0502020204030204" pitchFamily="34" charset="0"/>
                        </a:rPr>
                        <a:t>VaR Threshold, %</a:t>
                      </a:r>
                    </a:p>
                  </a:txBody>
                  <a:tcPr marL="7262" marR="7262" marT="7262" marB="0" anchor="b">
                    <a:lnL>
                      <a:noFill/>
                    </a:lnL>
                    <a:lnR>
                      <a:noFill/>
                    </a:lnR>
                    <a:lnT>
                      <a:noFill/>
                    </a:lnT>
                    <a:lnB>
                      <a:noFill/>
                    </a:lnB>
                    <a:solidFill>
                      <a:srgbClr val="FFFFFF"/>
                    </a:solidFill>
                  </a:tcPr>
                </a:tc>
                <a:tc hMerge="1">
                  <a:txBody>
                    <a:bodyPr/>
                    <a:lstStyle/>
                    <a:p>
                      <a:pPr algn="r" fontAlgn="b"/>
                      <a:r>
                        <a:rPr lang="en-GB" sz="1000" b="0" i="0" u="none" strike="noStrike" dirty="0">
                          <a:solidFill>
                            <a:srgbClr val="000000"/>
                          </a:solidFill>
                          <a:effectLst/>
                          <a:latin typeface="Calibri" panose="020F0502020204030204" pitchFamily="34" charset="0"/>
                        </a:rPr>
                        <a:t>VaR Threshold, %</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5</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2525170485"/>
                  </a:ext>
                </a:extLst>
              </a:tr>
              <a:tr h="145232">
                <a:tc>
                  <a:txBody>
                    <a:bodyPr/>
                    <a:lstStyle/>
                    <a:p>
                      <a:pPr algn="r"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l"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l" fontAlgn="b"/>
                      <a:r>
                        <a:rPr lang="en-GB" sz="1200" b="0" i="0" u="none" strike="noStrike">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1967886180"/>
                  </a:ext>
                </a:extLst>
              </a:tr>
              <a:tr h="145232">
                <a:tc>
                  <a:txBody>
                    <a:bodyPr/>
                    <a:lstStyle/>
                    <a:p>
                      <a:pPr algn="l"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Asset A</a:t>
                      </a:r>
                    </a:p>
                  </a:txBody>
                  <a:tcPr marL="7262" marR="7262" marT="726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Asset B</a:t>
                      </a:r>
                    </a:p>
                  </a:txBody>
                  <a:tcPr marL="7262" marR="7262" marT="726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3867540"/>
                  </a:ext>
                </a:extLst>
              </a:tr>
              <a:tr h="145232">
                <a:tc>
                  <a:txBody>
                    <a:bodyPr/>
                    <a:lstStyle/>
                    <a:p>
                      <a:pPr algn="r" fontAlgn="b"/>
                      <a:r>
                        <a:rPr lang="en-GB" sz="1200" b="0" i="0" u="none" strike="noStrike" dirty="0">
                          <a:solidFill>
                            <a:srgbClr val="000000"/>
                          </a:solidFill>
                          <a:effectLst/>
                          <a:latin typeface="Calibri" panose="020F0502020204030204" pitchFamily="34" charset="0"/>
                        </a:rPr>
                        <a:t>Mean</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0</a:t>
                      </a:r>
                    </a:p>
                  </a:txBody>
                  <a:tcPr marL="7262" marR="7262" marT="726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a:t>
                      </a:r>
                    </a:p>
                  </a:txBody>
                  <a:tcPr marL="7262" marR="7262" marT="726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85710419"/>
                  </a:ext>
                </a:extLst>
              </a:tr>
              <a:tr h="145232">
                <a:tc>
                  <a:txBody>
                    <a:bodyPr/>
                    <a:lstStyle/>
                    <a:p>
                      <a:pPr algn="r" fontAlgn="b"/>
                      <a:r>
                        <a:rPr lang="en-GB" sz="1200" b="0" i="0" u="none" strike="noStrike" dirty="0">
                          <a:solidFill>
                            <a:srgbClr val="000000"/>
                          </a:solidFill>
                          <a:effectLst/>
                          <a:latin typeface="Calibri" panose="020F0502020204030204" pitchFamily="34" charset="0"/>
                        </a:rPr>
                        <a:t>Std Dev</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1</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3426800764"/>
                  </a:ext>
                </a:extLst>
              </a:tr>
              <a:tr h="145232">
                <a:tc>
                  <a:txBody>
                    <a:bodyPr/>
                    <a:lstStyle/>
                    <a:p>
                      <a:pPr algn="r" fontAlgn="b"/>
                      <a:r>
                        <a:rPr lang="en-GB" sz="1200" b="0" i="0" u="none" strike="noStrike" dirty="0">
                          <a:solidFill>
                            <a:srgbClr val="000000"/>
                          </a:solidFill>
                          <a:effectLst/>
                          <a:latin typeface="Calibri" panose="020F0502020204030204" pitchFamily="34" charset="0"/>
                        </a:rPr>
                        <a:t>VaR</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-1.64</a:t>
                      </a:r>
                    </a:p>
                  </a:txBody>
                  <a:tcPr marL="9525" marR="9525" marT="9525"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-1.29</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885993983"/>
                  </a:ext>
                </a:extLst>
              </a:tr>
              <a:tr h="145232">
                <a:tc>
                  <a:txBody>
                    <a:bodyPr/>
                    <a:lstStyle/>
                    <a:p>
                      <a:pPr algn="r" fontAlgn="b"/>
                      <a:r>
                        <a:rPr lang="en-GB" sz="1200" b="0" i="0" u="none" strike="noStrike" dirty="0">
                          <a:solidFill>
                            <a:srgbClr val="000000"/>
                          </a:solidFill>
                          <a:effectLst/>
                          <a:latin typeface="Calibri" panose="020F0502020204030204" pitchFamily="34" charset="0"/>
                        </a:rPr>
                        <a:t>CVaR</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-2.06</a:t>
                      </a:r>
                    </a:p>
                  </a:txBody>
                  <a:tcPr marL="9525" marR="9525" marT="9525"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-2.13</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442393498"/>
                  </a:ext>
                </a:extLst>
              </a:tr>
            </a:tbl>
          </a:graphicData>
        </a:graphic>
      </p:graphicFrame>
    </p:spTree>
    <p:extLst>
      <p:ext uri="{BB962C8B-B14F-4D97-AF65-F5344CB8AC3E}">
        <p14:creationId xmlns:p14="http://schemas.microsoft.com/office/powerpoint/2010/main" val="67915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D3BDFA9-AA4E-125A-A8D6-17C34759C07F}"/>
              </a:ext>
            </a:extLst>
          </p:cNvPr>
          <p:cNvSpPr>
            <a:spLocks noGrp="1"/>
          </p:cNvSpPr>
          <p:nvPr>
            <p:ph type="body" sz="quarter" idx="13"/>
          </p:nvPr>
        </p:nvSpPr>
        <p:spPr/>
        <p:txBody>
          <a:bodyPr/>
          <a:lstStyle/>
          <a:p>
            <a:r>
              <a:rPr lang="en-GB" dirty="0"/>
              <a:t>&lt;&lt; MOVES TO EXCEL &gt;&gt;</a:t>
            </a:r>
          </a:p>
        </p:txBody>
      </p:sp>
      <p:sp>
        <p:nvSpPr>
          <p:cNvPr id="13" name="Title 12">
            <a:extLst>
              <a:ext uri="{FF2B5EF4-FFF2-40B4-BE49-F238E27FC236}">
                <a16:creationId xmlns:a16="http://schemas.microsoft.com/office/drawing/2014/main" id="{DB90DF7E-0B29-6485-4C14-4D9B5FBDAA0D}"/>
              </a:ext>
            </a:extLst>
          </p:cNvPr>
          <p:cNvSpPr>
            <a:spLocks noGrp="1"/>
          </p:cNvSpPr>
          <p:nvPr>
            <p:ph type="title"/>
          </p:nvPr>
        </p:nvSpPr>
        <p:spPr/>
        <p:txBody>
          <a:bodyPr/>
          <a:lstStyle/>
          <a:p>
            <a:endParaRPr lang="en-GB"/>
          </a:p>
        </p:txBody>
      </p:sp>
      <p:sp>
        <p:nvSpPr>
          <p:cNvPr id="15" name="Text Placeholder 14">
            <a:extLst>
              <a:ext uri="{FF2B5EF4-FFF2-40B4-BE49-F238E27FC236}">
                <a16:creationId xmlns:a16="http://schemas.microsoft.com/office/drawing/2014/main" id="{E58E7877-EBAA-6AB2-4B3E-8E601BD45EA4}"/>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394902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5CECB5-9578-462D-95F3-C3BDC685BE49}"/>
              </a:ext>
            </a:extLst>
          </p:cNvPr>
          <p:cNvPicPr>
            <a:picLocks noChangeAspect="1"/>
          </p:cNvPicPr>
          <p:nvPr/>
        </p:nvPicPr>
        <p:blipFill>
          <a:blip r:embed="rId2"/>
          <a:stretch>
            <a:fillRect/>
          </a:stretch>
        </p:blipFill>
        <p:spPr>
          <a:xfrm>
            <a:off x="2920455" y="4638889"/>
            <a:ext cx="6286231" cy="1893700"/>
          </a:xfrm>
          <a:prstGeom prst="rect">
            <a:avLst/>
          </a:prstGeom>
        </p:spPr>
      </p:pic>
      <p:pic>
        <p:nvPicPr>
          <p:cNvPr id="17" name="Picture 16">
            <a:extLst>
              <a:ext uri="{FF2B5EF4-FFF2-40B4-BE49-F238E27FC236}">
                <a16:creationId xmlns:a16="http://schemas.microsoft.com/office/drawing/2014/main" id="{B2475CDC-5411-436C-ACB3-B666B5C98E97}"/>
              </a:ext>
            </a:extLst>
          </p:cNvPr>
          <p:cNvPicPr>
            <a:picLocks noChangeAspect="1"/>
          </p:cNvPicPr>
          <p:nvPr/>
        </p:nvPicPr>
        <p:blipFill>
          <a:blip r:embed="rId3"/>
          <a:stretch>
            <a:fillRect/>
          </a:stretch>
        </p:blipFill>
        <p:spPr>
          <a:xfrm>
            <a:off x="2920455" y="2886879"/>
            <a:ext cx="6151234" cy="1893700"/>
          </a:xfrm>
          <a:prstGeom prst="rect">
            <a:avLst/>
          </a:prstGeom>
        </p:spPr>
      </p:pic>
      <p:pic>
        <p:nvPicPr>
          <p:cNvPr id="7" name="Picture 6">
            <a:extLst>
              <a:ext uri="{FF2B5EF4-FFF2-40B4-BE49-F238E27FC236}">
                <a16:creationId xmlns:a16="http://schemas.microsoft.com/office/drawing/2014/main" id="{E238FC24-6BD3-48DC-9C73-4E6D356F872D}"/>
              </a:ext>
            </a:extLst>
          </p:cNvPr>
          <p:cNvPicPr>
            <a:picLocks noChangeAspect="1"/>
          </p:cNvPicPr>
          <p:nvPr/>
        </p:nvPicPr>
        <p:blipFill>
          <a:blip r:embed="rId4"/>
          <a:stretch>
            <a:fillRect/>
          </a:stretch>
        </p:blipFill>
        <p:spPr>
          <a:xfrm>
            <a:off x="2650461" y="1296467"/>
            <a:ext cx="6556226" cy="1702725"/>
          </a:xfrm>
          <a:prstGeom prst="rect">
            <a:avLst/>
          </a:prstGeom>
        </p:spPr>
      </p:pic>
      <p:pic>
        <p:nvPicPr>
          <p:cNvPr id="14" name="Picture 13">
            <a:extLst>
              <a:ext uri="{FF2B5EF4-FFF2-40B4-BE49-F238E27FC236}">
                <a16:creationId xmlns:a16="http://schemas.microsoft.com/office/drawing/2014/main" id="{75684003-23E6-4B0F-BD3C-2A76D71EC818}"/>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2000"/>
                    </a14:imgEffect>
                    <a14:imgEffect>
                      <a14:saturation sat="0"/>
                    </a14:imgEffect>
                    <a14:imgEffect>
                      <a14:brightnessContrast bright="40000" contrast="95000"/>
                    </a14:imgEffect>
                  </a14:imgLayer>
                </a14:imgProps>
              </a:ext>
            </a:extLst>
          </a:blip>
          <a:stretch>
            <a:fillRect/>
          </a:stretch>
        </p:blipFill>
        <p:spPr>
          <a:xfrm>
            <a:off x="977900" y="5619690"/>
            <a:ext cx="1180824" cy="907708"/>
          </a:xfrm>
          <a:prstGeom prst="rect">
            <a:avLst/>
          </a:prstGeom>
          <a:solidFill>
            <a:schemeClr val="bg1"/>
          </a:solidFill>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7695291" y="6430878"/>
            <a:ext cx="2367237" cy="138499"/>
          </a:xfrm>
        </p:spPr>
        <p:txBody>
          <a:bodyPr/>
          <a:lstStyle/>
          <a:p>
            <a:r>
              <a:rPr lang="en-GB" dirty="0"/>
              <a:t>Source: ICE, CAIM, October 2024</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343203"/>
            <a:ext cx="6316950" cy="664797"/>
          </a:xfrm>
        </p:spPr>
        <p:txBody>
          <a:bodyPr/>
          <a:lstStyle/>
          <a:p>
            <a:r>
              <a:rPr lang="en-GB" dirty="0"/>
              <a:t>WHAT’s WRONG WITH THE </a:t>
            </a:r>
            <a:br>
              <a:rPr lang="en-GB" dirty="0"/>
            </a:br>
            <a:r>
              <a:rPr lang="en-GB" dirty="0"/>
              <a:t>NORMAL DISTRIBUTION?</a:t>
            </a:r>
          </a:p>
        </p:txBody>
      </p:sp>
      <p:sp>
        <p:nvSpPr>
          <p:cNvPr id="13" name="Text Placeholder 3">
            <a:extLst>
              <a:ext uri="{FF2B5EF4-FFF2-40B4-BE49-F238E27FC236}">
                <a16:creationId xmlns:a16="http://schemas.microsoft.com/office/drawing/2014/main" id="{7073D6BA-6805-4E77-BBE2-EFE82D22F4EE}"/>
              </a:ext>
            </a:extLst>
          </p:cNvPr>
          <p:cNvSpPr txBox="1">
            <a:spLocks/>
          </p:cNvSpPr>
          <p:nvPr/>
        </p:nvSpPr>
        <p:spPr>
          <a:xfrm>
            <a:off x="7072718" y="4981037"/>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HY Corporates</a:t>
            </a:r>
          </a:p>
        </p:txBody>
      </p:sp>
      <p:sp>
        <p:nvSpPr>
          <p:cNvPr id="11" name="Text Placeholder 3">
            <a:extLst>
              <a:ext uri="{FF2B5EF4-FFF2-40B4-BE49-F238E27FC236}">
                <a16:creationId xmlns:a16="http://schemas.microsoft.com/office/drawing/2014/main" id="{EF4E96A9-D09C-4C71-A469-70EBDE0716C2}"/>
              </a:ext>
            </a:extLst>
          </p:cNvPr>
          <p:cNvSpPr txBox="1">
            <a:spLocks/>
          </p:cNvSpPr>
          <p:nvPr/>
        </p:nvSpPr>
        <p:spPr>
          <a:xfrm>
            <a:off x="7072720" y="1592429"/>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Treasuries</a:t>
            </a:r>
          </a:p>
        </p:txBody>
      </p:sp>
      <p:sp>
        <p:nvSpPr>
          <p:cNvPr id="12" name="Text Placeholder 3">
            <a:extLst>
              <a:ext uri="{FF2B5EF4-FFF2-40B4-BE49-F238E27FC236}">
                <a16:creationId xmlns:a16="http://schemas.microsoft.com/office/drawing/2014/main" id="{7419225F-7E59-4FDE-814F-68370F7AD09F}"/>
              </a:ext>
            </a:extLst>
          </p:cNvPr>
          <p:cNvSpPr txBox="1">
            <a:spLocks/>
          </p:cNvSpPr>
          <p:nvPr/>
        </p:nvSpPr>
        <p:spPr>
          <a:xfrm>
            <a:off x="7072719" y="3280739"/>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IG Corporates</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63385" y="1430992"/>
            <a:ext cx="3989615" cy="4739759"/>
          </a:xfrm>
        </p:spPr>
        <p:txBody>
          <a:bodyPr/>
          <a:lstStyle/>
          <a:p>
            <a:pPr marL="0" indent="0">
              <a:buNone/>
            </a:pPr>
            <a:endParaRPr lang="en-GB" dirty="0">
              <a:latin typeface="+mn-lt"/>
            </a:endParaRPr>
          </a:p>
          <a:p>
            <a:pPr marL="0" indent="0">
              <a:buNone/>
            </a:pPr>
            <a:r>
              <a:rPr lang="en-GB" dirty="0">
                <a:latin typeface="+mn-lt"/>
              </a:rPr>
              <a:t>If we look at a histogram of the monthly returns of US Treasuries over the past 20 years, it matches a normal distribution pretty well.</a:t>
            </a:r>
          </a:p>
          <a:p>
            <a:pPr marL="0" indent="0">
              <a:buNone/>
            </a:pPr>
            <a:endParaRPr lang="en-GB" dirty="0">
              <a:latin typeface="+mn-lt"/>
            </a:endParaRPr>
          </a:p>
          <a:p>
            <a:pPr marL="0" indent="0">
              <a:buNone/>
            </a:pPr>
            <a:endParaRPr lang="en-GB" dirty="0">
              <a:latin typeface="+mn-lt"/>
            </a:endParaRPr>
          </a:p>
          <a:p>
            <a:pPr marL="0" indent="0">
              <a:buNone/>
            </a:pPr>
            <a:r>
              <a:rPr lang="en-GB" dirty="0">
                <a:latin typeface="+mn-lt"/>
              </a:rPr>
              <a:t>However, for less liquid markets subject to credit risks, we often find that there was a greater likelihood of extreme events than the normal distribution predicts: a phenomenon known as “leptokurtosis”.</a:t>
            </a:r>
          </a:p>
          <a:p>
            <a:pPr marL="0" indent="0">
              <a:buNone/>
            </a:pPr>
            <a:endParaRPr lang="en-GB" sz="1200" dirty="0">
              <a:latin typeface="+mn-lt"/>
            </a:endParaRPr>
          </a:p>
          <a:p>
            <a:pPr marL="0" indent="0">
              <a:buNone/>
            </a:pPr>
            <a:endParaRPr lang="en-GB" dirty="0">
              <a:latin typeface="+mn-lt"/>
            </a:endParaRPr>
          </a:p>
          <a:p>
            <a:pPr marL="0" indent="0">
              <a:buNone/>
            </a:pPr>
            <a:r>
              <a:rPr lang="en-GB" dirty="0">
                <a:latin typeface="+mn-lt"/>
              </a:rPr>
              <a:t>This means there is a role for downside risk measures in addition to the more common volatility and tracking error.</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900" y="1229439"/>
            <a:ext cx="4131129" cy="265691"/>
          </a:xfrm>
        </p:spPr>
        <p:txBody>
          <a:bodyPr/>
          <a:lstStyle/>
          <a:p>
            <a:r>
              <a:rPr lang="en-GB" dirty="0"/>
              <a:t>Historical return distributions often have fat tails</a:t>
            </a:r>
          </a:p>
        </p:txBody>
      </p:sp>
    </p:spTree>
    <p:extLst>
      <p:ext uri="{BB962C8B-B14F-4D97-AF65-F5344CB8AC3E}">
        <p14:creationId xmlns:p14="http://schemas.microsoft.com/office/powerpoint/2010/main" val="214966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92642" y="6043900"/>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77900" y="1599750"/>
            <a:ext cx="3005514" cy="4909036"/>
          </a:xfrm>
        </p:spPr>
        <p:txBody>
          <a:bodyPr/>
          <a:lstStyle/>
          <a:p>
            <a:pPr marL="0" indent="0">
              <a:buNone/>
            </a:pPr>
            <a:r>
              <a:rPr lang="en-GB" dirty="0">
                <a:latin typeface="+mn-lt"/>
              </a:rPr>
              <a:t>From the table of asset returns it’s possible to calculate the returns of any portfolio – or benchmark  – made up from some combination of those assets.</a:t>
            </a:r>
          </a:p>
          <a:p>
            <a:pPr marL="0" indent="0">
              <a:buNone/>
            </a:pPr>
            <a:endParaRPr lang="en-GB" dirty="0">
              <a:latin typeface="+mn-lt"/>
            </a:endParaRPr>
          </a:p>
          <a:p>
            <a:pPr marL="0" indent="0">
              <a:buNone/>
            </a:pPr>
            <a:r>
              <a:rPr lang="en-GB" dirty="0">
                <a:latin typeface="+mn-lt"/>
              </a:rPr>
              <a:t>We could plot such portfolio-benchmark return pairs in an x-y chart, as shown here.</a:t>
            </a:r>
          </a:p>
          <a:p>
            <a:pPr marL="0" indent="0">
              <a:buNone/>
            </a:pPr>
            <a:endParaRPr lang="en-GB" dirty="0">
              <a:latin typeface="+mn-lt"/>
            </a:endParaRPr>
          </a:p>
          <a:p>
            <a:pPr marL="0" indent="0">
              <a:buNone/>
            </a:pPr>
            <a:r>
              <a:rPr lang="en-GB" dirty="0">
                <a:latin typeface="+mn-lt"/>
              </a:rPr>
              <a:t>Each blue dot represents one scenario. The scenarios are actually 240 monthly returns of two assets, from the past 20 years.</a:t>
            </a:r>
          </a:p>
          <a:p>
            <a:pPr marL="0" indent="0">
              <a:buNone/>
            </a:pPr>
            <a:endParaRPr lang="en-GB" dirty="0">
              <a:latin typeface="+mn-lt"/>
            </a:endParaRPr>
          </a:p>
          <a:p>
            <a:pPr marL="0" indent="0">
              <a:buNone/>
            </a:pPr>
            <a:r>
              <a:rPr lang="en-GB" i="1" dirty="0">
                <a:latin typeface="+mn-lt"/>
              </a:rPr>
              <a:t>All scenarios are equally likely.</a:t>
            </a:r>
            <a:r>
              <a:rPr lang="en-GB" dirty="0">
                <a:latin typeface="+mn-lt"/>
              </a:rPr>
              <a:t> The red </a:t>
            </a:r>
            <a:r>
              <a:rPr lang="en-GB" i="1" dirty="0">
                <a:latin typeface="+mn-lt"/>
              </a:rPr>
              <a:t>y = x </a:t>
            </a:r>
            <a:r>
              <a:rPr lang="en-GB" dirty="0">
                <a:latin typeface="+mn-lt"/>
              </a:rPr>
              <a:t>line marks where the returns of the portfolio and the benchmark are the same.</a:t>
            </a: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900" y="1176274"/>
            <a:ext cx="8147050" cy="246221"/>
          </a:xfrm>
        </p:spPr>
        <p:txBody>
          <a:bodyPr/>
          <a:lstStyle/>
          <a:p>
            <a:r>
              <a:rPr lang="en-GB" dirty="0"/>
              <a:t>We will use scenario scatter charts to illustrate the empirical calculation of risk measures</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Another WAY TO PICTURE RISKS</a:t>
            </a:r>
          </a:p>
        </p:txBody>
      </p:sp>
      <p:pic>
        <p:nvPicPr>
          <p:cNvPr id="6" name="Picture 5">
            <a:extLst>
              <a:ext uri="{FF2B5EF4-FFF2-40B4-BE49-F238E27FC236}">
                <a16:creationId xmlns:a16="http://schemas.microsoft.com/office/drawing/2014/main" id="{395563CA-20C4-4A20-AE6E-09729F3A4CD1}"/>
              </a:ext>
            </a:extLst>
          </p:cNvPr>
          <p:cNvPicPr>
            <a:picLocks noChangeAspect="1"/>
          </p:cNvPicPr>
          <p:nvPr/>
        </p:nvPicPr>
        <p:blipFill>
          <a:blip r:embed="rId3"/>
          <a:stretch>
            <a:fillRect/>
          </a:stretch>
        </p:blipFill>
        <p:spPr>
          <a:xfrm>
            <a:off x="4061085" y="1599750"/>
            <a:ext cx="4942532" cy="4225698"/>
          </a:xfrm>
          <a:prstGeom prst="rect">
            <a:avLst/>
          </a:prstGeom>
        </p:spPr>
      </p:pic>
    </p:spTree>
    <p:extLst>
      <p:ext uri="{BB962C8B-B14F-4D97-AF65-F5344CB8AC3E}">
        <p14:creationId xmlns:p14="http://schemas.microsoft.com/office/powerpoint/2010/main" val="114440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CCE37-DEE0-4F53-BEF2-53B91E420EA7}"/>
              </a:ext>
            </a:extLst>
          </p:cNvPr>
          <p:cNvPicPr>
            <a:picLocks noChangeAspect="1"/>
          </p:cNvPicPr>
          <p:nvPr/>
        </p:nvPicPr>
        <p:blipFill>
          <a:blip r:embed="rId3"/>
          <a:stretch>
            <a:fillRect/>
          </a:stretch>
        </p:blipFill>
        <p:spPr>
          <a:xfrm>
            <a:off x="4048114" y="1606062"/>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58996" y="5913254"/>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77900" y="1765805"/>
            <a:ext cx="2921029" cy="4416594"/>
          </a:xfrm>
        </p:spPr>
        <p:txBody>
          <a:bodyPr/>
          <a:lstStyle/>
          <a:p>
            <a:pPr marL="0" indent="0">
              <a:buNone/>
            </a:pPr>
            <a:r>
              <a:rPr lang="en-GB" dirty="0">
                <a:latin typeface="+mn-lt"/>
              </a:rPr>
              <a:t>In any single scenario the difference between the return of the portfolio and the benchmark is the vertical distance of the scenario from the red line.</a:t>
            </a:r>
          </a:p>
          <a:p>
            <a:pPr marL="0" indent="0">
              <a:buNone/>
            </a:pPr>
            <a:endParaRPr lang="en-GB" dirty="0">
              <a:latin typeface="+mn-lt"/>
            </a:endParaRPr>
          </a:p>
          <a:p>
            <a:pPr marL="0" indent="0">
              <a:buNone/>
            </a:pPr>
            <a:r>
              <a:rPr lang="en-GB" dirty="0">
                <a:latin typeface="+mn-lt"/>
              </a:rPr>
              <a:t>Above the red line the portfolio out-performed the benchmark and the difference is positive. Below the line the portfolio under-performed the benchmark, and the difference is negative. </a:t>
            </a:r>
          </a:p>
          <a:p>
            <a:pPr marL="0" indent="0">
              <a:buNone/>
            </a:pPr>
            <a:endParaRPr lang="en-GB" dirty="0">
              <a:latin typeface="+mn-lt"/>
            </a:endParaRPr>
          </a:p>
          <a:p>
            <a:pPr marL="0" indent="0">
              <a:buNone/>
            </a:pPr>
            <a:r>
              <a:rPr lang="en-GB" dirty="0">
                <a:latin typeface="+mn-lt"/>
              </a:rPr>
              <a:t>The portfolio’s tracking error is the standard deviation of all these positive and negative differences.</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Calculating this empirically</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TRACKING ERROR</a:t>
            </a:r>
          </a:p>
        </p:txBody>
      </p:sp>
      <p:cxnSp>
        <p:nvCxnSpPr>
          <p:cNvPr id="13" name="Straight Arrow Connector 12">
            <a:extLst>
              <a:ext uri="{FF2B5EF4-FFF2-40B4-BE49-F238E27FC236}">
                <a16:creationId xmlns:a16="http://schemas.microsoft.com/office/drawing/2014/main" id="{B3957E6D-D4C3-431A-81BD-4390232B79D8}"/>
              </a:ext>
            </a:extLst>
          </p:cNvPr>
          <p:cNvCxnSpPr>
            <a:cxnSpLocks/>
          </p:cNvCxnSpPr>
          <p:nvPr/>
        </p:nvCxnSpPr>
        <p:spPr>
          <a:xfrm flipV="1">
            <a:off x="7311199" y="2208336"/>
            <a:ext cx="0" cy="85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85B718-D5BE-466A-A7F8-0C44D2C364DB}"/>
              </a:ext>
            </a:extLst>
          </p:cNvPr>
          <p:cNvCxnSpPr>
            <a:cxnSpLocks/>
          </p:cNvCxnSpPr>
          <p:nvPr/>
        </p:nvCxnSpPr>
        <p:spPr>
          <a:xfrm>
            <a:off x="5368248" y="4702419"/>
            <a:ext cx="0" cy="53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010643-B292-4E4C-BFF8-099BF24F208C}"/>
              </a:ext>
            </a:extLst>
          </p:cNvPr>
          <p:cNvCxnSpPr>
            <a:cxnSpLocks/>
          </p:cNvCxnSpPr>
          <p:nvPr/>
        </p:nvCxnSpPr>
        <p:spPr>
          <a:xfrm>
            <a:off x="6868129" y="3429000"/>
            <a:ext cx="0" cy="69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777707-4A0A-4C88-B86F-43004AEDCBA6}"/>
              </a:ext>
            </a:extLst>
          </p:cNvPr>
          <p:cNvCxnSpPr>
            <a:cxnSpLocks/>
          </p:cNvCxnSpPr>
          <p:nvPr/>
        </p:nvCxnSpPr>
        <p:spPr>
          <a:xfrm flipV="1">
            <a:off x="6045107" y="3276601"/>
            <a:ext cx="0" cy="85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4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4DADCB-FBC6-4F29-A207-6B28FAF84374}"/>
              </a:ext>
            </a:extLst>
          </p:cNvPr>
          <p:cNvPicPr>
            <a:picLocks noChangeAspect="1"/>
          </p:cNvPicPr>
          <p:nvPr/>
        </p:nvPicPr>
        <p:blipFill>
          <a:blip r:embed="rId3"/>
          <a:stretch>
            <a:fillRect/>
          </a:stretch>
        </p:blipFill>
        <p:spPr>
          <a:xfrm>
            <a:off x="3980018" y="1606062"/>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096525" y="5936178"/>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71994" cy="4607950"/>
          </a:xfrm>
        </p:spPr>
        <p:txBody>
          <a:bodyPr/>
          <a:lstStyle/>
          <a:p>
            <a:pPr marL="0" indent="0">
              <a:buNone/>
            </a:pPr>
            <a:r>
              <a:rPr lang="en-GB" dirty="0">
                <a:latin typeface="+mn-lt"/>
              </a:rPr>
              <a:t>We may not be worried about scenarios where the portfolio out-performs the benchmark, but we want to manage the risks of under-performance</a:t>
            </a:r>
          </a:p>
          <a:p>
            <a:pPr marL="0" indent="0">
              <a:buNone/>
            </a:pPr>
            <a:endParaRPr lang="en-GB" dirty="0">
              <a:latin typeface="+mn-lt"/>
            </a:endParaRPr>
          </a:p>
          <a:p>
            <a:pPr marL="0" indent="0">
              <a:buNone/>
            </a:pPr>
            <a:r>
              <a:rPr lang="en-GB" dirty="0">
                <a:latin typeface="+mn-lt"/>
              </a:rPr>
              <a:t>“Probability of shortfall” measures the likelihood of under-performing a target return. If the target is the benchmark return, then the probability of shortfall is just the proportion of blue dots that are below the red line.  </a:t>
            </a:r>
          </a:p>
          <a:p>
            <a:pPr marL="0" indent="0">
              <a:buNone/>
            </a:pPr>
            <a:endParaRPr lang="en-GB" dirty="0">
              <a:latin typeface="+mn-lt"/>
            </a:endParaRPr>
          </a:p>
          <a:p>
            <a:pPr marL="0" indent="0">
              <a:buNone/>
            </a:pPr>
            <a:r>
              <a:rPr lang="en-GB" dirty="0">
                <a:latin typeface="+mn-lt"/>
              </a:rPr>
              <a:t>However, a scenario far below the line counts as much as one just slightly below.</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A measure of downside risk</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Probability of shortfall</a:t>
            </a:r>
          </a:p>
        </p:txBody>
      </p:sp>
      <p:sp>
        <p:nvSpPr>
          <p:cNvPr id="13" name="TextBox 12">
            <a:extLst>
              <a:ext uri="{FF2B5EF4-FFF2-40B4-BE49-F238E27FC236}">
                <a16:creationId xmlns:a16="http://schemas.microsoft.com/office/drawing/2014/main" id="{6C6C2C8C-B2D6-4BB5-9BE3-6A0F7469B744}"/>
              </a:ext>
            </a:extLst>
          </p:cNvPr>
          <p:cNvSpPr txBox="1"/>
          <p:nvPr/>
        </p:nvSpPr>
        <p:spPr>
          <a:xfrm>
            <a:off x="4371157" y="2352675"/>
            <a:ext cx="1857375" cy="369332"/>
          </a:xfrm>
          <a:prstGeom prst="rect">
            <a:avLst/>
          </a:prstGeom>
          <a:noFill/>
        </p:spPr>
        <p:txBody>
          <a:bodyPr wrap="square" rtlCol="0">
            <a:spAutoFit/>
          </a:bodyPr>
          <a:lstStyle/>
          <a:p>
            <a:r>
              <a:rPr lang="en-GB" dirty="0"/>
              <a:t>Out-performance</a:t>
            </a:r>
          </a:p>
        </p:txBody>
      </p:sp>
      <p:sp>
        <p:nvSpPr>
          <p:cNvPr id="14" name="TextBox 13">
            <a:extLst>
              <a:ext uri="{FF2B5EF4-FFF2-40B4-BE49-F238E27FC236}">
                <a16:creationId xmlns:a16="http://schemas.microsoft.com/office/drawing/2014/main" id="{03E36758-B083-4440-8908-9C9986DC6D91}"/>
              </a:ext>
            </a:extLst>
          </p:cNvPr>
          <p:cNvSpPr txBox="1"/>
          <p:nvPr/>
        </p:nvSpPr>
        <p:spPr>
          <a:xfrm>
            <a:off x="6513809" y="4719302"/>
            <a:ext cx="2131060" cy="646331"/>
          </a:xfrm>
          <a:prstGeom prst="rect">
            <a:avLst/>
          </a:prstGeom>
          <a:noFill/>
        </p:spPr>
        <p:txBody>
          <a:bodyPr wrap="square" rtlCol="0">
            <a:spAutoFit/>
          </a:bodyPr>
          <a:lstStyle/>
          <a:p>
            <a:r>
              <a:rPr lang="en-GB" dirty="0"/>
              <a:t>Under-performance/</a:t>
            </a:r>
          </a:p>
          <a:p>
            <a:r>
              <a:rPr lang="en-GB" dirty="0"/>
              <a:t>shortfall</a:t>
            </a:r>
          </a:p>
        </p:txBody>
      </p:sp>
    </p:spTree>
    <p:extLst>
      <p:ext uri="{BB962C8B-B14F-4D97-AF65-F5344CB8AC3E}">
        <p14:creationId xmlns:p14="http://schemas.microsoft.com/office/powerpoint/2010/main" val="1095804645"/>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IM PPTX Template 2023-01-10.potx" id="{6AF37BCF-0142-4BFD-84A1-8EE2217D8036}" vid="{DB751CD6-A97D-4E3E-AC1C-01E471443A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 2023-01-10</Template>
  <TotalTime>15289</TotalTime>
  <Words>1505</Words>
  <Application>Microsoft Office PowerPoint</Application>
  <PresentationFormat>A4 Paper (210x297 mm)</PresentationFormat>
  <Paragraphs>172</Paragraphs>
  <Slides>17</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Cambria Math</vt:lpstr>
      <vt:lpstr>Open Sans</vt:lpstr>
      <vt:lpstr>Open Sans SemiBold</vt:lpstr>
      <vt:lpstr>Source Sans CAIM</vt:lpstr>
      <vt:lpstr>Source Sans CAIM (Body)</vt:lpstr>
      <vt:lpstr>System Font Regular</vt:lpstr>
      <vt:lpstr>Office Theme</vt:lpstr>
      <vt:lpstr>Equation</vt:lpstr>
      <vt:lpstr>Portfolio risk measures</vt:lpstr>
      <vt:lpstr>RISK MEASURES – A RECAP</vt:lpstr>
      <vt:lpstr>DOWNSIDE RISK MEASURES</vt:lpstr>
      <vt:lpstr>RETURN AND RISK GO TOGETHER</vt:lpstr>
      <vt:lpstr>PowerPoint Presentation</vt:lpstr>
      <vt:lpstr>WHAT’s WRONG WITH THE  NORMAL DISTRIBUTION?</vt:lpstr>
      <vt:lpstr>Another WAY TO PICTURE RISKS</vt:lpstr>
      <vt:lpstr>TRACKING ERROR</vt:lpstr>
      <vt:lpstr>Probability of shortfall</vt:lpstr>
      <vt:lpstr>Expected shortfall</vt:lpstr>
      <vt:lpstr>VAR AND cvar</vt:lpstr>
      <vt:lpstr>KEY POINTS</vt:lpstr>
      <vt:lpstr>PowerPoint Presentation</vt:lpstr>
      <vt:lpstr>PowerPoint Presentation</vt:lpstr>
      <vt:lpstr>TRACKING ERROR</vt:lpstr>
      <vt:lpstr>Information ratio</vt:lpstr>
      <vt:lpstr>Time weighting historical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 Charlie</dc:creator>
  <cp:lastModifiedBy>Charlie Nash</cp:lastModifiedBy>
  <cp:revision>8</cp:revision>
  <dcterms:created xsi:type="dcterms:W3CDTF">2023-04-24T11:48:11Z</dcterms:created>
  <dcterms:modified xsi:type="dcterms:W3CDTF">2024-10-13T17:11:28Z</dcterms:modified>
</cp:coreProperties>
</file>