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102937639" r:id="rId2"/>
    <p:sldId id="2102937578" r:id="rId3"/>
    <p:sldId id="2102937640" r:id="rId4"/>
    <p:sldId id="2102937641" r:id="rId5"/>
    <p:sldId id="2102937642" r:id="rId6"/>
    <p:sldId id="2102937643" r:id="rId7"/>
    <p:sldId id="2102937644" r:id="rId8"/>
    <p:sldId id="2102937645" r:id="rId9"/>
    <p:sldId id="2102937619" r:id="rId10"/>
    <p:sldId id="2102937620" r:id="rId1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Sheet1!$B$2:$B$108</c:f>
              <c:numCache>
                <c:formatCode>0.0</c:formatCode>
                <c:ptCount val="107"/>
                <c:pt idx="0">
                  <c:v>100</c:v>
                </c:pt>
                <c:pt idx="1">
                  <c:v>100.3382</c:v>
                </c:pt>
                <c:pt idx="2">
                  <c:v>100.470144733</c:v>
                </c:pt>
                <c:pt idx="3">
                  <c:v>100.66043518712431</c:v>
                </c:pt>
                <c:pt idx="4">
                  <c:v>100.80961395207163</c:v>
                </c:pt>
                <c:pt idx="5">
                  <c:v>100.86294223785228</c:v>
                </c:pt>
                <c:pt idx="6">
                  <c:v>101.16179913570303</c:v>
                </c:pt>
                <c:pt idx="7">
                  <c:v>101.2543621819122</c:v>
                </c:pt>
                <c:pt idx="8">
                  <c:v>101.21102531489834</c:v>
                </c:pt>
                <c:pt idx="9">
                  <c:v>101.37336779950343</c:v>
                </c:pt>
                <c:pt idx="10">
                  <c:v>101.34102969517539</c:v>
                </c:pt>
                <c:pt idx="11">
                  <c:v>101.03508112652565</c:v>
                </c:pt>
                <c:pt idx="12">
                  <c:v>101.10984708655928</c:v>
                </c:pt>
                <c:pt idx="13">
                  <c:v>101.26414071321337</c:v>
                </c:pt>
                <c:pt idx="14">
                  <c:v>101.37492368315361</c:v>
                </c:pt>
                <c:pt idx="15">
                  <c:v>101.56652228891477</c:v>
                </c:pt>
                <c:pt idx="16">
                  <c:v>101.74334960421977</c:v>
                </c:pt>
                <c:pt idx="17">
                  <c:v>101.89077571779629</c:v>
                </c:pt>
                <c:pt idx="18">
                  <c:v>101.90901416664977</c:v>
                </c:pt>
                <c:pt idx="19">
                  <c:v>102.10274320258057</c:v>
                </c:pt>
                <c:pt idx="20">
                  <c:v>102.30419191491926</c:v>
                </c:pt>
                <c:pt idx="21">
                  <c:v>102.26859005613287</c:v>
                </c:pt>
                <c:pt idx="22">
                  <c:v>102.29446400941707</c:v>
                </c:pt>
                <c:pt idx="23">
                  <c:v>102.20127375270449</c:v>
                </c:pt>
                <c:pt idx="24">
                  <c:v>102.22756953994632</c:v>
                </c:pt>
                <c:pt idx="25">
                  <c:v>102.03148395896241</c:v>
                </c:pt>
                <c:pt idx="26">
                  <c:v>102.02224178238198</c:v>
                </c:pt>
                <c:pt idx="27">
                  <c:v>102.22906677815271</c:v>
                </c:pt>
                <c:pt idx="28">
                  <c:v>102.14537822029564</c:v>
                </c:pt>
                <c:pt idx="29">
                  <c:v>102.46296310771284</c:v>
                </c:pt>
                <c:pt idx="30">
                  <c:v>102.56582074071817</c:v>
                </c:pt>
                <c:pt idx="31">
                  <c:v>102.63580873563451</c:v>
                </c:pt>
                <c:pt idx="32">
                  <c:v>102.95105856466536</c:v>
                </c:pt>
                <c:pt idx="33">
                  <c:v>102.93287499340215</c:v>
                </c:pt>
                <c:pt idx="34">
                  <c:v>103.09281499890393</c:v>
                </c:pt>
                <c:pt idx="35">
                  <c:v>103.4522519905742</c:v>
                </c:pt>
                <c:pt idx="36">
                  <c:v>103.97148365981226</c:v>
                </c:pt>
                <c:pt idx="37">
                  <c:v>104.27105829704993</c:v>
                </c:pt>
                <c:pt idx="38">
                  <c:v>104.425206080012</c:v>
                </c:pt>
                <c:pt idx="39">
                  <c:v>105.00955615903425</c:v>
                </c:pt>
                <c:pt idx="40">
                  <c:v>105.22425442328678</c:v>
                </c:pt>
                <c:pt idx="41">
                  <c:v>105.8413459691787</c:v>
                </c:pt>
                <c:pt idx="42">
                  <c:v>106.27799106530108</c:v>
                </c:pt>
                <c:pt idx="43">
                  <c:v>106.3081636173617</c:v>
                </c:pt>
                <c:pt idx="44">
                  <c:v>106.97188527591561</c:v>
                </c:pt>
                <c:pt idx="45">
                  <c:v>106.96262401299006</c:v>
                </c:pt>
                <c:pt idx="46">
                  <c:v>107.28563899674779</c:v>
                </c:pt>
                <c:pt idx="47">
                  <c:v>107.27654328263291</c:v>
                </c:pt>
                <c:pt idx="48">
                  <c:v>107.5018526708898</c:v>
                </c:pt>
                <c:pt idx="49">
                  <c:v>108.14101676966652</c:v>
                </c:pt>
                <c:pt idx="50">
                  <c:v>108.88428920647793</c:v>
                </c:pt>
                <c:pt idx="51">
                  <c:v>109.86298411614646</c:v>
                </c:pt>
                <c:pt idx="52">
                  <c:v>110.13624103965336</c:v>
                </c:pt>
                <c:pt idx="53">
                  <c:v>110.3556077515552</c:v>
                </c:pt>
                <c:pt idx="54">
                  <c:v>110.53876205307181</c:v>
                </c:pt>
                <c:pt idx="55">
                  <c:v>110.69081243700396</c:v>
                </c:pt>
                <c:pt idx="56">
                  <c:v>110.70940037351592</c:v>
                </c:pt>
                <c:pt idx="57">
                  <c:v>110.73139270553264</c:v>
                </c:pt>
                <c:pt idx="58">
                  <c:v>110.72402454862485</c:v>
                </c:pt>
                <c:pt idx="59">
                  <c:v>110.79048511665869</c:v>
                </c:pt>
                <c:pt idx="60">
                  <c:v>110.86984771297018</c:v>
                </c:pt>
                <c:pt idx="61">
                  <c:v>110.92235247067421</c:v>
                </c:pt>
                <c:pt idx="62">
                  <c:v>110.85334855870933</c:v>
                </c:pt>
                <c:pt idx="63">
                  <c:v>110.84282367194379</c:v>
                </c:pt>
                <c:pt idx="64">
                  <c:v>110.91299525730074</c:v>
                </c:pt>
                <c:pt idx="65">
                  <c:v>110.99768438579878</c:v>
                </c:pt>
                <c:pt idx="66">
                  <c:v>110.89087156611384</c:v>
                </c:pt>
                <c:pt idx="67">
                  <c:v>111.03532828922053</c:v>
                </c:pt>
                <c:pt idx="68">
                  <c:v>111.02993597527741</c:v>
                </c:pt>
                <c:pt idx="69">
                  <c:v>110.97141932943815</c:v>
                </c:pt>
                <c:pt idx="70">
                  <c:v>110.72140217327674</c:v>
                </c:pt>
                <c:pt idx="71">
                  <c:v>110.72819981120853</c:v>
                </c:pt>
                <c:pt idx="72">
                  <c:v>110.55151419050519</c:v>
                </c:pt>
                <c:pt idx="73">
                  <c:v>109.93639459780185</c:v>
                </c:pt>
                <c:pt idx="74">
                  <c:v>109.60401496207396</c:v>
                </c:pt>
                <c:pt idx="75">
                  <c:v>108.28724745110559</c:v>
                </c:pt>
                <c:pt idx="76">
                  <c:v>107.87609975942473</c:v>
                </c:pt>
                <c:pt idx="77">
                  <c:v>108.37555615000059</c:v>
                </c:pt>
                <c:pt idx="78">
                  <c:v>108.00844735072116</c:v>
                </c:pt>
                <c:pt idx="79">
                  <c:v>108.44682377341057</c:v>
                </c:pt>
                <c:pt idx="80">
                  <c:v>107.69646690227579</c:v>
                </c:pt>
                <c:pt idx="81">
                  <c:v>106.67510326257434</c:v>
                </c:pt>
                <c:pt idx="82">
                  <c:v>106.67962539666487</c:v>
                </c:pt>
                <c:pt idx="83">
                  <c:v>107.35972663863119</c:v>
                </c:pt>
                <c:pt idx="84">
                  <c:v>107.6038489153871</c:v>
                </c:pt>
                <c:pt idx="85">
                  <c:v>108.32615623002431</c:v>
                </c:pt>
                <c:pt idx="86">
                  <c:v>107.7936624368165</c:v>
                </c:pt>
                <c:pt idx="87">
                  <c:v>109.35967402896031</c:v>
                </c:pt>
                <c:pt idx="88">
                  <c:v>109.73161107775246</c:v>
                </c:pt>
                <c:pt idx="89">
                  <c:v>109.41282107718331</c:v>
                </c:pt>
                <c:pt idx="90">
                  <c:v>109.00000854218</c:v>
                </c:pt>
                <c:pt idx="91">
                  <c:v>109.45001731992778</c:v>
                </c:pt>
                <c:pt idx="92">
                  <c:v>109.91682143001161</c:v>
                </c:pt>
                <c:pt idx="93">
                  <c:v>109.98995560307482</c:v>
                </c:pt>
                <c:pt idx="94">
                  <c:v>110.34638301860767</c:v>
                </c:pt>
                <c:pt idx="95">
                  <c:v>111.57989013008509</c:v>
                </c:pt>
                <c:pt idx="96">
                  <c:v>112.8035914826594</c:v>
                </c:pt>
                <c:pt idx="97">
                  <c:v>113.30998515952756</c:v>
                </c:pt>
                <c:pt idx="98">
                  <c:v>112.99730238578387</c:v>
                </c:pt>
                <c:pt idx="99">
                  <c:v>113.40557221322997</c:v>
                </c:pt>
                <c:pt idx="100">
                  <c:v>113.06324404749083</c:v>
                </c:pt>
                <c:pt idx="101">
                  <c:v>113.84174007441813</c:v>
                </c:pt>
                <c:pt idx="102">
                  <c:v>114.47706109233573</c:v>
                </c:pt>
                <c:pt idx="103">
                  <c:v>115.82128039229725</c:v>
                </c:pt>
                <c:pt idx="104">
                  <c:v>116.85237685456713</c:v>
                </c:pt>
                <c:pt idx="105">
                  <c:v>117.757347020284</c:v>
                </c:pt>
                <c:pt idx="106">
                  <c:v>117.21993484847999</c:v>
                </c:pt>
              </c:numCache>
            </c:numRef>
          </c:val>
          <c:smooth val="0"/>
          <c:extLst>
            <c:ext xmlns:c16="http://schemas.microsoft.com/office/drawing/2014/chart" uri="{C3380CC4-5D6E-409C-BE32-E72D297353CC}">
              <c16:uniqueId val="{00000000-57B6-4E2E-9D6E-C369DC83252C}"/>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Sheet1!$C$2:$C$108</c:f>
              <c:numCache>
                <c:formatCode>0.0</c:formatCode>
                <c:ptCount val="107"/>
                <c:pt idx="0">
                  <c:v>100</c:v>
                </c:pt>
                <c:pt idx="1">
                  <c:v>100.60925064514252</c:v>
                </c:pt>
                <c:pt idx="2">
                  <c:v>100.72521572021169</c:v>
                </c:pt>
                <c:pt idx="3">
                  <c:v>100.90098613713913</c:v>
                </c:pt>
                <c:pt idx="4">
                  <c:v>100.93752902381887</c:v>
                </c:pt>
                <c:pt idx="5">
                  <c:v>100.83024396933871</c:v>
                </c:pt>
                <c:pt idx="6">
                  <c:v>101.43428660212784</c:v>
                </c:pt>
                <c:pt idx="7">
                  <c:v>101.37639086479916</c:v>
                </c:pt>
                <c:pt idx="8">
                  <c:v>101.20808526557828</c:v>
                </c:pt>
                <c:pt idx="9">
                  <c:v>101.32569954455934</c:v>
                </c:pt>
                <c:pt idx="10">
                  <c:v>101.25790858375919</c:v>
                </c:pt>
                <c:pt idx="11">
                  <c:v>100.85611043069396</c:v>
                </c:pt>
                <c:pt idx="12">
                  <c:v>100.88605650172605</c:v>
                </c:pt>
                <c:pt idx="13">
                  <c:v>101.01313200314914</c:v>
                </c:pt>
                <c:pt idx="14">
                  <c:v>101.11616384754069</c:v>
                </c:pt>
                <c:pt idx="15">
                  <c:v>101.14862712454359</c:v>
                </c:pt>
                <c:pt idx="16">
                  <c:v>101.28880945705609</c:v>
                </c:pt>
                <c:pt idx="17">
                  <c:v>101.40598973500771</c:v>
                </c:pt>
                <c:pt idx="18">
                  <c:v>101.32465794208871</c:v>
                </c:pt>
                <c:pt idx="19">
                  <c:v>101.54044325393144</c:v>
                </c:pt>
                <c:pt idx="20">
                  <c:v>101.73279251018388</c:v>
                </c:pt>
                <c:pt idx="21">
                  <c:v>101.56630971528668</c:v>
                </c:pt>
                <c:pt idx="22">
                  <c:v>101.50459476889881</c:v>
                </c:pt>
                <c:pt idx="23">
                  <c:v>101.30009348382177</c:v>
                </c:pt>
                <c:pt idx="24">
                  <c:v>101.31101995253351</c:v>
                </c:pt>
                <c:pt idx="25">
                  <c:v>101.01980878455579</c:v>
                </c:pt>
                <c:pt idx="26">
                  <c:v>100.98144355765679</c:v>
                </c:pt>
                <c:pt idx="27">
                  <c:v>101.17943243221927</c:v>
                </c:pt>
                <c:pt idx="28">
                  <c:v>101.02223916092042</c:v>
                </c:pt>
                <c:pt idx="29">
                  <c:v>101.38818440211088</c:v>
                </c:pt>
                <c:pt idx="30">
                  <c:v>101.40389504932519</c:v>
                </c:pt>
                <c:pt idx="31">
                  <c:v>101.39920789490765</c:v>
                </c:pt>
                <c:pt idx="32">
                  <c:v>101.72184035731398</c:v>
                </c:pt>
                <c:pt idx="33">
                  <c:v>101.60144992810829</c:v>
                </c:pt>
                <c:pt idx="34">
                  <c:v>101.75551842979544</c:v>
                </c:pt>
                <c:pt idx="35">
                  <c:v>102.10809660098042</c:v>
                </c:pt>
                <c:pt idx="36">
                  <c:v>102.91437395995064</c:v>
                </c:pt>
                <c:pt idx="37">
                  <c:v>103.19152366467578</c:v>
                </c:pt>
                <c:pt idx="38">
                  <c:v>103.29524865595249</c:v>
                </c:pt>
                <c:pt idx="39">
                  <c:v>103.92679931413606</c:v>
                </c:pt>
                <c:pt idx="40">
                  <c:v>104.14269151148213</c:v>
                </c:pt>
                <c:pt idx="41">
                  <c:v>104.86938647956524</c:v>
                </c:pt>
                <c:pt idx="42">
                  <c:v>105.40785622273692</c:v>
                </c:pt>
                <c:pt idx="43">
                  <c:v>105.29654448910995</c:v>
                </c:pt>
                <c:pt idx="44">
                  <c:v>106.12026889370296</c:v>
                </c:pt>
                <c:pt idx="45">
                  <c:v>106.01612903741584</c:v>
                </c:pt>
                <c:pt idx="46">
                  <c:v>106.36199662567229</c:v>
                </c:pt>
                <c:pt idx="47">
                  <c:v>106.33503239627048</c:v>
                </c:pt>
                <c:pt idx="48">
                  <c:v>106.55768863507191</c:v>
                </c:pt>
                <c:pt idx="49">
                  <c:v>107.11468007688627</c:v>
                </c:pt>
                <c:pt idx="50">
                  <c:v>108.01739810234865</c:v>
                </c:pt>
                <c:pt idx="51">
                  <c:v>109.45920572758214</c:v>
                </c:pt>
                <c:pt idx="52">
                  <c:v>109.50237876483844</c:v>
                </c:pt>
                <c:pt idx="53">
                  <c:v>109.56976725215668</c:v>
                </c:pt>
                <c:pt idx="54">
                  <c:v>109.59744064508268</c:v>
                </c:pt>
                <c:pt idx="55">
                  <c:v>109.70475310216118</c:v>
                </c:pt>
                <c:pt idx="56">
                  <c:v>109.67955366984327</c:v>
                </c:pt>
                <c:pt idx="57">
                  <c:v>109.7094925302151</c:v>
                </c:pt>
                <c:pt idx="58">
                  <c:v>109.66547062251534</c:v>
                </c:pt>
                <c:pt idx="59">
                  <c:v>109.71519671602803</c:v>
                </c:pt>
                <c:pt idx="60">
                  <c:v>109.76313312634143</c:v>
                </c:pt>
                <c:pt idx="61">
                  <c:v>109.78031281132274</c:v>
                </c:pt>
                <c:pt idx="62">
                  <c:v>109.69729808037384</c:v>
                </c:pt>
                <c:pt idx="63">
                  <c:v>109.71733008242616</c:v>
                </c:pt>
                <c:pt idx="64">
                  <c:v>109.76468822360584</c:v>
                </c:pt>
                <c:pt idx="65">
                  <c:v>109.84462933025424</c:v>
                </c:pt>
                <c:pt idx="66">
                  <c:v>109.68259179936031</c:v>
                </c:pt>
                <c:pt idx="67">
                  <c:v>109.85702145937572</c:v>
                </c:pt>
                <c:pt idx="68">
                  <c:v>109.84924925619822</c:v>
                </c:pt>
                <c:pt idx="69">
                  <c:v>109.75138097500064</c:v>
                </c:pt>
                <c:pt idx="70">
                  <c:v>109.45175363369569</c:v>
                </c:pt>
                <c:pt idx="71">
                  <c:v>109.47081984818932</c:v>
                </c:pt>
                <c:pt idx="72">
                  <c:v>109.22311514534277</c:v>
                </c:pt>
                <c:pt idx="73">
                  <c:v>108.57350368913639</c:v>
                </c:pt>
                <c:pt idx="74">
                  <c:v>108.20387566252484</c:v>
                </c:pt>
                <c:pt idx="75">
                  <c:v>106.90442821583757</c:v>
                </c:pt>
                <c:pt idx="76">
                  <c:v>106.44708342620441</c:v>
                </c:pt>
                <c:pt idx="77">
                  <c:v>106.98766788800663</c:v>
                </c:pt>
                <c:pt idx="78">
                  <c:v>106.41389505021756</c:v>
                </c:pt>
                <c:pt idx="79">
                  <c:v>106.74423849446904</c:v>
                </c:pt>
                <c:pt idx="80">
                  <c:v>106.07025834507543</c:v>
                </c:pt>
                <c:pt idx="81">
                  <c:v>104.96049053798748</c:v>
                </c:pt>
                <c:pt idx="82">
                  <c:v>104.88523974998976</c:v>
                </c:pt>
                <c:pt idx="83">
                  <c:v>105.50591615759768</c:v>
                </c:pt>
                <c:pt idx="84">
                  <c:v>105.74676852388822</c:v>
                </c:pt>
                <c:pt idx="85">
                  <c:v>106.42887996661916</c:v>
                </c:pt>
                <c:pt idx="86">
                  <c:v>105.78157823801699</c:v>
                </c:pt>
                <c:pt idx="87">
                  <c:v>107.34037509643095</c:v>
                </c:pt>
                <c:pt idx="88">
                  <c:v>107.62204740167086</c:v>
                </c:pt>
                <c:pt idx="89">
                  <c:v>107.32571820153967</c:v>
                </c:pt>
                <c:pt idx="90">
                  <c:v>106.92231929757726</c:v>
                </c:pt>
                <c:pt idx="91">
                  <c:v>107.31393665193998</c:v>
                </c:pt>
                <c:pt idx="92">
                  <c:v>107.74082030802411</c:v>
                </c:pt>
                <c:pt idx="93">
                  <c:v>107.78830576332119</c:v>
                </c:pt>
                <c:pt idx="94">
                  <c:v>108.16307804068902</c:v>
                </c:pt>
                <c:pt idx="95">
                  <c:v>109.21274063168752</c:v>
                </c:pt>
                <c:pt idx="96">
                  <c:v>110.38089010241011</c:v>
                </c:pt>
                <c:pt idx="97">
                  <c:v>110.80866516269882</c:v>
                </c:pt>
                <c:pt idx="98">
                  <c:v>110.42017904533471</c:v>
                </c:pt>
                <c:pt idx="99">
                  <c:v>110.78889313482851</c:v>
                </c:pt>
                <c:pt idx="100">
                  <c:v>110.50347493197951</c:v>
                </c:pt>
                <c:pt idx="101">
                  <c:v>111.2395225821723</c:v>
                </c:pt>
                <c:pt idx="102">
                  <c:v>111.86310365815928</c:v>
                </c:pt>
                <c:pt idx="103">
                  <c:v>113.07607912070709</c:v>
                </c:pt>
                <c:pt idx="104">
                  <c:v>114.05196075280641</c:v>
                </c:pt>
                <c:pt idx="105">
                  <c:v>114.93871318218901</c:v>
                </c:pt>
                <c:pt idx="106">
                  <c:v>114.359805099328</c:v>
                </c:pt>
              </c:numCache>
            </c:numRef>
          </c:val>
          <c:smooth val="0"/>
          <c:extLst>
            <c:ext xmlns:c16="http://schemas.microsoft.com/office/drawing/2014/chart" uri="{C3380CC4-5D6E-409C-BE32-E72D297353CC}">
              <c16:uniqueId val="{00000001-57B6-4E2E-9D6E-C369DC83252C}"/>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22907226070186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Sheet1!$B$2:$B$108</c:f>
              <c:numCache>
                <c:formatCode>0.0</c:formatCode>
                <c:ptCount val="107"/>
                <c:pt idx="0">
                  <c:v>100</c:v>
                </c:pt>
                <c:pt idx="1">
                  <c:v>101.61089926966544</c:v>
                </c:pt>
                <c:pt idx="2">
                  <c:v>102.69364378147075</c:v>
                </c:pt>
                <c:pt idx="3">
                  <c:v>103.99630636710378</c:v>
                </c:pt>
                <c:pt idx="4">
                  <c:v>104.32001287462275</c:v>
                </c:pt>
                <c:pt idx="5">
                  <c:v>104.47137227209886</c:v>
                </c:pt>
                <c:pt idx="6">
                  <c:v>106.33032640726817</c:v>
                </c:pt>
                <c:pt idx="7">
                  <c:v>106.9616088814271</c:v>
                </c:pt>
                <c:pt idx="8">
                  <c:v>106.74154118479814</c:v>
                </c:pt>
                <c:pt idx="9">
                  <c:v>106.61388109657463</c:v>
                </c:pt>
                <c:pt idx="10">
                  <c:v>105.63000961382689</c:v>
                </c:pt>
                <c:pt idx="11">
                  <c:v>103.54197971528998</c:v>
                </c:pt>
                <c:pt idx="12">
                  <c:v>103.5694250401545</c:v>
                </c:pt>
                <c:pt idx="13">
                  <c:v>103.79333664230025</c:v>
                </c:pt>
                <c:pt idx="14">
                  <c:v>104.05142999012197</c:v>
                </c:pt>
                <c:pt idx="15">
                  <c:v>104.20506301543664</c:v>
                </c:pt>
                <c:pt idx="16">
                  <c:v>104.63086659613458</c:v>
                </c:pt>
                <c:pt idx="17">
                  <c:v>105.1951460627325</c:v>
                </c:pt>
                <c:pt idx="18">
                  <c:v>105.30929289220387</c:v>
                </c:pt>
                <c:pt idx="19">
                  <c:v>105.36239791761712</c:v>
                </c:pt>
                <c:pt idx="20">
                  <c:v>106.26598557800405</c:v>
                </c:pt>
                <c:pt idx="21">
                  <c:v>105.81597543637088</c:v>
                </c:pt>
                <c:pt idx="22">
                  <c:v>105.84640784304896</c:v>
                </c:pt>
                <c:pt idx="23">
                  <c:v>105.94146690168172</c:v>
                </c:pt>
                <c:pt idx="24">
                  <c:v>106.33735763117562</c:v>
                </c:pt>
                <c:pt idx="25">
                  <c:v>105.40012391303614</c:v>
                </c:pt>
                <c:pt idx="26">
                  <c:v>104.70524720214276</c:v>
                </c:pt>
                <c:pt idx="27">
                  <c:v>105.63986063719997</c:v>
                </c:pt>
                <c:pt idx="28">
                  <c:v>104.8381277917041</c:v>
                </c:pt>
                <c:pt idx="29">
                  <c:v>105.71178937841808</c:v>
                </c:pt>
                <c:pt idx="30">
                  <c:v>106.02485087793067</c:v>
                </c:pt>
                <c:pt idx="31">
                  <c:v>105.83626011200045</c:v>
                </c:pt>
                <c:pt idx="32">
                  <c:v>106.49765121167235</c:v>
                </c:pt>
                <c:pt idx="33">
                  <c:v>105.90397003457649</c:v>
                </c:pt>
                <c:pt idx="34">
                  <c:v>105.54933792491612</c:v>
                </c:pt>
                <c:pt idx="35">
                  <c:v>106.43505680468664</c:v>
                </c:pt>
                <c:pt idx="36">
                  <c:v>108.30519258374986</c:v>
                </c:pt>
                <c:pt idx="37">
                  <c:v>108.97441709285003</c:v>
                </c:pt>
                <c:pt idx="38">
                  <c:v>108.86855337773375</c:v>
                </c:pt>
                <c:pt idx="39">
                  <c:v>110.50019426998041</c:v>
                </c:pt>
                <c:pt idx="40">
                  <c:v>110.3043199030556</c:v>
                </c:pt>
                <c:pt idx="41">
                  <c:v>112.31511287481725</c:v>
                </c:pt>
                <c:pt idx="42">
                  <c:v>112.99897897769829</c:v>
                </c:pt>
                <c:pt idx="43">
                  <c:v>113.12714071450692</c:v>
                </c:pt>
                <c:pt idx="44">
                  <c:v>116.89985377937511</c:v>
                </c:pt>
                <c:pt idx="45">
                  <c:v>115.87037388477995</c:v>
                </c:pt>
                <c:pt idx="46">
                  <c:v>115.89062278612572</c:v>
                </c:pt>
                <c:pt idx="47">
                  <c:v>115.74024729075508</c:v>
                </c:pt>
                <c:pt idx="48">
                  <c:v>115.16629098741853</c:v>
                </c:pt>
                <c:pt idx="49">
                  <c:v>117.72914203553866</c:v>
                </c:pt>
                <c:pt idx="50">
                  <c:v>119.97710098541907</c:v>
                </c:pt>
                <c:pt idx="51">
                  <c:v>121.96702297371526</c:v>
                </c:pt>
                <c:pt idx="52">
                  <c:v>122.68243060264726</c:v>
                </c:pt>
                <c:pt idx="53">
                  <c:v>122.8414249840845</c:v>
                </c:pt>
                <c:pt idx="54">
                  <c:v>123.29219540262692</c:v>
                </c:pt>
                <c:pt idx="55">
                  <c:v>124.59845452912468</c:v>
                </c:pt>
                <c:pt idx="56">
                  <c:v>123.36329660037983</c:v>
                </c:pt>
                <c:pt idx="57">
                  <c:v>123.48061685277878</c:v>
                </c:pt>
                <c:pt idx="58">
                  <c:v>122.29573213350342</c:v>
                </c:pt>
                <c:pt idx="59">
                  <c:v>122.6037980764609</c:v>
                </c:pt>
                <c:pt idx="60">
                  <c:v>122.29711965020171</c:v>
                </c:pt>
                <c:pt idx="61">
                  <c:v>121.24400683757857</c:v>
                </c:pt>
                <c:pt idx="62">
                  <c:v>119.20823790894644</c:v>
                </c:pt>
                <c:pt idx="63">
                  <c:v>117.82628593198173</c:v>
                </c:pt>
                <c:pt idx="64">
                  <c:v>118.5690646136935</c:v>
                </c:pt>
                <c:pt idx="65">
                  <c:v>118.79223728660699</c:v>
                </c:pt>
                <c:pt idx="66">
                  <c:v>120.08613720937743</c:v>
                </c:pt>
                <c:pt idx="67">
                  <c:v>121.10575234919943</c:v>
                </c:pt>
                <c:pt idx="68">
                  <c:v>121.13075485513804</c:v>
                </c:pt>
                <c:pt idx="69">
                  <c:v>120.56774648049905</c:v>
                </c:pt>
                <c:pt idx="70">
                  <c:v>120.64044423006338</c:v>
                </c:pt>
                <c:pt idx="71">
                  <c:v>121.22328704999758</c:v>
                </c:pt>
                <c:pt idx="72">
                  <c:v>120.67663298206986</c:v>
                </c:pt>
                <c:pt idx="73">
                  <c:v>118.91910129385005</c:v>
                </c:pt>
                <c:pt idx="74">
                  <c:v>118.15121025165048</c:v>
                </c:pt>
                <c:pt idx="75">
                  <c:v>115.1594552673825</c:v>
                </c:pt>
                <c:pt idx="76">
                  <c:v>111.07949852687011</c:v>
                </c:pt>
                <c:pt idx="77">
                  <c:v>111.33323054957511</c:v>
                </c:pt>
                <c:pt idx="78">
                  <c:v>110.55398165430178</c:v>
                </c:pt>
                <c:pt idx="79">
                  <c:v>112.7369178308663</c:v>
                </c:pt>
                <c:pt idx="80">
                  <c:v>109.53569144378407</c:v>
                </c:pt>
                <c:pt idx="81">
                  <c:v>105.49614726046119</c:v>
                </c:pt>
                <c:pt idx="82">
                  <c:v>104.00130049388289</c:v>
                </c:pt>
                <c:pt idx="83">
                  <c:v>107.47332577042681</c:v>
                </c:pt>
                <c:pt idx="84">
                  <c:v>106.71694032195816</c:v>
                </c:pt>
                <c:pt idx="85">
                  <c:v>109.82800184473186</c:v>
                </c:pt>
                <c:pt idx="86">
                  <c:v>107.48633212280869</c:v>
                </c:pt>
                <c:pt idx="87">
                  <c:v>110.83931511364692</c:v>
                </c:pt>
                <c:pt idx="88">
                  <c:v>111.63171068985136</c:v>
                </c:pt>
                <c:pt idx="89">
                  <c:v>110.23627890375629</c:v>
                </c:pt>
                <c:pt idx="90">
                  <c:v>109.46902439607811</c:v>
                </c:pt>
                <c:pt idx="91">
                  <c:v>109.2759259953128</c:v>
                </c:pt>
                <c:pt idx="92">
                  <c:v>108.68747454733619</c:v>
                </c:pt>
                <c:pt idx="93">
                  <c:v>106.33729179089822</c:v>
                </c:pt>
                <c:pt idx="94">
                  <c:v>104.64803142817547</c:v>
                </c:pt>
                <c:pt idx="95">
                  <c:v>109.43810754251649</c:v>
                </c:pt>
                <c:pt idx="96">
                  <c:v>113.51462952241415</c:v>
                </c:pt>
                <c:pt idx="97">
                  <c:v>113.45137955385071</c:v>
                </c:pt>
                <c:pt idx="98">
                  <c:v>111.78982195771488</c:v>
                </c:pt>
                <c:pt idx="99">
                  <c:v>112.68151080382903</c:v>
                </c:pt>
                <c:pt idx="100">
                  <c:v>109.9906587399354</c:v>
                </c:pt>
                <c:pt idx="101">
                  <c:v>111.62782060148855</c:v>
                </c:pt>
                <c:pt idx="102">
                  <c:v>112.70489534129558</c:v>
                </c:pt>
                <c:pt idx="103">
                  <c:v>115.78092650399594</c:v>
                </c:pt>
                <c:pt idx="104">
                  <c:v>117.37745959340987</c:v>
                </c:pt>
                <c:pt idx="105">
                  <c:v>118.71915260522501</c:v>
                </c:pt>
                <c:pt idx="106">
                  <c:v>115.63769484389</c:v>
                </c:pt>
              </c:numCache>
            </c:numRef>
          </c:val>
          <c:smooth val="0"/>
          <c:extLst>
            <c:ext xmlns:c16="http://schemas.microsoft.com/office/drawing/2014/chart" uri="{C3380CC4-5D6E-409C-BE32-E72D297353CC}">
              <c16:uniqueId val="{00000000-CDA6-416B-B3F8-D50D7602099D}"/>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Sheet1!$C$2:$C$108</c:f>
              <c:numCache>
                <c:formatCode>0.0</c:formatCode>
                <c:ptCount val="107"/>
                <c:pt idx="0">
                  <c:v>100</c:v>
                </c:pt>
                <c:pt idx="1">
                  <c:v>102.19984691184575</c:v>
                </c:pt>
                <c:pt idx="2">
                  <c:v>103.20556726692197</c:v>
                </c:pt>
                <c:pt idx="3">
                  <c:v>103.34904683471737</c:v>
                </c:pt>
                <c:pt idx="4">
                  <c:v>103.22497920844724</c:v>
                </c:pt>
                <c:pt idx="5">
                  <c:v>103.26367324573505</c:v>
                </c:pt>
                <c:pt idx="6">
                  <c:v>105.66413186096892</c:v>
                </c:pt>
                <c:pt idx="7">
                  <c:v>106.11274897113462</c:v>
                </c:pt>
                <c:pt idx="8">
                  <c:v>105.50507080164824</c:v>
                </c:pt>
                <c:pt idx="9">
                  <c:v>105.31108123215836</c:v>
                </c:pt>
                <c:pt idx="10">
                  <c:v>104.0986464228466</c:v>
                </c:pt>
                <c:pt idx="11">
                  <c:v>101.25580329405713</c:v>
                </c:pt>
                <c:pt idx="12">
                  <c:v>101.13972118219371</c:v>
                </c:pt>
                <c:pt idx="13">
                  <c:v>101.36811987880195</c:v>
                </c:pt>
                <c:pt idx="14">
                  <c:v>101.8923072228653</c:v>
                </c:pt>
                <c:pt idx="15">
                  <c:v>101.83251324913701</c:v>
                </c:pt>
                <c:pt idx="16">
                  <c:v>102.54569110082586</c:v>
                </c:pt>
                <c:pt idx="17">
                  <c:v>103.2328997999726</c:v>
                </c:pt>
                <c:pt idx="18">
                  <c:v>103.07805872794</c:v>
                </c:pt>
                <c:pt idx="19">
                  <c:v>103.23478256353189</c:v>
                </c:pt>
                <c:pt idx="20">
                  <c:v>104.40203104742031</c:v>
                </c:pt>
                <c:pt idx="21">
                  <c:v>103.48382673641113</c:v>
                </c:pt>
                <c:pt idx="22">
                  <c:v>103.37021169403921</c:v>
                </c:pt>
                <c:pt idx="23">
                  <c:v>103.24484561014197</c:v>
                </c:pt>
                <c:pt idx="24">
                  <c:v>103.60218114912199</c:v>
                </c:pt>
                <c:pt idx="25">
                  <c:v>102.15595904404951</c:v>
                </c:pt>
                <c:pt idx="26">
                  <c:v>101.35136977541225</c:v>
                </c:pt>
                <c:pt idx="27">
                  <c:v>102.35261045167495</c:v>
                </c:pt>
                <c:pt idx="28">
                  <c:v>101.51023606608886</c:v>
                </c:pt>
                <c:pt idx="29">
                  <c:v>102.43214098133528</c:v>
                </c:pt>
                <c:pt idx="30">
                  <c:v>102.46174581523333</c:v>
                </c:pt>
                <c:pt idx="31">
                  <c:v>101.99722259913555</c:v>
                </c:pt>
                <c:pt idx="32">
                  <c:v>102.79382635336609</c:v>
                </c:pt>
                <c:pt idx="33">
                  <c:v>101.78849553557799</c:v>
                </c:pt>
                <c:pt idx="34">
                  <c:v>101.25197284405712</c:v>
                </c:pt>
                <c:pt idx="35">
                  <c:v>102.16355502116804</c:v>
                </c:pt>
                <c:pt idx="36">
                  <c:v>104.43124634403017</c:v>
                </c:pt>
                <c:pt idx="37">
                  <c:v>104.91888210589048</c:v>
                </c:pt>
                <c:pt idx="38">
                  <c:v>104.62770298301157</c:v>
                </c:pt>
                <c:pt idx="39">
                  <c:v>106.70679333553635</c:v>
                </c:pt>
                <c:pt idx="40">
                  <c:v>106.36153345248843</c:v>
                </c:pt>
                <c:pt idx="41">
                  <c:v>108.96000685585624</c:v>
                </c:pt>
                <c:pt idx="42">
                  <c:v>109.97118073296632</c:v>
                </c:pt>
                <c:pt idx="43">
                  <c:v>109.85535831262831</c:v>
                </c:pt>
                <c:pt idx="44">
                  <c:v>113.75910624564608</c:v>
                </c:pt>
                <c:pt idx="45">
                  <c:v>112.73137703379038</c:v>
                </c:pt>
                <c:pt idx="46">
                  <c:v>112.76598092955281</c:v>
                </c:pt>
                <c:pt idx="47">
                  <c:v>112.419097974471</c:v>
                </c:pt>
                <c:pt idx="48">
                  <c:v>111.7263708304091</c:v>
                </c:pt>
                <c:pt idx="49">
                  <c:v>114.59141758462209</c:v>
                </c:pt>
                <c:pt idx="50">
                  <c:v>117.7176490905278</c:v>
                </c:pt>
                <c:pt idx="51">
                  <c:v>121.56017474642744</c:v>
                </c:pt>
                <c:pt idx="52">
                  <c:v>122.05287449303343</c:v>
                </c:pt>
                <c:pt idx="53">
                  <c:v>121.67684116422303</c:v>
                </c:pt>
                <c:pt idx="54">
                  <c:v>121.80908907354396</c:v>
                </c:pt>
                <c:pt idx="55">
                  <c:v>123.28491601251449</c:v>
                </c:pt>
                <c:pt idx="56">
                  <c:v>121.80350570574738</c:v>
                </c:pt>
                <c:pt idx="57">
                  <c:v>122.02885302693193</c:v>
                </c:pt>
                <c:pt idx="58">
                  <c:v>120.79681150745084</c:v>
                </c:pt>
                <c:pt idx="59">
                  <c:v>121.25691996761645</c:v>
                </c:pt>
                <c:pt idx="60">
                  <c:v>120.91412715406003</c:v>
                </c:pt>
                <c:pt idx="61">
                  <c:v>119.55639493627491</c:v>
                </c:pt>
                <c:pt idx="62">
                  <c:v>116.82307670833198</c:v>
                </c:pt>
                <c:pt idx="63">
                  <c:v>115.34484762275129</c:v>
                </c:pt>
                <c:pt idx="64">
                  <c:v>116.31427608714985</c:v>
                </c:pt>
                <c:pt idx="65">
                  <c:v>116.6605098134181</c:v>
                </c:pt>
                <c:pt idx="66">
                  <c:v>117.67408583713832</c:v>
                </c:pt>
                <c:pt idx="67">
                  <c:v>119.25034847356565</c:v>
                </c:pt>
                <c:pt idx="68">
                  <c:v>119.06421457271978</c:v>
                </c:pt>
                <c:pt idx="69">
                  <c:v>117.63370380493528</c:v>
                </c:pt>
                <c:pt idx="70">
                  <c:v>117.67032031001973</c:v>
                </c:pt>
                <c:pt idx="71">
                  <c:v>118.71817561509559</c:v>
                </c:pt>
                <c:pt idx="72">
                  <c:v>118.04141949984708</c:v>
                </c:pt>
                <c:pt idx="73">
                  <c:v>115.81462959223883</c:v>
                </c:pt>
                <c:pt idx="74">
                  <c:v>114.93531408716153</c:v>
                </c:pt>
                <c:pt idx="75">
                  <c:v>111.4809623388857</c:v>
                </c:pt>
                <c:pt idx="76">
                  <c:v>107.90449065078043</c:v>
                </c:pt>
                <c:pt idx="77">
                  <c:v>107.97162091010189</c:v>
                </c:pt>
                <c:pt idx="78">
                  <c:v>107.18994941858308</c:v>
                </c:pt>
                <c:pt idx="79">
                  <c:v>108.96786252450022</c:v>
                </c:pt>
                <c:pt idx="80">
                  <c:v>106.11560557791422</c:v>
                </c:pt>
                <c:pt idx="81">
                  <c:v>102.13511879913439</c:v>
                </c:pt>
                <c:pt idx="82">
                  <c:v>100.58067025084247</c:v>
                </c:pt>
                <c:pt idx="83">
                  <c:v>103.40961988302189</c:v>
                </c:pt>
                <c:pt idx="84">
                  <c:v>102.86751382370446</c:v>
                </c:pt>
                <c:pt idx="85">
                  <c:v>105.53610393893605</c:v>
                </c:pt>
                <c:pt idx="86">
                  <c:v>102.99373919504708</c:v>
                </c:pt>
                <c:pt idx="87">
                  <c:v>106.04029400043657</c:v>
                </c:pt>
                <c:pt idx="88">
                  <c:v>106.62033440861897</c:v>
                </c:pt>
                <c:pt idx="89">
                  <c:v>105.31103670208114</c:v>
                </c:pt>
                <c:pt idx="90">
                  <c:v>104.54753168599106</c:v>
                </c:pt>
                <c:pt idx="91">
                  <c:v>104.13352346051454</c:v>
                </c:pt>
                <c:pt idx="92">
                  <c:v>103.52746635397433</c:v>
                </c:pt>
                <c:pt idx="93">
                  <c:v>101.06247738008621</c:v>
                </c:pt>
                <c:pt idx="94">
                  <c:v>99.726431429121462</c:v>
                </c:pt>
                <c:pt idx="95">
                  <c:v>103.32256654645558</c:v>
                </c:pt>
                <c:pt idx="96">
                  <c:v>106.84689929135519</c:v>
                </c:pt>
                <c:pt idx="97">
                  <c:v>106.65884874860241</c:v>
                </c:pt>
                <c:pt idx="98">
                  <c:v>105.21362134805885</c:v>
                </c:pt>
                <c:pt idx="99">
                  <c:v>105.84385093993372</c:v>
                </c:pt>
                <c:pt idx="100">
                  <c:v>103.34276074222308</c:v>
                </c:pt>
                <c:pt idx="101">
                  <c:v>104.88773501531931</c:v>
                </c:pt>
                <c:pt idx="102">
                  <c:v>105.96912756332725</c:v>
                </c:pt>
                <c:pt idx="103">
                  <c:v>108.33753756436762</c:v>
                </c:pt>
                <c:pt idx="104">
                  <c:v>109.75567593108519</c:v>
                </c:pt>
                <c:pt idx="105">
                  <c:v>111.099085404481</c:v>
                </c:pt>
                <c:pt idx="106">
                  <c:v>108.34382808645</c:v>
                </c:pt>
              </c:numCache>
            </c:numRef>
          </c:val>
          <c:smooth val="0"/>
          <c:extLst>
            <c:ext xmlns:c16="http://schemas.microsoft.com/office/drawing/2014/chart" uri="{C3380CC4-5D6E-409C-BE32-E72D297353CC}">
              <c16:uniqueId val="{00000001-CDA6-416B-B3F8-D50D7602099D}"/>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11584876027061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Sheet1!$A$2:$A$36</c:f>
              <c:numCache>
                <c:formatCode>yyyy\-mm\-dd;@</c:formatCode>
                <c:ptCount val="35"/>
                <c:pt idx="0">
                  <c:v>44561</c:v>
                </c:pt>
                <c:pt idx="1">
                  <c:v>44592</c:v>
                </c:pt>
                <c:pt idx="2">
                  <c:v>44620</c:v>
                </c:pt>
                <c:pt idx="3">
                  <c:v>44651</c:v>
                </c:pt>
                <c:pt idx="4">
                  <c:v>44681</c:v>
                </c:pt>
                <c:pt idx="5">
                  <c:v>44712</c:v>
                </c:pt>
                <c:pt idx="6">
                  <c:v>44742</c:v>
                </c:pt>
                <c:pt idx="7">
                  <c:v>44773</c:v>
                </c:pt>
                <c:pt idx="8">
                  <c:v>44804</c:v>
                </c:pt>
                <c:pt idx="9">
                  <c:v>44834</c:v>
                </c:pt>
                <c:pt idx="10">
                  <c:v>44865</c:v>
                </c:pt>
                <c:pt idx="11">
                  <c:v>44895</c:v>
                </c:pt>
                <c:pt idx="12">
                  <c:v>44926</c:v>
                </c:pt>
                <c:pt idx="13">
                  <c:v>44957</c:v>
                </c:pt>
                <c:pt idx="14">
                  <c:v>44985</c:v>
                </c:pt>
                <c:pt idx="15">
                  <c:v>45016</c:v>
                </c:pt>
                <c:pt idx="16">
                  <c:v>45046</c:v>
                </c:pt>
                <c:pt idx="17">
                  <c:v>45077</c:v>
                </c:pt>
                <c:pt idx="18">
                  <c:v>45107</c:v>
                </c:pt>
                <c:pt idx="19">
                  <c:v>45138</c:v>
                </c:pt>
                <c:pt idx="20">
                  <c:v>45169</c:v>
                </c:pt>
                <c:pt idx="21">
                  <c:v>45199</c:v>
                </c:pt>
                <c:pt idx="22">
                  <c:v>45230</c:v>
                </c:pt>
                <c:pt idx="23">
                  <c:v>45260</c:v>
                </c:pt>
                <c:pt idx="24">
                  <c:v>45291</c:v>
                </c:pt>
                <c:pt idx="25">
                  <c:v>45322</c:v>
                </c:pt>
                <c:pt idx="26">
                  <c:v>45351</c:v>
                </c:pt>
                <c:pt idx="27">
                  <c:v>45382</c:v>
                </c:pt>
                <c:pt idx="28">
                  <c:v>45412</c:v>
                </c:pt>
                <c:pt idx="29">
                  <c:v>45443</c:v>
                </c:pt>
                <c:pt idx="30">
                  <c:v>45473</c:v>
                </c:pt>
                <c:pt idx="31">
                  <c:v>45504</c:v>
                </c:pt>
                <c:pt idx="32">
                  <c:v>45535</c:v>
                </c:pt>
                <c:pt idx="33">
                  <c:v>45565</c:v>
                </c:pt>
                <c:pt idx="34">
                  <c:v>45596</c:v>
                </c:pt>
              </c:numCache>
            </c:numRef>
          </c:cat>
          <c:val>
            <c:numRef>
              <c:f>Sheet1!$B$2:$B$36</c:f>
              <c:numCache>
                <c:formatCode>0.0</c:formatCode>
                <c:ptCount val="35"/>
                <c:pt idx="0">
                  <c:v>100</c:v>
                </c:pt>
                <c:pt idx="1">
                  <c:v>99.929192821841397</c:v>
                </c:pt>
                <c:pt idx="2">
                  <c:v>99.766577973877915</c:v>
                </c:pt>
                <c:pt idx="3">
                  <c:v>99.193816352017862</c:v>
                </c:pt>
                <c:pt idx="4">
                  <c:v>98.8971728214282</c:v>
                </c:pt>
                <c:pt idx="5">
                  <c:v>99.179401620578346</c:v>
                </c:pt>
                <c:pt idx="6">
                  <c:v>98.89590841166131</c:v>
                </c:pt>
                <c:pt idx="7">
                  <c:v>99.269132273791527</c:v>
                </c:pt>
                <c:pt idx="8">
                  <c:v>98.805988314331003</c:v>
                </c:pt>
                <c:pt idx="9">
                  <c:v>98.231629104259795</c:v>
                </c:pt>
                <c:pt idx="10">
                  <c:v>98.368677869559676</c:v>
                </c:pt>
                <c:pt idx="11">
                  <c:v>98.714935615660522</c:v>
                </c:pt>
                <c:pt idx="12">
                  <c:v>98.830680209354014</c:v>
                </c:pt>
                <c:pt idx="13">
                  <c:v>99.262570281868889</c:v>
                </c:pt>
                <c:pt idx="14">
                  <c:v>99.104742795120714</c:v>
                </c:pt>
                <c:pt idx="15">
                  <c:v>99.827473928636039</c:v>
                </c:pt>
                <c:pt idx="16">
                  <c:v>100.14484825857896</c:v>
                </c:pt>
                <c:pt idx="17">
                  <c:v>100.23452172499766</c:v>
                </c:pt>
                <c:pt idx="18">
                  <c:v>100.13742659357591</c:v>
                </c:pt>
                <c:pt idx="19">
                  <c:v>100.53717582541543</c:v>
                </c:pt>
                <c:pt idx="20">
                  <c:v>100.87584428999874</c:v>
                </c:pt>
                <c:pt idx="21">
                  <c:v>101.00877709314834</c:v>
                </c:pt>
                <c:pt idx="22">
                  <c:v>101.39420823882634</c:v>
                </c:pt>
                <c:pt idx="23">
                  <c:v>102.23080011323637</c:v>
                </c:pt>
                <c:pt idx="24">
                  <c:v>103.06939926943539</c:v>
                </c:pt>
                <c:pt idx="25">
                  <c:v>103.35964102039976</c:v>
                </c:pt>
                <c:pt idx="26">
                  <c:v>103.28912926869164</c:v>
                </c:pt>
                <c:pt idx="27">
                  <c:v>103.66928288541452</c:v>
                </c:pt>
                <c:pt idx="28">
                  <c:v>103.57915769805865</c:v>
                </c:pt>
                <c:pt idx="29">
                  <c:v>104.08657590637797</c:v>
                </c:pt>
                <c:pt idx="30">
                  <c:v>104.58664721600566</c:v>
                </c:pt>
                <c:pt idx="31">
                  <c:v>105.46288484319734</c:v>
                </c:pt>
                <c:pt idx="32">
                  <c:v>106.14175559997688</c:v>
                </c:pt>
                <c:pt idx="33">
                  <c:v>106.72185567491999</c:v>
                </c:pt>
                <c:pt idx="34">
                  <c:v>107.372006148986</c:v>
                </c:pt>
              </c:numCache>
            </c:numRef>
          </c:val>
          <c:smooth val="0"/>
          <c:extLst>
            <c:ext xmlns:c16="http://schemas.microsoft.com/office/drawing/2014/chart" uri="{C3380CC4-5D6E-409C-BE32-E72D297353CC}">
              <c16:uniqueId val="{00000000-2BED-46CC-9D00-D3EBAA8C67FD}"/>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Sheet1!$A$2:$A$36</c:f>
              <c:numCache>
                <c:formatCode>yyyy\-mm\-dd;@</c:formatCode>
                <c:ptCount val="35"/>
                <c:pt idx="0">
                  <c:v>44561</c:v>
                </c:pt>
                <c:pt idx="1">
                  <c:v>44592</c:v>
                </c:pt>
                <c:pt idx="2">
                  <c:v>44620</c:v>
                </c:pt>
                <c:pt idx="3">
                  <c:v>44651</c:v>
                </c:pt>
                <c:pt idx="4">
                  <c:v>44681</c:v>
                </c:pt>
                <c:pt idx="5">
                  <c:v>44712</c:v>
                </c:pt>
                <c:pt idx="6">
                  <c:v>44742</c:v>
                </c:pt>
                <c:pt idx="7">
                  <c:v>44773</c:v>
                </c:pt>
                <c:pt idx="8">
                  <c:v>44804</c:v>
                </c:pt>
                <c:pt idx="9">
                  <c:v>44834</c:v>
                </c:pt>
                <c:pt idx="10">
                  <c:v>44865</c:v>
                </c:pt>
                <c:pt idx="11">
                  <c:v>44895</c:v>
                </c:pt>
                <c:pt idx="12">
                  <c:v>44926</c:v>
                </c:pt>
                <c:pt idx="13">
                  <c:v>44957</c:v>
                </c:pt>
                <c:pt idx="14">
                  <c:v>44985</c:v>
                </c:pt>
                <c:pt idx="15">
                  <c:v>45016</c:v>
                </c:pt>
                <c:pt idx="16">
                  <c:v>45046</c:v>
                </c:pt>
                <c:pt idx="17">
                  <c:v>45077</c:v>
                </c:pt>
                <c:pt idx="18">
                  <c:v>45107</c:v>
                </c:pt>
                <c:pt idx="19">
                  <c:v>45138</c:v>
                </c:pt>
                <c:pt idx="20">
                  <c:v>45169</c:v>
                </c:pt>
                <c:pt idx="21">
                  <c:v>45199</c:v>
                </c:pt>
                <c:pt idx="22">
                  <c:v>45230</c:v>
                </c:pt>
                <c:pt idx="23">
                  <c:v>45260</c:v>
                </c:pt>
                <c:pt idx="24">
                  <c:v>45291</c:v>
                </c:pt>
                <c:pt idx="25">
                  <c:v>45322</c:v>
                </c:pt>
                <c:pt idx="26">
                  <c:v>45351</c:v>
                </c:pt>
                <c:pt idx="27">
                  <c:v>45382</c:v>
                </c:pt>
                <c:pt idx="28">
                  <c:v>45412</c:v>
                </c:pt>
                <c:pt idx="29">
                  <c:v>45443</c:v>
                </c:pt>
                <c:pt idx="30">
                  <c:v>45473</c:v>
                </c:pt>
                <c:pt idx="31">
                  <c:v>45504</c:v>
                </c:pt>
                <c:pt idx="32">
                  <c:v>45535</c:v>
                </c:pt>
                <c:pt idx="33">
                  <c:v>45565</c:v>
                </c:pt>
                <c:pt idx="34">
                  <c:v>45596</c:v>
                </c:pt>
              </c:numCache>
            </c:numRef>
          </c:cat>
          <c:val>
            <c:numRef>
              <c:f>Sheet1!$C$2:$C$36</c:f>
              <c:numCache>
                <c:formatCode>0.0</c:formatCode>
                <c:ptCount val="35"/>
                <c:pt idx="0">
                  <c:v>100</c:v>
                </c:pt>
                <c:pt idx="1">
                  <c:v>99.872</c:v>
                </c:pt>
                <c:pt idx="2">
                  <c:v>99.744300468195675</c:v>
                </c:pt>
                <c:pt idx="3">
                  <c:v>99.159884166205714</c:v>
                </c:pt>
                <c:pt idx="4">
                  <c:v>98.902811902422229</c:v>
                </c:pt>
                <c:pt idx="5">
                  <c:v>99.074931934468808</c:v>
                </c:pt>
                <c:pt idx="6">
                  <c:v>98.792155081707065</c:v>
                </c:pt>
                <c:pt idx="7">
                  <c:v>99.125305049630398</c:v>
                </c:pt>
                <c:pt idx="8">
                  <c:v>98.577816770050404</c:v>
                </c:pt>
                <c:pt idx="9">
                  <c:v>97.878236470915525</c:v>
                </c:pt>
                <c:pt idx="10">
                  <c:v>97.98492374866882</c:v>
                </c:pt>
                <c:pt idx="11">
                  <c:v>98.213228621003211</c:v>
                </c:pt>
                <c:pt idx="12">
                  <c:v>98.194933662166179</c:v>
                </c:pt>
                <c:pt idx="13">
                  <c:v>98.54352567666686</c:v>
                </c:pt>
                <c:pt idx="14">
                  <c:v>98.218332041933863</c:v>
                </c:pt>
                <c:pt idx="15">
                  <c:v>99.03476641533652</c:v>
                </c:pt>
                <c:pt idx="16">
                  <c:v>99.223443000698268</c:v>
                </c:pt>
                <c:pt idx="17">
                  <c:v>99.234623537123298</c:v>
                </c:pt>
                <c:pt idx="18">
                  <c:v>99.032127955484199</c:v>
                </c:pt>
                <c:pt idx="19">
                  <c:v>99.39591895470393</c:v>
                </c:pt>
                <c:pt idx="20">
                  <c:v>99.733246452310425</c:v>
                </c:pt>
                <c:pt idx="21">
                  <c:v>99.818877648166932</c:v>
                </c:pt>
                <c:pt idx="22">
                  <c:v>100.14853886345048</c:v>
                </c:pt>
                <c:pt idx="23">
                  <c:v>100.72079331424216</c:v>
                </c:pt>
                <c:pt idx="24">
                  <c:v>101.49109322348812</c:v>
                </c:pt>
                <c:pt idx="25">
                  <c:v>101.7296649349979</c:v>
                </c:pt>
                <c:pt idx="26">
                  <c:v>101.55814013313261</c:v>
                </c:pt>
                <c:pt idx="27">
                  <c:v>101.8981832489596</c:v>
                </c:pt>
                <c:pt idx="28">
                  <c:v>101.85652832663519</c:v>
                </c:pt>
                <c:pt idx="29">
                  <c:v>102.25823869421355</c:v>
                </c:pt>
                <c:pt idx="30">
                  <c:v>102.75223292240506</c:v>
                </c:pt>
                <c:pt idx="31">
                  <c:v>103.4298851168829</c:v>
                </c:pt>
                <c:pt idx="32">
                  <c:v>103.96812042249533</c:v>
                </c:pt>
                <c:pt idx="33">
                  <c:v>104.471450280843</c:v>
                </c:pt>
                <c:pt idx="34">
                  <c:v>105.010933342282</c:v>
                </c:pt>
              </c:numCache>
            </c:numRef>
          </c:val>
          <c:smooth val="0"/>
          <c:extLst>
            <c:ext xmlns:c16="http://schemas.microsoft.com/office/drawing/2014/chart" uri="{C3380CC4-5D6E-409C-BE32-E72D297353CC}">
              <c16:uniqueId val="{00000001-2BED-46CC-9D00-D3EBAA8C67FD}"/>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9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22907226070186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11/19/2024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19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19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19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19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19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19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19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5748838"/>
            <a:ext cx="2619788" cy="246221"/>
          </a:xfrm>
        </p:spPr>
        <p:txBody>
          <a:bodyPr/>
          <a:lstStyle/>
          <a:p>
            <a:r>
              <a:rPr lang="en-US" dirty="0"/>
              <a:t>NOVEMBER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219743"/>
            <a:ext cx="7934850" cy="775597"/>
          </a:xfrm>
        </p:spPr>
        <p:txBody>
          <a:bodyPr/>
          <a:lstStyle/>
          <a:p>
            <a:r>
              <a:rPr lang="en-US" dirty="0"/>
              <a:t>EMERGING TRENDS IN THE GLOBAL FINANCIAL RISK LANDSCAPE</a:t>
            </a:r>
            <a:endParaRPr lang="en-US" dirty="0">
              <a:solidFill>
                <a:schemeClr val="bg1">
                  <a:lumMod val="65000"/>
                </a:schemeClr>
              </a:solidFill>
            </a:endParaRPr>
          </a:p>
        </p:txBody>
      </p:sp>
      <p:sp>
        <p:nvSpPr>
          <p:cNvPr id="4" name="Text Placeholder 2">
            <a:extLst>
              <a:ext uri="{FF2B5EF4-FFF2-40B4-BE49-F238E27FC236}">
                <a16:creationId xmlns:a16="http://schemas.microsoft.com/office/drawing/2014/main" id="{2F4C5A9A-6089-AA72-90BC-625FD0709F52}"/>
              </a:ext>
            </a:extLst>
          </p:cNvPr>
          <p:cNvSpPr txBox="1">
            <a:spLocks/>
          </p:cNvSpPr>
          <p:nvPr/>
        </p:nvSpPr>
        <p:spPr>
          <a:xfrm>
            <a:off x="496445" y="6064285"/>
            <a:ext cx="2783216"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400" b="0" i="0" kern="1200">
                <a:solidFill>
                  <a:schemeClr val="bg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1" i="0" kern="1200">
                <a:solidFill>
                  <a:schemeClr val="bg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1" i="0" kern="1200">
                <a:solidFill>
                  <a:schemeClr val="bg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1" i="0" kern="1200">
                <a:solidFill>
                  <a:schemeClr val="bg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1" i="0" kern="1200">
                <a:solidFill>
                  <a:schemeClr val="bg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Alan Cubbon</a:t>
            </a:r>
          </a:p>
          <a:p>
            <a:r>
              <a:rPr lang="en-GB" dirty="0"/>
              <a:t>Head of Research</a:t>
            </a:r>
          </a:p>
        </p:txBody>
      </p:sp>
    </p:spTree>
    <p:extLst>
      <p:ext uri="{BB962C8B-B14F-4D97-AF65-F5344CB8AC3E}">
        <p14:creationId xmlns:p14="http://schemas.microsoft.com/office/powerpoint/2010/main" val="94257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943100"/>
            <a:ext cx="8116939" cy="2046714"/>
          </a:xfrm>
        </p:spPr>
        <p:txBody>
          <a:bodyPr/>
          <a:lstStyle/>
          <a:p>
            <a:pPr marL="0" indent="0">
              <a:buNone/>
            </a:pPr>
            <a:r>
              <a:rPr lang="en-GB" sz="1800" dirty="0"/>
              <a:t>Two questions:</a:t>
            </a:r>
          </a:p>
          <a:p>
            <a:endParaRPr lang="en-GB" sz="1800" dirty="0"/>
          </a:p>
          <a:p>
            <a:r>
              <a:rPr lang="en-GB" sz="1800" dirty="0"/>
              <a:t>One: what’s the most important decision for a fixed income investment mandate?</a:t>
            </a:r>
          </a:p>
          <a:p>
            <a:endParaRPr lang="en-GB" sz="1800" dirty="0"/>
          </a:p>
          <a:p>
            <a:r>
              <a:rPr lang="en-GB" sz="1800" dirty="0"/>
              <a:t>Two: what’s your favourite risk measure?</a:t>
            </a:r>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Two personal choices. At least one of which should be resisted as far as possible.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Trends in financial risk management</a:t>
            </a:r>
          </a:p>
        </p:txBody>
      </p:sp>
    </p:spTree>
    <p:extLst>
      <p:ext uri="{BB962C8B-B14F-4D97-AF65-F5344CB8AC3E}">
        <p14:creationId xmlns:p14="http://schemas.microsoft.com/office/powerpoint/2010/main" val="24732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659565"/>
            <a:ext cx="8116939" cy="5047536"/>
          </a:xfrm>
        </p:spPr>
        <p:txBody>
          <a:bodyPr/>
          <a:lstStyle/>
          <a:p>
            <a:endParaRPr lang="en-GB" sz="1800" dirty="0"/>
          </a:p>
          <a:p>
            <a:r>
              <a:rPr lang="en-GB" sz="1800" dirty="0"/>
              <a:t>Typically, an asset manager deploys most of the funds they have been given to replicate the benchmark.</a:t>
            </a:r>
          </a:p>
          <a:p>
            <a:endParaRPr lang="en-GB" sz="1800" dirty="0"/>
          </a:p>
          <a:p>
            <a:r>
              <a:rPr lang="en-GB" sz="1800" dirty="0"/>
              <a:t>A smaller proportion of funds is then allocated to active trades designed to generate alpha relative to the benchmark performance.</a:t>
            </a:r>
          </a:p>
          <a:p>
            <a:endParaRPr lang="en-GB" sz="1800" dirty="0"/>
          </a:p>
          <a:p>
            <a:r>
              <a:rPr lang="en-GB" sz="1800" dirty="0"/>
              <a:t>Portfolio managers will tailor their trades so as not to incur undue risk relative to the benchmark.</a:t>
            </a:r>
          </a:p>
          <a:p>
            <a:endParaRPr lang="en-GB" sz="1800" dirty="0"/>
          </a:p>
          <a:p>
            <a:r>
              <a:rPr lang="en-GB" sz="1800" dirty="0"/>
              <a:t>Therefore, the main driver of absolute returns is the choice of benchmark: and as such this is the most important decision for a mandate.</a:t>
            </a:r>
          </a:p>
          <a:p>
            <a:endParaRPr lang="en-GB" sz="1800" dirty="0"/>
          </a:p>
          <a:p>
            <a:pPr marL="0" indent="0">
              <a:buNone/>
            </a:pPr>
            <a:endParaRPr lang="en-GB" sz="1800" dirty="0"/>
          </a:p>
          <a:p>
            <a:endParaRPr lang="en-GB" sz="1800" dirty="0"/>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This determines the bulk of investment performance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The choice of benchmark</a:t>
            </a:r>
          </a:p>
        </p:txBody>
      </p:sp>
    </p:spTree>
    <p:extLst>
      <p:ext uri="{BB962C8B-B14F-4D97-AF65-F5344CB8AC3E}">
        <p14:creationId xmlns:p14="http://schemas.microsoft.com/office/powerpoint/2010/main" val="13201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899" y="1147376"/>
            <a:ext cx="7340190" cy="246221"/>
          </a:xfrm>
        </p:spPr>
        <p:txBody>
          <a:bodyPr/>
          <a:lstStyle/>
          <a:p>
            <a:r>
              <a:rPr lang="en-GB" dirty="0"/>
              <a:t>Looking at the performance of our US Treasury and SDR composites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Some examples</a:t>
            </a:r>
          </a:p>
        </p:txBody>
      </p:sp>
      <p:graphicFrame>
        <p:nvGraphicFramePr>
          <p:cNvPr id="5" name="Content Placeholder 4">
            <a:extLst>
              <a:ext uri="{FF2B5EF4-FFF2-40B4-BE49-F238E27FC236}">
                <a16:creationId xmlns:a16="http://schemas.microsoft.com/office/drawing/2014/main" id="{FD9DE713-E926-52FB-4BB8-B13185C752F6}"/>
              </a:ext>
            </a:extLst>
          </p:cNvPr>
          <p:cNvGraphicFramePr>
            <a:graphicFrameLocks noGrp="1"/>
          </p:cNvGraphicFramePr>
          <p:nvPr>
            <p:ph sz="quarter" idx="14"/>
            <p:extLst>
              <p:ext uri="{D42A27DB-BD31-4B8C-83A1-F6EECF244321}">
                <p14:modId xmlns:p14="http://schemas.microsoft.com/office/powerpoint/2010/main" val="896814730"/>
              </p:ext>
            </p:extLst>
          </p:nvPr>
        </p:nvGraphicFramePr>
        <p:xfrm>
          <a:off x="977900" y="1738385"/>
          <a:ext cx="3975100" cy="21145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3">
            <a:extLst>
              <a:ext uri="{FF2B5EF4-FFF2-40B4-BE49-F238E27FC236}">
                <a16:creationId xmlns:a16="http://schemas.microsoft.com/office/drawing/2014/main" id="{820CF717-2850-7693-B40E-E5C7F082A378}"/>
              </a:ext>
            </a:extLst>
          </p:cNvPr>
          <p:cNvSpPr txBox="1">
            <a:spLocks/>
          </p:cNvSpPr>
          <p:nvPr/>
        </p:nvSpPr>
        <p:spPr>
          <a:xfrm>
            <a:off x="977900" y="1532974"/>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Short Duration UST</a:t>
            </a:r>
          </a:p>
        </p:txBody>
      </p:sp>
      <p:graphicFrame>
        <p:nvGraphicFramePr>
          <p:cNvPr id="7" name="Content Placeholder 4">
            <a:extLst>
              <a:ext uri="{FF2B5EF4-FFF2-40B4-BE49-F238E27FC236}">
                <a16:creationId xmlns:a16="http://schemas.microsoft.com/office/drawing/2014/main" id="{16ECAC4A-2A99-0AA7-C777-4F773C5483F5}"/>
              </a:ext>
            </a:extLst>
          </p:cNvPr>
          <p:cNvGraphicFramePr>
            <a:graphicFrameLocks/>
          </p:cNvGraphicFramePr>
          <p:nvPr>
            <p:extLst>
              <p:ext uri="{D42A27DB-BD31-4B8C-83A1-F6EECF244321}">
                <p14:modId xmlns:p14="http://schemas.microsoft.com/office/powerpoint/2010/main" val="2541281538"/>
              </p:ext>
            </p:extLst>
          </p:nvPr>
        </p:nvGraphicFramePr>
        <p:xfrm>
          <a:off x="977900" y="4237036"/>
          <a:ext cx="3975100" cy="21145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3">
            <a:extLst>
              <a:ext uri="{FF2B5EF4-FFF2-40B4-BE49-F238E27FC236}">
                <a16:creationId xmlns:a16="http://schemas.microsoft.com/office/drawing/2014/main" id="{652E10FB-CD67-9BC8-62AF-2FBA67CA4C70}"/>
              </a:ext>
            </a:extLst>
          </p:cNvPr>
          <p:cNvSpPr txBox="1">
            <a:spLocks/>
          </p:cNvSpPr>
          <p:nvPr/>
        </p:nvSpPr>
        <p:spPr>
          <a:xfrm>
            <a:off x="977899" y="3999121"/>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Full Duration UST</a:t>
            </a:r>
          </a:p>
        </p:txBody>
      </p:sp>
      <p:graphicFrame>
        <p:nvGraphicFramePr>
          <p:cNvPr id="11" name="Content Placeholder 4">
            <a:extLst>
              <a:ext uri="{FF2B5EF4-FFF2-40B4-BE49-F238E27FC236}">
                <a16:creationId xmlns:a16="http://schemas.microsoft.com/office/drawing/2014/main" id="{B24DE281-CC2F-3A65-BE10-FCC16DEF3055}"/>
              </a:ext>
            </a:extLst>
          </p:cNvPr>
          <p:cNvGraphicFramePr>
            <a:graphicFrameLocks/>
          </p:cNvGraphicFramePr>
          <p:nvPr>
            <p:extLst>
              <p:ext uri="{D42A27DB-BD31-4B8C-83A1-F6EECF244321}">
                <p14:modId xmlns:p14="http://schemas.microsoft.com/office/powerpoint/2010/main" val="2367695765"/>
              </p:ext>
            </p:extLst>
          </p:nvPr>
        </p:nvGraphicFramePr>
        <p:xfrm>
          <a:off x="5178669" y="1738385"/>
          <a:ext cx="3975100" cy="211453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Placeholder 3">
            <a:extLst>
              <a:ext uri="{FF2B5EF4-FFF2-40B4-BE49-F238E27FC236}">
                <a16:creationId xmlns:a16="http://schemas.microsoft.com/office/drawing/2014/main" id="{633BF116-AF36-9A1F-87B4-AC15F0A4708B}"/>
              </a:ext>
            </a:extLst>
          </p:cNvPr>
          <p:cNvSpPr txBox="1">
            <a:spLocks/>
          </p:cNvSpPr>
          <p:nvPr/>
        </p:nvSpPr>
        <p:spPr>
          <a:xfrm>
            <a:off x="5178669" y="1532974"/>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SDR</a:t>
            </a:r>
          </a:p>
        </p:txBody>
      </p:sp>
      <p:sp>
        <p:nvSpPr>
          <p:cNvPr id="13" name="Content Placeholder 5">
            <a:extLst>
              <a:ext uri="{FF2B5EF4-FFF2-40B4-BE49-F238E27FC236}">
                <a16:creationId xmlns:a16="http://schemas.microsoft.com/office/drawing/2014/main" id="{16DD2029-10E1-37E1-8B59-BF02F84A5ECC}"/>
              </a:ext>
            </a:extLst>
          </p:cNvPr>
          <p:cNvSpPr txBox="1">
            <a:spLocks/>
          </p:cNvSpPr>
          <p:nvPr/>
        </p:nvSpPr>
        <p:spPr>
          <a:xfrm>
            <a:off x="5205049" y="4246307"/>
            <a:ext cx="3948720" cy="2092881"/>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1800" dirty="0"/>
              <a:t>In each case the correlation between the monthly returns of the portfolio and its benchmark is over 97%.</a:t>
            </a:r>
          </a:p>
          <a:p>
            <a:r>
              <a:rPr lang="en-GB" sz="1800" dirty="0"/>
              <a:t>Which means that, historically, over 94% of the returns of each of the portfolios can be explained by that of its benchmark.</a:t>
            </a:r>
          </a:p>
        </p:txBody>
      </p:sp>
      <p:sp>
        <p:nvSpPr>
          <p:cNvPr id="14" name="Text Placeholder 1">
            <a:extLst>
              <a:ext uri="{FF2B5EF4-FFF2-40B4-BE49-F238E27FC236}">
                <a16:creationId xmlns:a16="http://schemas.microsoft.com/office/drawing/2014/main" id="{2985287F-B163-528C-7484-C47143C6A43F}"/>
              </a:ext>
            </a:extLst>
          </p:cNvPr>
          <p:cNvSpPr txBox="1">
            <a:spLocks/>
          </p:cNvSpPr>
          <p:nvPr/>
        </p:nvSpPr>
        <p:spPr>
          <a:xfrm>
            <a:off x="977899" y="6373563"/>
            <a:ext cx="8147050"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CAIM, November 2024</a:t>
            </a:r>
          </a:p>
        </p:txBody>
      </p:sp>
    </p:spTree>
    <p:extLst>
      <p:ext uri="{BB962C8B-B14F-4D97-AF65-F5344CB8AC3E}">
        <p14:creationId xmlns:p14="http://schemas.microsoft.com/office/powerpoint/2010/main" val="411300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81421"/>
            <a:ext cx="7932184" cy="246221"/>
          </a:xfrm>
        </p:spPr>
        <p:txBody>
          <a:bodyPr/>
          <a:lstStyle/>
          <a:p>
            <a:r>
              <a:rPr lang="en-GB" dirty="0"/>
              <a:t>Resist the temptation to over-complicate your benchmark by including too many asset classes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343203"/>
            <a:ext cx="6316950" cy="664797"/>
          </a:xfrm>
        </p:spPr>
        <p:txBody>
          <a:bodyPr/>
          <a:lstStyle/>
          <a:p>
            <a:r>
              <a:rPr lang="en-GB" dirty="0"/>
              <a:t>Keep the benchmark </a:t>
            </a:r>
            <a:br>
              <a:rPr lang="en-GB" dirty="0"/>
            </a:br>
            <a:r>
              <a:rPr lang="en-GB" dirty="0"/>
              <a:t>as simple as possible</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36775"/>
            <a:ext cx="7641560" cy="3508653"/>
          </a:xfrm>
        </p:spPr>
        <p:txBody>
          <a:bodyPr/>
          <a:lstStyle/>
          <a:p>
            <a:r>
              <a:rPr lang="en-GB" dirty="0"/>
              <a:t>When a benchmark includes a wide range of assets from different countries, or sectors, and are of different currencies the costs of replication grow disproportionately.</a:t>
            </a:r>
          </a:p>
          <a:p>
            <a:endParaRPr lang="en-GB" dirty="0"/>
          </a:p>
          <a:p>
            <a:r>
              <a:rPr lang="en-GB" dirty="0"/>
              <a:t>Even small allocations can punch above their weight in terms of volatility.</a:t>
            </a:r>
          </a:p>
          <a:p>
            <a:endParaRPr lang="en-GB" dirty="0"/>
          </a:p>
          <a:p>
            <a:r>
              <a:rPr lang="en-GB" dirty="0"/>
              <a:t>In addition to transaction costs there are the extra operational time costs of managing a complicated mandate.</a:t>
            </a:r>
          </a:p>
          <a:p>
            <a:endParaRPr lang="en-GB" dirty="0"/>
          </a:p>
          <a:p>
            <a:r>
              <a:rPr lang="en-GB" dirty="0"/>
              <a:t>Rather than be tempted to include more esoteric assets with the aim of boosting returns, consider loosening the investment guidelines to allow the manager to take active bets in these assets, subject to acceptable risk limits. Or perhaps split the mandate.</a:t>
            </a:r>
          </a:p>
          <a:p>
            <a:endParaRPr lang="en-GB" dirty="0"/>
          </a:p>
          <a:p>
            <a:endParaRPr lang="en-GB" dirty="0"/>
          </a:p>
        </p:txBody>
      </p:sp>
    </p:spTree>
    <p:extLst>
      <p:ext uri="{BB962C8B-B14F-4D97-AF65-F5344CB8AC3E}">
        <p14:creationId xmlns:p14="http://schemas.microsoft.com/office/powerpoint/2010/main" val="418651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15014"/>
            <a:ext cx="7932184" cy="492443"/>
          </a:xfrm>
        </p:spPr>
        <p:txBody>
          <a:bodyPr/>
          <a:lstStyle/>
          <a:p>
            <a:r>
              <a:rPr lang="en-GB" dirty="0"/>
              <a:t>Symmetric “central” measures such as tracking error penalise upside as well as downside. Downside risk measures such as </a:t>
            </a:r>
            <a:r>
              <a:rPr lang="en-GB" dirty="0" err="1"/>
              <a:t>VaR</a:t>
            </a:r>
            <a:r>
              <a:rPr lang="en-GB" dirty="0"/>
              <a:t> and </a:t>
            </a:r>
            <a:r>
              <a:rPr lang="en-GB" dirty="0" err="1"/>
              <a:t>CVaR</a:t>
            </a:r>
            <a:r>
              <a:rPr lang="en-GB" dirty="0"/>
              <a:t> only focus on rare “tail” events.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Choosing your risk measures</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79303"/>
            <a:ext cx="7641560" cy="5116785"/>
          </a:xfrm>
        </p:spPr>
        <p:txBody>
          <a:bodyPr/>
          <a:lstStyle/>
          <a:p>
            <a:r>
              <a:rPr lang="en-GB" dirty="0"/>
              <a:t>Tracking error assumes normally-distributed returns, but stressed asset returns often have “fat tails”.</a:t>
            </a:r>
          </a:p>
          <a:p>
            <a:endParaRPr lang="en-GB" dirty="0"/>
          </a:p>
          <a:p>
            <a:r>
              <a:rPr lang="en-GB" dirty="0"/>
              <a:t>Should your tracking errors be estimated based on more recent, high-frequency data to better reflect what’s happening right now in the market? Or should it be based on lower-frequency data from a longer historical period, so that it’s easier to compare today’s risks to yesterday’s?</a:t>
            </a:r>
          </a:p>
          <a:p>
            <a:endParaRPr lang="en-GB" dirty="0"/>
          </a:p>
          <a:p>
            <a:r>
              <a:rPr lang="en-GB" dirty="0"/>
              <a:t>Should a portfolio manager care about </a:t>
            </a:r>
            <a:r>
              <a:rPr lang="en-GB" dirty="0" err="1"/>
              <a:t>VaR</a:t>
            </a:r>
            <a:r>
              <a:rPr lang="en-GB" dirty="0"/>
              <a:t> or </a:t>
            </a:r>
            <a:r>
              <a:rPr lang="en-GB" dirty="0" err="1"/>
              <a:t>CVaR</a:t>
            </a:r>
            <a:r>
              <a:rPr lang="en-GB" dirty="0"/>
              <a:t> which, by design, only look at what can happen 5%, or perhaps even 1%, of the time?</a:t>
            </a:r>
          </a:p>
          <a:p>
            <a:endParaRPr lang="en-GB" dirty="0"/>
          </a:p>
          <a:p>
            <a:r>
              <a:rPr lang="en-GB" dirty="0"/>
              <a:t>Are there other risk measures you should consider?</a:t>
            </a:r>
          </a:p>
          <a:p>
            <a:pPr lvl="1"/>
            <a:r>
              <a:rPr lang="en-GB" dirty="0"/>
              <a:t>Duration and key-rate durations</a:t>
            </a:r>
          </a:p>
          <a:p>
            <a:pPr lvl="1"/>
            <a:r>
              <a:rPr lang="en-GB" dirty="0"/>
              <a:t>Shortfall risk and average shortfall</a:t>
            </a:r>
          </a:p>
          <a:p>
            <a:pPr lvl="1"/>
            <a:r>
              <a:rPr lang="en-GB" dirty="0"/>
              <a:t>Concentration limits on securities, </a:t>
            </a:r>
            <a:r>
              <a:rPr lang="en-GB" sz="1600" dirty="0"/>
              <a:t>names, sectors and asset classes</a:t>
            </a:r>
          </a:p>
          <a:p>
            <a:pPr marL="360362" lvl="2" indent="0">
              <a:buNone/>
            </a:pPr>
            <a:endParaRPr lang="en-GB" dirty="0"/>
          </a:p>
          <a:p>
            <a:pPr lvl="2"/>
            <a:endParaRPr lang="en-GB" dirty="0"/>
          </a:p>
          <a:p>
            <a:endParaRPr lang="en-GB" dirty="0"/>
          </a:p>
          <a:p>
            <a:endParaRPr lang="en-GB" dirty="0"/>
          </a:p>
        </p:txBody>
      </p:sp>
    </p:spTree>
    <p:extLst>
      <p:ext uri="{BB962C8B-B14F-4D97-AF65-F5344CB8AC3E}">
        <p14:creationId xmlns:p14="http://schemas.microsoft.com/office/powerpoint/2010/main" val="11356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15014"/>
            <a:ext cx="7358026" cy="492443"/>
          </a:xfrm>
        </p:spPr>
        <p:txBody>
          <a:bodyPr/>
          <a:lstStyle/>
          <a:p>
            <a:r>
              <a:rPr lang="en-GB" dirty="0"/>
              <a:t>Don’t restrict yourself to just one or two measures, but at the same time avoid information overload</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Paint a picture</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79303"/>
            <a:ext cx="7641560" cy="4339650"/>
          </a:xfrm>
        </p:spPr>
        <p:txBody>
          <a:bodyPr/>
          <a:lstStyle/>
          <a:p>
            <a:r>
              <a:rPr lang="en-GB" dirty="0"/>
              <a:t>Why not choose both tracking errors? And at least some of the others.</a:t>
            </a:r>
          </a:p>
          <a:p>
            <a:endParaRPr lang="en-GB" dirty="0"/>
          </a:p>
          <a:p>
            <a:r>
              <a:rPr lang="en-GB" dirty="0"/>
              <a:t>The relative usefulness of different risk measures can depend on what’s happening in the market.</a:t>
            </a:r>
          </a:p>
          <a:p>
            <a:endParaRPr lang="en-GB" dirty="0"/>
          </a:p>
          <a:p>
            <a:r>
              <a:rPr lang="en-GB" dirty="0"/>
              <a:t>It can also depend on the audience: portfolio managers may well have different needs to risk managers. But all stakeholders should be looking at the same sets of numbers.</a:t>
            </a:r>
          </a:p>
          <a:p>
            <a:endParaRPr lang="en-GB" dirty="0"/>
          </a:p>
          <a:p>
            <a:r>
              <a:rPr lang="en-GB" dirty="0"/>
              <a:t>Be creative so as to avoid overload and to help pick out genuine risks. For example, by the use of charts, colours and heatmaps.</a:t>
            </a:r>
          </a:p>
          <a:p>
            <a:endParaRPr lang="en-GB" sz="1600" dirty="0"/>
          </a:p>
          <a:p>
            <a:pPr marL="0" indent="0">
              <a:buNone/>
            </a:pPr>
            <a:endParaRPr lang="en-GB" sz="1600" dirty="0"/>
          </a:p>
          <a:p>
            <a:pPr marL="360362" lvl="2" indent="0">
              <a:buNone/>
            </a:pPr>
            <a:endParaRPr lang="en-GB" dirty="0"/>
          </a:p>
          <a:p>
            <a:pPr lvl="2"/>
            <a:endParaRPr lang="en-GB" dirty="0"/>
          </a:p>
          <a:p>
            <a:endParaRPr lang="en-GB" dirty="0"/>
          </a:p>
          <a:p>
            <a:endParaRPr lang="en-GB" dirty="0"/>
          </a:p>
        </p:txBody>
      </p:sp>
    </p:spTree>
    <p:extLst>
      <p:ext uri="{BB962C8B-B14F-4D97-AF65-F5344CB8AC3E}">
        <p14:creationId xmlns:p14="http://schemas.microsoft.com/office/powerpoint/2010/main" val="60507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Concluding homilies</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9200" y="1804322"/>
            <a:ext cx="7641560" cy="4909036"/>
          </a:xfrm>
        </p:spPr>
        <p:txBody>
          <a:bodyPr/>
          <a:lstStyle/>
          <a:p>
            <a:r>
              <a:rPr lang="en-GB" dirty="0"/>
              <a:t>The first is towards more complicated benchmarks. This should be resisted unless there  are good reasons.</a:t>
            </a:r>
          </a:p>
          <a:p>
            <a:endParaRPr lang="en-GB" dirty="0"/>
          </a:p>
          <a:p>
            <a:r>
              <a:rPr lang="en-GB" dirty="0"/>
              <a:t>A simple, well-chosen benchmark will pay off over time. Keep the oversight functions as simple as possible as well. If not for yourself then for those who come after you.</a:t>
            </a:r>
          </a:p>
          <a:p>
            <a:endParaRPr lang="en-GB" dirty="0"/>
          </a:p>
          <a:p>
            <a:r>
              <a:rPr lang="en-GB" dirty="0"/>
              <a:t>The second trend is towards using a greater diversity of risk measures in uncertain times.</a:t>
            </a:r>
          </a:p>
          <a:p>
            <a:endParaRPr lang="en-GB" dirty="0"/>
          </a:p>
          <a:p>
            <a:r>
              <a:rPr lang="en-GB" dirty="0"/>
              <a:t>Using several measures reduces the risk of focusing on the wrong thing at the wrong time. </a:t>
            </a:r>
          </a:p>
          <a:p>
            <a:endParaRPr lang="en-GB" dirty="0"/>
          </a:p>
          <a:p>
            <a:r>
              <a:rPr lang="en-GB" dirty="0"/>
              <a:t>It also helps build up a greater appreciation of the strengths and weaknesses of your portfolios; but does require good organization and presentation of the extra data.</a:t>
            </a:r>
          </a:p>
          <a:p>
            <a:endParaRPr lang="en-GB" sz="1600" dirty="0"/>
          </a:p>
          <a:p>
            <a:pPr marL="0" indent="0">
              <a:buNone/>
            </a:pPr>
            <a:endParaRPr lang="en-GB" sz="1600" dirty="0"/>
          </a:p>
          <a:p>
            <a:pPr marL="360362" lvl="2" indent="0">
              <a:buNone/>
            </a:pPr>
            <a:endParaRPr lang="en-GB" dirty="0"/>
          </a:p>
          <a:p>
            <a:pPr lvl="2"/>
            <a:endParaRPr lang="en-GB" dirty="0"/>
          </a:p>
          <a:p>
            <a:endParaRPr lang="en-GB" dirty="0"/>
          </a:p>
          <a:p>
            <a:endParaRPr lang="en-GB" dirty="0"/>
          </a:p>
        </p:txBody>
      </p:sp>
      <p:sp>
        <p:nvSpPr>
          <p:cNvPr id="2" name="Text Placeholder 7">
            <a:extLst>
              <a:ext uri="{FF2B5EF4-FFF2-40B4-BE49-F238E27FC236}">
                <a16:creationId xmlns:a16="http://schemas.microsoft.com/office/drawing/2014/main" id="{FA88011E-0EE8-05D6-1E14-DB823B35613F}"/>
              </a:ext>
            </a:extLst>
          </p:cNvPr>
          <p:cNvSpPr txBox="1">
            <a:spLocks/>
          </p:cNvSpPr>
          <p:nvPr/>
        </p:nvSpPr>
        <p:spPr>
          <a:xfrm>
            <a:off x="979200" y="1171563"/>
            <a:ext cx="7358026"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We’ve discussed two possible trends</a:t>
            </a:r>
          </a:p>
        </p:txBody>
      </p:sp>
    </p:spTree>
    <p:extLst>
      <p:ext uri="{BB962C8B-B14F-4D97-AF65-F5344CB8AC3E}">
        <p14:creationId xmlns:p14="http://schemas.microsoft.com/office/powerpoint/2010/main" val="68932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5187</TotalTime>
  <Words>752</Words>
  <Application>Microsoft Office PowerPoint</Application>
  <PresentationFormat>A4 Paper (210x297 mm)</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Source Sans CAIM</vt:lpstr>
      <vt:lpstr>System Font Regular</vt:lpstr>
      <vt:lpstr>Office Theme</vt:lpstr>
      <vt:lpstr>EMERGING TRENDS IN THE GLOBAL FINANCIAL RISK LANDSCAPE</vt:lpstr>
      <vt:lpstr>Trends in financial risk management</vt:lpstr>
      <vt:lpstr>The choice of benchmark</vt:lpstr>
      <vt:lpstr>Some examples</vt:lpstr>
      <vt:lpstr>Keep the benchmark  as simple as possible</vt:lpstr>
      <vt:lpstr>Choosing your risk measures</vt:lpstr>
      <vt:lpstr>Paint a picture</vt:lpstr>
      <vt:lpstr>Concluding homilies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155</cp:revision>
  <dcterms:created xsi:type="dcterms:W3CDTF">2021-11-18T14:21:31Z</dcterms:created>
  <dcterms:modified xsi:type="dcterms:W3CDTF">2024-11-19T13:35:04Z</dcterms:modified>
</cp:coreProperties>
</file>