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59" r:id="rId6"/>
    <p:sldId id="261" r:id="rId7"/>
    <p:sldId id="262" r:id="rId8"/>
    <p:sldId id="263" r:id="rId9"/>
    <p:sldId id="264" r:id="rId10"/>
    <p:sldId id="265" r:id="rId11"/>
    <p:sldId id="266" r:id="rId12"/>
    <p:sldId id="267" r:id="rId13"/>
    <p:sldId id="268" r:id="rId14"/>
    <p:sldId id="258" r:id="rId15"/>
    <p:sldId id="257" r:id="rId1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77" d="100"/>
          <a:sy n="77" d="100"/>
        </p:scale>
        <p:origin x="1231"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11/26/2024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26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26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26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26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26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2024.</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26 November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26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26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err="1"/>
              <a:t>november</a:t>
            </a:r>
            <a:r>
              <a:rPr lang="en-GB" dirty="0"/>
              <a:t>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Return attribution</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p:txBody>
          <a:bodyPr/>
          <a:lstStyle/>
          <a:p>
            <a:r>
              <a:rPr lang="en-GB" dirty="0"/>
              <a:t>Second scenario: “Risk Off”</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675601"/>
            <a:ext cx="6316950" cy="332399"/>
          </a:xfrm>
        </p:spPr>
        <p:txBody>
          <a:bodyPr/>
          <a:lstStyle/>
          <a:p>
            <a:r>
              <a:rPr lang="en-GB" dirty="0"/>
              <a:t>Attribution GAME</a:t>
            </a:r>
          </a:p>
        </p:txBody>
      </p:sp>
      <p:sp>
        <p:nvSpPr>
          <p:cNvPr id="8" name="Content Placeholder 7">
            <a:extLst>
              <a:ext uri="{FF2B5EF4-FFF2-40B4-BE49-F238E27FC236}">
                <a16:creationId xmlns:a16="http://schemas.microsoft.com/office/drawing/2014/main" id="{AC1E61BC-459B-E6A7-8F7B-E7E95B4972B8}"/>
              </a:ext>
            </a:extLst>
          </p:cNvPr>
          <p:cNvSpPr>
            <a:spLocks noGrp="1"/>
          </p:cNvSpPr>
          <p:nvPr>
            <p:ph sz="quarter" idx="14"/>
          </p:nvPr>
        </p:nvSpPr>
        <p:spPr>
          <a:xfrm>
            <a:off x="977900" y="1714500"/>
            <a:ext cx="8147050" cy="3354765"/>
          </a:xfrm>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Global growth expectation revised downward with increased risks of severe credit downgrades expected in the sovereign and corporate space</a:t>
            </a:r>
          </a:p>
          <a:p>
            <a:endParaRPr lang="en-GB" sz="1800" dirty="0">
              <a:latin typeface="Aptos" panose="020B0004020202020204" pitchFamily="34" charset="0"/>
              <a:ea typeface="Aptos" panose="020B0004020202020204" pitchFamily="34" charset="0"/>
              <a:cs typeface="Times New Roman" panose="02020603050405020304" pitchFamily="18" charset="0"/>
            </a:endParaRPr>
          </a:p>
          <a:p>
            <a:r>
              <a:rPr lang="en-GB" sz="1800" dirty="0">
                <a:effectLst/>
                <a:latin typeface="Aptos" panose="020B0004020202020204" pitchFamily="34" charset="0"/>
                <a:ea typeface="Aptos" panose="020B0004020202020204" pitchFamily="34" charset="0"/>
                <a:cs typeface="Times New Roman" panose="02020603050405020304" pitchFamily="18" charset="0"/>
              </a:rPr>
              <a:t>Use the “Reset Scenario” button to put all returns back to zero.</a:t>
            </a:r>
          </a:p>
          <a:p>
            <a:pPr marL="0" indent="0">
              <a:buNone/>
            </a:pPr>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As before, select up to 10 bonds</a:t>
            </a:r>
            <a:r>
              <a:rPr lang="en-GB" sz="1800" b="1" dirty="0">
                <a:latin typeface="Aptos" panose="020B0004020202020204" pitchFamily="34" charset="0"/>
                <a:cs typeface="Times New Roman" panose="02020603050405020304" pitchFamily="18" charset="0"/>
              </a:rPr>
              <a:t> </a:t>
            </a:r>
            <a:r>
              <a:rPr lang="en-GB" sz="1800" dirty="0">
                <a:latin typeface="Aptos" panose="020B0004020202020204" pitchFamily="34" charset="0"/>
                <a:cs typeface="Times New Roman" panose="02020603050405020304" pitchFamily="18" charset="0"/>
              </a:rPr>
              <a:t>from the “Benchmark” worksheet, and enter the weights you wish to allocate to these bonds in the “Portfolio” sheet. </a:t>
            </a:r>
          </a:p>
          <a:p>
            <a:pPr marL="0" indent="0">
              <a:buNone/>
            </a:pPr>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At the end of the game we enter a new password and click button “2”.</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Again: highest alpha wins!</a:t>
            </a:r>
            <a:endParaRPr lang="en-GB" dirty="0"/>
          </a:p>
        </p:txBody>
      </p:sp>
    </p:spTree>
    <p:extLst>
      <p:ext uri="{BB962C8B-B14F-4D97-AF65-F5344CB8AC3E}">
        <p14:creationId xmlns:p14="http://schemas.microsoft.com/office/powerpoint/2010/main" val="164368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94E158-B2C3-251C-D4F5-690982C095FA}"/>
              </a:ext>
            </a:extLst>
          </p:cNvPr>
          <p:cNvSpPr>
            <a:spLocks noGrp="1"/>
          </p:cNvSpPr>
          <p:nvPr>
            <p:ph type="body" sz="quarter" idx="15"/>
          </p:nvPr>
        </p:nvSpPr>
        <p:spPr/>
        <p:txBody>
          <a:bodyPr/>
          <a:lstStyle/>
          <a:p>
            <a:r>
              <a:rPr lang="en-GB" dirty="0"/>
              <a:t>Source: CAIM, November 2024</a:t>
            </a:r>
          </a:p>
        </p:txBody>
      </p:sp>
      <p:graphicFrame>
        <p:nvGraphicFramePr>
          <p:cNvPr id="9" name="Table 9">
            <a:extLst>
              <a:ext uri="{FF2B5EF4-FFF2-40B4-BE49-F238E27FC236}">
                <a16:creationId xmlns:a16="http://schemas.microsoft.com/office/drawing/2014/main" id="{7B3CAAE1-E425-5541-4253-9073EB73E111}"/>
              </a:ext>
            </a:extLst>
          </p:cNvPr>
          <p:cNvGraphicFramePr>
            <a:graphicFrameLocks noGrp="1"/>
          </p:cNvGraphicFramePr>
          <p:nvPr>
            <p:ph sz="quarter" idx="18"/>
          </p:nvPr>
        </p:nvGraphicFramePr>
        <p:xfrm>
          <a:off x="977900" y="4159250"/>
          <a:ext cx="8147048" cy="1854200"/>
        </p:xfrm>
        <a:graphic>
          <a:graphicData uri="http://schemas.openxmlformats.org/drawingml/2006/table">
            <a:tbl>
              <a:tblPr firstRow="1" bandRow="1">
                <a:tableStyleId>{5C22544A-7EE6-4342-B048-85BDC9FD1C3A}</a:tableStyleId>
              </a:tblPr>
              <a:tblGrid>
                <a:gridCol w="2036762">
                  <a:extLst>
                    <a:ext uri="{9D8B030D-6E8A-4147-A177-3AD203B41FA5}">
                      <a16:colId xmlns:a16="http://schemas.microsoft.com/office/drawing/2014/main" val="1515931960"/>
                    </a:ext>
                  </a:extLst>
                </a:gridCol>
                <a:gridCol w="2036762">
                  <a:extLst>
                    <a:ext uri="{9D8B030D-6E8A-4147-A177-3AD203B41FA5}">
                      <a16:colId xmlns:a16="http://schemas.microsoft.com/office/drawing/2014/main" val="3920728371"/>
                    </a:ext>
                  </a:extLst>
                </a:gridCol>
                <a:gridCol w="2036762">
                  <a:extLst>
                    <a:ext uri="{9D8B030D-6E8A-4147-A177-3AD203B41FA5}">
                      <a16:colId xmlns:a16="http://schemas.microsoft.com/office/drawing/2014/main" val="2147528941"/>
                    </a:ext>
                  </a:extLst>
                </a:gridCol>
                <a:gridCol w="2036762">
                  <a:extLst>
                    <a:ext uri="{9D8B030D-6E8A-4147-A177-3AD203B41FA5}">
                      <a16:colId xmlns:a16="http://schemas.microsoft.com/office/drawing/2014/main" val="2054904359"/>
                    </a:ext>
                  </a:extLst>
                </a:gridCol>
              </a:tblGrid>
              <a:tr h="370840">
                <a:tc>
                  <a:txBody>
                    <a:bodyPr/>
                    <a:lstStyle/>
                    <a:p>
                      <a:endParaRPr lang="en-GB" sz="1200" dirty="0"/>
                    </a:p>
                  </a:txBody>
                  <a:tcPr/>
                </a:tc>
                <a:tc>
                  <a:txBody>
                    <a:bodyPr/>
                    <a:lstStyle/>
                    <a:p>
                      <a:pPr algn="ctr"/>
                      <a:r>
                        <a:rPr lang="en-GB" sz="1200" b="1" dirty="0"/>
                        <a:t>Weight %</a:t>
                      </a:r>
                    </a:p>
                  </a:txBody>
                  <a:tcPr/>
                </a:tc>
                <a:tc>
                  <a:txBody>
                    <a:bodyPr/>
                    <a:lstStyle/>
                    <a:p>
                      <a:pPr algn="ctr"/>
                      <a:r>
                        <a:rPr lang="en-GB" sz="1200" b="1" dirty="0"/>
                        <a:t>Return %</a:t>
                      </a:r>
                    </a:p>
                  </a:txBody>
                  <a:tcPr/>
                </a:tc>
                <a:tc>
                  <a:txBody>
                    <a:bodyPr/>
                    <a:lstStyle/>
                    <a:p>
                      <a:pPr algn="ctr"/>
                      <a:r>
                        <a:rPr lang="en-GB" sz="1200" b="1" dirty="0"/>
                        <a:t>Contribution %</a:t>
                      </a:r>
                    </a:p>
                  </a:txBody>
                  <a:tcPr/>
                </a:tc>
                <a:extLst>
                  <a:ext uri="{0D108BD9-81ED-4DB2-BD59-A6C34878D82A}">
                    <a16:rowId xmlns:a16="http://schemas.microsoft.com/office/drawing/2014/main" val="1492668463"/>
                  </a:ext>
                </a:extLst>
              </a:tr>
              <a:tr h="370840">
                <a:tc>
                  <a:txBody>
                    <a:bodyPr/>
                    <a:lstStyle/>
                    <a:p>
                      <a:r>
                        <a:rPr lang="en-GB" sz="1200" dirty="0"/>
                        <a:t>Security A</a:t>
                      </a:r>
                    </a:p>
                  </a:txBody>
                  <a:tcPr/>
                </a:tc>
                <a:tc>
                  <a:txBody>
                    <a:bodyPr/>
                    <a:lstStyle/>
                    <a:p>
                      <a:pPr algn="ctr"/>
                      <a:r>
                        <a:rPr lang="en-GB" sz="1200" dirty="0"/>
                        <a:t>25</a:t>
                      </a:r>
                    </a:p>
                  </a:txBody>
                  <a:tcPr/>
                </a:tc>
                <a:tc>
                  <a:txBody>
                    <a:bodyPr/>
                    <a:lstStyle/>
                    <a:p>
                      <a:pPr algn="ctr"/>
                      <a:r>
                        <a:rPr lang="en-GB" sz="1200" dirty="0"/>
                        <a:t>4.80</a:t>
                      </a:r>
                    </a:p>
                  </a:txBody>
                  <a:tcPr/>
                </a:tc>
                <a:tc>
                  <a:txBody>
                    <a:bodyPr/>
                    <a:lstStyle/>
                    <a:p>
                      <a:pPr algn="ctr"/>
                      <a:r>
                        <a:rPr lang="en-GB" sz="1200" dirty="0"/>
                        <a:t>1.20</a:t>
                      </a:r>
                    </a:p>
                  </a:txBody>
                  <a:tcPr/>
                </a:tc>
                <a:extLst>
                  <a:ext uri="{0D108BD9-81ED-4DB2-BD59-A6C34878D82A}">
                    <a16:rowId xmlns:a16="http://schemas.microsoft.com/office/drawing/2014/main" val="2786147030"/>
                  </a:ext>
                </a:extLst>
              </a:tr>
              <a:tr h="370840">
                <a:tc>
                  <a:txBody>
                    <a:bodyPr/>
                    <a:lstStyle/>
                    <a:p>
                      <a:r>
                        <a:rPr lang="en-GB" sz="1200" dirty="0"/>
                        <a:t>Security B</a:t>
                      </a:r>
                    </a:p>
                  </a:txBody>
                  <a:tcPr/>
                </a:tc>
                <a:tc>
                  <a:txBody>
                    <a:bodyPr/>
                    <a:lstStyle/>
                    <a:p>
                      <a:pPr algn="ctr"/>
                      <a:r>
                        <a:rPr lang="en-GB" sz="1200" dirty="0"/>
                        <a:t>50</a:t>
                      </a:r>
                    </a:p>
                  </a:txBody>
                  <a:tcPr/>
                </a:tc>
                <a:tc>
                  <a:txBody>
                    <a:bodyPr/>
                    <a:lstStyle/>
                    <a:p>
                      <a:pPr algn="ctr"/>
                      <a:r>
                        <a:rPr lang="en-GB" sz="1200" dirty="0"/>
                        <a:t>2.50</a:t>
                      </a:r>
                    </a:p>
                  </a:txBody>
                  <a:tcPr/>
                </a:tc>
                <a:tc>
                  <a:txBody>
                    <a:bodyPr/>
                    <a:lstStyle/>
                    <a:p>
                      <a:pPr algn="ctr"/>
                      <a:r>
                        <a:rPr lang="en-GB" sz="1200" dirty="0"/>
                        <a:t>1.25</a:t>
                      </a:r>
                    </a:p>
                  </a:txBody>
                  <a:tcPr/>
                </a:tc>
                <a:extLst>
                  <a:ext uri="{0D108BD9-81ED-4DB2-BD59-A6C34878D82A}">
                    <a16:rowId xmlns:a16="http://schemas.microsoft.com/office/drawing/2014/main" val="1953211238"/>
                  </a:ext>
                </a:extLst>
              </a:tr>
              <a:tr h="370840">
                <a:tc>
                  <a:txBody>
                    <a:bodyPr/>
                    <a:lstStyle/>
                    <a:p>
                      <a:r>
                        <a:rPr lang="en-GB" sz="1200" dirty="0"/>
                        <a:t>Security C</a:t>
                      </a:r>
                    </a:p>
                  </a:txBody>
                  <a:tcPr/>
                </a:tc>
                <a:tc>
                  <a:txBody>
                    <a:bodyPr/>
                    <a:lstStyle/>
                    <a:p>
                      <a:pPr algn="ctr"/>
                      <a:r>
                        <a:rPr lang="en-GB" sz="1200" dirty="0"/>
                        <a:t>25</a:t>
                      </a:r>
                    </a:p>
                  </a:txBody>
                  <a:tcPr/>
                </a:tc>
                <a:tc>
                  <a:txBody>
                    <a:bodyPr/>
                    <a:lstStyle/>
                    <a:p>
                      <a:pPr algn="ctr"/>
                      <a:r>
                        <a:rPr lang="en-GB" sz="1200" dirty="0"/>
                        <a:t>-1.20</a:t>
                      </a:r>
                    </a:p>
                  </a:txBody>
                  <a:tcPr/>
                </a:tc>
                <a:tc>
                  <a:txBody>
                    <a:bodyPr/>
                    <a:lstStyle/>
                    <a:p>
                      <a:pPr algn="ctr"/>
                      <a:r>
                        <a:rPr lang="en-GB" sz="1200" dirty="0"/>
                        <a:t>-0.30</a:t>
                      </a:r>
                    </a:p>
                  </a:txBody>
                  <a:tcPr/>
                </a:tc>
                <a:extLst>
                  <a:ext uri="{0D108BD9-81ED-4DB2-BD59-A6C34878D82A}">
                    <a16:rowId xmlns:a16="http://schemas.microsoft.com/office/drawing/2014/main" val="3730991662"/>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2.15</a:t>
                      </a:r>
                    </a:p>
                  </a:txBody>
                  <a:tcPr/>
                </a:tc>
                <a:tc>
                  <a:txBody>
                    <a:bodyPr/>
                    <a:lstStyle/>
                    <a:p>
                      <a:pPr algn="ctr"/>
                      <a:r>
                        <a:rPr lang="en-GB" sz="1200" b="1" dirty="0"/>
                        <a:t>2.15</a:t>
                      </a:r>
                    </a:p>
                  </a:txBody>
                  <a:tcPr/>
                </a:tc>
                <a:extLst>
                  <a:ext uri="{0D108BD9-81ED-4DB2-BD59-A6C34878D82A}">
                    <a16:rowId xmlns:a16="http://schemas.microsoft.com/office/drawing/2014/main" val="3459268630"/>
                  </a:ext>
                </a:extLst>
              </a:tr>
            </a:tbl>
          </a:graphicData>
        </a:graphic>
      </p:graphicFrame>
      <p:sp>
        <p:nvSpPr>
          <p:cNvPr id="4" name="Text Placeholder 3">
            <a:extLst>
              <a:ext uri="{FF2B5EF4-FFF2-40B4-BE49-F238E27FC236}">
                <a16:creationId xmlns:a16="http://schemas.microsoft.com/office/drawing/2014/main" id="{32415B18-3AB3-046F-9CD9-F4AD8D575210}"/>
              </a:ext>
            </a:extLst>
          </p:cNvPr>
          <p:cNvSpPr>
            <a:spLocks noGrp="1"/>
          </p:cNvSpPr>
          <p:nvPr>
            <p:ph type="body" sz="quarter" idx="17"/>
          </p:nvPr>
        </p:nvSpPr>
        <p:spPr/>
        <p:txBody>
          <a:bodyPr/>
          <a:lstStyle/>
          <a:p>
            <a:r>
              <a:rPr lang="en-GB" dirty="0"/>
              <a:t>Example:</a:t>
            </a:r>
          </a:p>
        </p:txBody>
      </p:sp>
      <p:sp>
        <p:nvSpPr>
          <p:cNvPr id="7" name="Text Placeholder 6">
            <a:extLst>
              <a:ext uri="{FF2B5EF4-FFF2-40B4-BE49-F238E27FC236}">
                <a16:creationId xmlns:a16="http://schemas.microsoft.com/office/drawing/2014/main" id="{BF0AD7AD-024B-EA2A-741C-8F5A162688F9}"/>
              </a:ext>
            </a:extLst>
          </p:cNvPr>
          <p:cNvSpPr>
            <a:spLocks noGrp="1"/>
          </p:cNvSpPr>
          <p:nvPr>
            <p:ph type="body" sz="quarter" idx="13"/>
          </p:nvPr>
        </p:nvSpPr>
        <p:spPr>
          <a:xfrm>
            <a:off x="977900" y="1229439"/>
            <a:ext cx="8147050" cy="246221"/>
          </a:xfrm>
        </p:spPr>
        <p:txBody>
          <a:bodyPr/>
          <a:lstStyle/>
          <a:p>
            <a:r>
              <a:rPr lang="en-GB" dirty="0"/>
              <a:t>Known as absolute return attribution analysis as it is not calculated relative to a benchmark</a:t>
            </a:r>
          </a:p>
        </p:txBody>
      </p:sp>
      <p:sp>
        <p:nvSpPr>
          <p:cNvPr id="8" name="Title 7">
            <a:extLst>
              <a:ext uri="{FF2B5EF4-FFF2-40B4-BE49-F238E27FC236}">
                <a16:creationId xmlns:a16="http://schemas.microsoft.com/office/drawing/2014/main" id="{4B37257D-AC16-B6FA-334A-F4F063C1AECD}"/>
              </a:ext>
            </a:extLst>
          </p:cNvPr>
          <p:cNvSpPr>
            <a:spLocks noGrp="1"/>
          </p:cNvSpPr>
          <p:nvPr>
            <p:ph type="title"/>
          </p:nvPr>
        </p:nvSpPr>
        <p:spPr/>
        <p:txBody>
          <a:bodyPr/>
          <a:lstStyle/>
          <a:p>
            <a:r>
              <a:rPr lang="en-GB" dirty="0"/>
              <a:t>Return Contribution analysis</a:t>
            </a:r>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A4AE0CDA-874B-CD95-F8D8-118485A9E4B0}"/>
                  </a:ext>
                </a:extLst>
              </p:cNvPr>
              <p:cNvSpPr txBox="1">
                <a:spLocks/>
              </p:cNvSpPr>
              <p:nvPr/>
            </p:nvSpPr>
            <p:spPr>
              <a:xfrm>
                <a:off x="3488285" y="1904153"/>
                <a:ext cx="5636663" cy="1215284"/>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Portfolio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a:solidFill>
                                  <a:schemeClr val="accent1"/>
                                </a:solidFill>
                                <a:latin typeface="Cambria Math" panose="02040503050406030204" pitchFamily="18" charset="0"/>
                              </a:rPr>
                              <m:t>𝑖</m:t>
                            </m:r>
                          </m:sub>
                        </m:sSub>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a:solidFill>
                                  <a:schemeClr val="accent1"/>
                                </a:solidFill>
                                <a:latin typeface="Cambria Math" panose="02040503050406030204" pitchFamily="18" charset="0"/>
                              </a:rPr>
                              <m:t>𝑖</m:t>
                            </m:r>
                          </m:sub>
                        </m:sSub>
                      </m:e>
                    </m:nary>
                  </m:oMath>
                </a14:m>
                <a:endParaRPr lang="en-GB" kern="0" dirty="0">
                  <a:solidFill>
                    <a:schemeClr val="accent1"/>
                  </a:solidFill>
                </a:endParaRP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Weight of the Sector / Security</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Return of the Sector / Security</a:t>
                </a:r>
              </a:p>
            </p:txBody>
          </p:sp>
        </mc:Choice>
        <mc:Fallback xmlns="">
          <p:sp>
            <p:nvSpPr>
              <p:cNvPr id="10" name="Content Placeholder 7">
                <a:extLst>
                  <a:ext uri="{FF2B5EF4-FFF2-40B4-BE49-F238E27FC236}">
                    <a16:creationId xmlns:a16="http://schemas.microsoft.com/office/drawing/2014/main" id="{A4AE0CDA-874B-CD95-F8D8-118485A9E4B0}"/>
                  </a:ext>
                </a:extLst>
              </p:cNvPr>
              <p:cNvSpPr txBox="1">
                <a:spLocks noRot="1" noChangeAspect="1" noMove="1" noResize="1" noEditPoints="1" noAdjustHandles="1" noChangeArrowheads="1" noChangeShapeType="1" noTextEdit="1"/>
              </p:cNvSpPr>
              <p:nvPr/>
            </p:nvSpPr>
            <p:spPr>
              <a:xfrm>
                <a:off x="3488285" y="1904153"/>
                <a:ext cx="5636663" cy="1215284"/>
              </a:xfrm>
              <a:prstGeom prst="rect">
                <a:avLst/>
              </a:prstGeom>
              <a:blipFill>
                <a:blip r:embed="rId2"/>
                <a:stretch>
                  <a:fillRect l="-865" t="-36500"/>
                </a:stretch>
              </a:blipFill>
            </p:spPr>
            <p:txBody>
              <a:bodyPr/>
              <a:lstStyle/>
              <a:p>
                <a:r>
                  <a:rPr lang="en-GB">
                    <a:noFill/>
                  </a:rPr>
                  <a:t> </a:t>
                </a:r>
              </a:p>
            </p:txBody>
          </p:sp>
        </mc:Fallback>
      </mc:AlternateContent>
      <p:sp>
        <p:nvSpPr>
          <p:cNvPr id="11" name="Freeform 32">
            <a:extLst>
              <a:ext uri="{FF2B5EF4-FFF2-40B4-BE49-F238E27FC236}">
                <a16:creationId xmlns:a16="http://schemas.microsoft.com/office/drawing/2014/main" id="{D81755C6-F733-2987-92C3-CF84794E82D5}"/>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33">
            <a:extLst>
              <a:ext uri="{FF2B5EF4-FFF2-40B4-BE49-F238E27FC236}">
                <a16:creationId xmlns:a16="http://schemas.microsoft.com/office/drawing/2014/main" id="{8FDC5C4C-822E-D3CD-DD9B-355DCC0E516D}"/>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34">
            <a:extLst>
              <a:ext uri="{FF2B5EF4-FFF2-40B4-BE49-F238E27FC236}">
                <a16:creationId xmlns:a16="http://schemas.microsoft.com/office/drawing/2014/main" id="{59BB13A5-D7C4-35D5-3590-D09600FC8E9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102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360"/>
                                          </p:val>
                                        </p:tav>
                                        <p:tav tm="100000">
                                          <p:val>
                                            <p:fltVal val="0"/>
                                          </p:val>
                                        </p:tav>
                                      </p:tavLst>
                                    </p:anim>
                                    <p:animEffect transition="in" filter="fade">
                                      <p:cBhvr>
                                        <p:cTn id="10" dur="75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750" fill="hold"/>
                                        <p:tgtEl>
                                          <p:spTgt spid="13"/>
                                        </p:tgtEl>
                                        <p:attrNameLst>
                                          <p:attrName>ppt_w</p:attrName>
                                        </p:attrNameLst>
                                      </p:cBhvr>
                                      <p:tavLst>
                                        <p:tav tm="0">
                                          <p:val>
                                            <p:fltVal val="0"/>
                                          </p:val>
                                        </p:tav>
                                        <p:tav tm="100000">
                                          <p:val>
                                            <p:strVal val="#ppt_w"/>
                                          </p:val>
                                        </p:tav>
                                      </p:tavLst>
                                    </p:anim>
                                    <p:anim calcmode="lin" valueType="num">
                                      <p:cBhvr>
                                        <p:cTn id="20" dur="750" fill="hold"/>
                                        <p:tgtEl>
                                          <p:spTgt spid="13"/>
                                        </p:tgtEl>
                                        <p:attrNameLst>
                                          <p:attrName>ppt_h</p:attrName>
                                        </p:attrNameLst>
                                      </p:cBhvr>
                                      <p:tavLst>
                                        <p:tav tm="0">
                                          <p:val>
                                            <p:fltVal val="0"/>
                                          </p:val>
                                        </p:tav>
                                        <p:tav tm="100000">
                                          <p:val>
                                            <p:strVal val="#ppt_h"/>
                                          </p:val>
                                        </p:tav>
                                      </p:tavLst>
                                    </p:anim>
                                    <p:anim calcmode="lin" valueType="num">
                                      <p:cBhvr>
                                        <p:cTn id="21" dur="750" fill="hold"/>
                                        <p:tgtEl>
                                          <p:spTgt spid="13"/>
                                        </p:tgtEl>
                                        <p:attrNameLst>
                                          <p:attrName>style.rotation</p:attrName>
                                        </p:attrNameLst>
                                      </p:cBhvr>
                                      <p:tavLst>
                                        <p:tav tm="0">
                                          <p:val>
                                            <p:fltVal val="360"/>
                                          </p:val>
                                        </p:tav>
                                        <p:tav tm="100000">
                                          <p:val>
                                            <p:fltVal val="0"/>
                                          </p:val>
                                        </p:tav>
                                      </p:tavLst>
                                    </p:anim>
                                    <p:animEffect transition="in" filter="fade">
                                      <p:cBhvr>
                                        <p:cTn id="22" dur="750"/>
                                        <p:tgtEl>
                                          <p:spTgt spid="13"/>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1EC26-75BA-4F4A-B0E6-2E09F19C373D}"/>
              </a:ext>
            </a:extLst>
          </p:cNvPr>
          <p:cNvSpPr>
            <a:spLocks noGrp="1"/>
          </p:cNvSpPr>
          <p:nvPr>
            <p:ph type="body" sz="quarter" idx="15"/>
          </p:nvPr>
        </p:nvSpPr>
        <p:spPr/>
        <p:txBody>
          <a:bodyPr/>
          <a:lstStyle/>
          <a:p>
            <a:r>
              <a:rPr lang="en-GB" dirty="0"/>
              <a:t>Source: CAIM, November 2024</a:t>
            </a:r>
          </a:p>
        </p:txBody>
      </p:sp>
      <p:graphicFrame>
        <p:nvGraphicFramePr>
          <p:cNvPr id="9" name="Table 9">
            <a:extLst>
              <a:ext uri="{FF2B5EF4-FFF2-40B4-BE49-F238E27FC236}">
                <a16:creationId xmlns:a16="http://schemas.microsoft.com/office/drawing/2014/main" id="{97C59D20-3BE3-5070-5777-EBE7876943D3}"/>
              </a:ext>
            </a:extLst>
          </p:cNvPr>
          <p:cNvGraphicFramePr>
            <a:graphicFrameLocks noGrp="1"/>
          </p:cNvGraphicFramePr>
          <p:nvPr>
            <p:ph sz="quarter" idx="18"/>
            <p:extLst>
              <p:ext uri="{D42A27DB-BD31-4B8C-83A1-F6EECF244321}">
                <p14:modId xmlns:p14="http://schemas.microsoft.com/office/powerpoint/2010/main" val="751746104"/>
              </p:ext>
            </p:extLst>
          </p:nvPr>
        </p:nvGraphicFramePr>
        <p:xfrm>
          <a:off x="977900" y="2765956"/>
          <a:ext cx="8147048" cy="194056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4019801863"/>
                    </a:ext>
                  </a:extLst>
                </a:gridCol>
                <a:gridCol w="1163864">
                  <a:extLst>
                    <a:ext uri="{9D8B030D-6E8A-4147-A177-3AD203B41FA5}">
                      <a16:colId xmlns:a16="http://schemas.microsoft.com/office/drawing/2014/main" val="619569240"/>
                    </a:ext>
                  </a:extLst>
                </a:gridCol>
                <a:gridCol w="1163864">
                  <a:extLst>
                    <a:ext uri="{9D8B030D-6E8A-4147-A177-3AD203B41FA5}">
                      <a16:colId xmlns:a16="http://schemas.microsoft.com/office/drawing/2014/main" val="3143271492"/>
                    </a:ext>
                  </a:extLst>
                </a:gridCol>
                <a:gridCol w="1163864">
                  <a:extLst>
                    <a:ext uri="{9D8B030D-6E8A-4147-A177-3AD203B41FA5}">
                      <a16:colId xmlns:a16="http://schemas.microsoft.com/office/drawing/2014/main" val="2475286364"/>
                    </a:ext>
                  </a:extLst>
                </a:gridCol>
                <a:gridCol w="1163864">
                  <a:extLst>
                    <a:ext uri="{9D8B030D-6E8A-4147-A177-3AD203B41FA5}">
                      <a16:colId xmlns:a16="http://schemas.microsoft.com/office/drawing/2014/main" val="3035781812"/>
                    </a:ext>
                  </a:extLst>
                </a:gridCol>
                <a:gridCol w="1163864">
                  <a:extLst>
                    <a:ext uri="{9D8B030D-6E8A-4147-A177-3AD203B41FA5}">
                      <a16:colId xmlns:a16="http://schemas.microsoft.com/office/drawing/2014/main" val="1486098646"/>
                    </a:ext>
                  </a:extLst>
                </a:gridCol>
                <a:gridCol w="1163864">
                  <a:extLst>
                    <a:ext uri="{9D8B030D-6E8A-4147-A177-3AD203B41FA5}">
                      <a16:colId xmlns:a16="http://schemas.microsoft.com/office/drawing/2014/main" val="141341098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lnR w="12700" cap="flat" cmpd="sng" algn="ctr">
                      <a:solidFill>
                        <a:schemeClr val="tx1"/>
                      </a:solidFill>
                      <a:prstDash val="solid"/>
                      <a:round/>
                      <a:headEnd type="none" w="med" len="med"/>
                      <a:tailEnd type="none" w="med" len="med"/>
                    </a:lnR>
                  </a:tcPr>
                </a:tc>
                <a:tc>
                  <a:txBody>
                    <a:bodyPr/>
                    <a:lstStyle/>
                    <a:p>
                      <a:pPr algn="ctr"/>
                      <a:r>
                        <a:rPr lang="en-GB" sz="1200" dirty="0"/>
                        <a:t>Benchmark weight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GB" sz="1200" dirty="0"/>
                        <a:t>Benchmark return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200" dirty="0"/>
                        <a:t>Allocation %</a:t>
                      </a:r>
                    </a:p>
                  </a:txBody>
                  <a:tcPr>
                    <a:lnL w="12700" cap="flat" cmpd="sng" algn="ctr">
                      <a:solidFill>
                        <a:schemeClr val="tx1"/>
                      </a:solidFill>
                      <a:prstDash val="solid"/>
                      <a:round/>
                      <a:headEnd type="none" w="med" len="med"/>
                      <a:tailEnd type="none" w="med" len="med"/>
                    </a:lnL>
                  </a:tcPr>
                </a:tc>
                <a:tc>
                  <a:txBody>
                    <a:bodyPr/>
                    <a:lstStyle/>
                    <a:p>
                      <a:pPr algn="ctr"/>
                      <a:r>
                        <a:rPr lang="en-GB" sz="1200" dirty="0"/>
                        <a:t>Selection %</a:t>
                      </a:r>
                    </a:p>
                  </a:txBody>
                  <a:tcPr/>
                </a:tc>
                <a:extLst>
                  <a:ext uri="{0D108BD9-81ED-4DB2-BD59-A6C34878D82A}">
                    <a16:rowId xmlns:a16="http://schemas.microsoft.com/office/drawing/2014/main" val="1692788045"/>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lnR w="12700" cap="flat" cmpd="sng" algn="ctr">
                      <a:solidFill>
                        <a:schemeClr val="tx1"/>
                      </a:solidFill>
                      <a:prstDash val="solid"/>
                      <a:round/>
                      <a:headEnd type="none" w="med" len="med"/>
                      <a:tailEnd type="none" w="med" len="med"/>
                    </a:lnR>
                  </a:tcPr>
                </a:tc>
                <a:tc>
                  <a:txBody>
                    <a:bodyPr/>
                    <a:lstStyle/>
                    <a:p>
                      <a:pPr algn="ctr"/>
                      <a:r>
                        <a:rPr lang="en-GB" sz="1200" dirty="0"/>
                        <a:t>50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0.00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4.00</a:t>
                      </a:r>
                    </a:p>
                  </a:txBody>
                  <a:tcPr/>
                </a:tc>
                <a:extLst>
                  <a:ext uri="{0D108BD9-81ED-4DB2-BD59-A6C34878D82A}">
                    <a16:rowId xmlns:a16="http://schemas.microsoft.com/office/drawing/2014/main" val="2270420126"/>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lnR w="12700" cap="flat" cmpd="sng" algn="ctr">
                      <a:solidFill>
                        <a:schemeClr val="tx1"/>
                      </a:solidFill>
                      <a:prstDash val="solid"/>
                      <a:round/>
                      <a:headEnd type="none" w="med" len="med"/>
                      <a:tailEnd type="none" w="med" len="med"/>
                    </a:lnR>
                  </a:tcPr>
                </a:tc>
                <a:tc>
                  <a:txBody>
                    <a:bodyPr/>
                    <a:lstStyle/>
                    <a:p>
                      <a:pPr algn="ctr"/>
                      <a:r>
                        <a:rPr lang="en-GB" sz="1200" dirty="0"/>
                        <a:t>20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-1.02</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-0.30</a:t>
                      </a:r>
                    </a:p>
                  </a:txBody>
                  <a:tcPr/>
                </a:tc>
                <a:extLst>
                  <a:ext uri="{0D108BD9-81ED-4DB2-BD59-A6C34878D82A}">
                    <a16:rowId xmlns:a16="http://schemas.microsoft.com/office/drawing/2014/main" val="209383017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30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0.38</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-0.40</a:t>
                      </a:r>
                    </a:p>
                  </a:txBody>
                  <a:tcPr/>
                </a:tc>
                <a:extLst>
                  <a:ext uri="{0D108BD9-81ED-4DB2-BD59-A6C34878D82A}">
                    <a16:rowId xmlns:a16="http://schemas.microsoft.com/office/drawing/2014/main" val="2740421609"/>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lnR w="12700" cap="flat" cmpd="sng" algn="ctr">
                      <a:solidFill>
                        <a:schemeClr val="tx1"/>
                      </a:solidFill>
                      <a:prstDash val="solid"/>
                      <a:round/>
                      <a:headEnd type="none" w="med" len="med"/>
                      <a:tailEnd type="none" w="med" len="med"/>
                    </a:lnR>
                  </a:tcPr>
                </a:tc>
                <a:tc>
                  <a:txBody>
                    <a:bodyPr/>
                    <a:lstStyle/>
                    <a:p>
                      <a:pPr algn="ctr"/>
                      <a:r>
                        <a:rPr lang="en-GB" sz="1200" b="1" dirty="0"/>
                        <a:t>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GB" sz="1200" b="1" dirty="0"/>
                        <a:t>8.2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1200" b="1" dirty="0"/>
                        <a:t>-1.40</a:t>
                      </a:r>
                    </a:p>
                  </a:txBody>
                  <a:tcPr>
                    <a:lnL w="12700" cap="flat" cmpd="sng" algn="ctr">
                      <a:solidFill>
                        <a:schemeClr val="tx1"/>
                      </a:solidFill>
                      <a:prstDash val="solid"/>
                      <a:round/>
                      <a:headEnd type="none" w="med" len="med"/>
                      <a:tailEnd type="none" w="med" len="med"/>
                    </a:lnL>
                  </a:tcPr>
                </a:tc>
                <a:tc>
                  <a:txBody>
                    <a:bodyPr/>
                    <a:lstStyle/>
                    <a:p>
                      <a:pPr algn="ctr"/>
                      <a:r>
                        <a:rPr lang="en-GB" sz="1200" b="1" dirty="0"/>
                        <a:t>3.30</a:t>
                      </a:r>
                    </a:p>
                  </a:txBody>
                  <a:tcPr/>
                </a:tc>
                <a:extLst>
                  <a:ext uri="{0D108BD9-81ED-4DB2-BD59-A6C34878D82A}">
                    <a16:rowId xmlns:a16="http://schemas.microsoft.com/office/drawing/2014/main" val="2021971883"/>
                  </a:ext>
                </a:extLst>
              </a:tr>
            </a:tbl>
          </a:graphicData>
        </a:graphic>
      </p:graphicFrame>
      <p:sp>
        <p:nvSpPr>
          <p:cNvPr id="5" name="Content Placeholder 4">
            <a:extLst>
              <a:ext uri="{FF2B5EF4-FFF2-40B4-BE49-F238E27FC236}">
                <a16:creationId xmlns:a16="http://schemas.microsoft.com/office/drawing/2014/main" id="{1ACA902A-F38E-E343-6D31-727EEAC5A332}"/>
              </a:ext>
            </a:extLst>
          </p:cNvPr>
          <p:cNvSpPr>
            <a:spLocks noGrp="1"/>
          </p:cNvSpPr>
          <p:nvPr>
            <p:ph sz="quarter" idx="14"/>
          </p:nvPr>
        </p:nvSpPr>
        <p:spPr>
          <a:xfrm>
            <a:off x="977900" y="1776832"/>
            <a:ext cx="8147050" cy="777136"/>
          </a:xfrm>
        </p:spPr>
        <p:txBody>
          <a:bodyPr/>
          <a:lstStyle/>
          <a:p>
            <a:r>
              <a:rPr lang="en-GB" dirty="0"/>
              <a:t>Allocation = Refers to the value the portfolio manager adds by having different sector weights</a:t>
            </a:r>
          </a:p>
          <a:p>
            <a:r>
              <a:rPr lang="en-GB" dirty="0"/>
              <a:t>Selection = Refers to the value the portfolio manager adds by holding individual securities within the sector</a:t>
            </a:r>
          </a:p>
        </p:txBody>
      </p:sp>
      <p:sp>
        <p:nvSpPr>
          <p:cNvPr id="7" name="Text Placeholder 6">
            <a:extLst>
              <a:ext uri="{FF2B5EF4-FFF2-40B4-BE49-F238E27FC236}">
                <a16:creationId xmlns:a16="http://schemas.microsoft.com/office/drawing/2014/main" id="{D45C438B-A1CE-5E92-617A-C58F78DC03E0}"/>
              </a:ext>
            </a:extLst>
          </p:cNvPr>
          <p:cNvSpPr>
            <a:spLocks noGrp="1"/>
          </p:cNvSpPr>
          <p:nvPr>
            <p:ph type="body" sz="quarter" idx="13"/>
          </p:nvPr>
        </p:nvSpPr>
        <p:spPr>
          <a:xfrm>
            <a:off x="977900" y="1106329"/>
            <a:ext cx="8147050" cy="492443"/>
          </a:xfrm>
        </p:spPr>
        <p:txBody>
          <a:bodyPr/>
          <a:lstStyle/>
          <a:p>
            <a:r>
              <a:rPr lang="en-GB" dirty="0"/>
              <a:t>Quantifies the portfolio manager’s active decisions to explain the difference between the portfolio and benchmark returns</a:t>
            </a:r>
          </a:p>
        </p:txBody>
      </p:sp>
      <p:sp>
        <p:nvSpPr>
          <p:cNvPr id="8" name="Title 7">
            <a:extLst>
              <a:ext uri="{FF2B5EF4-FFF2-40B4-BE49-F238E27FC236}">
                <a16:creationId xmlns:a16="http://schemas.microsoft.com/office/drawing/2014/main" id="{036BE56F-76FE-BBC4-3511-3D40A90A5024}"/>
              </a:ext>
            </a:extLst>
          </p:cNvPr>
          <p:cNvSpPr>
            <a:spLocks noGrp="1"/>
          </p:cNvSpPr>
          <p:nvPr>
            <p:ph type="title"/>
          </p:nvPr>
        </p:nvSpPr>
        <p:spPr/>
        <p:txBody>
          <a:bodyPr/>
          <a:lstStyle/>
          <a:p>
            <a:r>
              <a:rPr lang="en-GB" dirty="0"/>
              <a:t>Attribution Analysis</a:t>
            </a:r>
          </a:p>
        </p:txBody>
      </p:sp>
      <p:sp>
        <p:nvSpPr>
          <p:cNvPr id="10" name="Content Placeholder 4">
            <a:extLst>
              <a:ext uri="{FF2B5EF4-FFF2-40B4-BE49-F238E27FC236}">
                <a16:creationId xmlns:a16="http://schemas.microsoft.com/office/drawing/2014/main" id="{9B8816D6-013C-5AF5-E500-F443DBEE88FE}"/>
              </a:ext>
            </a:extLst>
          </p:cNvPr>
          <p:cNvSpPr txBox="1">
            <a:spLocks/>
          </p:cNvSpPr>
          <p:nvPr/>
        </p:nvSpPr>
        <p:spPr>
          <a:xfrm>
            <a:off x="977898" y="4884576"/>
            <a:ext cx="8147050" cy="107721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i="1" dirty="0"/>
              <a:t>What does this tell us?</a:t>
            </a:r>
          </a:p>
          <a:p>
            <a:pPr marL="0" indent="0">
              <a:buNone/>
            </a:pPr>
            <a:r>
              <a:rPr lang="en-GB" sz="1200" i="1" dirty="0"/>
              <a:t>Overall, the fund outperformed the benchmark by 1.9%</a:t>
            </a:r>
          </a:p>
          <a:p>
            <a:pPr marL="0" indent="0">
              <a:buNone/>
            </a:pPr>
            <a:r>
              <a:rPr lang="en-GB" sz="1200" i="1" dirty="0"/>
              <a:t>The portfolio is overweight financials and underweight cash (10%)</a:t>
            </a:r>
          </a:p>
          <a:p>
            <a:pPr marL="0" indent="0">
              <a:buNone/>
            </a:pPr>
            <a:r>
              <a:rPr lang="en-GB" sz="1200" i="1" dirty="0"/>
              <a:t>Being overweight financials cost 1%, and selection within financials also had a negative effect</a:t>
            </a:r>
          </a:p>
          <a:p>
            <a:pPr marL="0" indent="0">
              <a:buNone/>
            </a:pPr>
            <a:r>
              <a:rPr lang="en-GB" sz="1200" i="1" dirty="0"/>
              <a:t>Being neutral governments had no effect, but the selection within this sector had a strongly positive effect</a:t>
            </a:r>
          </a:p>
        </p:txBody>
      </p:sp>
    </p:spTree>
    <p:extLst>
      <p:ext uri="{BB962C8B-B14F-4D97-AF65-F5344CB8AC3E}">
        <p14:creationId xmlns:p14="http://schemas.microsoft.com/office/powerpoint/2010/main" val="415858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extLst>
              <p:ext uri="{D42A27DB-BD31-4B8C-83A1-F6EECF244321}">
                <p14:modId xmlns:p14="http://schemas.microsoft.com/office/powerpoint/2010/main" val="551277521"/>
              </p:ext>
            </p:extLst>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 20) x (-2 – 8.2) = -1.0</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-1.0 + -0.4 = -1.4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BD6A4A5-7363-274B-8678-7A5175E04165}"/>
                  </a:ext>
                </a:extLst>
              </p:cNvPr>
              <p:cNvSpPr txBox="1">
                <a:spLocks/>
              </p:cNvSpPr>
              <p:nvPr/>
            </p:nvSpPr>
            <p:spPr>
              <a:xfrm>
                <a:off x="3998846" y="1507336"/>
                <a:ext cx="5278504"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m:t>
                            </m:r>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r>
                          <a:rPr lang="en-GB" i="1" kern="0" dirty="0" smtClean="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𝑏</m:t>
                            </m:r>
                          </m:sub>
                        </m:sSub>
                        <m:r>
                          <a:rPr lang="en-GB" i="1" kern="0" dirty="0" smtClean="0">
                            <a:solidFill>
                              <a:schemeClr val="accent1"/>
                            </a:solidFill>
                            <a:latin typeface="Cambria Math" panose="02040503050406030204" pitchFamily="18" charset="0"/>
                          </a:rPr>
                          <m:t>)</m:t>
                        </m:r>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𝐵</m:t>
                    </m:r>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𝑏</m:t>
                        </m:r>
                      </m:sub>
                    </m:sSub>
                  </m:oMath>
                </a14:m>
                <a:r>
                  <a:rPr lang="en-GB" sz="1400" i="1" kern="0" dirty="0">
                    <a:solidFill>
                      <a:sysClr val="windowText" lastClr="000000"/>
                    </a:solidFill>
                  </a:rPr>
                  <a:t> = Weight of the Sector in the Benchmark</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a:p>
                <a:r>
                  <a:rPr lang="en-GB" sz="1400" kern="0" dirty="0">
                    <a:solidFill>
                      <a:schemeClr val="accent1"/>
                    </a:solidFill>
                  </a:rPr>
                  <a:t>		</a:t>
                </a:r>
                <a:r>
                  <a:rPr lang="en-GB" sz="1400" i="1" kern="0" dirty="0">
                    <a:solidFill>
                      <a:schemeClr val="accent1"/>
                    </a:solidFill>
                  </a:rPr>
                  <a:t>B </a:t>
                </a:r>
                <a:r>
                  <a:rPr lang="en-GB" sz="1400" i="1" kern="0" dirty="0">
                    <a:solidFill>
                      <a:sysClr val="windowText" lastClr="000000"/>
                    </a:solidFill>
                  </a:rPr>
                  <a:t>= Total Return of the Benchmark</a:t>
                </a:r>
              </a:p>
              <a:p>
                <a:endParaRPr lang="en-GB" sz="1400" i="1" kern="0" dirty="0">
                  <a:solidFill>
                    <a:sysClr val="windowText" lastClr="000000"/>
                  </a:solidFill>
                </a:endParaRPr>
              </a:p>
              <a:p>
                <a:r>
                  <a:rPr lang="en-GB" sz="1400" i="1" kern="0" dirty="0">
                    <a:solidFill>
                      <a:sysClr val="windowText" lastClr="000000"/>
                    </a:solidFill>
                  </a:rPr>
                  <a:t>Measures the difference in return of actively allocating funds to a particular sector, rather than leaving them passively invested in the benchmark</a:t>
                </a:r>
              </a:p>
            </p:txBody>
          </p:sp>
        </mc:Choice>
        <mc:Fallback xmlns="">
          <p:sp>
            <p:nvSpPr>
              <p:cNvPr id="10" name="Content Placeholder 7">
                <a:extLst>
                  <a:ext uri="{FF2B5EF4-FFF2-40B4-BE49-F238E27FC236}">
                    <a16:creationId xmlns:a16="http://schemas.microsoft.com/office/drawing/2014/main" id="{5BD6A4A5-7363-274B-8678-7A5175E04165}"/>
                  </a:ext>
                </a:extLst>
              </p:cNvPr>
              <p:cNvSpPr txBox="1">
                <a:spLocks noRot="1" noChangeAspect="1" noMove="1" noResize="1" noEditPoints="1" noAdjustHandles="1" noChangeArrowheads="1" noChangeShapeType="1" noTextEdit="1"/>
              </p:cNvSpPr>
              <p:nvPr/>
            </p:nvSpPr>
            <p:spPr>
              <a:xfrm>
                <a:off x="3998846" y="1507336"/>
                <a:ext cx="5278504" cy="1843108"/>
              </a:xfrm>
              <a:prstGeom prst="rect">
                <a:avLst/>
              </a:prstGeom>
              <a:blipFill>
                <a:blip r:embed="rId2"/>
                <a:stretch>
                  <a:fillRect l="-1039" t="-23762" b="-29373"/>
                </a:stretch>
              </a:blipFill>
            </p:spPr>
            <p:txBody>
              <a:bodyPr/>
              <a:lstStyle/>
              <a:p>
                <a:r>
                  <a:rPr lang="en-GB">
                    <a:noFill/>
                  </a:rPr>
                  <a:t> </a:t>
                </a:r>
              </a:p>
            </p:txBody>
          </p:sp>
        </mc:Fallback>
      </mc:AlternateContent>
    </p:spTree>
    <p:extLst>
      <p:ext uri="{BB962C8B-B14F-4D97-AF65-F5344CB8AC3E}">
        <p14:creationId xmlns:p14="http://schemas.microsoft.com/office/powerpoint/2010/main" val="39687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fade">
                                      <p:cBhvr>
                                        <p:cTn id="38" dur="500"/>
                                        <p:tgtEl>
                                          <p:spTgt spid="10">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x (-3 – -2) = -0.3</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-0.4 = 3.3</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3" name="Content Placeholder 7">
                <a:extLst>
                  <a:ext uri="{FF2B5EF4-FFF2-40B4-BE49-F238E27FC236}">
                    <a16:creationId xmlns:a16="http://schemas.microsoft.com/office/drawing/2014/main" id="{B862F303-561C-3914-E6B2-BC47E1B33491}"/>
                  </a:ext>
                </a:extLst>
              </p:cNvPr>
              <p:cNvSpPr txBox="1">
                <a:spLocks/>
              </p:cNvSpPr>
              <p:nvPr/>
            </p:nvSpPr>
            <p:spPr>
              <a:xfrm>
                <a:off x="3928358" y="1585892"/>
                <a:ext cx="5196589"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a:p>
                <a:endParaRPr lang="en-GB" sz="1400" i="1" kern="0" dirty="0">
                  <a:solidFill>
                    <a:sysClr val="windowText" lastClr="000000"/>
                  </a:solidFill>
                </a:endParaRPr>
              </a:p>
              <a:p>
                <a:r>
                  <a:rPr lang="en-GB" sz="1400" i="1" kern="0" dirty="0">
                    <a:solidFill>
                      <a:sysClr val="windowText" lastClr="000000"/>
                    </a:solidFill>
                  </a:rPr>
                  <a:t>Measures the difference in return of actively reallocating funds within a sector, rather than simply following the benchmark profile</a:t>
                </a:r>
              </a:p>
              <a:p>
                <a:endParaRPr lang="en-GB" sz="1400" i="1" kern="0" dirty="0">
                  <a:solidFill>
                    <a:sysClr val="windowText" lastClr="000000"/>
                  </a:solidFill>
                </a:endParaRPr>
              </a:p>
            </p:txBody>
          </p:sp>
        </mc:Choice>
        <mc:Fallback xmlns="">
          <p:sp>
            <p:nvSpPr>
              <p:cNvPr id="3" name="Content Placeholder 7">
                <a:extLst>
                  <a:ext uri="{FF2B5EF4-FFF2-40B4-BE49-F238E27FC236}">
                    <a16:creationId xmlns:a16="http://schemas.microsoft.com/office/drawing/2014/main" id="{B862F303-561C-3914-E6B2-BC47E1B33491}"/>
                  </a:ext>
                </a:extLst>
              </p:cNvPr>
              <p:cNvSpPr txBox="1">
                <a:spLocks noRot="1" noChangeAspect="1" noMove="1" noResize="1" noEditPoints="1" noAdjustHandles="1" noChangeArrowheads="1" noChangeShapeType="1" noTextEdit="1"/>
              </p:cNvSpPr>
              <p:nvPr/>
            </p:nvSpPr>
            <p:spPr>
              <a:xfrm>
                <a:off x="3928358" y="1585892"/>
                <a:ext cx="5196589" cy="1843108"/>
              </a:xfrm>
              <a:prstGeom prst="rect">
                <a:avLst/>
              </a:prstGeom>
              <a:blipFill>
                <a:blip r:embed="rId2"/>
                <a:stretch>
                  <a:fillRect l="-938" t="-23762" b="-7261"/>
                </a:stretch>
              </a:blipFill>
            </p:spPr>
            <p:txBody>
              <a:bodyPr/>
              <a:lstStyle/>
              <a:p>
                <a:r>
                  <a:rPr lang="en-GB">
                    <a:noFill/>
                  </a:rPr>
                  <a:t> </a:t>
                </a:r>
              </a:p>
            </p:txBody>
          </p:sp>
        </mc:Fallback>
      </mc:AlternateContent>
    </p:spTree>
    <p:extLst>
      <p:ext uri="{BB962C8B-B14F-4D97-AF65-F5344CB8AC3E}">
        <p14:creationId xmlns:p14="http://schemas.microsoft.com/office/powerpoint/2010/main" val="9897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289040"/>
            <a:ext cx="8147048" cy="138499"/>
          </a:xfrm>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extLst>
              <p:ext uri="{D42A27DB-BD31-4B8C-83A1-F6EECF244321}">
                <p14:modId xmlns:p14="http://schemas.microsoft.com/office/powerpoint/2010/main" val="2582686048"/>
              </p:ext>
            </p:extLst>
          </p:nvPr>
        </p:nvGraphicFramePr>
        <p:xfrm>
          <a:off x="977900" y="3865568"/>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 20) x (-2 – 8.2) = -0.51</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8.2) = -0.21</a:t>
                      </a:r>
                    </a:p>
                  </a:txBody>
                  <a:tcPr/>
                </a:tc>
                <a:extLst>
                  <a:ext uri="{0D108BD9-81ED-4DB2-BD59-A6C34878D82A}">
                    <a16:rowId xmlns:a16="http://schemas.microsoft.com/office/drawing/2014/main" val="7367320"/>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-0.38</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10.45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-0.51 + -0.21 + -0.38 = -1.1</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 – for sectors not included in the benchmark</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67289F5A-982E-2EC0-96B7-5E3C7572C652}"/>
                  </a:ext>
                </a:extLst>
              </p:cNvPr>
              <p:cNvSpPr txBox="1">
                <a:spLocks/>
              </p:cNvSpPr>
              <p:nvPr/>
            </p:nvSpPr>
            <p:spPr>
              <a:xfrm>
                <a:off x="3795263" y="1749060"/>
                <a:ext cx="4952497"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Allocation Return where the benchmark allocation is 0% </a:t>
                </a:r>
              </a:p>
              <a:p>
                <a:r>
                  <a:rPr lang="en-GB" sz="1400" kern="0" dirty="0">
                    <a:solidFill>
                      <a:sysClr val="windowText" lastClr="000000"/>
                    </a:solidFill>
                    <a:highlight>
                      <a:srgbClr val="FFFF00"/>
                    </a:highlight>
                  </a:rPr>
                  <a:t>Highlighted calculation changes to use the formula below</a:t>
                </a:r>
              </a:p>
              <a:p>
                <a:endParaRPr lang="en-GB" kern="0" dirty="0">
                  <a:solidFill>
                    <a:sysClr val="windowText" lastClr="000000"/>
                  </a:solidFill>
                </a:endParaRPr>
              </a:p>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r>
                      <a:rPr lang="en-GB" b="0" i="1" kern="0" dirty="0" smtClean="0">
                        <a:solidFill>
                          <a:schemeClr val="accent1"/>
                        </a:solidFill>
                        <a:latin typeface="Cambria Math" panose="02040503050406030204" pitchFamily="18" charset="0"/>
                      </a:rPr>
                      <m:t>𝐵</m:t>
                    </m:r>
                  </m:oMath>
                </a14:m>
                <a:r>
                  <a:rPr lang="en-GB" kern="0" dirty="0">
                    <a:solidFill>
                      <a:schemeClr val="accent1"/>
                    </a:solidFill>
                  </a:rPr>
                  <a:t>)</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r>
                      <a:rPr lang="en-GB" sz="1400" b="0" i="1" kern="0" smtClean="0">
                        <a:solidFill>
                          <a:schemeClr val="accent1"/>
                        </a:solidFill>
                        <a:latin typeface="Cambria Math" panose="02040503050406030204" pitchFamily="18" charset="0"/>
                      </a:rPr>
                      <m:t>𝐵</m:t>
                    </m:r>
                  </m:oMath>
                </a14:m>
                <a:r>
                  <a:rPr lang="en-GB" sz="1400" i="1" kern="0" dirty="0">
                    <a:solidFill>
                      <a:sysClr val="windowText" lastClr="000000"/>
                    </a:solidFill>
                  </a:rPr>
                  <a:t> = Total Return of the Benchmark</a:t>
                </a:r>
              </a:p>
            </p:txBody>
          </p:sp>
        </mc:Choice>
        <mc:Fallback xmlns="">
          <p:sp>
            <p:nvSpPr>
              <p:cNvPr id="4" name="Content Placeholder 7">
                <a:extLst>
                  <a:ext uri="{FF2B5EF4-FFF2-40B4-BE49-F238E27FC236}">
                    <a16:creationId xmlns:a16="http://schemas.microsoft.com/office/drawing/2014/main" id="{67289F5A-982E-2EC0-96B7-5E3C7572C652}"/>
                  </a:ext>
                </a:extLst>
              </p:cNvPr>
              <p:cNvSpPr txBox="1">
                <a:spLocks noRot="1" noChangeAspect="1" noMove="1" noResize="1" noEditPoints="1" noAdjustHandles="1" noChangeArrowheads="1" noChangeShapeType="1" noTextEdit="1"/>
              </p:cNvSpPr>
              <p:nvPr/>
            </p:nvSpPr>
            <p:spPr>
              <a:xfrm>
                <a:off x="3795263" y="1749060"/>
                <a:ext cx="4952497" cy="1843108"/>
              </a:xfrm>
              <a:prstGeom prst="rect">
                <a:avLst/>
              </a:prstGeom>
              <a:blipFill>
                <a:blip r:embed="rId2"/>
                <a:stretch>
                  <a:fillRect l="-1108" t="-662"/>
                </a:stretch>
              </a:blipFill>
            </p:spPr>
            <p:txBody>
              <a:bodyPr/>
              <a:lstStyle/>
              <a:p>
                <a:r>
                  <a:rPr lang="en-GB">
                    <a:noFill/>
                  </a:rPr>
                  <a:t> </a:t>
                </a:r>
              </a:p>
            </p:txBody>
          </p:sp>
        </mc:Fallback>
      </mc:AlternateContent>
    </p:spTree>
    <p:extLst>
      <p:ext uri="{BB962C8B-B14F-4D97-AF65-F5344CB8AC3E}">
        <p14:creationId xmlns:p14="http://schemas.microsoft.com/office/powerpoint/2010/main" val="42653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376298"/>
            <a:ext cx="8147048" cy="138499"/>
          </a:xfrm>
        </p:spPr>
        <p:txBody>
          <a:bodyPr/>
          <a:lstStyle/>
          <a:p>
            <a:r>
              <a:rPr lang="en-GB" dirty="0"/>
              <a:t>Source: CAIM, November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extLst>
              <p:ext uri="{D42A27DB-BD31-4B8C-83A1-F6EECF244321}">
                <p14:modId xmlns:p14="http://schemas.microsoft.com/office/powerpoint/2010/main" val="387210545"/>
              </p:ext>
            </p:extLst>
          </p:nvPr>
        </p:nvGraphicFramePr>
        <p:xfrm>
          <a:off x="977902" y="3497127"/>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x (-3 – -2) = -0.25</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4) = 0</a:t>
                      </a:r>
                    </a:p>
                  </a:txBody>
                  <a:tcPr/>
                </a:tc>
                <a:extLst>
                  <a:ext uri="{0D108BD9-81ED-4DB2-BD59-A6C34878D82A}">
                    <a16:rowId xmlns:a16="http://schemas.microsoft.com/office/drawing/2014/main" val="158515224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10.45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 + -0.4 = 3.4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 – for sectors not included in the benchmark = 0</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934736" y="1627441"/>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481894" y="2399361"/>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182756" y="2711475"/>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BEC7E068-C080-07FF-CEF4-318DE70D53DA}"/>
                  </a:ext>
                </a:extLst>
              </p:cNvPr>
              <p:cNvSpPr txBox="1">
                <a:spLocks/>
              </p:cNvSpPr>
              <p:nvPr/>
            </p:nvSpPr>
            <p:spPr>
              <a:xfrm>
                <a:off x="3749402" y="1576900"/>
                <a:ext cx="5767782"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Selection Return where the benchmark allocation is 0% </a:t>
                </a:r>
              </a:p>
              <a:p>
                <a:r>
                  <a:rPr lang="en-GB" sz="1400" kern="0" dirty="0">
                    <a:solidFill>
                      <a:sysClr val="windowText" lastClr="000000"/>
                    </a:solidFill>
                    <a:highlight>
                      <a:srgbClr val="FFFF00"/>
                    </a:highlight>
                  </a:rPr>
                  <a:t>Highlighted calculation changes to use the formula below</a:t>
                </a:r>
              </a:p>
              <a:p>
                <a:endParaRPr lang="en-GB" sz="1400" kern="0" dirty="0">
                  <a:solidFill>
                    <a:sysClr val="windowText" lastClr="000000"/>
                  </a:solidFill>
                  <a:highlight>
                    <a:srgbClr val="FFFF00"/>
                  </a:highlight>
                </a:endParaRPr>
              </a:p>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b="0" i="1" kern="0" dirty="0" smtClean="0">
                            <a:solidFill>
                              <a:schemeClr val="accent1"/>
                            </a:solidFill>
                            <a:latin typeface="Cambria Math" panose="02040503050406030204" pitchFamily="18" charset="0"/>
                          </a:rPr>
                          <m:t>𝑝</m:t>
                        </m:r>
                      </m:sub>
                    </m:sSub>
                  </m:oMath>
                </a14:m>
                <a:r>
                  <a:rPr lang="en-GB" kern="0" dirty="0">
                    <a:solidFill>
                      <a:schemeClr val="accent1"/>
                    </a:solidFill>
                  </a:rPr>
                  <a:t>) = 0</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endParaRPr lang="en-GB" sz="1400" i="1" kern="0" dirty="0">
                  <a:solidFill>
                    <a:sysClr val="windowText" lastClr="000000"/>
                  </a:solidFill>
                </a:endParaRPr>
              </a:p>
            </p:txBody>
          </p:sp>
        </mc:Choice>
        <mc:Fallback xmlns="">
          <p:sp>
            <p:nvSpPr>
              <p:cNvPr id="4" name="Content Placeholder 7">
                <a:extLst>
                  <a:ext uri="{FF2B5EF4-FFF2-40B4-BE49-F238E27FC236}">
                    <a16:creationId xmlns:a16="http://schemas.microsoft.com/office/drawing/2014/main" id="{BEC7E068-C080-07FF-CEF4-318DE70D53DA}"/>
                  </a:ext>
                </a:extLst>
              </p:cNvPr>
              <p:cNvSpPr txBox="1">
                <a:spLocks noRot="1" noChangeAspect="1" noMove="1" noResize="1" noEditPoints="1" noAdjustHandles="1" noChangeArrowheads="1" noChangeShapeType="1" noTextEdit="1"/>
              </p:cNvSpPr>
              <p:nvPr/>
            </p:nvSpPr>
            <p:spPr>
              <a:xfrm>
                <a:off x="3749402" y="1576900"/>
                <a:ext cx="5767782" cy="1843108"/>
              </a:xfrm>
              <a:prstGeom prst="rect">
                <a:avLst/>
              </a:prstGeom>
              <a:blipFill>
                <a:blip r:embed="rId2"/>
                <a:stretch>
                  <a:fillRect l="-846" t="-662"/>
                </a:stretch>
              </a:blipFill>
            </p:spPr>
            <p:txBody>
              <a:bodyPr/>
              <a:lstStyle/>
              <a:p>
                <a:r>
                  <a:rPr lang="en-GB">
                    <a:noFill/>
                  </a:rPr>
                  <a:t> </a:t>
                </a:r>
              </a:p>
            </p:txBody>
          </p:sp>
        </mc:Fallback>
      </mc:AlternateContent>
      <p:sp>
        <p:nvSpPr>
          <p:cNvPr id="10" name="Text Placeholder 4">
            <a:extLst>
              <a:ext uri="{FF2B5EF4-FFF2-40B4-BE49-F238E27FC236}">
                <a16:creationId xmlns:a16="http://schemas.microsoft.com/office/drawing/2014/main" id="{5317C3BA-B6E8-0A79-2EA9-EE47C9E8A1F0}"/>
              </a:ext>
            </a:extLst>
          </p:cNvPr>
          <p:cNvSpPr txBox="1">
            <a:spLocks/>
          </p:cNvSpPr>
          <p:nvPr/>
        </p:nvSpPr>
        <p:spPr>
          <a:xfrm>
            <a:off x="962024" y="5909135"/>
            <a:ext cx="8147050" cy="430887"/>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Alpha = 10.5% - 8.2% = 2.3%</a:t>
            </a:r>
          </a:p>
          <a:p>
            <a:r>
              <a:rPr lang="en-GB" sz="1400" dirty="0"/>
              <a:t>Allocation + Selection = -1.1% + 3.4% = 2.3%</a:t>
            </a:r>
          </a:p>
        </p:txBody>
      </p:sp>
    </p:spTree>
    <p:extLst>
      <p:ext uri="{BB962C8B-B14F-4D97-AF65-F5344CB8AC3E}">
        <p14:creationId xmlns:p14="http://schemas.microsoft.com/office/powerpoint/2010/main" val="27175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E9670-5365-88C8-6810-772116935EB4}"/>
              </a:ext>
            </a:extLst>
          </p:cNvPr>
          <p:cNvSpPr>
            <a:spLocks noGrp="1"/>
          </p:cNvSpPr>
          <p:nvPr>
            <p:ph type="body" sz="quarter" idx="15"/>
          </p:nvPr>
        </p:nvSpPr>
        <p:spPr/>
        <p:txBody>
          <a:bodyPr/>
          <a:lstStyle/>
          <a:p>
            <a:r>
              <a:rPr lang="en-GB" dirty="0"/>
              <a:t>Source: CAIM, November 2024</a:t>
            </a:r>
          </a:p>
        </p:txBody>
      </p:sp>
      <p:sp>
        <p:nvSpPr>
          <p:cNvPr id="3" name="Content Placeholder 2">
            <a:extLst>
              <a:ext uri="{FF2B5EF4-FFF2-40B4-BE49-F238E27FC236}">
                <a16:creationId xmlns:a16="http://schemas.microsoft.com/office/drawing/2014/main" id="{FF65BEBA-7F4B-B93F-26A2-1865737A075C}"/>
              </a:ext>
            </a:extLst>
          </p:cNvPr>
          <p:cNvSpPr>
            <a:spLocks noGrp="1"/>
          </p:cNvSpPr>
          <p:nvPr>
            <p:ph sz="quarter" idx="18"/>
          </p:nvPr>
        </p:nvSpPr>
        <p:spPr>
          <a:xfrm>
            <a:off x="977901" y="4155440"/>
            <a:ext cx="8147049" cy="1708160"/>
          </a:xfrm>
        </p:spPr>
        <p:txBody>
          <a:bodyPr/>
          <a:lstStyle/>
          <a:p>
            <a:pPr marL="285750" indent="-285750">
              <a:buFont typeface="Arial" panose="020B0604020202020204" pitchFamily="34" charset="0"/>
              <a:buChar char="•"/>
            </a:pPr>
            <a:r>
              <a:rPr lang="en-GB" sz="1200" i="1" kern="0" dirty="0">
                <a:solidFill>
                  <a:sysClr val="windowText" lastClr="000000"/>
                </a:solidFill>
              </a:rPr>
              <a:t>Portfolio manager decisions:</a:t>
            </a:r>
          </a:p>
          <a:p>
            <a:pPr marL="657225" lvl="1" indent="-285750">
              <a:buFont typeface="Arial" panose="020B0604020202020204" pitchFamily="34" charset="0"/>
              <a:buChar char="•"/>
            </a:pPr>
            <a:r>
              <a:rPr lang="en-GB" sz="1200" i="1" kern="0" dirty="0">
                <a:solidFill>
                  <a:sysClr val="windowText" lastClr="000000"/>
                </a:solidFill>
              </a:rPr>
              <a:t>Overweighting of shorter maturity segments of the yield curve. </a:t>
            </a:r>
          </a:p>
          <a:p>
            <a:pPr marL="657225" lvl="1" indent="-285750">
              <a:buFont typeface="Arial" panose="020B0604020202020204" pitchFamily="34" charset="0"/>
              <a:buChar char="•"/>
            </a:pPr>
            <a:r>
              <a:rPr lang="en-GB" sz="1200" i="1" kern="0" dirty="0">
                <a:solidFill>
                  <a:sysClr val="windowText" lastClr="000000"/>
                </a:solidFill>
              </a:rPr>
              <a:t>Evident in the overweighting of the 1-3 year bucket vs 4-9 years and 10+ years.</a:t>
            </a:r>
          </a:p>
          <a:p>
            <a:pPr marL="657225" lvl="1" indent="-285750">
              <a:buFont typeface="Arial" panose="020B0604020202020204" pitchFamily="34" charset="0"/>
              <a:buChar char="•"/>
            </a:pPr>
            <a:r>
              <a:rPr lang="en-GB" sz="1200" i="1" kern="0" dirty="0">
                <a:solidFill>
                  <a:sysClr val="windowText" lastClr="000000"/>
                </a:solidFill>
              </a:rPr>
              <a:t>Anticipation of interest rate rise across maturities.</a:t>
            </a:r>
          </a:p>
          <a:p>
            <a:pPr marL="657225" lvl="1" indent="-285750">
              <a:buFont typeface="Arial" panose="020B0604020202020204" pitchFamily="34" charset="0"/>
              <a:buChar char="•"/>
            </a:pPr>
            <a:r>
              <a:rPr lang="en-GB" sz="1200" i="1" kern="0" dirty="0">
                <a:solidFill>
                  <a:sysClr val="windowText" lastClr="000000"/>
                </a:solidFill>
              </a:rPr>
              <a:t>Underweighting of longer maturities would have limited losses from rising rates.</a:t>
            </a:r>
          </a:p>
          <a:p>
            <a:pPr marL="285750" indent="-285750">
              <a:buFont typeface="Arial" panose="020B0604020202020204" pitchFamily="34" charset="0"/>
              <a:buChar char="•"/>
            </a:pPr>
            <a:r>
              <a:rPr lang="en-GB" sz="1200" i="1" kern="0" dirty="0">
                <a:solidFill>
                  <a:sysClr val="windowText" lastClr="000000"/>
                </a:solidFill>
              </a:rPr>
              <a:t>Analysis suggests manager was incorrect in this underweighting, as allocation for buckets over 1 year are contributing to the overall loss.</a:t>
            </a:r>
          </a:p>
          <a:p>
            <a:pPr marL="285750" indent="-285750">
              <a:buFont typeface="Arial" panose="020B0604020202020204" pitchFamily="34" charset="0"/>
              <a:buChar char="•"/>
            </a:pPr>
            <a:r>
              <a:rPr lang="en-GB" sz="1200" i="1" kern="0" dirty="0">
                <a:solidFill>
                  <a:sysClr val="windowText" lastClr="000000"/>
                </a:solidFill>
              </a:rPr>
              <a:t>Allocation covers yield curve positioning. Selection covers all other decisions.</a:t>
            </a:r>
          </a:p>
        </p:txBody>
      </p:sp>
      <p:graphicFrame>
        <p:nvGraphicFramePr>
          <p:cNvPr id="7" name="Table 7">
            <a:extLst>
              <a:ext uri="{FF2B5EF4-FFF2-40B4-BE49-F238E27FC236}">
                <a16:creationId xmlns:a16="http://schemas.microsoft.com/office/drawing/2014/main" id="{D91C8227-711E-E247-5F6D-26FDED5388FB}"/>
              </a:ext>
            </a:extLst>
          </p:cNvPr>
          <p:cNvGraphicFramePr>
            <a:graphicFrameLocks noGrp="1"/>
          </p:cNvGraphicFramePr>
          <p:nvPr>
            <p:ph sz="quarter" idx="14"/>
          </p:nvPr>
        </p:nvGraphicFramePr>
        <p:xfrm>
          <a:off x="977900" y="1714500"/>
          <a:ext cx="8147048" cy="231140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3466468020"/>
                    </a:ext>
                  </a:extLst>
                </a:gridCol>
                <a:gridCol w="1163864">
                  <a:extLst>
                    <a:ext uri="{9D8B030D-6E8A-4147-A177-3AD203B41FA5}">
                      <a16:colId xmlns:a16="http://schemas.microsoft.com/office/drawing/2014/main" val="372324775"/>
                    </a:ext>
                  </a:extLst>
                </a:gridCol>
                <a:gridCol w="1163864">
                  <a:extLst>
                    <a:ext uri="{9D8B030D-6E8A-4147-A177-3AD203B41FA5}">
                      <a16:colId xmlns:a16="http://schemas.microsoft.com/office/drawing/2014/main" val="461698499"/>
                    </a:ext>
                  </a:extLst>
                </a:gridCol>
                <a:gridCol w="1163864">
                  <a:extLst>
                    <a:ext uri="{9D8B030D-6E8A-4147-A177-3AD203B41FA5}">
                      <a16:colId xmlns:a16="http://schemas.microsoft.com/office/drawing/2014/main" val="1451485996"/>
                    </a:ext>
                  </a:extLst>
                </a:gridCol>
                <a:gridCol w="1163864">
                  <a:extLst>
                    <a:ext uri="{9D8B030D-6E8A-4147-A177-3AD203B41FA5}">
                      <a16:colId xmlns:a16="http://schemas.microsoft.com/office/drawing/2014/main" val="367283370"/>
                    </a:ext>
                  </a:extLst>
                </a:gridCol>
                <a:gridCol w="1163864">
                  <a:extLst>
                    <a:ext uri="{9D8B030D-6E8A-4147-A177-3AD203B41FA5}">
                      <a16:colId xmlns:a16="http://schemas.microsoft.com/office/drawing/2014/main" val="1179248702"/>
                    </a:ext>
                  </a:extLst>
                </a:gridCol>
                <a:gridCol w="1163864">
                  <a:extLst>
                    <a:ext uri="{9D8B030D-6E8A-4147-A177-3AD203B41FA5}">
                      <a16:colId xmlns:a16="http://schemas.microsoft.com/office/drawing/2014/main" val="2149391160"/>
                    </a:ext>
                  </a:extLst>
                </a:gridCol>
              </a:tblGrid>
              <a:tr h="370840">
                <a:tc>
                  <a:txBody>
                    <a:bodyPr/>
                    <a:lstStyle/>
                    <a:p>
                      <a:r>
                        <a:rPr lang="en-GB" sz="1200" dirty="0"/>
                        <a:t>Maturity</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tc>
                  <a:txBody>
                    <a:bodyPr/>
                    <a:lstStyle/>
                    <a:p>
                      <a:pPr algn="ctr"/>
                      <a:r>
                        <a:rPr lang="en-GB" sz="1200" dirty="0"/>
                        <a:t>Selection %</a:t>
                      </a:r>
                    </a:p>
                  </a:txBody>
                  <a:tcPr/>
                </a:tc>
                <a:extLst>
                  <a:ext uri="{0D108BD9-81ED-4DB2-BD59-A6C34878D82A}">
                    <a16:rowId xmlns:a16="http://schemas.microsoft.com/office/drawing/2014/main" val="1453523317"/>
                  </a:ext>
                </a:extLst>
              </a:tr>
              <a:tr h="370840">
                <a:tc>
                  <a:txBody>
                    <a:bodyPr/>
                    <a:lstStyle/>
                    <a:p>
                      <a:r>
                        <a:rPr lang="en-GB" sz="1200" dirty="0"/>
                        <a:t>0 – 1 Year</a:t>
                      </a:r>
                    </a:p>
                  </a:txBody>
                  <a:tcPr/>
                </a:tc>
                <a:tc>
                  <a:txBody>
                    <a:bodyPr/>
                    <a:lstStyle/>
                    <a:p>
                      <a:pPr algn="ctr"/>
                      <a:r>
                        <a:rPr lang="en-GB" sz="1200" dirty="0"/>
                        <a:t>20</a:t>
                      </a:r>
                    </a:p>
                  </a:txBody>
                  <a:tcPr/>
                </a:tc>
                <a:tc>
                  <a:txBody>
                    <a:bodyPr/>
                    <a:lstStyle/>
                    <a:p>
                      <a:pPr algn="ctr"/>
                      <a:r>
                        <a:rPr lang="en-GB" sz="1200" dirty="0"/>
                        <a:t>0.15</a:t>
                      </a:r>
                    </a:p>
                  </a:txBody>
                  <a:tcPr/>
                </a:tc>
                <a:tc>
                  <a:txBody>
                    <a:bodyPr/>
                    <a:lstStyle/>
                    <a:p>
                      <a:pPr algn="ctr"/>
                      <a:r>
                        <a:rPr lang="en-GB" sz="1200" dirty="0"/>
                        <a:t>20</a:t>
                      </a:r>
                    </a:p>
                  </a:txBody>
                  <a:tcPr/>
                </a:tc>
                <a:tc>
                  <a:txBody>
                    <a:bodyPr/>
                    <a:lstStyle/>
                    <a:p>
                      <a:pPr algn="ctr"/>
                      <a:r>
                        <a:rPr lang="en-GB" sz="1200" dirty="0"/>
                        <a:t>0.14</a:t>
                      </a:r>
                    </a:p>
                  </a:txBody>
                  <a:tcPr/>
                </a:tc>
                <a:tc>
                  <a:txBody>
                    <a:bodyPr/>
                    <a:lstStyle/>
                    <a:p>
                      <a:pPr algn="ctr"/>
                      <a:r>
                        <a:rPr lang="en-GB" sz="1200" dirty="0"/>
                        <a:t>0.00</a:t>
                      </a:r>
                    </a:p>
                  </a:txBody>
                  <a:tcPr/>
                </a:tc>
                <a:tc>
                  <a:txBody>
                    <a:bodyPr/>
                    <a:lstStyle/>
                    <a:p>
                      <a:pPr algn="ctr"/>
                      <a:r>
                        <a:rPr lang="en-GB" sz="1200" dirty="0"/>
                        <a:t>0.00</a:t>
                      </a:r>
                    </a:p>
                  </a:txBody>
                  <a:tcPr/>
                </a:tc>
                <a:extLst>
                  <a:ext uri="{0D108BD9-81ED-4DB2-BD59-A6C34878D82A}">
                    <a16:rowId xmlns:a16="http://schemas.microsoft.com/office/drawing/2014/main" val="2935314308"/>
                  </a:ext>
                </a:extLst>
              </a:tr>
              <a:tr h="370840">
                <a:tc>
                  <a:txBody>
                    <a:bodyPr/>
                    <a:lstStyle/>
                    <a:p>
                      <a:r>
                        <a:rPr lang="en-GB" sz="1200" dirty="0"/>
                        <a:t>1 – 3 Years</a:t>
                      </a:r>
                    </a:p>
                  </a:txBody>
                  <a:tcPr/>
                </a:tc>
                <a:tc>
                  <a:txBody>
                    <a:bodyPr/>
                    <a:lstStyle/>
                    <a:p>
                      <a:pPr algn="ctr"/>
                      <a:r>
                        <a:rPr lang="en-GB" sz="1200" dirty="0"/>
                        <a:t>50</a:t>
                      </a:r>
                    </a:p>
                  </a:txBody>
                  <a:tcPr/>
                </a:tc>
                <a:tc>
                  <a:txBody>
                    <a:bodyPr/>
                    <a:lstStyle/>
                    <a:p>
                      <a:pPr algn="ctr"/>
                      <a:r>
                        <a:rPr lang="en-GB" sz="1200" dirty="0"/>
                        <a:t>1.65</a:t>
                      </a:r>
                    </a:p>
                  </a:txBody>
                  <a:tcPr/>
                </a:tc>
                <a:tc>
                  <a:txBody>
                    <a:bodyPr/>
                    <a:lstStyle/>
                    <a:p>
                      <a:pPr algn="ctr"/>
                      <a:r>
                        <a:rPr lang="en-GB" sz="1200" dirty="0"/>
                        <a:t>30</a:t>
                      </a:r>
                    </a:p>
                  </a:txBody>
                  <a:tcPr/>
                </a:tc>
                <a:tc>
                  <a:txBody>
                    <a:bodyPr/>
                    <a:lstStyle/>
                    <a:p>
                      <a:pPr algn="ctr"/>
                      <a:r>
                        <a:rPr lang="en-GB" sz="1200" dirty="0"/>
                        <a:t>1.55</a:t>
                      </a:r>
                    </a:p>
                  </a:txBody>
                  <a:tcPr/>
                </a:tc>
                <a:tc>
                  <a:txBody>
                    <a:bodyPr/>
                    <a:lstStyle/>
                    <a:p>
                      <a:pPr algn="ctr"/>
                      <a:r>
                        <a:rPr lang="en-GB" sz="1200" dirty="0"/>
                        <a:t>-0.08</a:t>
                      </a:r>
                    </a:p>
                  </a:txBody>
                  <a:tcPr/>
                </a:tc>
                <a:tc>
                  <a:txBody>
                    <a:bodyPr/>
                    <a:lstStyle/>
                    <a:p>
                      <a:pPr algn="ctr"/>
                      <a:r>
                        <a:rPr lang="en-GB" sz="1200" dirty="0"/>
                        <a:t>0.05</a:t>
                      </a:r>
                    </a:p>
                  </a:txBody>
                  <a:tcPr/>
                </a:tc>
                <a:extLst>
                  <a:ext uri="{0D108BD9-81ED-4DB2-BD59-A6C34878D82A}">
                    <a16:rowId xmlns:a16="http://schemas.microsoft.com/office/drawing/2014/main" val="977472739"/>
                  </a:ext>
                </a:extLst>
              </a:tr>
              <a:tr h="370840">
                <a:tc>
                  <a:txBody>
                    <a:bodyPr/>
                    <a:lstStyle/>
                    <a:p>
                      <a:r>
                        <a:rPr lang="en-GB" sz="1200" dirty="0"/>
                        <a:t>4 – 9 Years</a:t>
                      </a:r>
                    </a:p>
                  </a:txBody>
                  <a:tcPr/>
                </a:tc>
                <a:tc>
                  <a:txBody>
                    <a:bodyPr/>
                    <a:lstStyle/>
                    <a:p>
                      <a:pPr algn="ctr"/>
                      <a:r>
                        <a:rPr lang="en-GB" sz="1200" dirty="0"/>
                        <a:t>20</a:t>
                      </a:r>
                    </a:p>
                  </a:txBody>
                  <a:tcPr/>
                </a:tc>
                <a:tc>
                  <a:txBody>
                    <a:bodyPr/>
                    <a:lstStyle/>
                    <a:p>
                      <a:pPr algn="ctr"/>
                      <a:r>
                        <a:rPr lang="en-GB" sz="1200" dirty="0"/>
                        <a:t>2.80</a:t>
                      </a:r>
                    </a:p>
                  </a:txBody>
                  <a:tcPr/>
                </a:tc>
                <a:tc>
                  <a:txBody>
                    <a:bodyPr/>
                    <a:lstStyle/>
                    <a:p>
                      <a:pPr algn="ctr"/>
                      <a:r>
                        <a:rPr lang="en-GB" sz="1200" dirty="0"/>
                        <a:t>30</a:t>
                      </a:r>
                    </a:p>
                  </a:txBody>
                  <a:tcPr/>
                </a:tc>
                <a:tc>
                  <a:txBody>
                    <a:bodyPr/>
                    <a:lstStyle/>
                    <a:p>
                      <a:pPr algn="ctr"/>
                      <a:r>
                        <a:rPr lang="en-GB" sz="1200" dirty="0"/>
                        <a:t>2.75</a:t>
                      </a:r>
                    </a:p>
                  </a:txBody>
                  <a:tcPr/>
                </a:tc>
                <a:tc>
                  <a:txBody>
                    <a:bodyPr/>
                    <a:lstStyle/>
                    <a:p>
                      <a:pPr algn="ctr"/>
                      <a:r>
                        <a:rPr lang="en-GB" sz="1200" dirty="0"/>
                        <a:t>-0.08</a:t>
                      </a:r>
                    </a:p>
                  </a:txBody>
                  <a:tcPr/>
                </a:tc>
                <a:tc>
                  <a:txBody>
                    <a:bodyPr/>
                    <a:lstStyle/>
                    <a:p>
                      <a:pPr algn="ctr"/>
                      <a:r>
                        <a:rPr lang="en-GB" sz="1200" dirty="0"/>
                        <a:t>0.01</a:t>
                      </a:r>
                    </a:p>
                  </a:txBody>
                  <a:tcPr/>
                </a:tc>
                <a:extLst>
                  <a:ext uri="{0D108BD9-81ED-4DB2-BD59-A6C34878D82A}">
                    <a16:rowId xmlns:a16="http://schemas.microsoft.com/office/drawing/2014/main" val="3731463608"/>
                  </a:ext>
                </a:extLst>
              </a:tr>
              <a:tr h="370840">
                <a:tc>
                  <a:txBody>
                    <a:bodyPr/>
                    <a:lstStyle/>
                    <a:p>
                      <a:r>
                        <a:rPr lang="en-GB" sz="1200" dirty="0"/>
                        <a:t>10+ Years</a:t>
                      </a:r>
                    </a:p>
                  </a:txBody>
                  <a:tcPr/>
                </a:tc>
                <a:tc>
                  <a:txBody>
                    <a:bodyPr/>
                    <a:lstStyle/>
                    <a:p>
                      <a:pPr algn="ctr"/>
                      <a:r>
                        <a:rPr lang="en-GB" sz="1200" dirty="0"/>
                        <a:t>10</a:t>
                      </a:r>
                    </a:p>
                  </a:txBody>
                  <a:tcPr/>
                </a:tc>
                <a:tc>
                  <a:txBody>
                    <a:bodyPr/>
                    <a:lstStyle/>
                    <a:p>
                      <a:pPr algn="ctr"/>
                      <a:r>
                        <a:rPr lang="en-GB" sz="1200" dirty="0"/>
                        <a:t>3.35</a:t>
                      </a:r>
                    </a:p>
                  </a:txBody>
                  <a:tcPr/>
                </a:tc>
                <a:tc>
                  <a:txBody>
                    <a:bodyPr/>
                    <a:lstStyle/>
                    <a:p>
                      <a:pPr algn="ctr"/>
                      <a:r>
                        <a:rPr lang="en-GB" sz="1200" dirty="0"/>
                        <a:t>20</a:t>
                      </a:r>
                    </a:p>
                  </a:txBody>
                  <a:tcPr/>
                </a:tc>
                <a:tc>
                  <a:txBody>
                    <a:bodyPr/>
                    <a:lstStyle/>
                    <a:p>
                      <a:pPr algn="ctr"/>
                      <a:r>
                        <a:rPr lang="en-GB" sz="1200" dirty="0"/>
                        <a:t>3.25</a:t>
                      </a:r>
                    </a:p>
                  </a:txBody>
                  <a:tcPr/>
                </a:tc>
                <a:tc>
                  <a:txBody>
                    <a:bodyPr/>
                    <a:lstStyle/>
                    <a:p>
                      <a:pPr algn="ctr"/>
                      <a:r>
                        <a:rPr lang="en-GB" sz="1200" dirty="0"/>
                        <a:t>-0.13</a:t>
                      </a:r>
                    </a:p>
                  </a:txBody>
                  <a:tcPr/>
                </a:tc>
                <a:tc>
                  <a:txBody>
                    <a:bodyPr/>
                    <a:lstStyle/>
                    <a:p>
                      <a:pPr algn="ctr"/>
                      <a:r>
                        <a:rPr lang="en-GB" sz="1200" dirty="0"/>
                        <a:t>0.01</a:t>
                      </a:r>
                    </a:p>
                  </a:txBody>
                  <a:tcPr/>
                </a:tc>
                <a:extLst>
                  <a:ext uri="{0D108BD9-81ED-4DB2-BD59-A6C34878D82A}">
                    <a16:rowId xmlns:a16="http://schemas.microsoft.com/office/drawing/2014/main" val="975399502"/>
                  </a:ext>
                </a:extLst>
              </a:tr>
              <a:tr h="370840">
                <a:tc>
                  <a:txBody>
                    <a:bodyPr/>
                    <a:lstStyle/>
                    <a:p>
                      <a:r>
                        <a:rPr lang="en-GB" sz="1200" b="1" dirty="0"/>
                        <a:t>Total</a:t>
                      </a:r>
                    </a:p>
                  </a:txBody>
                  <a:tcPr/>
                </a:tc>
                <a:tc>
                  <a:txBody>
                    <a:bodyPr/>
                    <a:lstStyle/>
                    <a:p>
                      <a:pPr algn="ctr"/>
                      <a:r>
                        <a:rPr lang="en-GB" sz="1200" b="1" dirty="0"/>
                        <a:t>100</a:t>
                      </a:r>
                    </a:p>
                  </a:txBody>
                  <a:tcPr/>
                </a:tc>
                <a:tc>
                  <a:txBody>
                    <a:bodyPr/>
                    <a:lstStyle/>
                    <a:p>
                      <a:pPr algn="ctr"/>
                      <a:r>
                        <a:rPr lang="en-GB" sz="1200" b="1" dirty="0"/>
                        <a:t>1.75</a:t>
                      </a:r>
                    </a:p>
                  </a:txBody>
                  <a:tcPr/>
                </a:tc>
                <a:tc>
                  <a:txBody>
                    <a:bodyPr/>
                    <a:lstStyle/>
                    <a:p>
                      <a:pPr algn="ctr"/>
                      <a:r>
                        <a:rPr lang="en-GB" sz="1200" b="1" dirty="0"/>
                        <a:t>100</a:t>
                      </a:r>
                    </a:p>
                  </a:txBody>
                  <a:tcPr/>
                </a:tc>
                <a:tc>
                  <a:txBody>
                    <a:bodyPr/>
                    <a:lstStyle/>
                    <a:p>
                      <a:pPr algn="ctr"/>
                      <a:r>
                        <a:rPr lang="en-GB" sz="1200" b="1" dirty="0"/>
                        <a:t>1.97</a:t>
                      </a:r>
                    </a:p>
                  </a:txBody>
                  <a:tcPr/>
                </a:tc>
                <a:tc>
                  <a:txBody>
                    <a:bodyPr/>
                    <a:lstStyle/>
                    <a:p>
                      <a:pPr algn="ctr"/>
                      <a:r>
                        <a:rPr lang="en-GB" sz="1200" b="1" dirty="0"/>
                        <a:t>-0.29</a:t>
                      </a:r>
                    </a:p>
                  </a:txBody>
                  <a:tcPr/>
                </a:tc>
                <a:tc>
                  <a:txBody>
                    <a:bodyPr/>
                    <a:lstStyle/>
                    <a:p>
                      <a:pPr algn="ctr"/>
                      <a:r>
                        <a:rPr lang="en-GB" sz="1200" b="1" dirty="0"/>
                        <a:t>0.07</a:t>
                      </a:r>
                    </a:p>
                  </a:txBody>
                  <a:tcPr/>
                </a:tc>
                <a:extLst>
                  <a:ext uri="{0D108BD9-81ED-4DB2-BD59-A6C34878D82A}">
                    <a16:rowId xmlns:a16="http://schemas.microsoft.com/office/drawing/2014/main" val="3387489530"/>
                  </a:ext>
                </a:extLst>
              </a:tr>
            </a:tbl>
          </a:graphicData>
        </a:graphic>
      </p:graphicFrame>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p:txBody>
          <a:bodyPr/>
          <a:lstStyle/>
          <a:p>
            <a:r>
              <a:rPr lang="en-GB" dirty="0"/>
              <a:t>Analysis by maturity bucket</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another example</a:t>
            </a:r>
          </a:p>
        </p:txBody>
      </p:sp>
    </p:spTree>
    <p:extLst>
      <p:ext uri="{BB962C8B-B14F-4D97-AF65-F5344CB8AC3E}">
        <p14:creationId xmlns:p14="http://schemas.microsoft.com/office/powerpoint/2010/main" val="89193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a:xfrm>
            <a:off x="977900" y="1193999"/>
            <a:ext cx="8147050" cy="246221"/>
          </a:xfrm>
        </p:spPr>
        <p:txBody>
          <a:bodyPr/>
          <a:lstStyle/>
          <a:p>
            <a:r>
              <a:rPr lang="en-GB" dirty="0"/>
              <a:t>First scenario: “Risk On”</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675601"/>
            <a:ext cx="6316950" cy="332399"/>
          </a:xfrm>
        </p:spPr>
        <p:txBody>
          <a:bodyPr/>
          <a:lstStyle/>
          <a:p>
            <a:r>
              <a:rPr lang="en-GB" dirty="0"/>
              <a:t>Attribution GAME</a:t>
            </a:r>
          </a:p>
        </p:txBody>
      </p:sp>
      <p:sp>
        <p:nvSpPr>
          <p:cNvPr id="8" name="Content Placeholder 7">
            <a:extLst>
              <a:ext uri="{FF2B5EF4-FFF2-40B4-BE49-F238E27FC236}">
                <a16:creationId xmlns:a16="http://schemas.microsoft.com/office/drawing/2014/main" id="{AC1E61BC-459B-E6A7-8F7B-E7E95B4972B8}"/>
              </a:ext>
            </a:extLst>
          </p:cNvPr>
          <p:cNvSpPr>
            <a:spLocks noGrp="1"/>
          </p:cNvSpPr>
          <p:nvPr>
            <p:ph sz="quarter" idx="14"/>
          </p:nvPr>
        </p:nvSpPr>
        <p:spPr>
          <a:xfrm>
            <a:off x="977900" y="1657796"/>
            <a:ext cx="8147050" cy="4816703"/>
          </a:xfrm>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Global growth stable with risks skewed to the upside</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Bearing this in mind, from the “Benchmark” worksheet choose </a:t>
            </a:r>
            <a:r>
              <a:rPr lang="en-GB" sz="1800" b="1" dirty="0">
                <a:latin typeface="Aptos" panose="020B0004020202020204" pitchFamily="34" charset="0"/>
                <a:cs typeface="Times New Roman" panose="02020603050405020304" pitchFamily="18" charset="0"/>
              </a:rPr>
              <a:t>up to 10 bonds </a:t>
            </a:r>
            <a:r>
              <a:rPr lang="en-GB" sz="1800" dirty="0">
                <a:latin typeface="Aptos" panose="020B0004020202020204" pitchFamily="34" charset="0"/>
                <a:cs typeface="Times New Roman" panose="02020603050405020304" pitchFamily="18" charset="0"/>
              </a:rPr>
              <a:t>to include in your portfolio by entering a “1” in the first column, next to your chosen bonds.</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In the “Portfolio” sheet enter the weights you wish to allocate to these bonds. These must sum to 100%, and going short (negative weights) are not allowed.</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Returns, contributions and performance figures will remain zero. </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At the end of the game we enter the password and click button “1”. At this point all the returns etc. are populated and we can see how our portfolio performed, relative to the benchmark.</a:t>
            </a:r>
          </a:p>
          <a:p>
            <a:endParaRPr lang="en-GB" sz="1800" dirty="0">
              <a:latin typeface="Aptos" panose="020B0004020202020204" pitchFamily="34" charset="0"/>
              <a:cs typeface="Times New Roman" panose="02020603050405020304" pitchFamily="18" charset="0"/>
            </a:endParaRPr>
          </a:p>
          <a:p>
            <a:r>
              <a:rPr lang="en-GB" sz="1800" dirty="0">
                <a:latin typeface="Aptos" panose="020B0004020202020204" pitchFamily="34" charset="0"/>
                <a:cs typeface="Times New Roman" panose="02020603050405020304" pitchFamily="18" charset="0"/>
              </a:rPr>
              <a:t>Highest alpha wins!</a:t>
            </a:r>
            <a:endParaRPr lang="en-GB" dirty="0"/>
          </a:p>
        </p:txBody>
      </p:sp>
    </p:spTree>
    <p:extLst>
      <p:ext uri="{BB962C8B-B14F-4D97-AF65-F5344CB8AC3E}">
        <p14:creationId xmlns:p14="http://schemas.microsoft.com/office/powerpoint/2010/main" val="806578671"/>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A68072A6084CD4F91BAAE6C620D7BEF" ma:contentTypeVersion="6" ma:contentTypeDescription="Create a new document." ma:contentTypeScope="" ma:versionID="d643f4c24d09188bd26061b55196d7a1">
  <xsd:schema xmlns:xsd="http://www.w3.org/2001/XMLSchema" xmlns:xs="http://www.w3.org/2001/XMLSchema" xmlns:p="http://schemas.microsoft.com/office/2006/metadata/properties" xmlns:ns2="909f915b-ce8e-490f-99f5-b5325376a70b" xmlns:ns3="6a327845-9b51-4b97-9d66-4acf00a098f1" targetNamespace="http://schemas.microsoft.com/office/2006/metadata/properties" ma:root="true" ma:fieldsID="a88ba98809e1f1563bcfa89b61229402" ns2:_="" ns3:_="">
    <xsd:import namespace="909f915b-ce8e-490f-99f5-b5325376a70b"/>
    <xsd:import namespace="6a327845-9b51-4b97-9d66-4acf00a09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9f915b-ce8e-490f-99f5-b5325376a7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327845-9b51-4b97-9d66-4acf00a09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1D77C4-53CF-4935-B2BE-B99D7E98967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268D61-36D9-4E59-94DF-082A323EB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9f915b-ce8e-490f-99f5-b5325376a70b"/>
    <ds:schemaRef ds:uri="6a327845-9b51-4b97-9d66-4acf00a09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70CFF-E22D-4D8D-8BDC-2C0378AE2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CAIM PPTX Template 2023-01-10</Template>
  <TotalTime>278</TotalTime>
  <Words>1376</Words>
  <Application>Microsoft Office PowerPoint</Application>
  <PresentationFormat>A4 Paper (210x297 mm)</PresentationFormat>
  <Paragraphs>329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Cambria Math</vt:lpstr>
      <vt:lpstr>Open Sans</vt:lpstr>
      <vt:lpstr>Source Sans CAIM</vt:lpstr>
      <vt:lpstr>Source Sans CAIM (Body)</vt:lpstr>
      <vt:lpstr>System Font Regular</vt:lpstr>
      <vt:lpstr>Office Theme</vt:lpstr>
      <vt:lpstr>Return attribution</vt:lpstr>
      <vt:lpstr>Return Contribution analysis</vt:lpstr>
      <vt:lpstr>Attribution Analysis</vt:lpstr>
      <vt:lpstr>Attribution Analysis</vt:lpstr>
      <vt:lpstr>Attribution Analysis</vt:lpstr>
      <vt:lpstr>Attribution Analysis –  Off-Benchmark Bets</vt:lpstr>
      <vt:lpstr>Attribution Analysis –  Off-Benchmark Bets</vt:lpstr>
      <vt:lpstr>Attribution Analysis –  another example</vt:lpstr>
      <vt:lpstr>Attribution GAME</vt:lpstr>
      <vt:lpstr>Attribution GAME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Alan Cubbon</cp:lastModifiedBy>
  <cp:revision>14</cp:revision>
  <dcterms:created xsi:type="dcterms:W3CDTF">2023-04-24T11:48:11Z</dcterms:created>
  <dcterms:modified xsi:type="dcterms:W3CDTF">2024-11-26T16:46:59Z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0x0101000A68072A6084CD4F91BAAE6C620D7BEF</vt:lpwstr>
  </property>
</Properties>
</file>