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2102937639" r:id="rId2"/>
    <p:sldId id="2102937578" r:id="rId3"/>
    <p:sldId id="2102937640" r:id="rId4"/>
    <p:sldId id="2102937641" r:id="rId5"/>
    <p:sldId id="2102937642" r:id="rId6"/>
    <p:sldId id="2102937643" r:id="rId7"/>
    <p:sldId id="2102937619" r:id="rId8"/>
    <p:sldId id="2102937620" r:id="rId9"/>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878787"/>
    <a:srgbClr val="D12E28"/>
    <a:srgbClr val="06031B"/>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32" autoAdjust="0"/>
    <p:restoredTop sz="96165"/>
  </p:normalViewPr>
  <p:slideViewPr>
    <p:cSldViewPr snapToGrid="0">
      <p:cViewPr varScale="1">
        <p:scale>
          <a:sx n="77" d="100"/>
          <a:sy n="77" d="100"/>
        </p:scale>
        <p:origin x="1063" y="55"/>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11/15/2024</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3770A-0522-EE44-9D17-01699D29C038}" type="slidenum">
              <a:rPr lang="en-US" smtClean="0"/>
              <a:t>1</a:t>
            </a:fld>
            <a:endParaRPr lang="en-US"/>
          </a:p>
        </p:txBody>
      </p:sp>
    </p:spTree>
    <p:extLst>
      <p:ext uri="{BB962C8B-B14F-4D97-AF65-F5344CB8AC3E}">
        <p14:creationId xmlns:p14="http://schemas.microsoft.com/office/powerpoint/2010/main" val="2859073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15 November 2024</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15 November 2024</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15 November 2024</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15 November 2024</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15 November 2024</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12121"/>
                </a:solidFill>
                <a:effectLst/>
                <a:latin typeface="+mn-lt"/>
                <a:ea typeface="Calibri" panose="020F0502020204030204" pitchFamily="34" charset="0"/>
              </a:rPr>
              <a:t>This document is not intended for use or distribution by any person in any jurisdiction in which it is not authorised or permitted, or to anyone who would be an unlawful recipient. The original recipient is solely responsible for any actions in further distributing this document, and in doing so should be satisfied that there is no breach of local legislation or regulation. This document should not be reproduced or distributed except via original recipients acting as professional intermediaries. This document is not for distribution in the United States. Any opinions expressed herein are those at the date this document is issued. Data, models and other statistics are sourced from our own records, unless otherwise stated. We believe that the information contained is from reliable sources, but we do not guarantee the relevance, accuracy or completeness thereof. Unless otherwise provided under UK law, CAIM does not accept liability for irrelevant, inaccurate or incomplete information contained, or for the correctness of opinions expressed. The value of investments may fluctuate, and it is possible that an investor may incur losses, including a loss of the principal invested. Past performance is not indicative of future performance. Investors whose reference currency differs from that in which the underlying assets are invested may be subject to exchange rate movements that alter the value of their investments. This document is only intended for use by the original recipient, either a CAIM client or prospective client, and does not constitute investment advice or an offer or solicitation to buy or sell.</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 </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CAIM (Company Registration No.  02169973) has its registered office at The Rex Building, 62 Queen</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Street, London EC4R 1EB</a:t>
            </a:r>
            <a:r>
              <a:rPr lang="en-GB" sz="1200" dirty="0">
                <a:effectLst/>
                <a:latin typeface="+mn-lt"/>
                <a:ea typeface="Calibri" panose="020F0502020204030204" pitchFamily="34" charset="0"/>
              </a:rPr>
              <a:t>. CAIM is authorised and regulated by the Financial Conduct Authority. ©CAIM 2024.</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544990"/>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15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15 November 2024</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0" r:id="rId18"/>
    <p:sldLayoutId id="2147483719" r:id="rId19"/>
    <p:sldLayoutId id="2147483721" r:id="rId20"/>
    <p:sldLayoutId id="2147483722" r:id="rId21"/>
    <p:sldLayoutId id="2147483690" r:id="rId22"/>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F29F68-6B6A-084F-8C23-D89DF59BF9C5}"/>
              </a:ext>
            </a:extLst>
          </p:cNvPr>
          <p:cNvSpPr>
            <a:spLocks noGrp="1"/>
          </p:cNvSpPr>
          <p:nvPr>
            <p:ph type="body" sz="quarter" idx="13"/>
          </p:nvPr>
        </p:nvSpPr>
        <p:spPr>
          <a:xfrm>
            <a:off x="6791067" y="5748838"/>
            <a:ext cx="2619788" cy="246221"/>
          </a:xfrm>
        </p:spPr>
        <p:txBody>
          <a:bodyPr/>
          <a:lstStyle/>
          <a:p>
            <a:r>
              <a:rPr lang="en-US" dirty="0"/>
              <a:t>NOVEMBER 2024</a:t>
            </a:r>
          </a:p>
        </p:txBody>
      </p:sp>
      <p:sp>
        <p:nvSpPr>
          <p:cNvPr id="6" name="Title 5">
            <a:extLst>
              <a:ext uri="{FF2B5EF4-FFF2-40B4-BE49-F238E27FC236}">
                <a16:creationId xmlns:a16="http://schemas.microsoft.com/office/drawing/2014/main" id="{B9C75BA2-9DB5-0940-92EB-CC8B28D1363B}"/>
              </a:ext>
            </a:extLst>
          </p:cNvPr>
          <p:cNvSpPr>
            <a:spLocks noGrp="1"/>
          </p:cNvSpPr>
          <p:nvPr>
            <p:ph type="ctrTitle"/>
          </p:nvPr>
        </p:nvSpPr>
        <p:spPr>
          <a:xfrm>
            <a:off x="461005" y="5219743"/>
            <a:ext cx="7934850" cy="775597"/>
          </a:xfrm>
        </p:spPr>
        <p:txBody>
          <a:bodyPr/>
          <a:lstStyle/>
          <a:p>
            <a:r>
              <a:rPr lang="en-US" dirty="0"/>
              <a:t>2024 Central bank seminar</a:t>
            </a:r>
            <a:br>
              <a:rPr lang="en-US" dirty="0"/>
            </a:br>
            <a:r>
              <a:rPr lang="en-US" dirty="0"/>
              <a:t>outcomes &amp; takeaways</a:t>
            </a:r>
            <a:endParaRPr lang="en-US" dirty="0">
              <a:solidFill>
                <a:schemeClr val="bg1">
                  <a:lumMod val="65000"/>
                </a:schemeClr>
              </a:solidFill>
            </a:endParaRPr>
          </a:p>
        </p:txBody>
      </p:sp>
      <p:sp>
        <p:nvSpPr>
          <p:cNvPr id="4" name="Text Placeholder 2">
            <a:extLst>
              <a:ext uri="{FF2B5EF4-FFF2-40B4-BE49-F238E27FC236}">
                <a16:creationId xmlns:a16="http://schemas.microsoft.com/office/drawing/2014/main" id="{2F4C5A9A-6089-AA72-90BC-625FD0709F52}"/>
              </a:ext>
            </a:extLst>
          </p:cNvPr>
          <p:cNvSpPr txBox="1">
            <a:spLocks/>
          </p:cNvSpPr>
          <p:nvPr/>
        </p:nvSpPr>
        <p:spPr>
          <a:xfrm>
            <a:off x="496445" y="6064285"/>
            <a:ext cx="2783216" cy="430887"/>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400" b="0" i="0" kern="1200">
                <a:solidFill>
                  <a:schemeClr val="bg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1" i="0" kern="1200">
                <a:solidFill>
                  <a:schemeClr val="bg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1" i="0" kern="1200">
                <a:solidFill>
                  <a:schemeClr val="bg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1" i="0" kern="1200">
                <a:solidFill>
                  <a:schemeClr val="bg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1" i="0" kern="1200">
                <a:solidFill>
                  <a:schemeClr val="bg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Alan Cubbon</a:t>
            </a:r>
          </a:p>
          <a:p>
            <a:r>
              <a:rPr lang="en-GB" dirty="0"/>
              <a:t>Head of Research</a:t>
            </a:r>
          </a:p>
        </p:txBody>
      </p:sp>
    </p:spTree>
    <p:extLst>
      <p:ext uri="{BB962C8B-B14F-4D97-AF65-F5344CB8AC3E}">
        <p14:creationId xmlns:p14="http://schemas.microsoft.com/office/powerpoint/2010/main" val="94257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7482A79-606C-4D41-C6F2-1E57010163DF}"/>
              </a:ext>
            </a:extLst>
          </p:cNvPr>
          <p:cNvSpPr>
            <a:spLocks noGrp="1"/>
          </p:cNvSpPr>
          <p:nvPr>
            <p:ph sz="quarter" idx="14"/>
          </p:nvPr>
        </p:nvSpPr>
        <p:spPr>
          <a:xfrm>
            <a:off x="977900" y="1879308"/>
            <a:ext cx="7889653" cy="3508653"/>
          </a:xfrm>
        </p:spPr>
        <p:txBody>
          <a:bodyPr/>
          <a:lstStyle/>
          <a:p>
            <a:r>
              <a:rPr lang="en-GB" sz="1800" dirty="0"/>
              <a:t>CAIM CEO Roberts Grava initiated an annual CB seminar at JP Morgan Asset Management in the 2000s.</a:t>
            </a:r>
          </a:p>
          <a:p>
            <a:endParaRPr lang="en-GB" sz="1800" dirty="0"/>
          </a:p>
          <a:p>
            <a:r>
              <a:rPr lang="en-GB" sz="1800" dirty="0"/>
              <a:t>When he left to join the World Bank he did the same for the RAMP programme (and leaving me to pick up the JPM reins).</a:t>
            </a:r>
          </a:p>
          <a:p>
            <a:endParaRPr lang="en-GB" sz="1800" dirty="0"/>
          </a:p>
          <a:p>
            <a:r>
              <a:rPr lang="en-GB" sz="1800" dirty="0"/>
              <a:t>CAIM also ran similar seminars for several years prior to Roberts joining.</a:t>
            </a:r>
          </a:p>
          <a:p>
            <a:endParaRPr lang="en-GB" sz="1800" dirty="0"/>
          </a:p>
          <a:p>
            <a:r>
              <a:rPr lang="en-GB" sz="1800" dirty="0"/>
              <a:t>Now, post-covid and post-Roberts’ arrival, the annual seminars have been reborn at CAIM, with the first taking place in 2023.</a:t>
            </a:r>
          </a:p>
          <a:p>
            <a:pPr lvl="2"/>
            <a:endParaRPr lang="en-GB" dirty="0"/>
          </a:p>
          <a:p>
            <a:pPr marL="360362" lvl="2" indent="0">
              <a:buNone/>
            </a:pPr>
            <a:endParaRPr lang="en-GB" dirty="0"/>
          </a:p>
        </p:txBody>
      </p:sp>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229439"/>
            <a:ext cx="7340190" cy="246221"/>
          </a:xfrm>
        </p:spPr>
        <p:txBody>
          <a:bodyPr/>
          <a:lstStyle/>
          <a:p>
            <a:r>
              <a:rPr lang="en-GB" dirty="0"/>
              <a:t>The roots of the current seminars go back a long way</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a:xfrm>
            <a:off x="979200" y="675601"/>
            <a:ext cx="6316950" cy="332399"/>
          </a:xfrm>
        </p:spPr>
        <p:txBody>
          <a:bodyPr/>
          <a:lstStyle/>
          <a:p>
            <a:r>
              <a:rPr lang="en-GB" dirty="0"/>
              <a:t>Seminar beginnings</a:t>
            </a:r>
          </a:p>
        </p:txBody>
      </p:sp>
    </p:spTree>
    <p:extLst>
      <p:ext uri="{BB962C8B-B14F-4D97-AF65-F5344CB8AC3E}">
        <p14:creationId xmlns:p14="http://schemas.microsoft.com/office/powerpoint/2010/main" val="247324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7482A79-606C-4D41-C6F2-1E57010163DF}"/>
              </a:ext>
            </a:extLst>
          </p:cNvPr>
          <p:cNvSpPr>
            <a:spLocks noGrp="1"/>
          </p:cNvSpPr>
          <p:nvPr>
            <p:ph sz="quarter" idx="14"/>
          </p:nvPr>
        </p:nvSpPr>
        <p:spPr>
          <a:xfrm>
            <a:off x="977900" y="1808420"/>
            <a:ext cx="8116939" cy="5363007"/>
          </a:xfrm>
        </p:spPr>
        <p:txBody>
          <a:bodyPr/>
          <a:lstStyle/>
          <a:p>
            <a:r>
              <a:rPr lang="en-GB" sz="1800" dirty="0"/>
              <a:t>The seminar takes place in our central London office and runs from 9 to 4 each day, with the exception of Friday where the seminar ends at lunch-time.</a:t>
            </a:r>
          </a:p>
          <a:p>
            <a:endParaRPr lang="en-GB" sz="1800" dirty="0"/>
          </a:p>
          <a:p>
            <a:r>
              <a:rPr lang="en-GB" sz="1800" dirty="0"/>
              <a:t>There are “workshops” in the mornings and afternoons, where up to 20 participants are encouraged to take part and can work at their own pace.</a:t>
            </a:r>
          </a:p>
          <a:p>
            <a:endParaRPr lang="en-GB" sz="1800" dirty="0"/>
          </a:p>
          <a:p>
            <a:r>
              <a:rPr lang="en-GB" sz="1800" dirty="0"/>
              <a:t>Between workshops the Portfolio Managers will give presentations on what’s happening across major markets: US, Europe, Asia (inc. SDR currencies).</a:t>
            </a:r>
          </a:p>
          <a:p>
            <a:endParaRPr lang="en-GB" sz="1800" dirty="0"/>
          </a:p>
          <a:p>
            <a:r>
              <a:rPr lang="en-GB" sz="1800" dirty="0"/>
              <a:t>On the Thursday afternoon there are visits to Bloomberg and the Bank of England.</a:t>
            </a:r>
          </a:p>
          <a:p>
            <a:endParaRPr lang="en-GB" sz="1800" dirty="0"/>
          </a:p>
          <a:p>
            <a:r>
              <a:rPr lang="en-GB" sz="1800" dirty="0"/>
              <a:t>Pastries are provided at breakfast, buffet lunches are served each day, and tea and coffee are available all day.</a:t>
            </a:r>
          </a:p>
          <a:p>
            <a:endParaRPr lang="en-GB" sz="1800" dirty="0"/>
          </a:p>
          <a:p>
            <a:pPr marL="0" indent="0">
              <a:buNone/>
            </a:pPr>
            <a:endParaRPr lang="en-GB" sz="1800" dirty="0"/>
          </a:p>
          <a:p>
            <a:endParaRPr lang="en-GB" sz="1800" dirty="0"/>
          </a:p>
          <a:p>
            <a:pPr lvl="2"/>
            <a:endParaRPr lang="en-GB" dirty="0"/>
          </a:p>
          <a:p>
            <a:pPr marL="360362" lvl="2" indent="0">
              <a:buNone/>
            </a:pPr>
            <a:endParaRPr lang="en-GB" dirty="0"/>
          </a:p>
        </p:txBody>
      </p:sp>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210672"/>
            <a:ext cx="7340190" cy="246221"/>
          </a:xfrm>
        </p:spPr>
        <p:txBody>
          <a:bodyPr/>
          <a:lstStyle/>
          <a:p>
            <a:r>
              <a:rPr lang="en-GB" dirty="0"/>
              <a:t>We have coffee</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p:txBody>
          <a:bodyPr/>
          <a:lstStyle/>
          <a:p>
            <a:r>
              <a:rPr lang="en-GB" dirty="0"/>
              <a:t>Seminar organization</a:t>
            </a:r>
          </a:p>
        </p:txBody>
      </p:sp>
    </p:spTree>
    <p:extLst>
      <p:ext uri="{BB962C8B-B14F-4D97-AF65-F5344CB8AC3E}">
        <p14:creationId xmlns:p14="http://schemas.microsoft.com/office/powerpoint/2010/main" val="132018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7482A79-606C-4D41-C6F2-1E57010163DF}"/>
              </a:ext>
            </a:extLst>
          </p:cNvPr>
          <p:cNvSpPr>
            <a:spLocks noGrp="1"/>
          </p:cNvSpPr>
          <p:nvPr>
            <p:ph sz="quarter" idx="14"/>
          </p:nvPr>
        </p:nvSpPr>
        <p:spPr>
          <a:xfrm>
            <a:off x="977900" y="1879308"/>
            <a:ext cx="8116939" cy="4578176"/>
          </a:xfrm>
        </p:spPr>
        <p:txBody>
          <a:bodyPr/>
          <a:lstStyle/>
          <a:p>
            <a:r>
              <a:rPr lang="en-GB" sz="1800" dirty="0"/>
              <a:t>During the workshops, participants are shown quantitative techniques using excel spreadsheets on their own laptops. These are built up as we go along and can be taken home at the end of the week.</a:t>
            </a:r>
          </a:p>
          <a:p>
            <a:pPr marL="0" indent="0">
              <a:buNone/>
            </a:pPr>
            <a:endParaRPr lang="en-GB" sz="1800" dirty="0"/>
          </a:p>
          <a:p>
            <a:r>
              <a:rPr lang="en-GB" sz="1800" dirty="0"/>
              <a:t>Topics covered include:</a:t>
            </a:r>
          </a:p>
          <a:p>
            <a:pPr lvl="1"/>
            <a:r>
              <a:rPr lang="en-GB" sz="1800" dirty="0"/>
              <a:t>measuring the risks of portfolios and attributing their returns,</a:t>
            </a:r>
          </a:p>
          <a:p>
            <a:pPr lvl="1"/>
            <a:r>
              <a:rPr lang="en-GB" sz="1800" dirty="0"/>
              <a:t>methods of generating scenarios in which to investigate portfolio behaviour,</a:t>
            </a:r>
          </a:p>
          <a:p>
            <a:pPr lvl="1"/>
            <a:r>
              <a:rPr lang="en-GB" sz="1800" dirty="0"/>
              <a:t>time-weighting of historical data, </a:t>
            </a:r>
          </a:p>
          <a:p>
            <a:pPr lvl="1"/>
            <a:r>
              <a:rPr lang="en-GB" sz="1800" dirty="0"/>
              <a:t>modelling yield curves using the Nelson-Siegel approach.</a:t>
            </a:r>
          </a:p>
          <a:p>
            <a:pPr lvl="1"/>
            <a:endParaRPr lang="en-GB" sz="1800" dirty="0"/>
          </a:p>
          <a:p>
            <a:r>
              <a:rPr lang="en-GB" sz="1800" dirty="0"/>
              <a:t>We aim to make workshops interactive and for participants to work together and to share their own insights.</a:t>
            </a:r>
          </a:p>
          <a:p>
            <a:pPr lvl="1"/>
            <a:endParaRPr lang="en-GB" sz="1800" dirty="0"/>
          </a:p>
          <a:p>
            <a:endParaRPr lang="en-GB" sz="1800" dirty="0"/>
          </a:p>
          <a:p>
            <a:pPr marL="180975" lvl="1" indent="0">
              <a:buNone/>
            </a:pPr>
            <a:endParaRPr lang="en-GB" sz="1800" dirty="0"/>
          </a:p>
        </p:txBody>
      </p:sp>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229439"/>
            <a:ext cx="7340190" cy="246221"/>
          </a:xfrm>
        </p:spPr>
        <p:txBody>
          <a:bodyPr/>
          <a:lstStyle/>
          <a:p>
            <a:r>
              <a:rPr lang="en-GB" dirty="0"/>
              <a:t>The focus is on learning practical techniques to help in people’s everyday jobs</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a:xfrm>
            <a:off x="979200" y="675601"/>
            <a:ext cx="6316950" cy="332399"/>
          </a:xfrm>
        </p:spPr>
        <p:txBody>
          <a:bodyPr/>
          <a:lstStyle/>
          <a:p>
            <a:r>
              <a:rPr lang="en-GB" dirty="0"/>
              <a:t>The aims of the Seminar</a:t>
            </a:r>
          </a:p>
        </p:txBody>
      </p:sp>
    </p:spTree>
    <p:extLst>
      <p:ext uri="{BB962C8B-B14F-4D97-AF65-F5344CB8AC3E}">
        <p14:creationId xmlns:p14="http://schemas.microsoft.com/office/powerpoint/2010/main" val="287300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7482A79-606C-4D41-C6F2-1E57010163DF}"/>
              </a:ext>
            </a:extLst>
          </p:cNvPr>
          <p:cNvSpPr>
            <a:spLocks noGrp="1"/>
          </p:cNvSpPr>
          <p:nvPr>
            <p:ph sz="quarter" idx="14"/>
          </p:nvPr>
        </p:nvSpPr>
        <p:spPr>
          <a:xfrm>
            <a:off x="977901" y="1879308"/>
            <a:ext cx="7903830" cy="3870290"/>
          </a:xfrm>
        </p:spPr>
        <p:txBody>
          <a:bodyPr/>
          <a:lstStyle/>
          <a:p>
            <a:r>
              <a:rPr lang="en-GB" sz="1800" dirty="0"/>
              <a:t>Our feedback for both years has been very positive. Participants have come from front, middle and back-office roles, and this year included a central bank governor (who happily mucked in like everyone else).</a:t>
            </a:r>
          </a:p>
          <a:p>
            <a:pPr marL="0" indent="0">
              <a:buNone/>
            </a:pPr>
            <a:endParaRPr lang="en-GB" sz="1800" dirty="0"/>
          </a:p>
          <a:p>
            <a:r>
              <a:rPr lang="en-GB" sz="1800" dirty="0"/>
              <a:t>Everyone seemed to get something from the week. For our part we very much enjoyed having such a nice and engaged set of people to present to.</a:t>
            </a:r>
          </a:p>
          <a:p>
            <a:pPr lvl="1"/>
            <a:endParaRPr lang="en-GB" sz="1800" dirty="0"/>
          </a:p>
          <a:p>
            <a:r>
              <a:rPr lang="en-GB" sz="1800" dirty="0"/>
              <a:t>We firmly believe the workshops repaid the efforts of participants and presenters. It felt like time very well-spent in addition to providing valuable networking time as people got to know each other better through the week.</a:t>
            </a:r>
          </a:p>
          <a:p>
            <a:pPr lvl="1"/>
            <a:endParaRPr lang="en-GB" sz="1800" dirty="0"/>
          </a:p>
          <a:p>
            <a:endParaRPr lang="en-GB" sz="1800" dirty="0"/>
          </a:p>
          <a:p>
            <a:pPr marL="180975" lvl="1" indent="0">
              <a:buNone/>
            </a:pPr>
            <a:endParaRPr lang="en-GB" sz="1800" dirty="0"/>
          </a:p>
        </p:txBody>
      </p:sp>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229439"/>
            <a:ext cx="7340190" cy="246221"/>
          </a:xfrm>
        </p:spPr>
        <p:txBody>
          <a:bodyPr/>
          <a:lstStyle/>
          <a:p>
            <a:r>
              <a:rPr lang="en-GB" dirty="0"/>
              <a:t>Something for everybody</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a:xfrm>
            <a:off x="979200" y="675601"/>
            <a:ext cx="6316950" cy="332399"/>
          </a:xfrm>
        </p:spPr>
        <p:txBody>
          <a:bodyPr/>
          <a:lstStyle/>
          <a:p>
            <a:r>
              <a:rPr lang="en-GB" dirty="0"/>
              <a:t>Outcomes</a:t>
            </a:r>
          </a:p>
        </p:txBody>
      </p:sp>
    </p:spTree>
    <p:extLst>
      <p:ext uri="{BB962C8B-B14F-4D97-AF65-F5344CB8AC3E}">
        <p14:creationId xmlns:p14="http://schemas.microsoft.com/office/powerpoint/2010/main" val="4255833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7482A79-606C-4D41-C6F2-1E57010163DF}"/>
              </a:ext>
            </a:extLst>
          </p:cNvPr>
          <p:cNvSpPr>
            <a:spLocks noGrp="1"/>
          </p:cNvSpPr>
          <p:nvPr>
            <p:ph sz="quarter" idx="14"/>
          </p:nvPr>
        </p:nvSpPr>
        <p:spPr>
          <a:xfrm>
            <a:off x="977900" y="1879308"/>
            <a:ext cx="8116939" cy="5055230"/>
          </a:xfrm>
        </p:spPr>
        <p:txBody>
          <a:bodyPr/>
          <a:lstStyle/>
          <a:p>
            <a:r>
              <a:rPr lang="en-GB" sz="1800" dirty="0"/>
              <a:t>We’ve yet to have a full debrief after this year’s seminar, but when we do we’ll consider client feedback, what went well, what can be improved, the range of topics covered, and any logistical matters.</a:t>
            </a:r>
          </a:p>
          <a:p>
            <a:pPr marL="0" indent="0">
              <a:buNone/>
            </a:pPr>
            <a:endParaRPr lang="en-GB" sz="1800" dirty="0"/>
          </a:p>
          <a:p>
            <a:r>
              <a:rPr lang="en-GB" sz="1800" dirty="0"/>
              <a:t>We had 19 participants this year (after one last-minute drop-out). This felt like a good number, making for lively interaction and not leaving any gaps around the table.</a:t>
            </a:r>
          </a:p>
          <a:p>
            <a:pPr lvl="1"/>
            <a:endParaRPr lang="en-GB" sz="1800" dirty="0"/>
          </a:p>
          <a:p>
            <a:r>
              <a:rPr lang="en-GB" sz="1800" dirty="0"/>
              <a:t>For clients who were unable to attend, or who wish for more of their colleagues to take part, CAIM staff are always prepared to fly out to present a couple of days’ worth of seminar highlights. Particularly in the Caribbean.</a:t>
            </a:r>
          </a:p>
          <a:p>
            <a:endParaRPr lang="en-GB" sz="1800" dirty="0"/>
          </a:p>
          <a:p>
            <a:r>
              <a:rPr lang="en-GB" sz="1800" dirty="0"/>
              <a:t>The seminars are just one of our “capacity building” offerings. We also present regular webinars and publish research papers, which can be found on the CAIM website.</a:t>
            </a:r>
          </a:p>
          <a:p>
            <a:pPr lvl="1"/>
            <a:endParaRPr lang="en-GB" sz="1800" dirty="0"/>
          </a:p>
          <a:p>
            <a:endParaRPr lang="en-GB" sz="1800" dirty="0"/>
          </a:p>
          <a:p>
            <a:pPr marL="180975" lvl="1" indent="0">
              <a:buNone/>
            </a:pPr>
            <a:endParaRPr lang="en-GB" sz="1800" dirty="0"/>
          </a:p>
        </p:txBody>
      </p:sp>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229439"/>
            <a:ext cx="7340190" cy="246221"/>
          </a:xfrm>
        </p:spPr>
        <p:txBody>
          <a:bodyPr/>
          <a:lstStyle/>
          <a:p>
            <a:r>
              <a:rPr lang="en-GB" dirty="0"/>
              <a:t>We’re pleased but not complacent</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a:xfrm>
            <a:off x="979200" y="675601"/>
            <a:ext cx="6316950" cy="332399"/>
          </a:xfrm>
        </p:spPr>
        <p:txBody>
          <a:bodyPr/>
          <a:lstStyle/>
          <a:p>
            <a:r>
              <a:rPr lang="en-GB" dirty="0"/>
              <a:t>takeaways</a:t>
            </a:r>
          </a:p>
        </p:txBody>
      </p:sp>
    </p:spTree>
    <p:extLst>
      <p:ext uri="{BB962C8B-B14F-4D97-AF65-F5344CB8AC3E}">
        <p14:creationId xmlns:p14="http://schemas.microsoft.com/office/powerpoint/2010/main" val="1151143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42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392466"/>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519AE100-2625-4348-BC27-CA6A15F6162E}" vid="{2873D34A-7D07-4342-B9AD-29D302CD21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Template>
  <TotalTime>5218</TotalTime>
  <Words>616</Words>
  <Application>Microsoft Office PowerPoint</Application>
  <PresentationFormat>A4 Paper (210x297 mm)</PresentationFormat>
  <Paragraphs>58</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Open Sans</vt:lpstr>
      <vt:lpstr>Source Sans CAIM</vt:lpstr>
      <vt:lpstr>System Font Regular</vt:lpstr>
      <vt:lpstr>Office Theme</vt:lpstr>
      <vt:lpstr>2024 Central bank seminar outcomes &amp; takeaways</vt:lpstr>
      <vt:lpstr>Seminar beginnings</vt:lpstr>
      <vt:lpstr>Seminar organization</vt:lpstr>
      <vt:lpstr>The aims of the Seminar</vt:lpstr>
      <vt:lpstr>Outcomes</vt:lpstr>
      <vt:lpstr>takeaways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Grava, Roberts</dc:creator>
  <cp:lastModifiedBy>Alan Cubbon</cp:lastModifiedBy>
  <cp:revision>151</cp:revision>
  <dcterms:created xsi:type="dcterms:W3CDTF">2021-11-18T14:21:31Z</dcterms:created>
  <dcterms:modified xsi:type="dcterms:W3CDTF">2024-11-15T14:42:31Z</dcterms:modified>
</cp:coreProperties>
</file>