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0"/>
  </p:notesMasterIdLst>
  <p:sldIdLst>
    <p:sldId id="256" r:id="rId5"/>
    <p:sldId id="2102937627" r:id="rId6"/>
    <p:sldId id="376" r:id="rId7"/>
    <p:sldId id="377" r:id="rId8"/>
    <p:sldId id="378" r:id="rId9"/>
    <p:sldId id="392" r:id="rId10"/>
    <p:sldId id="2102937629" r:id="rId11"/>
    <p:sldId id="390" r:id="rId12"/>
    <p:sldId id="381" r:id="rId13"/>
    <p:sldId id="382" r:id="rId14"/>
    <p:sldId id="383" r:id="rId15"/>
    <p:sldId id="384" r:id="rId16"/>
    <p:sldId id="387" r:id="rId17"/>
    <p:sldId id="258" r:id="rId18"/>
    <p:sldId id="257" r:id="rId19"/>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A73"/>
    <a:srgbClr val="D12E28"/>
    <a:srgbClr val="06031B"/>
    <a:srgbClr val="878787"/>
    <a:srgbClr val="A1D5FF"/>
    <a:srgbClr val="C6C6C6"/>
    <a:srgbClr val="FFED8F"/>
    <a:srgbClr val="C0B55E"/>
    <a:srgbClr val="548BE9"/>
    <a:srgbClr val="4B58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65"/>
  </p:normalViewPr>
  <p:slideViewPr>
    <p:cSldViewPr snapToGrid="0">
      <p:cViewPr varScale="1">
        <p:scale>
          <a:sx n="77" d="100"/>
          <a:sy n="77" d="100"/>
        </p:scale>
        <p:origin x="1231" y="55"/>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575695959959397E-2"/>
          <c:y val="3.4267912772585667E-2"/>
          <c:w val="0.94238017418366293"/>
          <c:h val="0.85449603846248201"/>
        </c:manualLayout>
      </c:layout>
      <c:scatterChart>
        <c:scatterStyle val="lineMarker"/>
        <c:varyColors val="0"/>
        <c:ser>
          <c:idx val="0"/>
          <c:order val="0"/>
          <c:tx>
            <c:strRef>
              <c:f>Sheet1!$B$1</c:f>
              <c:strCache>
                <c:ptCount val="1"/>
                <c:pt idx="0">
                  <c:v>Column1</c:v>
                </c:pt>
              </c:strCache>
            </c:strRef>
          </c:tx>
          <c:spPr>
            <a:ln w="19050" cap="rnd">
              <a:solidFill>
                <a:schemeClr val="accent1"/>
              </a:solidFill>
              <a:round/>
            </a:ln>
            <a:effectLst/>
          </c:spPr>
          <c:marker>
            <c:symbol val="none"/>
          </c:marker>
          <c:xVal>
            <c:numRef>
              <c:f>Sheet1!$A$2:$A$132</c:f>
              <c:numCache>
                <c:formatCode>General</c:formatCode>
                <c:ptCount val="131"/>
                <c:pt idx="0">
                  <c:v>-7</c:v>
                </c:pt>
                <c:pt idx="1">
                  <c:v>-6.9</c:v>
                </c:pt>
                <c:pt idx="2">
                  <c:v>-6.8</c:v>
                </c:pt>
                <c:pt idx="3">
                  <c:v>-6.7</c:v>
                </c:pt>
                <c:pt idx="4">
                  <c:v>-6.6</c:v>
                </c:pt>
                <c:pt idx="5">
                  <c:v>-6.5</c:v>
                </c:pt>
                <c:pt idx="6">
                  <c:v>-6.4</c:v>
                </c:pt>
                <c:pt idx="7">
                  <c:v>-6.3</c:v>
                </c:pt>
                <c:pt idx="8">
                  <c:v>-6.2</c:v>
                </c:pt>
                <c:pt idx="9">
                  <c:v>-6.1</c:v>
                </c:pt>
                <c:pt idx="10">
                  <c:v>-6</c:v>
                </c:pt>
                <c:pt idx="11">
                  <c:v>-5.9</c:v>
                </c:pt>
                <c:pt idx="12">
                  <c:v>-5.8</c:v>
                </c:pt>
                <c:pt idx="13">
                  <c:v>-5.7</c:v>
                </c:pt>
                <c:pt idx="14">
                  <c:v>-5.6</c:v>
                </c:pt>
                <c:pt idx="15">
                  <c:v>-5.5000000000000098</c:v>
                </c:pt>
                <c:pt idx="16">
                  <c:v>-5.4000000000000101</c:v>
                </c:pt>
                <c:pt idx="17">
                  <c:v>-5.3000000000000096</c:v>
                </c:pt>
                <c:pt idx="18">
                  <c:v>-5.2000000000000099</c:v>
                </c:pt>
                <c:pt idx="19">
                  <c:v>-5.1000000000000103</c:v>
                </c:pt>
                <c:pt idx="20">
                  <c:v>-5.0000000000000098</c:v>
                </c:pt>
                <c:pt idx="21">
                  <c:v>-4.9000000000000101</c:v>
                </c:pt>
                <c:pt idx="22">
                  <c:v>-4.8000000000000096</c:v>
                </c:pt>
                <c:pt idx="23">
                  <c:v>-4.7000000000000099</c:v>
                </c:pt>
                <c:pt idx="24">
                  <c:v>-4.6000000000000103</c:v>
                </c:pt>
                <c:pt idx="25">
                  <c:v>-4.5000000000000098</c:v>
                </c:pt>
                <c:pt idx="26">
                  <c:v>-4.4000000000000101</c:v>
                </c:pt>
                <c:pt idx="27">
                  <c:v>-4.3000000000000096</c:v>
                </c:pt>
                <c:pt idx="28">
                  <c:v>-4.2000000000000099</c:v>
                </c:pt>
                <c:pt idx="29">
                  <c:v>-4.1000000000000103</c:v>
                </c:pt>
                <c:pt idx="30">
                  <c:v>-4.0000000000000098</c:v>
                </c:pt>
                <c:pt idx="31">
                  <c:v>-3.9000000000000101</c:v>
                </c:pt>
                <c:pt idx="32">
                  <c:v>-3.80000000000001</c:v>
                </c:pt>
                <c:pt idx="33">
                  <c:v>-3.7000000000000099</c:v>
                </c:pt>
                <c:pt idx="34">
                  <c:v>-3.6000000000000099</c:v>
                </c:pt>
                <c:pt idx="35">
                  <c:v>-3.5000000000000102</c:v>
                </c:pt>
                <c:pt idx="36">
                  <c:v>-3.4000000000000101</c:v>
                </c:pt>
                <c:pt idx="37">
                  <c:v>-3.30000000000001</c:v>
                </c:pt>
                <c:pt idx="38">
                  <c:v>-3.2000000000000099</c:v>
                </c:pt>
                <c:pt idx="39">
                  <c:v>-3.1000000000000099</c:v>
                </c:pt>
                <c:pt idx="40">
                  <c:v>-3.0000000000000102</c:v>
                </c:pt>
                <c:pt idx="41">
                  <c:v>-2.9000000000000101</c:v>
                </c:pt>
                <c:pt idx="42">
                  <c:v>-2.80000000000001</c:v>
                </c:pt>
                <c:pt idx="43">
                  <c:v>-2.7000000000000202</c:v>
                </c:pt>
                <c:pt idx="44">
                  <c:v>-2.6000000000000201</c:v>
                </c:pt>
                <c:pt idx="45">
                  <c:v>-2.50000000000002</c:v>
                </c:pt>
                <c:pt idx="46">
                  <c:v>-2.4000000000000199</c:v>
                </c:pt>
                <c:pt idx="47">
                  <c:v>-2.3000000000000198</c:v>
                </c:pt>
                <c:pt idx="48">
                  <c:v>-2.2000000000000202</c:v>
                </c:pt>
                <c:pt idx="49">
                  <c:v>-2.1000000000000201</c:v>
                </c:pt>
                <c:pt idx="50">
                  <c:v>-2.00000000000002</c:v>
                </c:pt>
                <c:pt idx="51">
                  <c:v>-1.9000000000000199</c:v>
                </c:pt>
                <c:pt idx="52">
                  <c:v>-1.80000000000002</c:v>
                </c:pt>
                <c:pt idx="53">
                  <c:v>-1.7000000000000199</c:v>
                </c:pt>
                <c:pt idx="54">
                  <c:v>-1.6000000000000201</c:v>
                </c:pt>
                <c:pt idx="55">
                  <c:v>-1.50000000000002</c:v>
                </c:pt>
                <c:pt idx="56">
                  <c:v>-1.4000000000000199</c:v>
                </c:pt>
                <c:pt idx="57">
                  <c:v>-1.30000000000002</c:v>
                </c:pt>
                <c:pt idx="58">
                  <c:v>-1.2000000000000199</c:v>
                </c:pt>
                <c:pt idx="59">
                  <c:v>-1.1000000000000201</c:v>
                </c:pt>
                <c:pt idx="60">
                  <c:v>-1.00000000000002</c:v>
                </c:pt>
                <c:pt idx="61">
                  <c:v>-0.90000000000002001</c:v>
                </c:pt>
                <c:pt idx="62">
                  <c:v>-0.80000000000002003</c:v>
                </c:pt>
                <c:pt idx="63">
                  <c:v>-0.70000000000002005</c:v>
                </c:pt>
                <c:pt idx="64">
                  <c:v>-0.60000000000001996</c:v>
                </c:pt>
                <c:pt idx="65">
                  <c:v>-0.50000000000001998</c:v>
                </c:pt>
                <c:pt idx="66">
                  <c:v>-0.40000000000002001</c:v>
                </c:pt>
                <c:pt idx="67">
                  <c:v>-0.30000000000001997</c:v>
                </c:pt>
                <c:pt idx="68">
                  <c:v>-0.20000000000002</c:v>
                </c:pt>
                <c:pt idx="69">
                  <c:v>-0.10000000000002</c:v>
                </c:pt>
                <c:pt idx="70">
                  <c:v>-2.0428103653102899E-14</c:v>
                </c:pt>
                <c:pt idx="71">
                  <c:v>9.9999999999970293E-2</c:v>
                </c:pt>
                <c:pt idx="72">
                  <c:v>0.19999999999997001</c:v>
                </c:pt>
                <c:pt idx="73">
                  <c:v>0.29999999999997001</c:v>
                </c:pt>
                <c:pt idx="74">
                  <c:v>0.39999999999996999</c:v>
                </c:pt>
                <c:pt idx="75">
                  <c:v>0.49999999999997002</c:v>
                </c:pt>
                <c:pt idx="76">
                  <c:v>0.59999999999997</c:v>
                </c:pt>
                <c:pt idx="77">
                  <c:v>0.69999999999996998</c:v>
                </c:pt>
                <c:pt idx="78">
                  <c:v>0.79999999999996996</c:v>
                </c:pt>
                <c:pt idx="79">
                  <c:v>0.89999999999997005</c:v>
                </c:pt>
                <c:pt idx="80">
                  <c:v>0.99999999999997002</c:v>
                </c:pt>
                <c:pt idx="81">
                  <c:v>1.0999999999999699</c:v>
                </c:pt>
                <c:pt idx="82">
                  <c:v>1.19999999999997</c:v>
                </c:pt>
                <c:pt idx="83">
                  <c:v>1.2999999999999701</c:v>
                </c:pt>
                <c:pt idx="84">
                  <c:v>1.3999999999999699</c:v>
                </c:pt>
                <c:pt idx="85">
                  <c:v>1.49999999999997</c:v>
                </c:pt>
                <c:pt idx="86">
                  <c:v>1.5999999999999699</c:v>
                </c:pt>
                <c:pt idx="87">
                  <c:v>1.69999999999997</c:v>
                </c:pt>
                <c:pt idx="88">
                  <c:v>1.7999999999999701</c:v>
                </c:pt>
                <c:pt idx="89">
                  <c:v>1.8999999999999699</c:v>
                </c:pt>
                <c:pt idx="90">
                  <c:v>1.99999999999997</c:v>
                </c:pt>
                <c:pt idx="91">
                  <c:v>2.0999999999999699</c:v>
                </c:pt>
                <c:pt idx="92">
                  <c:v>2.19999999999997</c:v>
                </c:pt>
                <c:pt idx="93">
                  <c:v>2.2999999999999701</c:v>
                </c:pt>
                <c:pt idx="94">
                  <c:v>2.3999999999999702</c:v>
                </c:pt>
                <c:pt idx="95">
                  <c:v>2.4999999999999698</c:v>
                </c:pt>
                <c:pt idx="96">
                  <c:v>2.5999999999999699</c:v>
                </c:pt>
                <c:pt idx="97">
                  <c:v>2.69999999999997</c:v>
                </c:pt>
                <c:pt idx="98">
                  <c:v>2.7999999999999701</c:v>
                </c:pt>
                <c:pt idx="99">
                  <c:v>2.8999999999999599</c:v>
                </c:pt>
                <c:pt idx="100">
                  <c:v>2.99999999999996</c:v>
                </c:pt>
                <c:pt idx="101">
                  <c:v>3.1</c:v>
                </c:pt>
                <c:pt idx="102">
                  <c:v>3.2</c:v>
                </c:pt>
                <c:pt idx="103">
                  <c:v>3.3</c:v>
                </c:pt>
                <c:pt idx="104">
                  <c:v>3.4</c:v>
                </c:pt>
                <c:pt idx="105">
                  <c:v>3.5</c:v>
                </c:pt>
                <c:pt idx="106">
                  <c:v>3.6</c:v>
                </c:pt>
                <c:pt idx="107">
                  <c:v>3.7</c:v>
                </c:pt>
                <c:pt idx="108">
                  <c:v>3.8</c:v>
                </c:pt>
                <c:pt idx="109">
                  <c:v>3.9</c:v>
                </c:pt>
                <c:pt idx="110">
                  <c:v>4</c:v>
                </c:pt>
                <c:pt idx="111">
                  <c:v>4.0999999999999996</c:v>
                </c:pt>
                <c:pt idx="112">
                  <c:v>4.2</c:v>
                </c:pt>
                <c:pt idx="113">
                  <c:v>4.3</c:v>
                </c:pt>
                <c:pt idx="114">
                  <c:v>4.4000000000000004</c:v>
                </c:pt>
                <c:pt idx="115">
                  <c:v>4.5</c:v>
                </c:pt>
                <c:pt idx="116">
                  <c:v>4.5999999999999996</c:v>
                </c:pt>
                <c:pt idx="117">
                  <c:v>4.7</c:v>
                </c:pt>
                <c:pt idx="118">
                  <c:v>4.8</c:v>
                </c:pt>
                <c:pt idx="119">
                  <c:v>4.9000000000000004</c:v>
                </c:pt>
                <c:pt idx="120">
                  <c:v>5</c:v>
                </c:pt>
                <c:pt idx="121">
                  <c:v>5.0999999999999996</c:v>
                </c:pt>
                <c:pt idx="122">
                  <c:v>5.2</c:v>
                </c:pt>
                <c:pt idx="123">
                  <c:v>5.3</c:v>
                </c:pt>
                <c:pt idx="124">
                  <c:v>5.4</c:v>
                </c:pt>
                <c:pt idx="125">
                  <c:v>5.5</c:v>
                </c:pt>
                <c:pt idx="126">
                  <c:v>5.6</c:v>
                </c:pt>
                <c:pt idx="127">
                  <c:v>5.7</c:v>
                </c:pt>
                <c:pt idx="128">
                  <c:v>5.8</c:v>
                </c:pt>
                <c:pt idx="129">
                  <c:v>5.9</c:v>
                </c:pt>
                <c:pt idx="130">
                  <c:v>6</c:v>
                </c:pt>
              </c:numCache>
            </c:numRef>
          </c:xVal>
          <c:yVal>
            <c:numRef>
              <c:f>Sheet1!$B$2:$B$132</c:f>
              <c:numCache>
                <c:formatCode>General</c:formatCode>
                <c:ptCount val="131"/>
                <c:pt idx="0">
                  <c:v>9.1347204083645936E-12</c:v>
                </c:pt>
                <c:pt idx="1">
                  <c:v>1.8303322170155714E-11</c:v>
                </c:pt>
                <c:pt idx="2">
                  <c:v>3.6309615017918004E-11</c:v>
                </c:pt>
                <c:pt idx="3">
                  <c:v>7.1313281239960764E-11</c:v>
                </c:pt>
                <c:pt idx="4">
                  <c:v>1.3866799941653172E-10</c:v>
                </c:pt>
                <c:pt idx="5">
                  <c:v>2.6695566147628519E-10</c:v>
                </c:pt>
                <c:pt idx="6">
                  <c:v>5.0881402816450389E-10</c:v>
                </c:pt>
                <c:pt idx="7">
                  <c:v>9.6014333703123363E-10</c:v>
                </c:pt>
                <c:pt idx="8">
                  <c:v>1.7937839079640794E-9</c:v>
                </c:pt>
                <c:pt idx="9">
                  <c:v>3.3178842435473049E-9</c:v>
                </c:pt>
                <c:pt idx="10">
                  <c:v>6.0758828498232861E-9</c:v>
                </c:pt>
                <c:pt idx="11">
                  <c:v>1.1015763624682308E-8</c:v>
                </c:pt>
                <c:pt idx="12">
                  <c:v>1.9773196406244672E-8</c:v>
                </c:pt>
                <c:pt idx="13">
                  <c:v>3.513955094820434E-8</c:v>
                </c:pt>
                <c:pt idx="14">
                  <c:v>6.1826205001658573E-8</c:v>
                </c:pt>
                <c:pt idx="15">
                  <c:v>1.0769760042542703E-7</c:v>
                </c:pt>
                <c:pt idx="16">
                  <c:v>1.8573618445551907E-7</c:v>
                </c:pt>
                <c:pt idx="17">
                  <c:v>3.1713492167158123E-7</c:v>
                </c:pt>
                <c:pt idx="18">
                  <c:v>5.3610353446973477E-7</c:v>
                </c:pt>
                <c:pt idx="19">
                  <c:v>8.9724351623828588E-7</c:v>
                </c:pt>
                <c:pt idx="20">
                  <c:v>1.4867195147342238E-6</c:v>
                </c:pt>
                <c:pt idx="21">
                  <c:v>2.4389607458932395E-6</c:v>
                </c:pt>
                <c:pt idx="22">
                  <c:v>3.9612990910318923E-6</c:v>
                </c:pt>
                <c:pt idx="23">
                  <c:v>6.369825178866807E-6</c:v>
                </c:pt>
                <c:pt idx="24">
                  <c:v>1.0140852065486255E-5</c:v>
                </c:pt>
                <c:pt idx="25">
                  <c:v>1.5983741106904766E-5</c:v>
                </c:pt>
                <c:pt idx="26">
                  <c:v>2.4942471290052468E-5</c:v>
                </c:pt>
                <c:pt idx="27">
                  <c:v>3.853519674208549E-5</c:v>
                </c:pt>
                <c:pt idx="28">
                  <c:v>5.8943067756537443E-5</c:v>
                </c:pt>
                <c:pt idx="29">
                  <c:v>8.926165717712912E-5</c:v>
                </c:pt>
                <c:pt idx="30">
                  <c:v>1.3383022576488014E-4</c:v>
                </c:pt>
                <c:pt idx="31">
                  <c:v>1.9865547139276475E-4</c:v>
                </c:pt>
                <c:pt idx="32">
                  <c:v>2.919469257914491E-4</c:v>
                </c:pt>
                <c:pt idx="33">
                  <c:v>4.2478027055073593E-4</c:v>
                </c:pt>
                <c:pt idx="34">
                  <c:v>6.1190193011375076E-4</c:v>
                </c:pt>
                <c:pt idx="35">
                  <c:v>8.7268269504572915E-4</c:v>
                </c:pt>
                <c:pt idx="36">
                  <c:v>1.2322191684729772E-3</c:v>
                </c:pt>
                <c:pt idx="37">
                  <c:v>1.7225689390536229E-3</c:v>
                </c:pt>
                <c:pt idx="38">
                  <c:v>2.3840882014647662E-3</c:v>
                </c:pt>
                <c:pt idx="39">
                  <c:v>3.2668190561998202E-3</c:v>
                </c:pt>
                <c:pt idx="40">
                  <c:v>4.431848411937874E-3</c:v>
                </c:pt>
                <c:pt idx="41">
                  <c:v>5.9525324197756795E-3</c:v>
                </c:pt>
                <c:pt idx="42">
                  <c:v>7.915451582979743E-3</c:v>
                </c:pt>
                <c:pt idx="43">
                  <c:v>1.0420934814422026E-2</c:v>
                </c:pt>
                <c:pt idx="44">
                  <c:v>1.3582969233684909E-2</c:v>
                </c:pt>
                <c:pt idx="45">
                  <c:v>1.7528300493567666E-2</c:v>
                </c:pt>
                <c:pt idx="46">
                  <c:v>2.2394530294841827E-2</c:v>
                </c:pt>
                <c:pt idx="47">
                  <c:v>2.8327037741599882E-2</c:v>
                </c:pt>
                <c:pt idx="48">
                  <c:v>3.5474592846229863E-2</c:v>
                </c:pt>
                <c:pt idx="49">
                  <c:v>4.3983595980425338E-2</c:v>
                </c:pt>
                <c:pt idx="50">
                  <c:v>5.3990966513185898E-2</c:v>
                </c:pt>
                <c:pt idx="51">
                  <c:v>6.5615814774674111E-2</c:v>
                </c:pt>
                <c:pt idx="52">
                  <c:v>7.8950158300891318E-2</c:v>
                </c:pt>
                <c:pt idx="53">
                  <c:v>9.4049077376883741E-2</c:v>
                </c:pt>
                <c:pt idx="54">
                  <c:v>0.110920834679452</c:v>
                </c:pt>
                <c:pt idx="55">
                  <c:v>0.12951759566588786</c:v>
                </c:pt>
                <c:pt idx="56">
                  <c:v>0.14972746563574069</c:v>
                </c:pt>
                <c:pt idx="57">
                  <c:v>0.17136859204780289</c:v>
                </c:pt>
                <c:pt idx="58">
                  <c:v>0.19418605498320829</c:v>
                </c:pt>
                <c:pt idx="59">
                  <c:v>0.21785217703254575</c:v>
                </c:pt>
                <c:pt idx="60">
                  <c:v>0.24197072451913854</c:v>
                </c:pt>
                <c:pt idx="61">
                  <c:v>0.26608524989875004</c:v>
                </c:pt>
                <c:pt idx="62">
                  <c:v>0.28969155276147812</c:v>
                </c:pt>
                <c:pt idx="63">
                  <c:v>0.31225393336675689</c:v>
                </c:pt>
                <c:pt idx="64">
                  <c:v>0.33322460289179567</c:v>
                </c:pt>
                <c:pt idx="65">
                  <c:v>0.35206532676429597</c:v>
                </c:pt>
                <c:pt idx="66">
                  <c:v>0.36827014030332039</c:v>
                </c:pt>
                <c:pt idx="67">
                  <c:v>0.38138781546052181</c:v>
                </c:pt>
                <c:pt idx="68">
                  <c:v>0.39104269397545433</c:v>
                </c:pt>
                <c:pt idx="69">
                  <c:v>0.39695254747701098</c:v>
                </c:pt>
                <c:pt idx="70">
                  <c:v>0.3989422804014327</c:v>
                </c:pt>
                <c:pt idx="71">
                  <c:v>0.39695254747701297</c:v>
                </c:pt>
                <c:pt idx="72">
                  <c:v>0.39104269397545821</c:v>
                </c:pt>
                <c:pt idx="73">
                  <c:v>0.38138781546052752</c:v>
                </c:pt>
                <c:pt idx="74">
                  <c:v>0.36827014030332778</c:v>
                </c:pt>
                <c:pt idx="75">
                  <c:v>0.3520653267643048</c:v>
                </c:pt>
                <c:pt idx="76">
                  <c:v>0.33322460289180567</c:v>
                </c:pt>
                <c:pt idx="77">
                  <c:v>0.31225393336676782</c:v>
                </c:pt>
                <c:pt idx="78">
                  <c:v>0.28969155276148972</c:v>
                </c:pt>
                <c:pt idx="79">
                  <c:v>0.26608524989876198</c:v>
                </c:pt>
                <c:pt idx="80">
                  <c:v>0.24197072451915064</c:v>
                </c:pt>
                <c:pt idx="81">
                  <c:v>0.21785217703255777</c:v>
                </c:pt>
                <c:pt idx="82">
                  <c:v>0.19418605498321995</c:v>
                </c:pt>
                <c:pt idx="83">
                  <c:v>0.17136859204781404</c:v>
                </c:pt>
                <c:pt idx="84">
                  <c:v>0.14972746563575118</c:v>
                </c:pt>
                <c:pt idx="85">
                  <c:v>0.12951759566589754</c:v>
                </c:pt>
                <c:pt idx="86">
                  <c:v>0.1109208346794609</c:v>
                </c:pt>
                <c:pt idx="87">
                  <c:v>9.4049077376891735E-2</c:v>
                </c:pt>
                <c:pt idx="88">
                  <c:v>7.895015830089841E-2</c:v>
                </c:pt>
                <c:pt idx="89">
                  <c:v>6.5615814774680342E-2</c:v>
                </c:pt>
                <c:pt idx="90">
                  <c:v>5.3990966513191289E-2</c:v>
                </c:pt>
                <c:pt idx="91">
                  <c:v>4.3983595980429988E-2</c:v>
                </c:pt>
                <c:pt idx="92">
                  <c:v>3.5474592846233791E-2</c:v>
                </c:pt>
                <c:pt idx="93">
                  <c:v>2.8327037741603125E-2</c:v>
                </c:pt>
                <c:pt idx="94">
                  <c:v>2.2394530294844502E-2</c:v>
                </c:pt>
                <c:pt idx="95">
                  <c:v>1.7528300493569862E-2</c:v>
                </c:pt>
                <c:pt idx="96">
                  <c:v>1.3582969233686681E-2</c:v>
                </c:pt>
                <c:pt idx="97">
                  <c:v>1.0420934814423442E-2</c:v>
                </c:pt>
                <c:pt idx="98">
                  <c:v>7.9154515829806277E-3</c:v>
                </c:pt>
                <c:pt idx="99">
                  <c:v>5.9525324197765468E-3</c:v>
                </c:pt>
                <c:pt idx="100">
                  <c:v>4.4318484119385384E-3</c:v>
                </c:pt>
                <c:pt idx="101">
                  <c:v>3.2668190561999182E-3</c:v>
                </c:pt>
                <c:pt idx="102">
                  <c:v>2.3840882014648404E-3</c:v>
                </c:pt>
                <c:pt idx="103">
                  <c:v>1.7225689390536812E-3</c:v>
                </c:pt>
                <c:pt idx="104">
                  <c:v>1.2322191684730199E-3</c:v>
                </c:pt>
                <c:pt idx="105">
                  <c:v>8.7268269504576015E-4</c:v>
                </c:pt>
                <c:pt idx="106">
                  <c:v>6.119019301137719E-4</c:v>
                </c:pt>
                <c:pt idx="107">
                  <c:v>4.2478027055075143E-4</c:v>
                </c:pt>
                <c:pt idx="108">
                  <c:v>2.9194692579146027E-4</c:v>
                </c:pt>
                <c:pt idx="109">
                  <c:v>1.9865547139277272E-4</c:v>
                </c:pt>
                <c:pt idx="110">
                  <c:v>1.3383022576488537E-4</c:v>
                </c:pt>
                <c:pt idx="111">
                  <c:v>8.9261657177132928E-5</c:v>
                </c:pt>
                <c:pt idx="112">
                  <c:v>5.8943067756539855E-5</c:v>
                </c:pt>
                <c:pt idx="113">
                  <c:v>3.8535196742087129E-5</c:v>
                </c:pt>
                <c:pt idx="114">
                  <c:v>2.4942471290053535E-5</c:v>
                </c:pt>
                <c:pt idx="115">
                  <c:v>1.5983741106905475E-5</c:v>
                </c:pt>
                <c:pt idx="116">
                  <c:v>1.0140852065486758E-5</c:v>
                </c:pt>
                <c:pt idx="117">
                  <c:v>6.3698251788670899E-6</c:v>
                </c:pt>
                <c:pt idx="118">
                  <c:v>3.9612990910320753E-6</c:v>
                </c:pt>
                <c:pt idx="119">
                  <c:v>2.4389607458933522E-6</c:v>
                </c:pt>
                <c:pt idx="120">
                  <c:v>1.4867195147342977E-6</c:v>
                </c:pt>
                <c:pt idx="121">
                  <c:v>8.9724351623833374E-7</c:v>
                </c:pt>
                <c:pt idx="122">
                  <c:v>5.3610353446976145E-7</c:v>
                </c:pt>
                <c:pt idx="123">
                  <c:v>3.1713492167159759E-7</c:v>
                </c:pt>
                <c:pt idx="124">
                  <c:v>1.8573618445552897E-7</c:v>
                </c:pt>
                <c:pt idx="125">
                  <c:v>1.0769760042543276E-7</c:v>
                </c:pt>
                <c:pt idx="126">
                  <c:v>6.1826205001658573E-8</c:v>
                </c:pt>
                <c:pt idx="127">
                  <c:v>3.513955094820434E-8</c:v>
                </c:pt>
                <c:pt idx="128">
                  <c:v>1.9773196406244672E-8</c:v>
                </c:pt>
                <c:pt idx="129">
                  <c:v>1.1015763624682308E-8</c:v>
                </c:pt>
                <c:pt idx="130">
                  <c:v>6.0758828498232861E-9</c:v>
                </c:pt>
              </c:numCache>
            </c:numRef>
          </c:yVal>
          <c:smooth val="0"/>
          <c:extLst>
            <c:ext xmlns:c16="http://schemas.microsoft.com/office/drawing/2014/chart" uri="{C3380CC4-5D6E-409C-BE32-E72D297353CC}">
              <c16:uniqueId val="{00000000-1E18-4391-AD0E-6837A8D5EE9B}"/>
            </c:ext>
          </c:extLst>
        </c:ser>
        <c:ser>
          <c:idx val="1"/>
          <c:order val="1"/>
          <c:tx>
            <c:strRef>
              <c:f>Sheet1!$C$1</c:f>
              <c:strCache>
                <c:ptCount val="1"/>
                <c:pt idx="0">
                  <c:v>Column2</c:v>
                </c:pt>
              </c:strCache>
            </c:strRef>
          </c:tx>
          <c:spPr>
            <a:ln w="25400" cap="rnd">
              <a:solidFill>
                <a:schemeClr val="accent1"/>
              </a:solidFill>
              <a:round/>
            </a:ln>
            <a:effectLst/>
          </c:spPr>
          <c:marker>
            <c:symbol val="none"/>
          </c:marker>
          <c:xVal>
            <c:numRef>
              <c:f>Sheet1!$A$2:$A$132</c:f>
              <c:numCache>
                <c:formatCode>General</c:formatCode>
                <c:ptCount val="131"/>
                <c:pt idx="0">
                  <c:v>-7</c:v>
                </c:pt>
                <c:pt idx="1">
                  <c:v>-6.9</c:v>
                </c:pt>
                <c:pt idx="2">
                  <c:v>-6.8</c:v>
                </c:pt>
                <c:pt idx="3">
                  <c:v>-6.7</c:v>
                </c:pt>
                <c:pt idx="4">
                  <c:v>-6.6</c:v>
                </c:pt>
                <c:pt idx="5">
                  <c:v>-6.5</c:v>
                </c:pt>
                <c:pt idx="6">
                  <c:v>-6.4</c:v>
                </c:pt>
                <c:pt idx="7">
                  <c:v>-6.3</c:v>
                </c:pt>
                <c:pt idx="8">
                  <c:v>-6.2</c:v>
                </c:pt>
                <c:pt idx="9">
                  <c:v>-6.1</c:v>
                </c:pt>
                <c:pt idx="10">
                  <c:v>-6</c:v>
                </c:pt>
                <c:pt idx="11">
                  <c:v>-5.9</c:v>
                </c:pt>
                <c:pt idx="12">
                  <c:v>-5.8</c:v>
                </c:pt>
                <c:pt idx="13">
                  <c:v>-5.7</c:v>
                </c:pt>
                <c:pt idx="14">
                  <c:v>-5.6</c:v>
                </c:pt>
                <c:pt idx="15">
                  <c:v>-5.5000000000000098</c:v>
                </c:pt>
                <c:pt idx="16">
                  <c:v>-5.4000000000000101</c:v>
                </c:pt>
                <c:pt idx="17">
                  <c:v>-5.3000000000000096</c:v>
                </c:pt>
                <c:pt idx="18">
                  <c:v>-5.2000000000000099</c:v>
                </c:pt>
                <c:pt idx="19">
                  <c:v>-5.1000000000000103</c:v>
                </c:pt>
                <c:pt idx="20">
                  <c:v>-5.0000000000000098</c:v>
                </c:pt>
                <c:pt idx="21">
                  <c:v>-4.9000000000000101</c:v>
                </c:pt>
                <c:pt idx="22">
                  <c:v>-4.8000000000000096</c:v>
                </c:pt>
                <c:pt idx="23">
                  <c:v>-4.7000000000000099</c:v>
                </c:pt>
                <c:pt idx="24">
                  <c:v>-4.6000000000000103</c:v>
                </c:pt>
                <c:pt idx="25">
                  <c:v>-4.5000000000000098</c:v>
                </c:pt>
                <c:pt idx="26">
                  <c:v>-4.4000000000000101</c:v>
                </c:pt>
                <c:pt idx="27">
                  <c:v>-4.3000000000000096</c:v>
                </c:pt>
                <c:pt idx="28">
                  <c:v>-4.2000000000000099</c:v>
                </c:pt>
                <c:pt idx="29">
                  <c:v>-4.1000000000000103</c:v>
                </c:pt>
                <c:pt idx="30">
                  <c:v>-4.0000000000000098</c:v>
                </c:pt>
                <c:pt idx="31">
                  <c:v>-3.9000000000000101</c:v>
                </c:pt>
                <c:pt idx="32">
                  <c:v>-3.80000000000001</c:v>
                </c:pt>
                <c:pt idx="33">
                  <c:v>-3.7000000000000099</c:v>
                </c:pt>
                <c:pt idx="34">
                  <c:v>-3.6000000000000099</c:v>
                </c:pt>
                <c:pt idx="35">
                  <c:v>-3.5000000000000102</c:v>
                </c:pt>
                <c:pt idx="36">
                  <c:v>-3.4000000000000101</c:v>
                </c:pt>
                <c:pt idx="37">
                  <c:v>-3.30000000000001</c:v>
                </c:pt>
                <c:pt idx="38">
                  <c:v>-3.2000000000000099</c:v>
                </c:pt>
                <c:pt idx="39">
                  <c:v>-3.1000000000000099</c:v>
                </c:pt>
                <c:pt idx="40">
                  <c:v>-3.0000000000000102</c:v>
                </c:pt>
                <c:pt idx="41">
                  <c:v>-2.9000000000000101</c:v>
                </c:pt>
                <c:pt idx="42">
                  <c:v>-2.80000000000001</c:v>
                </c:pt>
                <c:pt idx="43">
                  <c:v>-2.7000000000000202</c:v>
                </c:pt>
                <c:pt idx="44">
                  <c:v>-2.6000000000000201</c:v>
                </c:pt>
                <c:pt idx="45">
                  <c:v>-2.50000000000002</c:v>
                </c:pt>
                <c:pt idx="46">
                  <c:v>-2.4000000000000199</c:v>
                </c:pt>
                <c:pt idx="47">
                  <c:v>-2.3000000000000198</c:v>
                </c:pt>
                <c:pt idx="48">
                  <c:v>-2.2000000000000202</c:v>
                </c:pt>
                <c:pt idx="49">
                  <c:v>-2.1000000000000201</c:v>
                </c:pt>
                <c:pt idx="50">
                  <c:v>-2.00000000000002</c:v>
                </c:pt>
                <c:pt idx="51">
                  <c:v>-1.9000000000000199</c:v>
                </c:pt>
                <c:pt idx="52">
                  <c:v>-1.80000000000002</c:v>
                </c:pt>
                <c:pt idx="53">
                  <c:v>-1.7000000000000199</c:v>
                </c:pt>
                <c:pt idx="54">
                  <c:v>-1.6000000000000201</c:v>
                </c:pt>
                <c:pt idx="55">
                  <c:v>-1.50000000000002</c:v>
                </c:pt>
                <c:pt idx="56">
                  <c:v>-1.4000000000000199</c:v>
                </c:pt>
                <c:pt idx="57">
                  <c:v>-1.30000000000002</c:v>
                </c:pt>
                <c:pt idx="58">
                  <c:v>-1.2000000000000199</c:v>
                </c:pt>
                <c:pt idx="59">
                  <c:v>-1.1000000000000201</c:v>
                </c:pt>
                <c:pt idx="60">
                  <c:v>-1.00000000000002</c:v>
                </c:pt>
                <c:pt idx="61">
                  <c:v>-0.90000000000002001</c:v>
                </c:pt>
                <c:pt idx="62">
                  <c:v>-0.80000000000002003</c:v>
                </c:pt>
                <c:pt idx="63">
                  <c:v>-0.70000000000002005</c:v>
                </c:pt>
                <c:pt idx="64">
                  <c:v>-0.60000000000001996</c:v>
                </c:pt>
                <c:pt idx="65">
                  <c:v>-0.50000000000001998</c:v>
                </c:pt>
                <c:pt idx="66">
                  <c:v>-0.40000000000002001</c:v>
                </c:pt>
                <c:pt idx="67">
                  <c:v>-0.30000000000001997</c:v>
                </c:pt>
                <c:pt idx="68">
                  <c:v>-0.20000000000002</c:v>
                </c:pt>
                <c:pt idx="69">
                  <c:v>-0.10000000000002</c:v>
                </c:pt>
                <c:pt idx="70">
                  <c:v>-2.0428103653102899E-14</c:v>
                </c:pt>
                <c:pt idx="71">
                  <c:v>9.9999999999970293E-2</c:v>
                </c:pt>
                <c:pt idx="72">
                  <c:v>0.19999999999997001</c:v>
                </c:pt>
                <c:pt idx="73">
                  <c:v>0.29999999999997001</c:v>
                </c:pt>
                <c:pt idx="74">
                  <c:v>0.39999999999996999</c:v>
                </c:pt>
                <c:pt idx="75">
                  <c:v>0.49999999999997002</c:v>
                </c:pt>
                <c:pt idx="76">
                  <c:v>0.59999999999997</c:v>
                </c:pt>
                <c:pt idx="77">
                  <c:v>0.69999999999996998</c:v>
                </c:pt>
                <c:pt idx="78">
                  <c:v>0.79999999999996996</c:v>
                </c:pt>
                <c:pt idx="79">
                  <c:v>0.89999999999997005</c:v>
                </c:pt>
                <c:pt idx="80">
                  <c:v>0.99999999999997002</c:v>
                </c:pt>
                <c:pt idx="81">
                  <c:v>1.0999999999999699</c:v>
                </c:pt>
                <c:pt idx="82">
                  <c:v>1.19999999999997</c:v>
                </c:pt>
                <c:pt idx="83">
                  <c:v>1.2999999999999701</c:v>
                </c:pt>
                <c:pt idx="84">
                  <c:v>1.3999999999999699</c:v>
                </c:pt>
                <c:pt idx="85">
                  <c:v>1.49999999999997</c:v>
                </c:pt>
                <c:pt idx="86">
                  <c:v>1.5999999999999699</c:v>
                </c:pt>
                <c:pt idx="87">
                  <c:v>1.69999999999997</c:v>
                </c:pt>
                <c:pt idx="88">
                  <c:v>1.7999999999999701</c:v>
                </c:pt>
                <c:pt idx="89">
                  <c:v>1.8999999999999699</c:v>
                </c:pt>
                <c:pt idx="90">
                  <c:v>1.99999999999997</c:v>
                </c:pt>
                <c:pt idx="91">
                  <c:v>2.0999999999999699</c:v>
                </c:pt>
                <c:pt idx="92">
                  <c:v>2.19999999999997</c:v>
                </c:pt>
                <c:pt idx="93">
                  <c:v>2.2999999999999701</c:v>
                </c:pt>
                <c:pt idx="94">
                  <c:v>2.3999999999999702</c:v>
                </c:pt>
                <c:pt idx="95">
                  <c:v>2.4999999999999698</c:v>
                </c:pt>
                <c:pt idx="96">
                  <c:v>2.5999999999999699</c:v>
                </c:pt>
                <c:pt idx="97">
                  <c:v>2.69999999999997</c:v>
                </c:pt>
                <c:pt idx="98">
                  <c:v>2.7999999999999701</c:v>
                </c:pt>
                <c:pt idx="99">
                  <c:v>2.8999999999999599</c:v>
                </c:pt>
                <c:pt idx="100">
                  <c:v>2.99999999999996</c:v>
                </c:pt>
                <c:pt idx="101">
                  <c:v>3.1</c:v>
                </c:pt>
                <c:pt idx="102">
                  <c:v>3.2</c:v>
                </c:pt>
                <c:pt idx="103">
                  <c:v>3.3</c:v>
                </c:pt>
                <c:pt idx="104">
                  <c:v>3.4</c:v>
                </c:pt>
                <c:pt idx="105">
                  <c:v>3.5</c:v>
                </c:pt>
                <c:pt idx="106">
                  <c:v>3.6</c:v>
                </c:pt>
                <c:pt idx="107">
                  <c:v>3.7</c:v>
                </c:pt>
                <c:pt idx="108">
                  <c:v>3.8</c:v>
                </c:pt>
                <c:pt idx="109">
                  <c:v>3.9</c:v>
                </c:pt>
                <c:pt idx="110">
                  <c:v>4</c:v>
                </c:pt>
                <c:pt idx="111">
                  <c:v>4.0999999999999996</c:v>
                </c:pt>
                <c:pt idx="112">
                  <c:v>4.2</c:v>
                </c:pt>
                <c:pt idx="113">
                  <c:v>4.3</c:v>
                </c:pt>
                <c:pt idx="114">
                  <c:v>4.4000000000000004</c:v>
                </c:pt>
                <c:pt idx="115">
                  <c:v>4.5</c:v>
                </c:pt>
                <c:pt idx="116">
                  <c:v>4.5999999999999996</c:v>
                </c:pt>
                <c:pt idx="117">
                  <c:v>4.7</c:v>
                </c:pt>
                <c:pt idx="118">
                  <c:v>4.8</c:v>
                </c:pt>
                <c:pt idx="119">
                  <c:v>4.9000000000000004</c:v>
                </c:pt>
                <c:pt idx="120">
                  <c:v>5</c:v>
                </c:pt>
                <c:pt idx="121">
                  <c:v>5.0999999999999996</c:v>
                </c:pt>
                <c:pt idx="122">
                  <c:v>5.2</c:v>
                </c:pt>
                <c:pt idx="123">
                  <c:v>5.3</c:v>
                </c:pt>
                <c:pt idx="124">
                  <c:v>5.4</c:v>
                </c:pt>
                <c:pt idx="125">
                  <c:v>5.5</c:v>
                </c:pt>
                <c:pt idx="126">
                  <c:v>5.6</c:v>
                </c:pt>
                <c:pt idx="127">
                  <c:v>5.7</c:v>
                </c:pt>
                <c:pt idx="128">
                  <c:v>5.8</c:v>
                </c:pt>
                <c:pt idx="129">
                  <c:v>5.9</c:v>
                </c:pt>
                <c:pt idx="130">
                  <c:v>6</c:v>
                </c:pt>
              </c:numCache>
            </c:numRef>
          </c:xVal>
          <c:yVal>
            <c:numRef>
              <c:f>Sheet1!$C$2:$C$132</c:f>
              <c:numCache>
                <c:formatCode>General</c:formatCode>
                <c:ptCount val="131"/>
                <c:pt idx="0">
                  <c:v>4.3634134752288008E-4</c:v>
                </c:pt>
                <c:pt idx="1">
                  <c:v>5.1914064783070517E-4</c:v>
                </c:pt>
                <c:pt idx="2">
                  <c:v>6.1610958423650997E-4</c:v>
                </c:pt>
                <c:pt idx="3">
                  <c:v>7.2936540233337294E-4</c:v>
                </c:pt>
                <c:pt idx="4">
                  <c:v>8.6128446952684061E-4</c:v>
                </c:pt>
                <c:pt idx="5">
                  <c:v>1.0145240286498841E-3</c:v>
                </c:pt>
                <c:pt idx="6">
                  <c:v>1.1920441007324202E-3</c:v>
                </c:pt>
                <c:pt idx="7">
                  <c:v>1.3971292074397236E-3</c:v>
                </c:pt>
                <c:pt idx="8">
                  <c:v>1.6334095280999591E-3</c:v>
                </c:pt>
                <c:pt idx="9">
                  <c:v>1.9048810491109052E-3</c:v>
                </c:pt>
                <c:pt idx="10">
                  <c:v>2.2159242059690038E-3</c:v>
                </c:pt>
                <c:pt idx="11">
                  <c:v>2.5713204615269696E-3</c:v>
                </c:pt>
                <c:pt idx="12">
                  <c:v>2.9762662098879269E-3</c:v>
                </c:pt>
                <c:pt idx="13">
                  <c:v>3.4363833453069856E-3</c:v>
                </c:pt>
                <c:pt idx="14">
                  <c:v>3.9577257914899843E-3</c:v>
                </c:pt>
                <c:pt idx="15">
                  <c:v>4.5467812507954657E-3</c:v>
                </c:pt>
                <c:pt idx="16">
                  <c:v>5.2104674072112264E-3</c:v>
                </c:pt>
                <c:pt idx="17">
                  <c:v>5.9561218038025124E-3</c:v>
                </c:pt>
                <c:pt idx="18">
                  <c:v>6.7914846168427223E-3</c:v>
                </c:pt>
                <c:pt idx="19">
                  <c:v>7.7246735671974848E-3</c:v>
                </c:pt>
                <c:pt idx="20">
                  <c:v>8.7641502467841609E-3</c:v>
                </c:pt>
                <c:pt idx="21">
                  <c:v>9.918677195897542E-3</c:v>
                </c:pt>
                <c:pt idx="22">
                  <c:v>1.1197265147421321E-2</c:v>
                </c:pt>
                <c:pt idx="23">
                  <c:v>1.2609109957597051E-2</c:v>
                </c:pt>
                <c:pt idx="24">
                  <c:v>1.4163518870800416E-2</c:v>
                </c:pt>
                <c:pt idx="25">
                  <c:v>1.5869825917833532E-2</c:v>
                </c:pt>
                <c:pt idx="26">
                  <c:v>1.7737296423115525E-2</c:v>
                </c:pt>
                <c:pt idx="27">
                  <c:v>1.9775020794684899E-2</c:v>
                </c:pt>
                <c:pt idx="28">
                  <c:v>2.1991797990213374E-2</c:v>
                </c:pt>
                <c:pt idx="29">
                  <c:v>2.4396009289591122E-2</c:v>
                </c:pt>
                <c:pt idx="30">
                  <c:v>2.6995483256593764E-2</c:v>
                </c:pt>
                <c:pt idx="31">
                  <c:v>2.9797353034407743E-2</c:v>
                </c:pt>
                <c:pt idx="32">
                  <c:v>3.2807907387337985E-2</c:v>
                </c:pt>
                <c:pt idx="33">
                  <c:v>3.6032437168108659E-2</c:v>
                </c:pt>
                <c:pt idx="34">
                  <c:v>3.9475079150446735E-2</c:v>
                </c:pt>
                <c:pt idx="35">
                  <c:v>4.3138659413255377E-2</c:v>
                </c:pt>
                <c:pt idx="36">
                  <c:v>4.7024538688443064E-2</c:v>
                </c:pt>
                <c:pt idx="37">
                  <c:v>5.1132462281988582E-2</c:v>
                </c:pt>
                <c:pt idx="38">
                  <c:v>5.5460417339727341E-2</c:v>
                </c:pt>
                <c:pt idx="39">
                  <c:v>6.0004500348492334E-2</c:v>
                </c:pt>
                <c:pt idx="40">
                  <c:v>6.4758797832945386E-2</c:v>
                </c:pt>
                <c:pt idx="41">
                  <c:v>6.9715283222679614E-2</c:v>
                </c:pt>
                <c:pt idx="42">
                  <c:v>7.4863732817871911E-2</c:v>
                </c:pt>
                <c:pt idx="43">
                  <c:v>8.0191663670958702E-2</c:v>
                </c:pt>
                <c:pt idx="44">
                  <c:v>8.5684296023902567E-2</c:v>
                </c:pt>
                <c:pt idx="45">
                  <c:v>9.1324542694509819E-2</c:v>
                </c:pt>
                <c:pt idx="46">
                  <c:v>9.7093027491605324E-2</c:v>
                </c:pt>
                <c:pt idx="47">
                  <c:v>0.1029681343599862</c:v>
                </c:pt>
                <c:pt idx="48">
                  <c:v>0.10892608851627407</c:v>
                </c:pt>
                <c:pt idx="49">
                  <c:v>0.11494107034211531</c:v>
                </c:pt>
                <c:pt idx="50">
                  <c:v>0.12098536225957046</c:v>
                </c:pt>
                <c:pt idx="51">
                  <c:v>0.12702952823459329</c:v>
                </c:pt>
                <c:pt idx="52">
                  <c:v>0.13304262494937621</c:v>
                </c:pt>
                <c:pt idx="53">
                  <c:v>0.13899244306549707</c:v>
                </c:pt>
                <c:pt idx="54">
                  <c:v>0.1448457763807402</c:v>
                </c:pt>
                <c:pt idx="55">
                  <c:v>0.15056871607740108</c:v>
                </c:pt>
                <c:pt idx="56">
                  <c:v>0.15612696668337955</c:v>
                </c:pt>
                <c:pt idx="57">
                  <c:v>0.16148617983395611</c:v>
                </c:pt>
                <c:pt idx="58">
                  <c:v>0.16661230144589884</c:v>
                </c:pt>
                <c:pt idx="59">
                  <c:v>0.17147192750969101</c:v>
                </c:pt>
                <c:pt idx="60">
                  <c:v>0.17603266338214887</c:v>
                </c:pt>
                <c:pt idx="61">
                  <c:v>0.18026348123082317</c:v>
                </c:pt>
                <c:pt idx="62">
                  <c:v>0.18413507015166092</c:v>
                </c:pt>
                <c:pt idx="63">
                  <c:v>0.18762017345846829</c:v>
                </c:pt>
                <c:pt idx="64">
                  <c:v>0.19069390773026149</c:v>
                </c:pt>
                <c:pt idx="65">
                  <c:v>0.19333405840142415</c:v>
                </c:pt>
                <c:pt idx="66">
                  <c:v>0.19552134698772755</c:v>
                </c:pt>
                <c:pt idx="67">
                  <c:v>0.19723966545394417</c:v>
                </c:pt>
                <c:pt idx="68">
                  <c:v>0.19847627373850571</c:v>
                </c:pt>
                <c:pt idx="69">
                  <c:v>0.19922195704738191</c:v>
                </c:pt>
                <c:pt idx="70">
                  <c:v>0.19947114020071635</c:v>
                </c:pt>
                <c:pt idx="71">
                  <c:v>0.19922195704738216</c:v>
                </c:pt>
                <c:pt idx="72">
                  <c:v>0.19847627373850618</c:v>
                </c:pt>
                <c:pt idx="73">
                  <c:v>0.19723966545394492</c:v>
                </c:pt>
                <c:pt idx="74">
                  <c:v>0.19552134698772855</c:v>
                </c:pt>
                <c:pt idx="75">
                  <c:v>0.19333405840142534</c:v>
                </c:pt>
                <c:pt idx="76">
                  <c:v>0.1906939077302629</c:v>
                </c:pt>
                <c:pt idx="77">
                  <c:v>0.18762017345846993</c:v>
                </c:pt>
                <c:pt idx="78">
                  <c:v>0.18413507015166278</c:v>
                </c:pt>
                <c:pt idx="79">
                  <c:v>0.1802634812308252</c:v>
                </c:pt>
                <c:pt idx="80">
                  <c:v>0.17603266338215107</c:v>
                </c:pt>
                <c:pt idx="81">
                  <c:v>0.17147192750969337</c:v>
                </c:pt>
                <c:pt idx="82">
                  <c:v>0.16661230144590133</c:v>
                </c:pt>
                <c:pt idx="83">
                  <c:v>0.16148617983395872</c:v>
                </c:pt>
                <c:pt idx="84">
                  <c:v>0.15612696668338227</c:v>
                </c:pt>
                <c:pt idx="85">
                  <c:v>0.15056871607740391</c:v>
                </c:pt>
                <c:pt idx="86">
                  <c:v>0.14484577638074314</c:v>
                </c:pt>
                <c:pt idx="87">
                  <c:v>0.13899244306550002</c:v>
                </c:pt>
                <c:pt idx="88">
                  <c:v>0.13304262494937921</c:v>
                </c:pt>
                <c:pt idx="89">
                  <c:v>0.12702952823459632</c:v>
                </c:pt>
                <c:pt idx="90">
                  <c:v>0.1209853622595735</c:v>
                </c:pt>
                <c:pt idx="91">
                  <c:v>0.11494107034211834</c:v>
                </c:pt>
                <c:pt idx="92">
                  <c:v>0.10892608851627708</c:v>
                </c:pt>
                <c:pt idx="93">
                  <c:v>0.10296813435998914</c:v>
                </c:pt>
                <c:pt idx="94">
                  <c:v>9.7093027491608211E-2</c:v>
                </c:pt>
                <c:pt idx="95">
                  <c:v>9.1324542694512692E-2</c:v>
                </c:pt>
                <c:pt idx="96">
                  <c:v>8.5684296023905357E-2</c:v>
                </c:pt>
                <c:pt idx="97">
                  <c:v>8.0191663670961436E-2</c:v>
                </c:pt>
                <c:pt idx="98">
                  <c:v>7.4863732817873993E-2</c:v>
                </c:pt>
                <c:pt idx="99">
                  <c:v>6.9715283222682167E-2</c:v>
                </c:pt>
                <c:pt idx="100">
                  <c:v>6.4758797832947801E-2</c:v>
                </c:pt>
                <c:pt idx="101">
                  <c:v>6.0004500348492792E-2</c:v>
                </c:pt>
                <c:pt idx="102">
                  <c:v>5.5460417339727772E-2</c:v>
                </c:pt>
                <c:pt idx="103">
                  <c:v>5.1132462281989019E-2</c:v>
                </c:pt>
                <c:pt idx="104">
                  <c:v>4.7024538688443474E-2</c:v>
                </c:pt>
                <c:pt idx="105">
                  <c:v>4.3138659413255766E-2</c:v>
                </c:pt>
                <c:pt idx="106">
                  <c:v>3.9475079150447075E-2</c:v>
                </c:pt>
                <c:pt idx="107">
                  <c:v>3.6032437168108992E-2</c:v>
                </c:pt>
                <c:pt idx="108">
                  <c:v>3.2807907387338298E-2</c:v>
                </c:pt>
                <c:pt idx="109">
                  <c:v>2.9797353034408038E-2</c:v>
                </c:pt>
                <c:pt idx="110">
                  <c:v>2.6995483256594031E-2</c:v>
                </c:pt>
                <c:pt idx="111">
                  <c:v>2.4396009289591382E-2</c:v>
                </c:pt>
                <c:pt idx="112">
                  <c:v>2.1991797990213596E-2</c:v>
                </c:pt>
                <c:pt idx="113">
                  <c:v>1.977502079468511E-2</c:v>
                </c:pt>
                <c:pt idx="114">
                  <c:v>1.7737296423115712E-2</c:v>
                </c:pt>
                <c:pt idx="115">
                  <c:v>1.5869825917833709E-2</c:v>
                </c:pt>
                <c:pt idx="116">
                  <c:v>1.4163518870800593E-2</c:v>
                </c:pt>
                <c:pt idx="117">
                  <c:v>1.2609109957597191E-2</c:v>
                </c:pt>
                <c:pt idx="118">
                  <c:v>1.119726514742145E-2</c:v>
                </c:pt>
                <c:pt idx="119">
                  <c:v>9.9186771958976565E-3</c:v>
                </c:pt>
                <c:pt idx="120">
                  <c:v>8.7641502467842702E-3</c:v>
                </c:pt>
                <c:pt idx="121">
                  <c:v>7.7246735671975871E-3</c:v>
                </c:pt>
                <c:pt idx="122">
                  <c:v>6.7914846168428064E-3</c:v>
                </c:pt>
                <c:pt idx="123">
                  <c:v>5.9561218038025896E-3</c:v>
                </c:pt>
                <c:pt idx="124">
                  <c:v>5.2104674072112958E-3</c:v>
                </c:pt>
                <c:pt idx="125">
                  <c:v>4.5467812507955264E-3</c:v>
                </c:pt>
                <c:pt idx="126">
                  <c:v>3.9577257914899843E-3</c:v>
                </c:pt>
                <c:pt idx="127">
                  <c:v>3.4363833453069856E-3</c:v>
                </c:pt>
                <c:pt idx="128">
                  <c:v>2.9762662098879269E-3</c:v>
                </c:pt>
                <c:pt idx="129">
                  <c:v>2.5713204615269696E-3</c:v>
                </c:pt>
                <c:pt idx="130">
                  <c:v>2.2159242059690038E-3</c:v>
                </c:pt>
              </c:numCache>
            </c:numRef>
          </c:yVal>
          <c:smooth val="0"/>
          <c:extLst>
            <c:ext xmlns:c16="http://schemas.microsoft.com/office/drawing/2014/chart" uri="{C3380CC4-5D6E-409C-BE32-E72D297353CC}">
              <c16:uniqueId val="{00000001-1E18-4391-AD0E-6837A8D5EE9B}"/>
            </c:ext>
          </c:extLst>
        </c:ser>
        <c:ser>
          <c:idx val="2"/>
          <c:order val="2"/>
          <c:tx>
            <c:strRef>
              <c:f>Sheet1!$D$1</c:f>
              <c:strCache>
                <c:ptCount val="1"/>
                <c:pt idx="0">
                  <c:v>Column3</c:v>
                </c:pt>
              </c:strCache>
            </c:strRef>
          </c:tx>
          <c:spPr>
            <a:ln w="25400" cap="rnd">
              <a:solidFill>
                <a:schemeClr val="accent2"/>
              </a:solidFill>
              <a:round/>
            </a:ln>
            <a:effectLst/>
          </c:spPr>
          <c:marker>
            <c:symbol val="none"/>
          </c:marker>
          <c:xVal>
            <c:numRef>
              <c:f>Sheet1!$A$2:$A$132</c:f>
              <c:numCache>
                <c:formatCode>General</c:formatCode>
                <c:ptCount val="131"/>
                <c:pt idx="0">
                  <c:v>-7</c:v>
                </c:pt>
                <c:pt idx="1">
                  <c:v>-6.9</c:v>
                </c:pt>
                <c:pt idx="2">
                  <c:v>-6.8</c:v>
                </c:pt>
                <c:pt idx="3">
                  <c:v>-6.7</c:v>
                </c:pt>
                <c:pt idx="4">
                  <c:v>-6.6</c:v>
                </c:pt>
                <c:pt idx="5">
                  <c:v>-6.5</c:v>
                </c:pt>
                <c:pt idx="6">
                  <c:v>-6.4</c:v>
                </c:pt>
                <c:pt idx="7">
                  <c:v>-6.3</c:v>
                </c:pt>
                <c:pt idx="8">
                  <c:v>-6.2</c:v>
                </c:pt>
                <c:pt idx="9">
                  <c:v>-6.1</c:v>
                </c:pt>
                <c:pt idx="10">
                  <c:v>-6</c:v>
                </c:pt>
                <c:pt idx="11">
                  <c:v>-5.9</c:v>
                </c:pt>
                <c:pt idx="12">
                  <c:v>-5.8</c:v>
                </c:pt>
                <c:pt idx="13">
                  <c:v>-5.7</c:v>
                </c:pt>
                <c:pt idx="14">
                  <c:v>-5.6</c:v>
                </c:pt>
                <c:pt idx="15">
                  <c:v>-5.5000000000000098</c:v>
                </c:pt>
                <c:pt idx="16">
                  <c:v>-5.4000000000000101</c:v>
                </c:pt>
                <c:pt idx="17">
                  <c:v>-5.3000000000000096</c:v>
                </c:pt>
                <c:pt idx="18">
                  <c:v>-5.2000000000000099</c:v>
                </c:pt>
                <c:pt idx="19">
                  <c:v>-5.1000000000000103</c:v>
                </c:pt>
                <c:pt idx="20">
                  <c:v>-5.0000000000000098</c:v>
                </c:pt>
                <c:pt idx="21">
                  <c:v>-4.9000000000000101</c:v>
                </c:pt>
                <c:pt idx="22">
                  <c:v>-4.8000000000000096</c:v>
                </c:pt>
                <c:pt idx="23">
                  <c:v>-4.7000000000000099</c:v>
                </c:pt>
                <c:pt idx="24">
                  <c:v>-4.6000000000000103</c:v>
                </c:pt>
                <c:pt idx="25">
                  <c:v>-4.5000000000000098</c:v>
                </c:pt>
                <c:pt idx="26">
                  <c:v>-4.4000000000000101</c:v>
                </c:pt>
                <c:pt idx="27">
                  <c:v>-4.3000000000000096</c:v>
                </c:pt>
                <c:pt idx="28">
                  <c:v>-4.2000000000000099</c:v>
                </c:pt>
                <c:pt idx="29">
                  <c:v>-4.1000000000000103</c:v>
                </c:pt>
                <c:pt idx="30">
                  <c:v>-4.0000000000000098</c:v>
                </c:pt>
                <c:pt idx="31">
                  <c:v>-3.9000000000000101</c:v>
                </c:pt>
                <c:pt idx="32">
                  <c:v>-3.80000000000001</c:v>
                </c:pt>
                <c:pt idx="33">
                  <c:v>-3.7000000000000099</c:v>
                </c:pt>
                <c:pt idx="34">
                  <c:v>-3.6000000000000099</c:v>
                </c:pt>
                <c:pt idx="35">
                  <c:v>-3.5000000000000102</c:v>
                </c:pt>
                <c:pt idx="36">
                  <c:v>-3.4000000000000101</c:v>
                </c:pt>
                <c:pt idx="37">
                  <c:v>-3.30000000000001</c:v>
                </c:pt>
                <c:pt idx="38">
                  <c:v>-3.2000000000000099</c:v>
                </c:pt>
                <c:pt idx="39">
                  <c:v>-3.1000000000000099</c:v>
                </c:pt>
                <c:pt idx="40">
                  <c:v>-3.0000000000000102</c:v>
                </c:pt>
                <c:pt idx="41">
                  <c:v>-2.9000000000000101</c:v>
                </c:pt>
                <c:pt idx="42">
                  <c:v>-2.80000000000001</c:v>
                </c:pt>
                <c:pt idx="43">
                  <c:v>-2.7000000000000202</c:v>
                </c:pt>
                <c:pt idx="44">
                  <c:v>-2.6000000000000201</c:v>
                </c:pt>
                <c:pt idx="45">
                  <c:v>-2.50000000000002</c:v>
                </c:pt>
                <c:pt idx="46">
                  <c:v>-2.4000000000000199</c:v>
                </c:pt>
                <c:pt idx="47">
                  <c:v>-2.3000000000000198</c:v>
                </c:pt>
                <c:pt idx="48">
                  <c:v>-2.2000000000000202</c:v>
                </c:pt>
                <c:pt idx="49">
                  <c:v>-2.1000000000000201</c:v>
                </c:pt>
                <c:pt idx="50">
                  <c:v>-2.00000000000002</c:v>
                </c:pt>
                <c:pt idx="51">
                  <c:v>-1.9000000000000199</c:v>
                </c:pt>
                <c:pt idx="52">
                  <c:v>-1.80000000000002</c:v>
                </c:pt>
                <c:pt idx="53">
                  <c:v>-1.7000000000000199</c:v>
                </c:pt>
                <c:pt idx="54">
                  <c:v>-1.6000000000000201</c:v>
                </c:pt>
                <c:pt idx="55">
                  <c:v>-1.50000000000002</c:v>
                </c:pt>
                <c:pt idx="56">
                  <c:v>-1.4000000000000199</c:v>
                </c:pt>
                <c:pt idx="57">
                  <c:v>-1.30000000000002</c:v>
                </c:pt>
                <c:pt idx="58">
                  <c:v>-1.2000000000000199</c:v>
                </c:pt>
                <c:pt idx="59">
                  <c:v>-1.1000000000000201</c:v>
                </c:pt>
                <c:pt idx="60">
                  <c:v>-1.00000000000002</c:v>
                </c:pt>
                <c:pt idx="61">
                  <c:v>-0.90000000000002001</c:v>
                </c:pt>
                <c:pt idx="62">
                  <c:v>-0.80000000000002003</c:v>
                </c:pt>
                <c:pt idx="63">
                  <c:v>-0.70000000000002005</c:v>
                </c:pt>
                <c:pt idx="64">
                  <c:v>-0.60000000000001996</c:v>
                </c:pt>
                <c:pt idx="65">
                  <c:v>-0.50000000000001998</c:v>
                </c:pt>
                <c:pt idx="66">
                  <c:v>-0.40000000000002001</c:v>
                </c:pt>
                <c:pt idx="67">
                  <c:v>-0.30000000000001997</c:v>
                </c:pt>
                <c:pt idx="68">
                  <c:v>-0.20000000000002</c:v>
                </c:pt>
                <c:pt idx="69">
                  <c:v>-0.10000000000002</c:v>
                </c:pt>
                <c:pt idx="70">
                  <c:v>-2.0428103653102899E-14</c:v>
                </c:pt>
                <c:pt idx="71">
                  <c:v>9.9999999999970293E-2</c:v>
                </c:pt>
                <c:pt idx="72">
                  <c:v>0.19999999999997001</c:v>
                </c:pt>
                <c:pt idx="73">
                  <c:v>0.29999999999997001</c:v>
                </c:pt>
                <c:pt idx="74">
                  <c:v>0.39999999999996999</c:v>
                </c:pt>
                <c:pt idx="75">
                  <c:v>0.49999999999997002</c:v>
                </c:pt>
                <c:pt idx="76">
                  <c:v>0.59999999999997</c:v>
                </c:pt>
                <c:pt idx="77">
                  <c:v>0.69999999999996998</c:v>
                </c:pt>
                <c:pt idx="78">
                  <c:v>0.79999999999996996</c:v>
                </c:pt>
                <c:pt idx="79">
                  <c:v>0.89999999999997005</c:v>
                </c:pt>
                <c:pt idx="80">
                  <c:v>0.99999999999997002</c:v>
                </c:pt>
                <c:pt idx="81">
                  <c:v>1.0999999999999699</c:v>
                </c:pt>
                <c:pt idx="82">
                  <c:v>1.19999999999997</c:v>
                </c:pt>
                <c:pt idx="83">
                  <c:v>1.2999999999999701</c:v>
                </c:pt>
                <c:pt idx="84">
                  <c:v>1.3999999999999699</c:v>
                </c:pt>
                <c:pt idx="85">
                  <c:v>1.49999999999997</c:v>
                </c:pt>
                <c:pt idx="86">
                  <c:v>1.5999999999999699</c:v>
                </c:pt>
                <c:pt idx="87">
                  <c:v>1.69999999999997</c:v>
                </c:pt>
                <c:pt idx="88">
                  <c:v>1.7999999999999701</c:v>
                </c:pt>
                <c:pt idx="89">
                  <c:v>1.8999999999999699</c:v>
                </c:pt>
                <c:pt idx="90">
                  <c:v>1.99999999999997</c:v>
                </c:pt>
                <c:pt idx="91">
                  <c:v>2.0999999999999699</c:v>
                </c:pt>
                <c:pt idx="92">
                  <c:v>2.19999999999997</c:v>
                </c:pt>
                <c:pt idx="93">
                  <c:v>2.2999999999999701</c:v>
                </c:pt>
                <c:pt idx="94">
                  <c:v>2.3999999999999702</c:v>
                </c:pt>
                <c:pt idx="95">
                  <c:v>2.4999999999999698</c:v>
                </c:pt>
                <c:pt idx="96">
                  <c:v>2.5999999999999699</c:v>
                </c:pt>
                <c:pt idx="97">
                  <c:v>2.69999999999997</c:v>
                </c:pt>
                <c:pt idx="98">
                  <c:v>2.7999999999999701</c:v>
                </c:pt>
                <c:pt idx="99">
                  <c:v>2.8999999999999599</c:v>
                </c:pt>
                <c:pt idx="100">
                  <c:v>2.99999999999996</c:v>
                </c:pt>
                <c:pt idx="101">
                  <c:v>3.1</c:v>
                </c:pt>
                <c:pt idx="102">
                  <c:v>3.2</c:v>
                </c:pt>
                <c:pt idx="103">
                  <c:v>3.3</c:v>
                </c:pt>
                <c:pt idx="104">
                  <c:v>3.4</c:v>
                </c:pt>
                <c:pt idx="105">
                  <c:v>3.5</c:v>
                </c:pt>
                <c:pt idx="106">
                  <c:v>3.6</c:v>
                </c:pt>
                <c:pt idx="107">
                  <c:v>3.7</c:v>
                </c:pt>
                <c:pt idx="108">
                  <c:v>3.8</c:v>
                </c:pt>
                <c:pt idx="109">
                  <c:v>3.9</c:v>
                </c:pt>
                <c:pt idx="110">
                  <c:v>4</c:v>
                </c:pt>
                <c:pt idx="111">
                  <c:v>4.0999999999999996</c:v>
                </c:pt>
                <c:pt idx="112">
                  <c:v>4.2</c:v>
                </c:pt>
                <c:pt idx="113">
                  <c:v>4.3</c:v>
                </c:pt>
                <c:pt idx="114">
                  <c:v>4.4000000000000004</c:v>
                </c:pt>
                <c:pt idx="115">
                  <c:v>4.5</c:v>
                </c:pt>
                <c:pt idx="116">
                  <c:v>4.5999999999999996</c:v>
                </c:pt>
                <c:pt idx="117">
                  <c:v>4.7</c:v>
                </c:pt>
                <c:pt idx="118">
                  <c:v>4.8</c:v>
                </c:pt>
                <c:pt idx="119">
                  <c:v>4.9000000000000004</c:v>
                </c:pt>
                <c:pt idx="120">
                  <c:v>5</c:v>
                </c:pt>
                <c:pt idx="121">
                  <c:v>5.0999999999999996</c:v>
                </c:pt>
                <c:pt idx="122">
                  <c:v>5.2</c:v>
                </c:pt>
                <c:pt idx="123">
                  <c:v>5.3</c:v>
                </c:pt>
                <c:pt idx="124">
                  <c:v>5.4</c:v>
                </c:pt>
                <c:pt idx="125">
                  <c:v>5.5</c:v>
                </c:pt>
                <c:pt idx="126">
                  <c:v>5.6</c:v>
                </c:pt>
                <c:pt idx="127">
                  <c:v>5.7</c:v>
                </c:pt>
                <c:pt idx="128">
                  <c:v>5.8</c:v>
                </c:pt>
                <c:pt idx="129">
                  <c:v>5.9</c:v>
                </c:pt>
                <c:pt idx="130">
                  <c:v>6</c:v>
                </c:pt>
              </c:numCache>
            </c:numRef>
          </c:xVal>
          <c:yVal>
            <c:numRef>
              <c:f>Sheet1!$D$2:$D$132</c:f>
              <c:numCache>
                <c:formatCode>General</c:formatCode>
                <c:ptCount val="131"/>
                <c:pt idx="0">
                  <c:v>2.1817067832880025E-4</c:v>
                </c:pt>
                <c:pt idx="1">
                  <c:v>2.5957033306701368E-4</c:v>
                </c:pt>
                <c:pt idx="2">
                  <c:v>3.080548102730625E-4</c:v>
                </c:pt>
                <c:pt idx="3">
                  <c:v>3.6468273682332709E-4</c:v>
                </c:pt>
                <c:pt idx="4">
                  <c:v>4.3064230409742E-4</c:v>
                </c:pt>
                <c:pt idx="5">
                  <c:v>5.0726214780277281E-4</c:v>
                </c:pt>
                <c:pt idx="6">
                  <c:v>5.9602230477322422E-4</c:v>
                </c:pt>
                <c:pt idx="7">
                  <c:v>6.985650837915303E-4</c:v>
                </c:pt>
                <c:pt idx="8">
                  <c:v>8.1670566094193349E-4</c:v>
                </c:pt>
                <c:pt idx="9">
                  <c:v>9.5244218349757441E-4</c:v>
                </c:pt>
                <c:pt idx="10">
                  <c:v>1.1079651409259268E-3</c:v>
                </c:pt>
                <c:pt idx="11">
                  <c:v>1.2856657386452971E-3</c:v>
                </c:pt>
                <c:pt idx="12">
                  <c:v>1.4881429915421665E-3</c:v>
                </c:pt>
                <c:pt idx="13">
                  <c:v>1.7182092424289669E-3</c:v>
                </c:pt>
                <c:pt idx="14">
                  <c:v>1.9788938088474931E-3</c:v>
                </c:pt>
                <c:pt idx="15">
                  <c:v>2.2734444741979456E-3</c:v>
                </c:pt>
                <c:pt idx="16">
                  <c:v>2.6053265716978408E-3</c:v>
                </c:pt>
                <c:pt idx="17">
                  <c:v>2.978219469362092E-3</c:v>
                </c:pt>
                <c:pt idx="18">
                  <c:v>3.3960103601885961E-3</c:v>
                </c:pt>
                <c:pt idx="19">
                  <c:v>3.8627854053568614E-3</c:v>
                </c:pt>
                <c:pt idx="20">
                  <c:v>4.3828184831494477E-3</c:v>
                </c:pt>
                <c:pt idx="21">
                  <c:v>4.9605580783217175E-3</c:v>
                </c:pt>
                <c:pt idx="22">
                  <c:v>5.6006132232561765E-3</c:v>
                </c:pt>
                <c:pt idx="23">
                  <c:v>6.3077398913879588E-3</c:v>
                </c:pt>
                <c:pt idx="24">
                  <c:v>7.0868298614329512E-3</c:v>
                </c:pt>
                <c:pt idx="25">
                  <c:v>7.9429048294702188E-3</c:v>
                </c:pt>
                <c:pt idx="26">
                  <c:v>8.8811194472027885E-3</c:v>
                </c:pt>
                <c:pt idx="27">
                  <c:v>9.9067779957134929E-3</c:v>
                </c:pt>
                <c:pt idx="28">
                  <c:v>1.1025370528984956E-2</c:v>
                </c:pt>
                <c:pt idx="29">
                  <c:v>1.2242635473384125E-2</c:v>
                </c:pt>
                <c:pt idx="30">
                  <c:v>1.3564656741179322E-2</c:v>
                </c:pt>
                <c:pt idx="31">
                  <c:v>1.4998004252900253E-2</c:v>
                </c:pt>
                <c:pt idx="32">
                  <c:v>1.6549927156564719E-2</c:v>
                </c:pt>
                <c:pt idx="33">
                  <c:v>1.8228608719329697E-2</c:v>
                </c:pt>
                <c:pt idx="34">
                  <c:v>2.0043490540280241E-2</c:v>
                </c:pt>
                <c:pt idx="35">
                  <c:v>2.2005671054150553E-2</c:v>
                </c:pt>
                <c:pt idx="36">
                  <c:v>2.4128378928458021E-2</c:v>
                </c:pt>
                <c:pt idx="37">
                  <c:v>2.6427515610521101E-2</c:v>
                </c:pt>
                <c:pt idx="38">
                  <c:v>2.8922252770596055E-2</c:v>
                </c:pt>
                <c:pt idx="39">
                  <c:v>3.1635659702346081E-2</c:v>
                </c:pt>
                <c:pt idx="40">
                  <c:v>3.459532312244163E-2</c:v>
                </c:pt>
                <c:pt idx="41">
                  <c:v>3.7833907821227648E-2</c:v>
                </c:pt>
                <c:pt idx="42">
                  <c:v>4.1389592200425825E-2</c:v>
                </c:pt>
                <c:pt idx="43">
                  <c:v>4.5306299242690362E-2</c:v>
                </c:pt>
                <c:pt idx="44">
                  <c:v>4.9633632628793736E-2</c:v>
                </c:pt>
                <c:pt idx="45">
                  <c:v>5.4426421594038744E-2</c:v>
                </c:pt>
                <c:pt idx="46">
                  <c:v>5.9743778893223576E-2</c:v>
                </c:pt>
                <c:pt idx="47">
                  <c:v>6.5647586050793044E-2</c:v>
                </c:pt>
                <c:pt idx="48">
                  <c:v>7.2200340681251973E-2</c:v>
                </c:pt>
                <c:pt idx="49">
                  <c:v>7.9462333161270327E-2</c:v>
                </c:pt>
                <c:pt idx="50">
                  <c:v>8.7488164386378187E-2</c:v>
                </c:pt>
                <c:pt idx="51">
                  <c:v>9.6322671504633695E-2</c:v>
                </c:pt>
                <c:pt idx="52">
                  <c:v>0.10599639162513377</c:v>
                </c:pt>
                <c:pt idx="53">
                  <c:v>0.1165207602211904</c:v>
                </c:pt>
                <c:pt idx="54">
                  <c:v>0.12788330553009611</c:v>
                </c:pt>
                <c:pt idx="55">
                  <c:v>0.14004315587164445</c:v>
                </c:pt>
                <c:pt idx="56">
                  <c:v>0.15292721615956012</c:v>
                </c:pt>
                <c:pt idx="57">
                  <c:v>0.1664273859408795</c:v>
                </c:pt>
                <c:pt idx="58">
                  <c:v>0.18039917821455356</c:v>
                </c:pt>
                <c:pt idx="59">
                  <c:v>0.19466205227111838</c:v>
                </c:pt>
                <c:pt idx="60">
                  <c:v>0.20900169395064372</c:v>
                </c:pt>
                <c:pt idx="61">
                  <c:v>0.22317436556478659</c:v>
                </c:pt>
                <c:pt idx="62">
                  <c:v>0.23691331145656952</c:v>
                </c:pt>
                <c:pt idx="63">
                  <c:v>0.24993705341261258</c:v>
                </c:pt>
                <c:pt idx="64">
                  <c:v>0.26195925531102859</c:v>
                </c:pt>
                <c:pt idx="65">
                  <c:v>0.27269969258286009</c:v>
                </c:pt>
                <c:pt idx="66">
                  <c:v>0.28189574364552394</c:v>
                </c:pt>
                <c:pt idx="67">
                  <c:v>0.28931374045723302</c:v>
                </c:pt>
                <c:pt idx="68">
                  <c:v>0.29475948385698003</c:v>
                </c:pt>
                <c:pt idx="69">
                  <c:v>0.29808725226219646</c:v>
                </c:pt>
                <c:pt idx="70">
                  <c:v>0.29920671030107454</c:v>
                </c:pt>
                <c:pt idx="71">
                  <c:v>0.29808725226219757</c:v>
                </c:pt>
                <c:pt idx="72">
                  <c:v>0.2947594838569822</c:v>
                </c:pt>
                <c:pt idx="73">
                  <c:v>0.28931374045723623</c:v>
                </c:pt>
                <c:pt idx="74">
                  <c:v>0.28189574364552816</c:v>
                </c:pt>
                <c:pt idx="75">
                  <c:v>0.27269969258286508</c:v>
                </c:pt>
                <c:pt idx="76">
                  <c:v>0.26195925531103426</c:v>
                </c:pt>
                <c:pt idx="77">
                  <c:v>0.24993705341261888</c:v>
                </c:pt>
                <c:pt idx="78">
                  <c:v>0.23691331145657624</c:v>
                </c:pt>
                <c:pt idx="79">
                  <c:v>0.22317436556479359</c:v>
                </c:pt>
                <c:pt idx="80">
                  <c:v>0.20900169395065085</c:v>
                </c:pt>
                <c:pt idx="81">
                  <c:v>0.19466205227112557</c:v>
                </c:pt>
                <c:pt idx="82">
                  <c:v>0.18039917821456064</c:v>
                </c:pt>
                <c:pt idx="83">
                  <c:v>0.16642738594088638</c:v>
                </c:pt>
                <c:pt idx="84">
                  <c:v>0.15292721615956673</c:v>
                </c:pt>
                <c:pt idx="85">
                  <c:v>0.14004315587165073</c:v>
                </c:pt>
                <c:pt idx="86">
                  <c:v>0.12788330553010202</c:v>
                </c:pt>
                <c:pt idx="87">
                  <c:v>0.11652076022119587</c:v>
                </c:pt>
                <c:pt idx="88">
                  <c:v>0.10599639162513881</c:v>
                </c:pt>
                <c:pt idx="89">
                  <c:v>9.632267150463833E-2</c:v>
                </c:pt>
                <c:pt idx="90">
                  <c:v>8.7488164386382392E-2</c:v>
                </c:pt>
                <c:pt idx="91">
                  <c:v>7.9462333161274157E-2</c:v>
                </c:pt>
                <c:pt idx="92">
                  <c:v>7.2200340681255443E-2</c:v>
                </c:pt>
                <c:pt idx="93">
                  <c:v>6.5647586050796125E-2</c:v>
                </c:pt>
                <c:pt idx="94">
                  <c:v>5.9743778893226358E-2</c:v>
                </c:pt>
                <c:pt idx="95">
                  <c:v>5.4426421594041277E-2</c:v>
                </c:pt>
                <c:pt idx="96">
                  <c:v>4.9633632628796019E-2</c:v>
                </c:pt>
                <c:pt idx="97">
                  <c:v>4.5306299242692437E-2</c:v>
                </c:pt>
                <c:pt idx="98">
                  <c:v>4.138959220042731E-2</c:v>
                </c:pt>
                <c:pt idx="99">
                  <c:v>3.7833907821229355E-2</c:v>
                </c:pt>
                <c:pt idx="100">
                  <c:v>3.4595323122443171E-2</c:v>
                </c:pt>
                <c:pt idx="101">
                  <c:v>3.1635659702346358E-2</c:v>
                </c:pt>
                <c:pt idx="102">
                  <c:v>2.8922252770596305E-2</c:v>
                </c:pt>
                <c:pt idx="103">
                  <c:v>2.6427515610521351E-2</c:v>
                </c:pt>
                <c:pt idx="104">
                  <c:v>2.4128378928458247E-2</c:v>
                </c:pt>
                <c:pt idx="105">
                  <c:v>2.2005671054150765E-2</c:v>
                </c:pt>
                <c:pt idx="106">
                  <c:v>2.0043490540280422E-2</c:v>
                </c:pt>
                <c:pt idx="107">
                  <c:v>1.822860871932987E-2</c:v>
                </c:pt>
                <c:pt idx="108">
                  <c:v>1.6549927156564878E-2</c:v>
                </c:pt>
                <c:pt idx="109">
                  <c:v>1.4998004252900404E-2</c:v>
                </c:pt>
                <c:pt idx="110">
                  <c:v>1.3564656741179458E-2</c:v>
                </c:pt>
                <c:pt idx="111">
                  <c:v>1.2242635473384257E-2</c:v>
                </c:pt>
                <c:pt idx="112">
                  <c:v>1.1025370528985067E-2</c:v>
                </c:pt>
                <c:pt idx="113">
                  <c:v>9.9067779957135987E-3</c:v>
                </c:pt>
                <c:pt idx="114">
                  <c:v>8.8811194472028822E-3</c:v>
                </c:pt>
                <c:pt idx="115">
                  <c:v>7.9429048294703073E-3</c:v>
                </c:pt>
                <c:pt idx="116">
                  <c:v>7.0868298614330397E-3</c:v>
                </c:pt>
                <c:pt idx="117">
                  <c:v>6.3077398913880291E-3</c:v>
                </c:pt>
                <c:pt idx="118">
                  <c:v>5.6006132232562407E-3</c:v>
                </c:pt>
                <c:pt idx="119">
                  <c:v>4.9605580783217747E-3</c:v>
                </c:pt>
                <c:pt idx="120">
                  <c:v>4.3828184831495023E-3</c:v>
                </c:pt>
                <c:pt idx="121">
                  <c:v>3.8627854053569126E-3</c:v>
                </c:pt>
                <c:pt idx="122">
                  <c:v>3.3960103601886381E-3</c:v>
                </c:pt>
                <c:pt idx="123">
                  <c:v>2.9782194693621306E-3</c:v>
                </c:pt>
                <c:pt idx="124">
                  <c:v>2.6053265716978755E-3</c:v>
                </c:pt>
                <c:pt idx="125">
                  <c:v>2.2734444741979759E-3</c:v>
                </c:pt>
                <c:pt idx="126">
                  <c:v>1.9788938088474931E-3</c:v>
                </c:pt>
                <c:pt idx="127">
                  <c:v>1.7182092424289669E-3</c:v>
                </c:pt>
                <c:pt idx="128">
                  <c:v>1.4881429915421665E-3</c:v>
                </c:pt>
                <c:pt idx="129">
                  <c:v>1.2856657386452971E-3</c:v>
                </c:pt>
                <c:pt idx="130">
                  <c:v>1.1079651409259268E-3</c:v>
                </c:pt>
              </c:numCache>
            </c:numRef>
          </c:yVal>
          <c:smooth val="0"/>
          <c:extLst>
            <c:ext xmlns:c16="http://schemas.microsoft.com/office/drawing/2014/chart" uri="{C3380CC4-5D6E-409C-BE32-E72D297353CC}">
              <c16:uniqueId val="{00000002-1E18-4391-AD0E-6837A8D5EE9B}"/>
            </c:ext>
          </c:extLst>
        </c:ser>
        <c:dLbls>
          <c:showLegendKey val="0"/>
          <c:showVal val="0"/>
          <c:showCatName val="0"/>
          <c:showSerName val="0"/>
          <c:showPercent val="0"/>
          <c:showBubbleSize val="0"/>
        </c:dLbls>
        <c:axId val="696511792"/>
        <c:axId val="696492112"/>
      </c:scatterChart>
      <c:valAx>
        <c:axId val="696511792"/>
        <c:scaling>
          <c:orientation val="minMax"/>
          <c:max val="6"/>
          <c:min val="-6"/>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Return, %</a:t>
                </a:r>
              </a:p>
            </c:rich>
          </c:tx>
          <c:layout>
            <c:manualLayout>
              <c:xMode val="edge"/>
              <c:yMode val="edge"/>
              <c:x val="0.84253679713723406"/>
              <c:y val="0.94142096572376532"/>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6492112"/>
        <c:crosses val="autoZero"/>
        <c:crossBetween val="midCat"/>
      </c:valAx>
      <c:valAx>
        <c:axId val="696492112"/>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69651179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BF13E-0A9F-7A42-B666-707E8C2C3FC9}" type="datetimeFigureOut">
              <a:rPr lang="en-US" smtClean="0"/>
              <a:t>11/11/2024</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3770A-0522-EE44-9D17-01699D29C038}" type="slidenum">
              <a:rPr lang="en-US" smtClean="0"/>
              <a:t>‹#›</a:t>
            </a:fld>
            <a:endParaRPr lang="en-US"/>
          </a:p>
        </p:txBody>
      </p:sp>
    </p:spTree>
    <p:extLst>
      <p:ext uri="{BB962C8B-B14F-4D97-AF65-F5344CB8AC3E}">
        <p14:creationId xmlns:p14="http://schemas.microsoft.com/office/powerpoint/2010/main" val="3919861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3</a:t>
            </a:fld>
            <a:endParaRPr lang="en-US"/>
          </a:p>
        </p:txBody>
      </p:sp>
    </p:spTree>
    <p:extLst>
      <p:ext uri="{BB962C8B-B14F-4D97-AF65-F5344CB8AC3E}">
        <p14:creationId xmlns:p14="http://schemas.microsoft.com/office/powerpoint/2010/main" val="1746910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4</a:t>
            </a:fld>
            <a:endParaRPr lang="en-US"/>
          </a:p>
        </p:txBody>
      </p:sp>
    </p:spTree>
    <p:extLst>
      <p:ext uri="{BB962C8B-B14F-4D97-AF65-F5344CB8AC3E}">
        <p14:creationId xmlns:p14="http://schemas.microsoft.com/office/powerpoint/2010/main" val="2534392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5</a:t>
            </a:fld>
            <a:endParaRPr lang="en-US"/>
          </a:p>
        </p:txBody>
      </p:sp>
    </p:spTree>
    <p:extLst>
      <p:ext uri="{BB962C8B-B14F-4D97-AF65-F5344CB8AC3E}">
        <p14:creationId xmlns:p14="http://schemas.microsoft.com/office/powerpoint/2010/main" val="3133018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8</a:t>
            </a:fld>
            <a:endParaRPr lang="en-US"/>
          </a:p>
        </p:txBody>
      </p:sp>
    </p:spTree>
    <p:extLst>
      <p:ext uri="{BB962C8B-B14F-4D97-AF65-F5344CB8AC3E}">
        <p14:creationId xmlns:p14="http://schemas.microsoft.com/office/powerpoint/2010/main" val="3904190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9</a:t>
            </a:fld>
            <a:endParaRPr lang="en-US"/>
          </a:p>
        </p:txBody>
      </p:sp>
    </p:spTree>
    <p:extLst>
      <p:ext uri="{BB962C8B-B14F-4D97-AF65-F5344CB8AC3E}">
        <p14:creationId xmlns:p14="http://schemas.microsoft.com/office/powerpoint/2010/main" val="1580646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10</a:t>
            </a:fld>
            <a:endParaRPr lang="en-US"/>
          </a:p>
        </p:txBody>
      </p:sp>
    </p:spTree>
    <p:extLst>
      <p:ext uri="{BB962C8B-B14F-4D97-AF65-F5344CB8AC3E}">
        <p14:creationId xmlns:p14="http://schemas.microsoft.com/office/powerpoint/2010/main" val="3553444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11</a:t>
            </a:fld>
            <a:endParaRPr lang="en-US"/>
          </a:p>
        </p:txBody>
      </p:sp>
    </p:spTree>
    <p:extLst>
      <p:ext uri="{BB962C8B-B14F-4D97-AF65-F5344CB8AC3E}">
        <p14:creationId xmlns:p14="http://schemas.microsoft.com/office/powerpoint/2010/main" val="2777283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12</a:t>
            </a:fld>
            <a:endParaRPr lang="en-US"/>
          </a:p>
        </p:txBody>
      </p:sp>
    </p:spTree>
    <p:extLst>
      <p:ext uri="{BB962C8B-B14F-4D97-AF65-F5344CB8AC3E}">
        <p14:creationId xmlns:p14="http://schemas.microsoft.com/office/powerpoint/2010/main" val="1981026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13</a:t>
            </a:fld>
            <a:endParaRPr lang="en-US"/>
          </a:p>
        </p:txBody>
      </p:sp>
    </p:spTree>
    <p:extLst>
      <p:ext uri="{BB962C8B-B14F-4D97-AF65-F5344CB8AC3E}">
        <p14:creationId xmlns:p14="http://schemas.microsoft.com/office/powerpoint/2010/main" val="31411430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9EA737-26A3-7F4D-9FE4-01A3EC7EBC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08"/>
          <a:stretch/>
        </p:blipFill>
        <p:spPr>
          <a:xfrm>
            <a:off x="0" y="0"/>
            <a:ext cx="9919803" cy="6858002"/>
          </a:xfrm>
          <a:prstGeom prst="rect">
            <a:avLst/>
          </a:prstGeom>
        </p:spPr>
      </p:pic>
      <p:sp>
        <p:nvSpPr>
          <p:cNvPr id="14" name="Date">
            <a:extLst>
              <a:ext uri="{FF2B5EF4-FFF2-40B4-BE49-F238E27FC236}">
                <a16:creationId xmlns:a16="http://schemas.microsoft.com/office/drawing/2014/main" id="{AB2A5CAA-6849-074F-AEE6-2652D32676B4}"/>
              </a:ext>
            </a:extLst>
          </p:cNvPr>
          <p:cNvSpPr>
            <a:spLocks noGrp="1"/>
          </p:cNvSpPr>
          <p:nvPr>
            <p:ph type="body" sz="quarter" idx="13" hasCustomPrompt="1"/>
          </p:nvPr>
        </p:nvSpPr>
        <p:spPr>
          <a:xfrm>
            <a:off x="6821403" y="5748376"/>
            <a:ext cx="2619788" cy="246221"/>
          </a:xfrm>
        </p:spPr>
        <p:txBody>
          <a:bodyPr/>
          <a:lstStyle>
            <a:lvl1pPr marL="0" indent="0" algn="r" fontAlgn="b">
              <a:buNone/>
              <a:defRPr sz="1600" b="0" i="0" cap="all" spc="100" baseline="0">
                <a:solidFill>
                  <a:schemeClr val="tx1">
                    <a:lumMod val="25000"/>
                    <a:lumOff val="75000"/>
                  </a:schemeClr>
                </a:solidFill>
                <a:latin typeface="+mj-lt"/>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Date </a:t>
            </a:r>
          </a:p>
        </p:txBody>
      </p:sp>
      <p:sp>
        <p:nvSpPr>
          <p:cNvPr id="13" name="Name 3">
            <a:extLst>
              <a:ext uri="{FF2B5EF4-FFF2-40B4-BE49-F238E27FC236}">
                <a16:creationId xmlns:a16="http://schemas.microsoft.com/office/drawing/2014/main" id="{B0A01171-0C95-0649-9A4B-BFE5CD9C1AAB}"/>
              </a:ext>
            </a:extLst>
          </p:cNvPr>
          <p:cNvSpPr>
            <a:spLocks noGrp="1"/>
          </p:cNvSpPr>
          <p:nvPr>
            <p:ph type="body" sz="quarter" idx="12" hasCustomPrompt="1"/>
          </p:nvPr>
        </p:nvSpPr>
        <p:spPr>
          <a:xfrm>
            <a:off x="3639302" y="6117708"/>
            <a:ext cx="2619788" cy="430887"/>
          </a:xfrm>
        </p:spPr>
        <p:txBody>
          <a:bodyPr/>
          <a:lstStyle>
            <a:lvl1pPr marL="0" indent="0" algn="ct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Three</a:t>
            </a:r>
          </a:p>
          <a:p>
            <a:pPr lvl="0"/>
            <a:r>
              <a:rPr lang="en-US" dirty="0"/>
              <a:t>Job Title</a:t>
            </a:r>
          </a:p>
        </p:txBody>
      </p:sp>
      <p:sp>
        <p:nvSpPr>
          <p:cNvPr id="11" name="Name 2">
            <a:extLst>
              <a:ext uri="{FF2B5EF4-FFF2-40B4-BE49-F238E27FC236}">
                <a16:creationId xmlns:a16="http://schemas.microsoft.com/office/drawing/2014/main" id="{FEE53DEA-97EC-6B4C-A05E-05736964EC83}"/>
              </a:ext>
            </a:extLst>
          </p:cNvPr>
          <p:cNvSpPr>
            <a:spLocks noGrp="1"/>
          </p:cNvSpPr>
          <p:nvPr>
            <p:ph type="body" sz="quarter" idx="11" hasCustomPrompt="1"/>
          </p:nvPr>
        </p:nvSpPr>
        <p:spPr>
          <a:xfrm>
            <a:off x="6821403" y="6117708"/>
            <a:ext cx="2619788" cy="430887"/>
          </a:xfrm>
        </p:spPr>
        <p:txBody>
          <a:bodyPr/>
          <a:lstStyle>
            <a:lvl1pPr marL="0" indent="0" algn="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Presenter Name Two</a:t>
            </a:r>
          </a:p>
          <a:p>
            <a:pPr lvl="0"/>
            <a:r>
              <a:rPr lang="en-US"/>
              <a:t>Job Title</a:t>
            </a:r>
          </a:p>
        </p:txBody>
      </p:sp>
      <p:sp>
        <p:nvSpPr>
          <p:cNvPr id="9" name="Name 1">
            <a:extLst>
              <a:ext uri="{FF2B5EF4-FFF2-40B4-BE49-F238E27FC236}">
                <a16:creationId xmlns:a16="http://schemas.microsoft.com/office/drawing/2014/main" id="{7D76FDFA-360A-4E1D-8E68-C41A237A2273}"/>
              </a:ext>
            </a:extLst>
          </p:cNvPr>
          <p:cNvSpPr>
            <a:spLocks noGrp="1"/>
          </p:cNvSpPr>
          <p:nvPr>
            <p:ph type="body" sz="quarter" idx="10" hasCustomPrompt="1"/>
          </p:nvPr>
        </p:nvSpPr>
        <p:spPr>
          <a:xfrm>
            <a:off x="457200" y="6128080"/>
            <a:ext cx="2619788" cy="430887"/>
          </a:xfrm>
        </p:spPr>
        <p:txBody>
          <a:bodyPr/>
          <a:lstStyle>
            <a:lvl1pPr marL="0" indent="0">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One</a:t>
            </a:r>
          </a:p>
          <a:p>
            <a:pPr lvl="0"/>
            <a:r>
              <a:rPr lang="en-US" dirty="0"/>
              <a:t>Job Title</a:t>
            </a:r>
          </a:p>
        </p:txBody>
      </p:sp>
      <p:sp>
        <p:nvSpPr>
          <p:cNvPr id="10" name="Title">
            <a:extLst>
              <a:ext uri="{FF2B5EF4-FFF2-40B4-BE49-F238E27FC236}">
                <a16:creationId xmlns:a16="http://schemas.microsoft.com/office/drawing/2014/main" id="{527E1552-E90D-4F57-96D1-C05313AFBBA3}"/>
              </a:ext>
            </a:extLst>
          </p:cNvPr>
          <p:cNvSpPr>
            <a:spLocks noGrp="1"/>
          </p:cNvSpPr>
          <p:nvPr>
            <p:ph type="ctrTitle" hasCustomPrompt="1"/>
          </p:nvPr>
        </p:nvSpPr>
        <p:spPr>
          <a:xfrm>
            <a:off x="461005" y="5647325"/>
            <a:ext cx="6987102" cy="398571"/>
          </a:xfrm>
          <a:prstGeom prst="rect">
            <a:avLst/>
          </a:prstGeom>
        </p:spPr>
        <p:txBody>
          <a:bodyPr wrap="square" lIns="0" tIns="0" rIns="0" bIns="0">
            <a:spAutoFit/>
          </a:bodyPr>
          <a:lstStyle>
            <a:lvl1pPr>
              <a:defRPr sz="2800" b="0" i="0" kern="1200" cap="all" spc="150" baseline="0">
                <a:solidFill>
                  <a:srgbClr val="FFFFFF"/>
                </a:solidFill>
                <a:latin typeface="+mj-lt"/>
                <a:ea typeface="+mn-ea"/>
                <a:cs typeface="Arial" panose="020B0604020202020204" pitchFamily="34" charset="0"/>
              </a:defRPr>
            </a:lvl1pPr>
          </a:lstStyle>
          <a:p>
            <a:r>
              <a:rPr lang="en-US" dirty="0"/>
              <a:t>Click to edit title</a:t>
            </a:r>
            <a:endParaRPr dirty="0"/>
          </a:p>
        </p:txBody>
      </p:sp>
      <p:sp>
        <p:nvSpPr>
          <p:cNvPr id="8" name="_Footer Line">
            <a:extLst>
              <a:ext uri="{FF2B5EF4-FFF2-40B4-BE49-F238E27FC236}">
                <a16:creationId xmlns:a16="http://schemas.microsoft.com/office/drawing/2014/main" id="{F9755F95-7D3C-4CAB-BE69-1CE668760B23}"/>
              </a:ext>
            </a:extLst>
          </p:cNvPr>
          <p:cNvSpPr/>
          <p:nvPr userDrawn="1"/>
        </p:nvSpPr>
        <p:spPr>
          <a:xfrm flipV="1">
            <a:off x="448056" y="6601213"/>
            <a:ext cx="9464040" cy="45719"/>
          </a:xfrm>
          <a:custGeom>
            <a:avLst/>
            <a:gdLst/>
            <a:ahLst/>
            <a:cxnLst/>
            <a:rect l="l" t="t" r="r" b="b"/>
            <a:pathLst>
              <a:path w="11595735">
                <a:moveTo>
                  <a:pt x="0" y="0"/>
                </a:moveTo>
                <a:lnTo>
                  <a:pt x="11595193" y="0"/>
                </a:lnTo>
              </a:path>
            </a:pathLst>
          </a:custGeom>
          <a:ln w="38100">
            <a:solidFill>
              <a:srgbClr val="D12E28"/>
            </a:solidFill>
          </a:ln>
        </p:spPr>
        <p:txBody>
          <a:bodyPr wrap="square" lIns="0" tIns="0" rIns="0" bIns="0" rtlCol="0"/>
          <a:lstStyle/>
          <a:p>
            <a:endParaRPr sz="1463"/>
          </a:p>
        </p:txBody>
      </p:sp>
      <p:pic>
        <p:nvPicPr>
          <p:cNvPr id="3" name="Picture 2">
            <a:extLst>
              <a:ext uri="{FF2B5EF4-FFF2-40B4-BE49-F238E27FC236}">
                <a16:creationId xmlns:a16="http://schemas.microsoft.com/office/drawing/2014/main" id="{FC509157-F01A-FC4C-B6F4-7399574E8BB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79568" y="500152"/>
            <a:ext cx="2861624" cy="645965"/>
          </a:xfrm>
          <a:prstGeom prst="rect">
            <a:avLst/>
          </a:prstGeom>
        </p:spPr>
      </p:pic>
    </p:spTree>
    <p:extLst>
      <p:ext uri="{BB962C8B-B14F-4D97-AF65-F5344CB8AC3E}">
        <p14:creationId xmlns:p14="http://schemas.microsoft.com/office/powerpoint/2010/main" val="3044895840"/>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guide id="3" pos="5952">
          <p15:clr>
            <a:srgbClr val="FBAE40"/>
          </p15:clr>
        </p15:guide>
        <p15:guide id="4" pos="288">
          <p15:clr>
            <a:srgbClr val="FBAE40"/>
          </p15:clr>
        </p15:guide>
        <p15:guide id="5" orient="horz" pos="3884">
          <p15:clr>
            <a:srgbClr val="FBAE40"/>
          </p15:clr>
        </p15:guide>
        <p15:guide id="6" pos="4299">
          <p15:clr>
            <a:srgbClr val="FBAE40"/>
          </p15:clr>
        </p15:guide>
        <p15:guide id="7" orient="horz" pos="378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2:3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0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947672"/>
            <a:ext cx="483131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4318000" y="1714500"/>
            <a:ext cx="4806949"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943100"/>
            <a:ext cx="3189836"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3175001"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3082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ong">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3934984"/>
            <a:ext cx="814704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5449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Long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159566"/>
            <a:ext cx="8147049"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5" y="3934985"/>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958099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ong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025472"/>
            <a:ext cx="8147049" cy="19989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198120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922981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ong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5495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00582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Long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583113"/>
            <a:ext cx="8147049" cy="1441258"/>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6" y="4355673"/>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23209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627061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Long 3:2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4"/>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233661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48633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ong Chart and Table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4" name="Table">
            <a:extLst>
              <a:ext uri="{FF2B5EF4-FFF2-40B4-BE49-F238E27FC236}">
                <a16:creationId xmlns:a16="http://schemas.microsoft.com/office/drawing/2014/main" id="{932B51FA-CE55-1B4B-AF5B-1B420C4A2AB3}"/>
              </a:ext>
            </a:extLst>
          </p:cNvPr>
          <p:cNvSpPr>
            <a:spLocks noGrp="1"/>
          </p:cNvSpPr>
          <p:nvPr>
            <p:ph type="tbl" sz="quarter" idx="18"/>
          </p:nvPr>
        </p:nvSpPr>
        <p:spPr>
          <a:xfrm>
            <a:off x="977900" y="4351338"/>
            <a:ext cx="8147048" cy="1668462"/>
          </a:xfrm>
          <a:solidFill>
            <a:schemeClr val="tx1">
              <a:lumMod val="10000"/>
              <a:lumOff val="90000"/>
            </a:schemeClr>
          </a:solidFill>
        </p:spPr>
        <p:txBody>
          <a:bodyPr/>
          <a:lstStyle/>
          <a:p>
            <a:r>
              <a:rPr lang="en-US"/>
              <a:t>Click icon to add table</a:t>
            </a:r>
          </a:p>
        </p:txBody>
      </p:sp>
      <p:sp>
        <p:nvSpPr>
          <p:cNvPr id="10" name="Chart">
            <a:extLst>
              <a:ext uri="{FF2B5EF4-FFF2-40B4-BE49-F238E27FC236}">
                <a16:creationId xmlns:a16="http://schemas.microsoft.com/office/drawing/2014/main" id="{2623D900-715A-3247-BE45-23EF1E657179}"/>
              </a:ext>
            </a:extLst>
          </p:cNvPr>
          <p:cNvSpPr>
            <a:spLocks noGrp="1"/>
          </p:cNvSpPr>
          <p:nvPr>
            <p:ph type="chart" sz="quarter" idx="17"/>
          </p:nvPr>
        </p:nvSpPr>
        <p:spPr>
          <a:xfrm>
            <a:off x="977900" y="1943100"/>
            <a:ext cx="8147048" cy="2408238"/>
          </a:xfrm>
          <a:solidFill>
            <a:schemeClr val="tx1">
              <a:lumMod val="10000"/>
              <a:lumOff val="90000"/>
            </a:schemeClr>
          </a:solidFill>
        </p:spPr>
        <p:txBody>
          <a:bodyPr/>
          <a:lstStyle/>
          <a:p>
            <a:r>
              <a:rPr lang="en-US"/>
              <a:t>Click icon to add chart</a:t>
            </a:r>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77933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SW">
            <a:extLst>
              <a:ext uri="{FF2B5EF4-FFF2-40B4-BE49-F238E27FC236}">
                <a16:creationId xmlns:a16="http://schemas.microsoft.com/office/drawing/2014/main" id="{543909AF-8B05-5844-80EF-8F9D4B76D9F8}"/>
              </a:ext>
            </a:extLst>
          </p:cNvPr>
          <p:cNvSpPr>
            <a:spLocks noGrp="1"/>
          </p:cNvSpPr>
          <p:nvPr>
            <p:ph sz="quarter" idx="18"/>
          </p:nvPr>
        </p:nvSpPr>
        <p:spPr>
          <a:xfrm>
            <a:off x="977901" y="3934984"/>
            <a:ext cx="397509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SE">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3990975"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
        <p:nvSpPr>
          <p:cNvPr id="8" name="Content NE">
            <a:extLst>
              <a:ext uri="{FF2B5EF4-FFF2-40B4-BE49-F238E27FC236}">
                <a16:creationId xmlns:a16="http://schemas.microsoft.com/office/drawing/2014/main" id="{428970E6-7124-41AB-DB90-5F730C73A615}"/>
              </a:ext>
            </a:extLst>
          </p:cNvPr>
          <p:cNvSpPr>
            <a:spLocks noGrp="1"/>
          </p:cNvSpPr>
          <p:nvPr>
            <p:ph sz="quarter" idx="19"/>
          </p:nvPr>
        </p:nvSpPr>
        <p:spPr>
          <a:xfrm>
            <a:off x="5163165" y="1726253"/>
            <a:ext cx="3960800"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SE">
            <a:extLst>
              <a:ext uri="{FF2B5EF4-FFF2-40B4-BE49-F238E27FC236}">
                <a16:creationId xmlns:a16="http://schemas.microsoft.com/office/drawing/2014/main" id="{54C55FA9-DDD3-D8A0-0BE3-04AB0EA470F7}"/>
              </a:ext>
            </a:extLst>
          </p:cNvPr>
          <p:cNvSpPr>
            <a:spLocks noGrp="1"/>
          </p:cNvSpPr>
          <p:nvPr>
            <p:ph sz="quarter" idx="20"/>
          </p:nvPr>
        </p:nvSpPr>
        <p:spPr>
          <a:xfrm>
            <a:off x="5148866" y="3934983"/>
            <a:ext cx="397509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7506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Content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SW">
            <a:extLst>
              <a:ext uri="{FF2B5EF4-FFF2-40B4-BE49-F238E27FC236}">
                <a16:creationId xmlns:a16="http://schemas.microsoft.com/office/drawing/2014/main" id="{543909AF-8B05-5844-80EF-8F9D4B76D9F8}"/>
              </a:ext>
            </a:extLst>
          </p:cNvPr>
          <p:cNvSpPr>
            <a:spLocks noGrp="1"/>
          </p:cNvSpPr>
          <p:nvPr>
            <p:ph sz="quarter" idx="18"/>
          </p:nvPr>
        </p:nvSpPr>
        <p:spPr>
          <a:xfrm>
            <a:off x="977902" y="4159566"/>
            <a:ext cx="3990974"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SW">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5" y="3921235"/>
            <a:ext cx="3959225" cy="19663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NW">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3990975"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NW">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39909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
        <p:nvSpPr>
          <p:cNvPr id="6" name="Content NE">
            <a:extLst>
              <a:ext uri="{FF2B5EF4-FFF2-40B4-BE49-F238E27FC236}">
                <a16:creationId xmlns:a16="http://schemas.microsoft.com/office/drawing/2014/main" id="{3326878F-2A2D-B73E-53EB-00DEF59E79B7}"/>
              </a:ext>
            </a:extLst>
          </p:cNvPr>
          <p:cNvSpPr>
            <a:spLocks noGrp="1"/>
          </p:cNvSpPr>
          <p:nvPr>
            <p:ph sz="quarter" idx="19"/>
          </p:nvPr>
        </p:nvSpPr>
        <p:spPr>
          <a:xfrm>
            <a:off x="5158335" y="1943100"/>
            <a:ext cx="3966615"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SE">
            <a:extLst>
              <a:ext uri="{FF2B5EF4-FFF2-40B4-BE49-F238E27FC236}">
                <a16:creationId xmlns:a16="http://schemas.microsoft.com/office/drawing/2014/main" id="{C3795A29-12F2-109C-7D3B-387077237E3E}"/>
              </a:ext>
            </a:extLst>
          </p:cNvPr>
          <p:cNvSpPr>
            <a:spLocks noGrp="1"/>
          </p:cNvSpPr>
          <p:nvPr>
            <p:ph sz="quarter" idx="20"/>
          </p:nvPr>
        </p:nvSpPr>
        <p:spPr>
          <a:xfrm>
            <a:off x="5158336" y="4143773"/>
            <a:ext cx="3966614"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Title NE">
            <a:extLst>
              <a:ext uri="{FF2B5EF4-FFF2-40B4-BE49-F238E27FC236}">
                <a16:creationId xmlns:a16="http://schemas.microsoft.com/office/drawing/2014/main" id="{DE64A13A-24EC-A348-5FF1-840B5CD71187}"/>
              </a:ext>
            </a:extLst>
          </p:cNvPr>
          <p:cNvSpPr>
            <a:spLocks noGrp="1"/>
          </p:cNvSpPr>
          <p:nvPr>
            <p:ph type="body" sz="quarter" idx="21" hasCustomPrompt="1"/>
          </p:nvPr>
        </p:nvSpPr>
        <p:spPr>
          <a:xfrm>
            <a:off x="5158335" y="1714500"/>
            <a:ext cx="39909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5" name="Content Title SE">
            <a:extLst>
              <a:ext uri="{FF2B5EF4-FFF2-40B4-BE49-F238E27FC236}">
                <a16:creationId xmlns:a16="http://schemas.microsoft.com/office/drawing/2014/main" id="{73E808CD-F33D-575A-5BC4-91A139794ACF}"/>
              </a:ext>
            </a:extLst>
          </p:cNvPr>
          <p:cNvSpPr>
            <a:spLocks noGrp="1"/>
          </p:cNvSpPr>
          <p:nvPr>
            <p:ph type="body" sz="quarter" idx="22" hasCustomPrompt="1"/>
          </p:nvPr>
        </p:nvSpPr>
        <p:spPr>
          <a:xfrm>
            <a:off x="5143500" y="3924300"/>
            <a:ext cx="3959225" cy="19663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Tree>
    <p:extLst>
      <p:ext uri="{BB962C8B-B14F-4D97-AF65-F5344CB8AC3E}">
        <p14:creationId xmlns:p14="http://schemas.microsoft.com/office/powerpoint/2010/main" val="626468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
    <p:bg>
      <p:bgPr>
        <a:solidFill>
          <a:schemeClr val="bg1"/>
        </a:solidFill>
        <a:effectLst/>
      </p:bgPr>
    </p:bg>
    <p:spTree>
      <p:nvGrpSpPr>
        <p:cNvPr id="1" name=""/>
        <p:cNvGrpSpPr/>
        <p:nvPr/>
      </p:nvGrpSpPr>
      <p:grpSpPr>
        <a:xfrm>
          <a:off x="0" y="0"/>
          <a:ext cx="0" cy="0"/>
          <a:chOff x="0" y="0"/>
          <a:chExt cx="0" cy="0"/>
        </a:xfrm>
      </p:grpSpPr>
      <p:pic>
        <p:nvPicPr>
          <p:cNvPr id="3" name="_Background Picture">
            <a:extLst>
              <a:ext uri="{FF2B5EF4-FFF2-40B4-BE49-F238E27FC236}">
                <a16:creationId xmlns:a16="http://schemas.microsoft.com/office/drawing/2014/main" id="{F28DA60E-A7E6-4177-B5D1-EF31D90A7454}"/>
              </a:ext>
            </a:extLst>
          </p:cNvPr>
          <p:cNvPicPr preferRelativeResize="0">
            <a:picLocks/>
          </p:cNvPicPr>
          <p:nvPr userDrawn="1"/>
        </p:nvPicPr>
        <p:blipFill rotWithShape="1">
          <a:blip r:embed="rId2">
            <a:extLst>
              <a:ext uri="{BEBA8EAE-BF5A-486C-A8C5-ECC9F3942E4B}">
                <a14:imgProps xmlns:a14="http://schemas.microsoft.com/office/drawing/2010/main">
                  <a14:imgLayer r:embed="rId3">
                    <a14:imgEffect>
                      <a14:saturation sat="25000"/>
                    </a14:imgEffect>
                  </a14:imgLayer>
                </a14:imgProps>
              </a:ext>
              <a:ext uri="{28A0092B-C50C-407E-A947-70E740481C1C}">
                <a14:useLocalDpi xmlns:a14="http://schemas.microsoft.com/office/drawing/2010/main" val="0"/>
              </a:ext>
            </a:extLst>
          </a:blip>
          <a:srcRect t="5725" b="36005"/>
          <a:stretch/>
        </p:blipFill>
        <p:spPr>
          <a:xfrm>
            <a:off x="0" y="2285999"/>
            <a:ext cx="9812740" cy="3125337"/>
          </a:xfrm>
          <a:prstGeom prst="rect">
            <a:avLst/>
          </a:prstGeom>
        </p:spPr>
      </p:pic>
      <p:sp>
        <p:nvSpPr>
          <p:cNvPr id="13" name="_Left Gradient">
            <a:extLst>
              <a:ext uri="{FF2B5EF4-FFF2-40B4-BE49-F238E27FC236}">
                <a16:creationId xmlns:a16="http://schemas.microsoft.com/office/drawing/2014/main" id="{F5B8FC14-1311-4784-AD0E-EC6AF7811891}"/>
              </a:ext>
            </a:extLst>
          </p:cNvPr>
          <p:cNvSpPr/>
          <p:nvPr userDrawn="1"/>
        </p:nvSpPr>
        <p:spPr>
          <a:xfrm rot="16200000">
            <a:off x="3336901" y="-1050654"/>
            <a:ext cx="3124201" cy="9798002"/>
          </a:xfrm>
          <a:prstGeom prst="rect">
            <a:avLst/>
          </a:prstGeom>
          <a:gradFill>
            <a:gsLst>
              <a:gs pos="23000">
                <a:srgbClr val="06031B"/>
              </a:gs>
              <a:gs pos="100000">
                <a:schemeClr val="bg1">
                  <a:lumMod val="95000"/>
                  <a:alpha val="52000"/>
                </a:schemeClr>
              </a:gs>
              <a:gs pos="51000">
                <a:srgbClr val="271A73">
                  <a:alpha val="6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_Red Sidebar">
            <a:extLst>
              <a:ext uri="{FF2B5EF4-FFF2-40B4-BE49-F238E27FC236}">
                <a16:creationId xmlns:a16="http://schemas.microsoft.com/office/drawing/2014/main" id="{64DAF4AE-D5C4-47F9-B1F0-C56B2C2366CA}"/>
              </a:ext>
            </a:extLst>
          </p:cNvPr>
          <p:cNvSpPr/>
          <p:nvPr userDrawn="1"/>
        </p:nvSpPr>
        <p:spPr>
          <a:xfrm flipH="1">
            <a:off x="9798000" y="2285997"/>
            <a:ext cx="108000" cy="3124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_Footer Line">
            <a:extLst>
              <a:ext uri="{FF2B5EF4-FFF2-40B4-BE49-F238E27FC236}">
                <a16:creationId xmlns:a16="http://schemas.microsoft.com/office/drawing/2014/main" id="{2D074338-30F1-4FBE-963F-57A7E82365EE}"/>
              </a:ext>
            </a:extLst>
          </p:cNvPr>
          <p:cNvSpPr/>
          <p:nvPr userDrawn="1"/>
        </p:nvSpPr>
        <p:spPr>
          <a:xfrm flipV="1">
            <a:off x="1" y="6453336"/>
            <a:ext cx="7772400" cy="67600"/>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a:p>
        </p:txBody>
      </p:sp>
      <p:sp>
        <p:nvSpPr>
          <p:cNvPr id="8" name="_Page Number x">
            <a:extLst>
              <a:ext uri="{FF2B5EF4-FFF2-40B4-BE49-F238E27FC236}">
                <a16:creationId xmlns:a16="http://schemas.microsoft.com/office/drawing/2014/main" id="{6DC44914-55A9-264E-8575-EF9130453419}"/>
              </a:ext>
            </a:extLst>
          </p:cNvPr>
          <p:cNvSpPr>
            <a:spLocks noGrp="1"/>
          </p:cNvSpPr>
          <p:nvPr>
            <p:ph type="sldNum" sz="quarter" idx="12"/>
          </p:nvPr>
        </p:nvSpPr>
        <p:spPr>
          <a:xfrm>
            <a:off x="9208685" y="1807859"/>
            <a:ext cx="576581" cy="329184"/>
          </a:xfrm>
        </p:spPr>
        <p:txBody>
          <a:bodyPr/>
          <a:lstStyle/>
          <a:p>
            <a:fld id="{4D6F2D72-4CB1-486D-B1A1-88BC527D97A4}" type="slidenum">
              <a:rPr lang="en-GB" smtClean="0"/>
              <a:pPr/>
              <a:t>‹#›</a:t>
            </a:fld>
            <a:r>
              <a:rPr lang="en-GB"/>
              <a:t> </a:t>
            </a:r>
            <a:endParaRPr lang="en-GB" dirty="0"/>
          </a:p>
        </p:txBody>
      </p:sp>
      <p:sp>
        <p:nvSpPr>
          <p:cNvPr id="7" name="Document Code">
            <a:extLst>
              <a:ext uri="{FF2B5EF4-FFF2-40B4-BE49-F238E27FC236}">
                <a16:creationId xmlns:a16="http://schemas.microsoft.com/office/drawing/2014/main" id="{BB47E38D-B1A8-8643-9C5F-09922957023C}"/>
              </a:ext>
            </a:extLst>
          </p:cNvPr>
          <p:cNvSpPr>
            <a:spLocks noGrp="1"/>
          </p:cNvSpPr>
          <p:nvPr>
            <p:ph type="ftr" sz="quarter" idx="11"/>
          </p:nvPr>
        </p:nvSpPr>
        <p:spPr>
          <a:xfrm rot="16200000">
            <a:off x="-396449" y="5871918"/>
            <a:ext cx="1046559" cy="123111"/>
          </a:xfrm>
        </p:spPr>
        <p:txBody>
          <a:bodyPr/>
          <a:lstStyle/>
          <a:p>
            <a:r>
              <a:rPr lang="en-US" dirty="0"/>
              <a:t>Document Code</a:t>
            </a:r>
          </a:p>
        </p:txBody>
      </p:sp>
      <p:sp>
        <p:nvSpPr>
          <p:cNvPr id="12" name="_Confidential">
            <a:extLst>
              <a:ext uri="{FF2B5EF4-FFF2-40B4-BE49-F238E27FC236}">
                <a16:creationId xmlns:a16="http://schemas.microsoft.com/office/drawing/2014/main" id="{D95578A3-B718-43FB-ABD3-99427DB02B18}"/>
              </a:ext>
            </a:extLst>
          </p:cNvPr>
          <p:cNvSpPr txBox="1"/>
          <p:nvPr userDrawn="1"/>
        </p:nvSpPr>
        <p:spPr>
          <a:xfrm>
            <a:off x="3941594" y="6599110"/>
            <a:ext cx="1547813" cy="150426"/>
          </a:xfrm>
          <a:prstGeom prst="rect">
            <a:avLst/>
          </a:prstGeom>
        </p:spPr>
        <p:txBody>
          <a:bodyPr vert="horz" wrap="square" lIns="0" tIns="10319" rIns="0" bIns="0" rtlCol="0">
            <a:spAutoFit/>
          </a:bodyPr>
          <a:lstStyle/>
          <a:p>
            <a:pPr marL="10319" algn="ctr">
              <a:lnSpc>
                <a:spcPct val="100000"/>
              </a:lnSpc>
              <a:spcBef>
                <a:spcPts val="81"/>
              </a:spcBef>
            </a:pPr>
            <a:r>
              <a:rPr lang="en-GB" sz="900" b="0" spc="50" baseline="0" dirty="0">
                <a:solidFill>
                  <a:schemeClr val="tx1">
                    <a:lumMod val="75000"/>
                    <a:lumOff val="25000"/>
                  </a:schemeClr>
                </a:solidFill>
                <a:latin typeface="+mj-lt"/>
                <a:cs typeface="Muli-ExtraBold"/>
              </a:rPr>
              <a:t>PRIVATE &amp; CONFIDENTIAL</a:t>
            </a:r>
            <a:endParaRPr sz="900" b="0" spc="50" baseline="0" dirty="0">
              <a:solidFill>
                <a:schemeClr val="tx1">
                  <a:lumMod val="75000"/>
                  <a:lumOff val="25000"/>
                </a:schemeClr>
              </a:solidFill>
              <a:latin typeface="+mj-lt"/>
              <a:cs typeface="Muli"/>
            </a:endParaRPr>
          </a:p>
        </p:txBody>
      </p:sp>
      <p:sp>
        <p:nvSpPr>
          <p:cNvPr id="14" name="_Page Number">
            <a:extLst>
              <a:ext uri="{FF2B5EF4-FFF2-40B4-BE49-F238E27FC236}">
                <a16:creationId xmlns:a16="http://schemas.microsoft.com/office/drawing/2014/main" id="{A6906AB3-4D08-994A-8654-9CB3353BBF70}"/>
              </a:ext>
            </a:extLst>
          </p:cNvPr>
          <p:cNvSpPr txBox="1"/>
          <p:nvPr userDrawn="1"/>
        </p:nvSpPr>
        <p:spPr>
          <a:xfrm>
            <a:off x="7253277" y="6594890"/>
            <a:ext cx="512064" cy="138499"/>
          </a:xfrm>
          <a:prstGeom prst="rect">
            <a:avLst/>
          </a:prstGeom>
          <a:noFill/>
        </p:spPr>
        <p:txBody>
          <a:bodyPr wrap="square" lIns="0" tIns="0" rIns="0" bIns="0" rtlCol="0">
            <a:spAutoFit/>
          </a:bodyPr>
          <a:lstStyle/>
          <a:p>
            <a:pPr algn="r"/>
            <a:fld id="{4D6F2D72-4CB1-486D-B1A1-88BC527D97A4}" type="slidenum">
              <a:rPr lang="en-GB" sz="900" smtClean="0">
                <a:solidFill>
                  <a:schemeClr val="tx1">
                    <a:lumMod val="75000"/>
                    <a:lumOff val="25000"/>
                  </a:schemeClr>
                </a:solidFill>
                <a:latin typeface="+mj-lt"/>
              </a:rPr>
              <a:pPr algn="r"/>
              <a:t>‹#›</a:t>
            </a:fld>
            <a:endParaRPr lang="en-US" sz="900" dirty="0">
              <a:solidFill>
                <a:schemeClr val="tx1">
                  <a:lumMod val="75000"/>
                  <a:lumOff val="25000"/>
                </a:schemeClr>
              </a:solidFill>
              <a:latin typeface="+mj-lt"/>
            </a:endParaRPr>
          </a:p>
        </p:txBody>
      </p:sp>
      <p:sp>
        <p:nvSpPr>
          <p:cNvPr id="6" name="Date">
            <a:extLst>
              <a:ext uri="{FF2B5EF4-FFF2-40B4-BE49-F238E27FC236}">
                <a16:creationId xmlns:a16="http://schemas.microsoft.com/office/drawing/2014/main" id="{F936FBD9-C5DE-8D48-BD68-549672570E37}"/>
              </a:ext>
            </a:extLst>
          </p:cNvPr>
          <p:cNvSpPr>
            <a:spLocks noGrp="1"/>
          </p:cNvSpPr>
          <p:nvPr>
            <p:ph type="dt" sz="half" idx="10"/>
          </p:nvPr>
        </p:nvSpPr>
        <p:spPr/>
        <p:txBody>
          <a:bodyPr/>
          <a:lstStyle/>
          <a:p>
            <a:fld id="{97556E8B-0A47-5B4E-9FDB-B8A05728CEB8}" type="datetime3">
              <a:rPr lang="en-US" smtClean="0"/>
              <a:pPr/>
              <a:t>11 November 2024</a:t>
            </a:fld>
            <a:endParaRPr lang="en-US" dirty="0"/>
          </a:p>
        </p:txBody>
      </p:sp>
      <p:sp>
        <p:nvSpPr>
          <p:cNvPr id="36" name="Title">
            <a:extLst>
              <a:ext uri="{FF2B5EF4-FFF2-40B4-BE49-F238E27FC236}">
                <a16:creationId xmlns:a16="http://schemas.microsoft.com/office/drawing/2014/main" id="{592822F8-A1CA-4A06-88C8-56575B949DED}"/>
              </a:ext>
            </a:extLst>
          </p:cNvPr>
          <p:cNvSpPr>
            <a:spLocks noGrp="1"/>
          </p:cNvSpPr>
          <p:nvPr>
            <p:ph type="title" hasCustomPrompt="1"/>
          </p:nvPr>
        </p:nvSpPr>
        <p:spPr>
          <a:xfrm>
            <a:off x="974028" y="4428403"/>
            <a:ext cx="7898686" cy="332399"/>
          </a:xfrm>
        </p:spPr>
        <p:txBody>
          <a:bodyPr lIns="0" tIns="0" rIns="0" bIns="0" anchor="b" anchorCtr="0"/>
          <a:lstStyle>
            <a:lvl1pPr>
              <a:defRPr sz="2400" b="0" i="0" spc="100" baseline="0" dirty="0">
                <a:solidFill>
                  <a:schemeClr val="bg1"/>
                </a:solidFill>
                <a:latin typeface="+mj-lt"/>
                <a:ea typeface="+mj-ea"/>
                <a:cs typeface="Arial" panose="020B0604020202020204" pitchFamily="34" charset="0"/>
              </a:defRPr>
            </a:lvl1pPr>
          </a:lstStyle>
          <a:p>
            <a:r>
              <a:rPr lang="en-US" dirty="0"/>
              <a:t>Click to edit section title</a:t>
            </a:r>
            <a:endParaRPr dirty="0"/>
          </a:p>
        </p:txBody>
      </p:sp>
      <p:pic>
        <p:nvPicPr>
          <p:cNvPr id="15" name="Picture 14" descr="Logo&#10;&#10;Description automatically generated">
            <a:extLst>
              <a:ext uri="{FF2B5EF4-FFF2-40B4-BE49-F238E27FC236}">
                <a16:creationId xmlns:a16="http://schemas.microsoft.com/office/drawing/2014/main" id="{991FC7CC-B3A6-9B42-AA68-3D97D707A3E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829097" y="6330189"/>
            <a:ext cx="1838996" cy="398051"/>
          </a:xfrm>
          <a:prstGeom prst="rect">
            <a:avLst/>
          </a:prstGeom>
        </p:spPr>
      </p:pic>
    </p:spTree>
    <p:extLst>
      <p:ext uri="{BB962C8B-B14F-4D97-AF65-F5344CB8AC3E}">
        <p14:creationId xmlns:p14="http://schemas.microsoft.com/office/powerpoint/2010/main" val="419946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November 2024</a:t>
            </a:fld>
            <a:endParaRPr lang="en-US" dirty="0"/>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981752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w Takeawa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November 2024</a:t>
            </a:fld>
            <a:endParaRPr lang="en-US" dirty="0"/>
          </a:p>
        </p:txBody>
      </p:sp>
      <p:sp>
        <p:nvSpPr>
          <p:cNvPr id="6" name="Takeaway">
            <a:extLst>
              <a:ext uri="{FF2B5EF4-FFF2-40B4-BE49-F238E27FC236}">
                <a16:creationId xmlns:a16="http://schemas.microsoft.com/office/drawing/2014/main" id="{42D88858-AD18-EF46-8120-719FF25E64F5}"/>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242110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e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November 2024</a:t>
            </a:fld>
            <a:endParaRPr lang="en-US" dirty="0"/>
          </a:p>
        </p:txBody>
      </p:sp>
      <p:sp>
        <p:nvSpPr>
          <p:cNvPr id="8" name="Background">
            <a:extLst>
              <a:ext uri="{FF2B5EF4-FFF2-40B4-BE49-F238E27FC236}">
                <a16:creationId xmlns:a16="http://schemas.microsoft.com/office/drawing/2014/main" id="{41E8B0BB-1145-8141-BF92-2A78C0995A7E}"/>
              </a:ext>
            </a:extLst>
          </p:cNvPr>
          <p:cNvSpPr/>
          <p:nvPr userDrawn="1"/>
        </p:nvSpPr>
        <p:spPr>
          <a:xfrm>
            <a:off x="977900" y="1485900"/>
            <a:ext cx="8147051" cy="46101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7" name="Content">
            <a:extLst>
              <a:ext uri="{FF2B5EF4-FFF2-40B4-BE49-F238E27FC236}">
                <a16:creationId xmlns:a16="http://schemas.microsoft.com/office/drawing/2014/main" id="{61B9E6D4-AA43-8845-8A3C-AC6D4AD1E58E}"/>
              </a:ext>
            </a:extLst>
          </p:cNvPr>
          <p:cNvSpPr>
            <a:spLocks noGrp="1"/>
          </p:cNvSpPr>
          <p:nvPr>
            <p:ph type="body" sz="quarter" idx="13" hasCustomPrompt="1"/>
          </p:nvPr>
        </p:nvSpPr>
        <p:spPr>
          <a:xfrm>
            <a:off x="978409" y="1485900"/>
            <a:ext cx="8146542" cy="323165"/>
          </a:xfrm>
        </p:spPr>
        <p:txBody>
          <a:bodyPr lIns="91440" tIns="91440" rIns="91440" bIns="91440"/>
          <a:lstStyle>
            <a:lvl1pPr marL="0" indent="0">
              <a:spcAft>
                <a:spcPts val="0"/>
              </a:spcAft>
              <a:buNone/>
              <a:defRPr sz="900">
                <a:latin typeface="+mn-lt"/>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add asset class name</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360921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November 2024</a:t>
            </a:fld>
            <a:endParaRPr lang="en-US" dirty="0"/>
          </a:p>
        </p:txBody>
      </p:sp>
      <p:sp>
        <p:nvSpPr>
          <p:cNvPr id="6" name="_Disclaimer Text">
            <a:extLst>
              <a:ext uri="{FF2B5EF4-FFF2-40B4-BE49-F238E27FC236}">
                <a16:creationId xmlns:a16="http://schemas.microsoft.com/office/drawing/2014/main" id="{F4987954-63A9-EC41-B2E9-A1C67EFFEEEA}"/>
              </a:ext>
            </a:extLst>
          </p:cNvPr>
          <p:cNvSpPr txBox="1">
            <a:spLocks/>
          </p:cNvSpPr>
          <p:nvPr userDrawn="1"/>
        </p:nvSpPr>
        <p:spPr>
          <a:xfrm>
            <a:off x="980495" y="1877926"/>
            <a:ext cx="8143625" cy="3735477"/>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861993">
              <a:buClr>
                <a:srgbClr val="585858"/>
              </a:buClr>
            </a:pPr>
            <a:r>
              <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rPr>
              <a:t>This communication is intended for professional clients and eligible counterparties only. Past performance is not a reliable indicator of future results. Performance results are calculated before management fees and after trading expenses. Information contained in this publication is compiled from industry sources which we consider to be accurate and reliable.</a:t>
            </a:r>
          </a:p>
          <a:p>
            <a:pPr algn="l" defTabSz="861993">
              <a:buClr>
                <a:srgbClr val="585858"/>
              </a:buClr>
            </a:pPr>
            <a:endPar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endParaRPr>
          </a:p>
          <a:p>
            <a:pPr algn="l" defTabSz="861993">
              <a:buClr>
                <a:srgbClr val="585858"/>
              </a:buClr>
            </a:pPr>
            <a:r>
              <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rPr>
              <a:t>There is no representation or warranty of any kind, whether express or implied, regarding the accuracy or completeness of the information given. The information provided does not constitute advice and it should not be relied on as such.</a:t>
            </a:r>
          </a:p>
          <a:p>
            <a:pPr marL="266700" indent="-266700" algn="l" defTabSz="861993">
              <a:buClr>
                <a:srgbClr val="585858"/>
              </a:buClr>
            </a:pPr>
            <a:endPar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endParaRPr>
          </a:p>
          <a:p>
            <a:pPr algn="l" defTabSz="861993">
              <a:buClr>
                <a:srgbClr val="585858"/>
              </a:buClr>
            </a:pPr>
            <a:r>
              <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rPr>
              <a:t>Any views or opinions expressed are those of Crown Agents Investment Management Ltd and are subject to change due to market and other conditions and should not be taken as statements of policy or intent.</a:t>
            </a:r>
          </a:p>
          <a:p>
            <a:pPr algn="l" defTabSz="861993">
              <a:buClr>
                <a:srgbClr val="585858"/>
              </a:buClr>
            </a:pPr>
            <a:endPar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endParaRPr>
          </a:p>
          <a:p>
            <a:r>
              <a:rPr lang="en-GB" sz="1150" dirty="0">
                <a:solidFill>
                  <a:schemeClr val="tx1">
                    <a:lumMod val="75000"/>
                    <a:lumOff val="25000"/>
                  </a:schemeClr>
                </a:solidFill>
                <a:effectLst/>
                <a:latin typeface="Source Sans CAIM (Body)"/>
                <a:ea typeface="Calibri" panose="020F0502020204030204" pitchFamily="34" charset="0"/>
              </a:rPr>
              <a:t> </a:t>
            </a:r>
          </a:p>
          <a:p>
            <a:endParaRPr lang="en-GB" sz="1150" dirty="0">
              <a:solidFill>
                <a:schemeClr val="tx1">
                  <a:lumMod val="75000"/>
                  <a:lumOff val="25000"/>
                </a:schemeClr>
              </a:solidFill>
              <a:effectLst/>
              <a:latin typeface="Source Sans CAIM (Body)"/>
              <a:ea typeface="Calibri" panose="020F0502020204030204" pitchFamily="34" charset="0"/>
            </a:endParaRPr>
          </a:p>
          <a:p>
            <a:endParaRPr lang="en-GB" sz="1150" dirty="0">
              <a:solidFill>
                <a:schemeClr val="tx1">
                  <a:lumMod val="75000"/>
                  <a:lumOff val="25000"/>
                </a:schemeClr>
              </a:solidFill>
              <a:effectLst/>
              <a:latin typeface="Source Sans CAIM (Body)"/>
              <a:ea typeface="Calibri" panose="020F0502020204030204" pitchFamily="34" charset="0"/>
            </a:endParaRPr>
          </a:p>
          <a:p>
            <a:endParaRPr lang="en-GB" sz="1150" dirty="0">
              <a:solidFill>
                <a:schemeClr val="tx1">
                  <a:lumMod val="75000"/>
                  <a:lumOff val="25000"/>
                </a:schemeClr>
              </a:solidFill>
              <a:effectLst/>
              <a:latin typeface="Source Sans CAIM (Body)"/>
              <a:ea typeface="Calibri" panose="020F0502020204030204" pitchFamily="34" charset="0"/>
            </a:endParaRPr>
          </a:p>
          <a:p>
            <a:endParaRPr lang="en-GB" sz="1150" dirty="0">
              <a:solidFill>
                <a:schemeClr val="tx1">
                  <a:lumMod val="75000"/>
                  <a:lumOff val="25000"/>
                </a:schemeClr>
              </a:solidFill>
              <a:effectLst/>
              <a:latin typeface="Source Sans CAIM (Body)"/>
              <a:ea typeface="Calibri" panose="020F0502020204030204" pitchFamily="34" charset="0"/>
            </a:endParaRPr>
          </a:p>
          <a:p>
            <a:r>
              <a:rPr lang="en-GB" sz="1150" dirty="0">
                <a:solidFill>
                  <a:schemeClr val="tx1">
                    <a:lumMod val="75000"/>
                    <a:lumOff val="25000"/>
                  </a:schemeClr>
                </a:solidFill>
                <a:effectLst/>
                <a:latin typeface="Source Sans CAIM (Body)"/>
                <a:ea typeface="Calibri" panose="020F0502020204030204" pitchFamily="34" charset="0"/>
              </a:rPr>
              <a:t>CAIM (Company Registration No.  02169973) has its registered office at The Rex Building, 62 Queen</a:t>
            </a:r>
          </a:p>
          <a:p>
            <a:r>
              <a:rPr lang="en-GB" sz="1150" dirty="0">
                <a:solidFill>
                  <a:schemeClr val="tx1">
                    <a:lumMod val="75000"/>
                    <a:lumOff val="25000"/>
                  </a:schemeClr>
                </a:solidFill>
                <a:effectLst/>
                <a:latin typeface="Source Sans CAIM (Body)"/>
                <a:ea typeface="Calibri" panose="020F0502020204030204" pitchFamily="34" charset="0"/>
              </a:rPr>
              <a:t>Street, London EC4R 1EB. CAIM is authorised and regulated by the Financial Conduct Authority. ©CAIM 2024.</a:t>
            </a:r>
            <a:endPar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endParaRPr>
          </a:p>
          <a:p>
            <a:pPr marL="266700" indent="-266700" algn="l" defTabSz="861993">
              <a:buClr>
                <a:srgbClr val="585858"/>
              </a:buClr>
            </a:pPr>
            <a:endPar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endParaRPr>
          </a:p>
          <a:p>
            <a:pPr algn="l" defTabSz="861993">
              <a:buClr>
                <a:srgbClr val="585858"/>
              </a:buClr>
            </a:pPr>
            <a:r>
              <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rPr>
              <a:t>Vat Reg No: GB 377 614565.</a:t>
            </a:r>
          </a:p>
          <a:p>
            <a:pPr algn="l" defTabSz="861993">
              <a:buClr>
                <a:srgbClr val="585858"/>
              </a:buClr>
            </a:pPr>
            <a:r>
              <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rPr>
              <a:t>Authorised and regulated by the Financial Conduct Authority (Financial Services Register number: 119207)</a:t>
            </a:r>
          </a:p>
        </p:txBody>
      </p:sp>
      <p:sp>
        <p:nvSpPr>
          <p:cNvPr id="7" name="_Disclaimer Title">
            <a:extLst>
              <a:ext uri="{FF2B5EF4-FFF2-40B4-BE49-F238E27FC236}">
                <a16:creationId xmlns:a16="http://schemas.microsoft.com/office/drawing/2014/main" id="{F791F9B1-A65B-C847-A1C6-D91F9E5C564D}"/>
              </a:ext>
            </a:extLst>
          </p:cNvPr>
          <p:cNvSpPr txBox="1">
            <a:spLocks/>
          </p:cNvSpPr>
          <p:nvPr userDrawn="1"/>
        </p:nvSpPr>
        <p:spPr>
          <a:xfrm>
            <a:off x="872929" y="627105"/>
            <a:ext cx="8001000"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Disclaimer</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Tree>
    <p:extLst>
      <p:ext uri="{BB962C8B-B14F-4D97-AF65-F5344CB8AC3E}">
        <p14:creationId xmlns:p14="http://schemas.microsoft.com/office/powerpoint/2010/main" val="26920379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ur Palette">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A3CBC2CF-976A-5046-B81F-9A0D016E9154}"/>
              </a:ext>
            </a:extLst>
          </p:cNvPr>
          <p:cNvSpPr txBox="1">
            <a:spLocks/>
          </p:cNvSpPr>
          <p:nvPr userDrawn="1"/>
        </p:nvSpPr>
        <p:spPr>
          <a:xfrm>
            <a:off x="974028" y="2910613"/>
            <a:ext cx="8143624"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Chart series / text box / table header colours</a:t>
            </a:r>
          </a:p>
        </p:txBody>
      </p:sp>
      <p:sp>
        <p:nvSpPr>
          <p:cNvPr id="8" name="Rectangle 7">
            <a:extLst>
              <a:ext uri="{FF2B5EF4-FFF2-40B4-BE49-F238E27FC236}">
                <a16:creationId xmlns:a16="http://schemas.microsoft.com/office/drawing/2014/main" id="{180FAE5F-6431-2449-924F-6DD0EEF04C05}"/>
              </a:ext>
            </a:extLst>
          </p:cNvPr>
          <p:cNvSpPr/>
          <p:nvPr userDrawn="1"/>
        </p:nvSpPr>
        <p:spPr>
          <a:xfrm>
            <a:off x="980497" y="3403160"/>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EB14B63-C24A-CD49-8AA9-127552619120}"/>
              </a:ext>
            </a:extLst>
          </p:cNvPr>
          <p:cNvSpPr/>
          <p:nvPr userDrawn="1"/>
        </p:nvSpPr>
        <p:spPr>
          <a:xfrm>
            <a:off x="1809268" y="3403160"/>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FD7F49-9685-A74F-8C73-2CC31BE73175}"/>
              </a:ext>
            </a:extLst>
          </p:cNvPr>
          <p:cNvSpPr/>
          <p:nvPr userDrawn="1"/>
        </p:nvSpPr>
        <p:spPr>
          <a:xfrm>
            <a:off x="2638039" y="3403160"/>
            <a:ext cx="685800" cy="758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4A767B-07E4-4E4B-B5AF-BD7B582B850E}"/>
              </a:ext>
            </a:extLst>
          </p:cNvPr>
          <p:cNvSpPr/>
          <p:nvPr userDrawn="1"/>
        </p:nvSpPr>
        <p:spPr>
          <a:xfrm>
            <a:off x="3466810" y="3403160"/>
            <a:ext cx="685800" cy="758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C01012-697F-5141-AEFE-ECA6D80DE27B}"/>
              </a:ext>
            </a:extLst>
          </p:cNvPr>
          <p:cNvSpPr/>
          <p:nvPr userDrawn="1"/>
        </p:nvSpPr>
        <p:spPr>
          <a:xfrm>
            <a:off x="4295581" y="3403160"/>
            <a:ext cx="685800" cy="75895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872CF0F-05B7-D342-AE7B-4585112806DA}"/>
              </a:ext>
            </a:extLst>
          </p:cNvPr>
          <p:cNvSpPr/>
          <p:nvPr userDrawn="1"/>
        </p:nvSpPr>
        <p:spPr>
          <a:xfrm>
            <a:off x="5124352" y="3403160"/>
            <a:ext cx="685800" cy="75895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2B1486-88B0-324F-AD09-D903DDFDFD6E}"/>
              </a:ext>
            </a:extLst>
          </p:cNvPr>
          <p:cNvSpPr/>
          <p:nvPr userDrawn="1"/>
        </p:nvSpPr>
        <p:spPr>
          <a:xfrm>
            <a:off x="5953123" y="3403160"/>
            <a:ext cx="685800" cy="758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359C1D-10CB-5F41-B787-BFF9945B276B}"/>
              </a:ext>
            </a:extLst>
          </p:cNvPr>
          <p:cNvSpPr/>
          <p:nvPr userDrawn="1"/>
        </p:nvSpPr>
        <p:spPr>
          <a:xfrm>
            <a:off x="6781894" y="3403160"/>
            <a:ext cx="685800" cy="75895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33376952-C5DE-134D-924A-3DC838614EA0}"/>
              </a:ext>
            </a:extLst>
          </p:cNvPr>
          <p:cNvSpPr txBox="1"/>
          <p:nvPr userDrawn="1"/>
        </p:nvSpPr>
        <p:spPr>
          <a:xfrm>
            <a:off x="970364"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dark_blue</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19" name="TextBox 18">
            <a:extLst>
              <a:ext uri="{FF2B5EF4-FFF2-40B4-BE49-F238E27FC236}">
                <a16:creationId xmlns:a16="http://schemas.microsoft.com/office/drawing/2014/main" id="{A622F687-BDAC-1D45-B2AB-D56E1A707D78}"/>
              </a:ext>
            </a:extLst>
          </p:cNvPr>
          <p:cNvSpPr txBox="1"/>
          <p:nvPr userDrawn="1"/>
        </p:nvSpPr>
        <p:spPr>
          <a:xfrm>
            <a:off x="1798565"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dark_red</a:t>
            </a:r>
          </a:p>
          <a:p>
            <a:pPr algn="ctr"/>
            <a:r>
              <a:rPr lang="en-US" sz="900" dirty="0">
                <a:solidFill>
                  <a:schemeClr val="tx1">
                    <a:lumMod val="75000"/>
                    <a:lumOff val="25000"/>
                  </a:schemeClr>
                </a:solidFill>
                <a:latin typeface="+mn-lt"/>
              </a:rPr>
              <a:t>#9A221D</a:t>
            </a:r>
          </a:p>
          <a:p>
            <a:pPr algn="ctr"/>
            <a:r>
              <a:rPr lang="en-US" sz="900" dirty="0">
                <a:solidFill>
                  <a:schemeClr val="tx1">
                    <a:lumMod val="75000"/>
                    <a:lumOff val="25000"/>
                  </a:schemeClr>
                </a:solidFill>
                <a:latin typeface="+mn-lt"/>
              </a:rPr>
              <a:t>154 34 29</a:t>
            </a:r>
          </a:p>
          <a:p>
            <a:pPr algn="ctr"/>
            <a:r>
              <a:rPr lang="en-US" sz="900" dirty="0">
                <a:solidFill>
                  <a:schemeClr val="tx1">
                    <a:lumMod val="75000"/>
                    <a:lumOff val="25000"/>
                  </a:schemeClr>
                </a:solidFill>
                <a:latin typeface="+mn-lt"/>
              </a:rPr>
              <a:t>[6, 1]</a:t>
            </a:r>
          </a:p>
        </p:txBody>
      </p:sp>
      <p:sp>
        <p:nvSpPr>
          <p:cNvPr id="20" name="TextBox 19">
            <a:extLst>
              <a:ext uri="{FF2B5EF4-FFF2-40B4-BE49-F238E27FC236}">
                <a16:creationId xmlns:a16="http://schemas.microsoft.com/office/drawing/2014/main" id="{FDD40D02-7A82-F742-ADE7-C6813AF6AEDB}"/>
              </a:ext>
            </a:extLst>
          </p:cNvPr>
          <p:cNvSpPr txBox="1"/>
          <p:nvPr userDrawn="1"/>
        </p:nvSpPr>
        <p:spPr>
          <a:xfrm>
            <a:off x="2626766"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grey</a:t>
            </a:r>
          </a:p>
          <a:p>
            <a:pPr algn="ctr"/>
            <a:r>
              <a:rPr lang="en-US" sz="900" dirty="0">
                <a:solidFill>
                  <a:schemeClr val="tx1">
                    <a:lumMod val="75000"/>
                    <a:lumOff val="25000"/>
                  </a:schemeClr>
                </a:solidFill>
                <a:latin typeface="+mn-lt"/>
              </a:rPr>
              <a:t>#707070</a:t>
            </a:r>
          </a:p>
          <a:p>
            <a:pPr algn="ctr"/>
            <a:r>
              <a:rPr lang="en-US" sz="900" dirty="0">
                <a:solidFill>
                  <a:schemeClr val="tx1">
                    <a:lumMod val="75000"/>
                    <a:lumOff val="25000"/>
                  </a:schemeClr>
                </a:solidFill>
                <a:latin typeface="+mn-lt"/>
              </a:rPr>
              <a:t>112 112 112</a:t>
            </a:r>
          </a:p>
          <a:p>
            <a:pPr algn="ctr"/>
            <a:r>
              <a:rPr lang="en-US" sz="900" dirty="0">
                <a:solidFill>
                  <a:schemeClr val="tx1">
                    <a:lumMod val="75000"/>
                    <a:lumOff val="25000"/>
                  </a:schemeClr>
                </a:solidFill>
                <a:latin typeface="+mn-lt"/>
              </a:rPr>
              <a:t>[7, 1]</a:t>
            </a:r>
          </a:p>
        </p:txBody>
      </p:sp>
      <p:sp>
        <p:nvSpPr>
          <p:cNvPr id="21" name="TextBox 20">
            <a:extLst>
              <a:ext uri="{FF2B5EF4-FFF2-40B4-BE49-F238E27FC236}">
                <a16:creationId xmlns:a16="http://schemas.microsoft.com/office/drawing/2014/main" id="{89301C51-5521-844C-8394-B1D589B50C41}"/>
              </a:ext>
            </a:extLst>
          </p:cNvPr>
          <p:cNvSpPr txBox="1"/>
          <p:nvPr userDrawn="1"/>
        </p:nvSpPr>
        <p:spPr>
          <a:xfrm>
            <a:off x="3454967"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light_blue</a:t>
            </a:r>
          </a:p>
          <a:p>
            <a:pPr algn="ctr"/>
            <a:r>
              <a:rPr lang="en-US" sz="900" dirty="0">
                <a:solidFill>
                  <a:schemeClr val="tx1">
                    <a:lumMod val="75000"/>
                    <a:lumOff val="25000"/>
                  </a:schemeClr>
                </a:solidFill>
                <a:latin typeface="+mn-lt"/>
              </a:rPr>
              <a:t>#548BE9</a:t>
            </a:r>
          </a:p>
          <a:p>
            <a:pPr algn="ctr"/>
            <a:r>
              <a:rPr lang="en-US" sz="900" dirty="0">
                <a:solidFill>
                  <a:schemeClr val="tx1">
                    <a:lumMod val="75000"/>
                    <a:lumOff val="25000"/>
                  </a:schemeClr>
                </a:solidFill>
                <a:latin typeface="+mn-lt"/>
              </a:rPr>
              <a:t>84 139 233</a:t>
            </a:r>
          </a:p>
          <a:p>
            <a:pPr algn="ctr"/>
            <a:r>
              <a:rPr lang="en-US" sz="900" dirty="0">
                <a:solidFill>
                  <a:schemeClr val="tx1">
                    <a:lumMod val="75000"/>
                    <a:lumOff val="25000"/>
                  </a:schemeClr>
                </a:solidFill>
                <a:latin typeface="+mn-lt"/>
              </a:rPr>
              <a:t>[8, 1]</a:t>
            </a:r>
          </a:p>
        </p:txBody>
      </p:sp>
      <p:sp>
        <p:nvSpPr>
          <p:cNvPr id="22" name="TextBox 21">
            <a:extLst>
              <a:ext uri="{FF2B5EF4-FFF2-40B4-BE49-F238E27FC236}">
                <a16:creationId xmlns:a16="http://schemas.microsoft.com/office/drawing/2014/main" id="{FD4F4BA6-85F0-5842-9256-CE3D517CB28D}"/>
              </a:ext>
            </a:extLst>
          </p:cNvPr>
          <p:cNvSpPr txBox="1"/>
          <p:nvPr userDrawn="1"/>
        </p:nvSpPr>
        <p:spPr>
          <a:xfrm>
            <a:off x="4283168" y="4193449"/>
            <a:ext cx="685800" cy="553998"/>
          </a:xfrm>
          <a:prstGeom prst="rect">
            <a:avLst/>
          </a:prstGeom>
          <a:solidFill>
            <a:schemeClr val="bg1"/>
          </a:solidFill>
        </p:spPr>
        <p:txBody>
          <a:bodyPr wrap="square" lIns="0" tIns="0" rIns="0" bIns="0" rtlCol="0">
            <a:spAutoFit/>
          </a:bodyPr>
          <a:lstStyle/>
          <a:p>
            <a:pPr algn="ctr"/>
            <a:r>
              <a:rPr lang="en-US" sz="900" b="1" dirty="0">
                <a:solidFill>
                  <a:schemeClr val="tx1">
                    <a:lumMod val="75000"/>
                    <a:lumOff val="25000"/>
                  </a:schemeClr>
                </a:solidFill>
                <a:latin typeface="+mn-lt"/>
              </a:rPr>
              <a:t>aqua</a:t>
            </a:r>
          </a:p>
          <a:p>
            <a:pPr algn="ctr"/>
            <a:r>
              <a:rPr lang="en-US" sz="900" dirty="0">
                <a:solidFill>
                  <a:schemeClr val="tx1">
                    <a:lumMod val="75000"/>
                    <a:lumOff val="25000"/>
                  </a:schemeClr>
                </a:solidFill>
                <a:latin typeface="+mn-lt"/>
              </a:rPr>
              <a:t>#82ACB3</a:t>
            </a:r>
          </a:p>
          <a:p>
            <a:pPr algn="ctr"/>
            <a:r>
              <a:rPr lang="en-US" sz="900" dirty="0">
                <a:solidFill>
                  <a:schemeClr val="tx1">
                    <a:lumMod val="75000"/>
                    <a:lumOff val="25000"/>
                  </a:schemeClr>
                </a:solidFill>
                <a:latin typeface="+mn-lt"/>
              </a:rPr>
              <a:t>132 172 179</a:t>
            </a:r>
          </a:p>
          <a:p>
            <a:pPr algn="ctr"/>
            <a:r>
              <a:rPr lang="en-US" sz="900" dirty="0">
                <a:solidFill>
                  <a:schemeClr val="tx1">
                    <a:lumMod val="75000"/>
                    <a:lumOff val="25000"/>
                  </a:schemeClr>
                </a:solidFill>
                <a:latin typeface="+mn-lt"/>
              </a:rPr>
              <a:t>[9, 1]</a:t>
            </a:r>
          </a:p>
        </p:txBody>
      </p:sp>
      <p:sp>
        <p:nvSpPr>
          <p:cNvPr id="23" name="TextBox 22">
            <a:extLst>
              <a:ext uri="{FF2B5EF4-FFF2-40B4-BE49-F238E27FC236}">
                <a16:creationId xmlns:a16="http://schemas.microsoft.com/office/drawing/2014/main" id="{0F80CCBE-83AE-184A-80DB-14FA796A9170}"/>
              </a:ext>
            </a:extLst>
          </p:cNvPr>
          <p:cNvSpPr txBox="1"/>
          <p:nvPr userDrawn="1"/>
        </p:nvSpPr>
        <p:spPr>
          <a:xfrm>
            <a:off x="5111369"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gold</a:t>
            </a:r>
          </a:p>
          <a:p>
            <a:pPr algn="ctr"/>
            <a:r>
              <a:rPr lang="en-US" sz="900" dirty="0">
                <a:solidFill>
                  <a:schemeClr val="tx1">
                    <a:lumMod val="75000"/>
                    <a:lumOff val="25000"/>
                  </a:schemeClr>
                </a:solidFill>
                <a:latin typeface="+mn-lt"/>
              </a:rPr>
              <a:t>#E6BE8A</a:t>
            </a:r>
          </a:p>
          <a:p>
            <a:pPr algn="ctr"/>
            <a:r>
              <a:rPr lang="en-US" sz="900" dirty="0">
                <a:solidFill>
                  <a:schemeClr val="tx1">
                    <a:lumMod val="75000"/>
                    <a:lumOff val="25000"/>
                  </a:schemeClr>
                </a:solidFill>
                <a:latin typeface="+mn-lt"/>
              </a:rPr>
              <a:t>230 190 138</a:t>
            </a:r>
          </a:p>
          <a:p>
            <a:pPr algn="ctr"/>
            <a:r>
              <a:rPr lang="en-US" sz="900" dirty="0">
                <a:solidFill>
                  <a:schemeClr val="tx1">
                    <a:lumMod val="75000"/>
                    <a:lumOff val="25000"/>
                  </a:schemeClr>
                </a:solidFill>
                <a:latin typeface="+mn-lt"/>
              </a:rPr>
              <a:t>[10, 1]</a:t>
            </a:r>
          </a:p>
        </p:txBody>
      </p:sp>
      <p:sp>
        <p:nvSpPr>
          <p:cNvPr id="25" name="TextBox 24">
            <a:extLst>
              <a:ext uri="{FF2B5EF4-FFF2-40B4-BE49-F238E27FC236}">
                <a16:creationId xmlns:a16="http://schemas.microsoft.com/office/drawing/2014/main" id="{F5DB2694-654C-E94A-A7FA-8134931892D6}"/>
              </a:ext>
            </a:extLst>
          </p:cNvPr>
          <p:cNvSpPr txBox="1"/>
          <p:nvPr userDrawn="1"/>
        </p:nvSpPr>
        <p:spPr>
          <a:xfrm>
            <a:off x="6767771"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pale_red</a:t>
            </a:r>
          </a:p>
          <a:p>
            <a:pPr algn="ctr"/>
            <a:r>
              <a:rPr lang="en-US" sz="900" b="0" dirty="0">
                <a:solidFill>
                  <a:schemeClr val="tx1">
                    <a:lumMod val="75000"/>
                    <a:lumOff val="25000"/>
                  </a:schemeClr>
                </a:solidFill>
                <a:latin typeface="+mn-lt"/>
              </a:rPr>
              <a:t>#E67F7C</a:t>
            </a:r>
          </a:p>
          <a:p>
            <a:pPr algn="ctr"/>
            <a:r>
              <a:rPr lang="en-US" sz="900" b="0" dirty="0">
                <a:solidFill>
                  <a:schemeClr val="tx1">
                    <a:lumMod val="75000"/>
                    <a:lumOff val="25000"/>
                  </a:schemeClr>
                </a:solidFill>
                <a:latin typeface="+mn-lt"/>
              </a:rPr>
              <a:t>230 127 124</a:t>
            </a:r>
          </a:p>
          <a:p>
            <a:pPr algn="ctr"/>
            <a:r>
              <a:rPr lang="en-US" sz="900" b="0" dirty="0">
                <a:solidFill>
                  <a:schemeClr val="tx1">
                    <a:lumMod val="75000"/>
                    <a:lumOff val="25000"/>
                  </a:schemeClr>
                </a:solidFill>
                <a:latin typeface="+mn-lt"/>
              </a:rPr>
              <a:t>[4, 4]</a:t>
            </a:r>
          </a:p>
        </p:txBody>
      </p:sp>
      <p:sp>
        <p:nvSpPr>
          <p:cNvPr id="28" name="Rectangle 27">
            <a:extLst>
              <a:ext uri="{FF2B5EF4-FFF2-40B4-BE49-F238E27FC236}">
                <a16:creationId xmlns:a16="http://schemas.microsoft.com/office/drawing/2014/main" id="{FF5C8422-9BE9-274C-95A7-867648F2D420}"/>
              </a:ext>
            </a:extLst>
          </p:cNvPr>
          <p:cNvSpPr/>
          <p:nvPr userDrawn="1"/>
        </p:nvSpPr>
        <p:spPr>
          <a:xfrm>
            <a:off x="987195" y="1447800"/>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FC2C1F-3D52-B045-B409-38DCAA63FF4A}"/>
              </a:ext>
            </a:extLst>
          </p:cNvPr>
          <p:cNvSpPr/>
          <p:nvPr userDrawn="1"/>
        </p:nvSpPr>
        <p:spPr>
          <a:xfrm>
            <a:off x="1815190" y="1447800"/>
            <a:ext cx="685800" cy="75895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9C06272C-65FE-3F46-BA2B-B20BD9018ECF}"/>
              </a:ext>
            </a:extLst>
          </p:cNvPr>
          <p:cNvSpPr txBox="1"/>
          <p:nvPr userDrawn="1"/>
        </p:nvSpPr>
        <p:spPr>
          <a:xfrm>
            <a:off x="978965" y="2235033"/>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cab_blue</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31" name="TextBox 30">
            <a:extLst>
              <a:ext uri="{FF2B5EF4-FFF2-40B4-BE49-F238E27FC236}">
                <a16:creationId xmlns:a16="http://schemas.microsoft.com/office/drawing/2014/main" id="{45F17FAC-4786-CB49-BEA4-7259D2C0B061}"/>
              </a:ext>
            </a:extLst>
          </p:cNvPr>
          <p:cNvSpPr txBox="1"/>
          <p:nvPr userDrawn="1"/>
        </p:nvSpPr>
        <p:spPr>
          <a:xfrm>
            <a:off x="1807874" y="2235033"/>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cab_red</a:t>
            </a:r>
          </a:p>
          <a:p>
            <a:pPr algn="ctr"/>
            <a:r>
              <a:rPr lang="en-US" sz="900" dirty="0">
                <a:solidFill>
                  <a:schemeClr val="tx1">
                    <a:lumMod val="75000"/>
                    <a:lumOff val="25000"/>
                  </a:schemeClr>
                </a:solidFill>
                <a:latin typeface="+mn-lt"/>
              </a:rPr>
              <a:t>#D12E28</a:t>
            </a:r>
          </a:p>
          <a:p>
            <a:pPr algn="ctr"/>
            <a:r>
              <a:rPr lang="en-US" sz="900" dirty="0">
                <a:solidFill>
                  <a:schemeClr val="tx1">
                    <a:lumMod val="75000"/>
                    <a:lumOff val="25000"/>
                  </a:schemeClr>
                </a:solidFill>
                <a:latin typeface="+mn-lt"/>
              </a:rPr>
              <a:t>209 46 40</a:t>
            </a:r>
          </a:p>
          <a:p>
            <a:pPr algn="ctr"/>
            <a:r>
              <a:rPr lang="en-US" sz="900" dirty="0">
                <a:solidFill>
                  <a:schemeClr val="tx1">
                    <a:lumMod val="75000"/>
                    <a:lumOff val="25000"/>
                  </a:schemeClr>
                </a:solidFill>
                <a:latin typeface="+mn-lt"/>
              </a:rPr>
              <a:t>[4, 1]</a:t>
            </a:r>
          </a:p>
        </p:txBody>
      </p:sp>
      <p:sp>
        <p:nvSpPr>
          <p:cNvPr id="32" name="Rectangle 31">
            <a:extLst>
              <a:ext uri="{FF2B5EF4-FFF2-40B4-BE49-F238E27FC236}">
                <a16:creationId xmlns:a16="http://schemas.microsoft.com/office/drawing/2014/main" id="{15F88904-35C4-CB4F-AA26-AF47E561DA1A}"/>
              </a:ext>
            </a:extLst>
          </p:cNvPr>
          <p:cNvSpPr/>
          <p:nvPr userDrawn="1"/>
        </p:nvSpPr>
        <p:spPr>
          <a:xfrm>
            <a:off x="5955165" y="1447800"/>
            <a:ext cx="685800" cy="75895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DBBDA368-C576-6A4E-835C-A44A9F31F049}"/>
              </a:ext>
            </a:extLst>
          </p:cNvPr>
          <p:cNvSpPr/>
          <p:nvPr userDrawn="1"/>
        </p:nvSpPr>
        <p:spPr>
          <a:xfrm>
            <a:off x="4295581" y="1449290"/>
            <a:ext cx="685800" cy="75895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5B3FCD07-6844-064D-9727-36DF5527BDF7}"/>
              </a:ext>
            </a:extLst>
          </p:cNvPr>
          <p:cNvSpPr/>
          <p:nvPr userDrawn="1"/>
        </p:nvSpPr>
        <p:spPr>
          <a:xfrm>
            <a:off x="2639591" y="1449290"/>
            <a:ext cx="685800" cy="7589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C26D3517-2F06-8145-AD8F-21FF9C680F3F}"/>
              </a:ext>
            </a:extLst>
          </p:cNvPr>
          <p:cNvSpPr txBox="1"/>
          <p:nvPr userDrawn="1"/>
        </p:nvSpPr>
        <p:spPr>
          <a:xfrm>
            <a:off x="5952419" y="2235033"/>
            <a:ext cx="685800" cy="553998"/>
          </a:xfrm>
          <a:prstGeom prst="rect">
            <a:avLst/>
          </a:prstGeom>
          <a:solidFill>
            <a:schemeClr val="tx1">
              <a:lumMod val="50000"/>
              <a:lumOff val="50000"/>
            </a:schemeClr>
          </a:solidFill>
        </p:spPr>
        <p:txBody>
          <a:bodyPr wrap="square" lIns="0" tIns="0" rIns="0" bIns="0" rtlCol="0">
            <a:spAutoFit/>
          </a:bodyPr>
          <a:lstStyle/>
          <a:p>
            <a:pPr algn="ctr"/>
            <a:r>
              <a:rPr lang="en-US" sz="900" b="1" dirty="0">
                <a:solidFill>
                  <a:srgbClr val="F7F7F7"/>
                </a:solidFill>
                <a:latin typeface="+mn-lt"/>
              </a:rPr>
              <a:t>white</a:t>
            </a:r>
          </a:p>
          <a:p>
            <a:pPr algn="ctr"/>
            <a:r>
              <a:rPr lang="en-US" sz="900" dirty="0">
                <a:solidFill>
                  <a:srgbClr val="F7F7F7"/>
                </a:solidFill>
                <a:latin typeface="+mn-lt"/>
              </a:rPr>
              <a:t>#FFFFFF</a:t>
            </a:r>
          </a:p>
          <a:p>
            <a:pPr algn="ctr"/>
            <a:r>
              <a:rPr lang="en-US" sz="900" dirty="0">
                <a:solidFill>
                  <a:srgbClr val="F7F7F7"/>
                </a:solidFill>
                <a:latin typeface="+mn-lt"/>
              </a:rPr>
              <a:t>255 255 255</a:t>
            </a:r>
          </a:p>
          <a:p>
            <a:pPr algn="ctr"/>
            <a:r>
              <a:rPr lang="en-US" sz="900" dirty="0">
                <a:solidFill>
                  <a:srgbClr val="F7F7F7"/>
                </a:solidFill>
                <a:latin typeface="+mn-lt"/>
              </a:rPr>
              <a:t>[1, 1]</a:t>
            </a:r>
          </a:p>
        </p:txBody>
      </p:sp>
      <p:sp>
        <p:nvSpPr>
          <p:cNvPr id="37" name="TextBox 36">
            <a:extLst>
              <a:ext uri="{FF2B5EF4-FFF2-40B4-BE49-F238E27FC236}">
                <a16:creationId xmlns:a16="http://schemas.microsoft.com/office/drawing/2014/main" id="{66E7B2C6-9461-0C49-9FFC-1F7A3CEADD36}"/>
              </a:ext>
            </a:extLst>
          </p:cNvPr>
          <p:cNvSpPr txBox="1"/>
          <p:nvPr userDrawn="1"/>
        </p:nvSpPr>
        <p:spPr>
          <a:xfrm>
            <a:off x="4291921" y="2236523"/>
            <a:ext cx="685800" cy="553998"/>
          </a:xfrm>
          <a:prstGeom prst="rect">
            <a:avLst/>
          </a:prstGeom>
          <a:solidFill>
            <a:schemeClr val="bg1"/>
          </a:solidFill>
        </p:spPr>
        <p:txBody>
          <a:bodyPr wrap="square" lIns="0" tIns="0" rIns="0" bIns="0" rtlCol="0">
            <a:spAutoFit/>
          </a:bodyPr>
          <a:lstStyle/>
          <a:p>
            <a:pPr algn="ctr"/>
            <a:r>
              <a:rPr lang="en-US" sz="900" b="1" dirty="0">
                <a:solidFill>
                  <a:srgbClr val="878787"/>
                </a:solidFill>
                <a:latin typeface="+mn-lt"/>
              </a:rPr>
              <a:t>text_light</a:t>
            </a:r>
          </a:p>
          <a:p>
            <a:pPr algn="ctr"/>
            <a:r>
              <a:rPr lang="en-US" sz="900" dirty="0">
                <a:solidFill>
                  <a:srgbClr val="878787"/>
                </a:solidFill>
                <a:latin typeface="+mn-lt"/>
              </a:rPr>
              <a:t>#9E9388</a:t>
            </a:r>
          </a:p>
          <a:p>
            <a:pPr algn="ctr"/>
            <a:r>
              <a:rPr lang="en-US" sz="900" dirty="0">
                <a:solidFill>
                  <a:srgbClr val="878787"/>
                </a:solidFill>
                <a:latin typeface="+mn-lt"/>
              </a:rPr>
              <a:t>158 147 136</a:t>
            </a:r>
          </a:p>
          <a:p>
            <a:pPr algn="ctr"/>
            <a:r>
              <a:rPr lang="en-US" sz="900" dirty="0">
                <a:solidFill>
                  <a:srgbClr val="878787"/>
                </a:solidFill>
                <a:latin typeface="+mn-lt"/>
              </a:rPr>
              <a:t>[2, 4]</a:t>
            </a:r>
          </a:p>
        </p:txBody>
      </p:sp>
      <p:sp>
        <p:nvSpPr>
          <p:cNvPr id="39" name="TextBox 38">
            <a:extLst>
              <a:ext uri="{FF2B5EF4-FFF2-40B4-BE49-F238E27FC236}">
                <a16:creationId xmlns:a16="http://schemas.microsoft.com/office/drawing/2014/main" id="{237C81AB-CECB-734C-8D41-92F5EAE9EEBE}"/>
              </a:ext>
            </a:extLst>
          </p:cNvPr>
          <p:cNvSpPr txBox="1"/>
          <p:nvPr userDrawn="1"/>
        </p:nvSpPr>
        <p:spPr>
          <a:xfrm>
            <a:off x="2634103" y="2236523"/>
            <a:ext cx="685800" cy="553998"/>
          </a:xfrm>
          <a:prstGeom prst="rect">
            <a:avLst/>
          </a:prstGeom>
          <a:noFill/>
        </p:spPr>
        <p:txBody>
          <a:bodyPr wrap="square" lIns="0" tIns="0" rIns="0" bIns="0" rtlCol="0">
            <a:spAutoFit/>
          </a:bodyPr>
          <a:lstStyle/>
          <a:p>
            <a:pPr algn="ctr"/>
            <a:r>
              <a:rPr lang="en-US" sz="900" b="1" dirty="0">
                <a:solidFill>
                  <a:srgbClr val="242424"/>
                </a:solidFill>
                <a:latin typeface="+mn-lt"/>
              </a:rPr>
              <a:t>text_black</a:t>
            </a:r>
          </a:p>
          <a:p>
            <a:pPr algn="ctr"/>
            <a:r>
              <a:rPr lang="en-US" sz="900" dirty="0">
                <a:solidFill>
                  <a:srgbClr val="242424"/>
                </a:solidFill>
                <a:latin typeface="+mn-lt"/>
              </a:rPr>
              <a:t>#2C2824</a:t>
            </a:r>
          </a:p>
          <a:p>
            <a:pPr algn="ctr"/>
            <a:r>
              <a:rPr lang="en-US" sz="900" dirty="0">
                <a:solidFill>
                  <a:srgbClr val="242424"/>
                </a:solidFill>
                <a:latin typeface="+mn-lt"/>
              </a:rPr>
              <a:t>44 40 36</a:t>
            </a:r>
          </a:p>
          <a:p>
            <a:pPr algn="ctr"/>
            <a:r>
              <a:rPr lang="en-US" sz="900" dirty="0">
                <a:solidFill>
                  <a:srgbClr val="242424"/>
                </a:solidFill>
                <a:latin typeface="+mn-lt"/>
              </a:rPr>
              <a:t>[2, 1]</a:t>
            </a:r>
          </a:p>
        </p:txBody>
      </p:sp>
      <p:sp>
        <p:nvSpPr>
          <p:cNvPr id="40" name="Rectangle 39">
            <a:extLst>
              <a:ext uri="{FF2B5EF4-FFF2-40B4-BE49-F238E27FC236}">
                <a16:creationId xmlns:a16="http://schemas.microsoft.com/office/drawing/2014/main" id="{35DFF07B-405B-0E41-897F-9774FE2536C2}"/>
              </a:ext>
            </a:extLst>
          </p:cNvPr>
          <p:cNvSpPr/>
          <p:nvPr userDrawn="1"/>
        </p:nvSpPr>
        <p:spPr>
          <a:xfrm>
            <a:off x="7611155" y="1447800"/>
            <a:ext cx="685800" cy="75895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68E84D95-5EF5-8D46-B518-97A5E4EB2CF8}"/>
              </a:ext>
            </a:extLst>
          </p:cNvPr>
          <p:cNvSpPr txBox="1"/>
          <p:nvPr userDrawn="1"/>
        </p:nvSpPr>
        <p:spPr>
          <a:xfrm>
            <a:off x="7610237" y="2235033"/>
            <a:ext cx="685800" cy="553998"/>
          </a:xfrm>
          <a:prstGeom prst="rect">
            <a:avLst/>
          </a:prstGeom>
          <a:noFill/>
        </p:spPr>
        <p:txBody>
          <a:bodyPr wrap="square" lIns="0" tIns="0" rIns="0" bIns="0" rtlCol="0">
            <a:spAutoFit/>
          </a:bodyPr>
          <a:lstStyle/>
          <a:p>
            <a:pPr algn="ctr"/>
            <a:r>
              <a:rPr lang="en-US" sz="900" b="1" dirty="0">
                <a:solidFill>
                  <a:schemeClr val="accent6">
                    <a:lumMod val="75000"/>
                  </a:schemeClr>
                </a:solidFill>
                <a:latin typeface="+mn-lt"/>
              </a:rPr>
              <a:t>text_gold</a:t>
            </a:r>
          </a:p>
          <a:p>
            <a:pPr algn="ctr"/>
            <a:r>
              <a:rPr lang="en-US" sz="900" dirty="0">
                <a:solidFill>
                  <a:schemeClr val="accent6">
                    <a:lumMod val="75000"/>
                  </a:schemeClr>
                </a:solidFill>
                <a:latin typeface="+mn-lt"/>
              </a:rPr>
              <a:t>#D5933E</a:t>
            </a:r>
          </a:p>
          <a:p>
            <a:pPr algn="ctr"/>
            <a:r>
              <a:rPr lang="en-US" sz="900" dirty="0">
                <a:solidFill>
                  <a:schemeClr val="accent6">
                    <a:lumMod val="75000"/>
                  </a:schemeClr>
                </a:solidFill>
                <a:latin typeface="+mn-lt"/>
              </a:rPr>
              <a:t>213 147 62</a:t>
            </a:r>
          </a:p>
          <a:p>
            <a:pPr algn="ctr"/>
            <a:r>
              <a:rPr lang="en-US" sz="900" dirty="0">
                <a:solidFill>
                  <a:schemeClr val="accent6">
                    <a:lumMod val="75000"/>
                  </a:schemeClr>
                </a:solidFill>
                <a:latin typeface="+mn-lt"/>
              </a:rPr>
              <a:t>[10, 5]</a:t>
            </a:r>
          </a:p>
        </p:txBody>
      </p:sp>
      <p:sp>
        <p:nvSpPr>
          <p:cNvPr id="42" name="Rectangle 41">
            <a:extLst>
              <a:ext uri="{FF2B5EF4-FFF2-40B4-BE49-F238E27FC236}">
                <a16:creationId xmlns:a16="http://schemas.microsoft.com/office/drawing/2014/main" id="{FB4C8013-D842-604D-ABDD-C192D6BFBD3C}"/>
              </a:ext>
            </a:extLst>
          </p:cNvPr>
          <p:cNvSpPr/>
          <p:nvPr userDrawn="1"/>
        </p:nvSpPr>
        <p:spPr>
          <a:xfrm>
            <a:off x="8439150" y="1447800"/>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1D9BC00E-8A73-AB46-A220-389D89D80255}"/>
              </a:ext>
            </a:extLst>
          </p:cNvPr>
          <p:cNvSpPr txBox="1"/>
          <p:nvPr userDrawn="1"/>
        </p:nvSpPr>
        <p:spPr>
          <a:xfrm>
            <a:off x="8439150" y="2235033"/>
            <a:ext cx="685800" cy="553998"/>
          </a:xfrm>
          <a:prstGeom prst="rect">
            <a:avLst/>
          </a:prstGeom>
          <a:noFill/>
        </p:spPr>
        <p:txBody>
          <a:bodyPr wrap="square" lIns="0" tIns="0" rIns="0" bIns="0" rtlCol="0">
            <a:spAutoFit/>
          </a:bodyPr>
          <a:lstStyle/>
          <a:p>
            <a:pPr algn="ctr"/>
            <a:r>
              <a:rPr lang="en-US" sz="900" b="1" dirty="0">
                <a:solidFill>
                  <a:schemeClr val="accent2"/>
                </a:solidFill>
                <a:latin typeface="+mn-lt"/>
              </a:rPr>
              <a:t>text_red</a:t>
            </a:r>
          </a:p>
          <a:p>
            <a:pPr algn="ctr"/>
            <a:r>
              <a:rPr lang="en-US" sz="900" dirty="0">
                <a:solidFill>
                  <a:schemeClr val="accent2"/>
                </a:solidFill>
                <a:latin typeface="+mn-lt"/>
              </a:rPr>
              <a:t>#9A221D</a:t>
            </a:r>
          </a:p>
          <a:p>
            <a:pPr algn="ctr"/>
            <a:r>
              <a:rPr lang="en-US" sz="900" dirty="0">
                <a:solidFill>
                  <a:schemeClr val="accent2"/>
                </a:solidFill>
                <a:latin typeface="+mn-lt"/>
              </a:rPr>
              <a:t>154 34 29</a:t>
            </a:r>
          </a:p>
          <a:p>
            <a:pPr algn="ctr"/>
            <a:r>
              <a:rPr lang="en-US" sz="900" dirty="0">
                <a:solidFill>
                  <a:schemeClr val="accent2"/>
                </a:solidFill>
                <a:latin typeface="+mn-lt"/>
              </a:rPr>
              <a:t>[6, 1]</a:t>
            </a:r>
          </a:p>
        </p:txBody>
      </p:sp>
      <p:sp>
        <p:nvSpPr>
          <p:cNvPr id="44" name="Rectangle 43">
            <a:extLst>
              <a:ext uri="{FF2B5EF4-FFF2-40B4-BE49-F238E27FC236}">
                <a16:creationId xmlns:a16="http://schemas.microsoft.com/office/drawing/2014/main" id="{17F57204-B689-2145-AB1D-91837845F28B}"/>
              </a:ext>
            </a:extLst>
          </p:cNvPr>
          <p:cNvSpPr/>
          <p:nvPr userDrawn="1"/>
        </p:nvSpPr>
        <p:spPr>
          <a:xfrm>
            <a:off x="6783160" y="1447800"/>
            <a:ext cx="685800" cy="75895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068C5465-DA62-8E47-9752-560936C6AE61}"/>
              </a:ext>
            </a:extLst>
          </p:cNvPr>
          <p:cNvSpPr txBox="1"/>
          <p:nvPr userDrawn="1"/>
        </p:nvSpPr>
        <p:spPr>
          <a:xfrm>
            <a:off x="6781328" y="2235033"/>
            <a:ext cx="685800" cy="553998"/>
          </a:xfrm>
          <a:prstGeom prst="rect">
            <a:avLst/>
          </a:prstGeom>
          <a:noFill/>
        </p:spPr>
        <p:txBody>
          <a:bodyPr wrap="square" lIns="0" tIns="0" rIns="0" bIns="0" rtlCol="0">
            <a:spAutoFit/>
          </a:bodyPr>
          <a:lstStyle/>
          <a:p>
            <a:pPr algn="ctr"/>
            <a:r>
              <a:rPr lang="en-US" sz="900" b="1" dirty="0">
                <a:solidFill>
                  <a:schemeClr val="bg2">
                    <a:lumMod val="50000"/>
                  </a:schemeClr>
                </a:solidFill>
                <a:latin typeface="+mn-lt"/>
              </a:rPr>
              <a:t>text_green</a:t>
            </a:r>
          </a:p>
          <a:p>
            <a:pPr algn="ctr"/>
            <a:r>
              <a:rPr lang="en-US" sz="900" b="0" dirty="0">
                <a:solidFill>
                  <a:schemeClr val="bg2">
                    <a:lumMod val="50000"/>
                  </a:schemeClr>
                </a:solidFill>
                <a:latin typeface="+mn-lt"/>
              </a:rPr>
              <a:t>#2F6039</a:t>
            </a:r>
          </a:p>
          <a:p>
            <a:pPr algn="ctr"/>
            <a:r>
              <a:rPr lang="en-US" sz="900" b="0" dirty="0">
                <a:solidFill>
                  <a:schemeClr val="bg2">
                    <a:lumMod val="50000"/>
                  </a:schemeClr>
                </a:solidFill>
                <a:latin typeface="+mn-lt"/>
              </a:rPr>
              <a:t>47 96 57</a:t>
            </a:r>
          </a:p>
          <a:p>
            <a:pPr algn="ctr"/>
            <a:r>
              <a:rPr lang="en-US" sz="900" b="0" dirty="0">
                <a:solidFill>
                  <a:schemeClr val="bg2">
                    <a:lumMod val="50000"/>
                  </a:schemeClr>
                </a:solidFill>
                <a:latin typeface="+mn-lt"/>
              </a:rPr>
              <a:t>[3, 6]</a:t>
            </a:r>
          </a:p>
        </p:txBody>
      </p:sp>
      <p:sp>
        <p:nvSpPr>
          <p:cNvPr id="46" name="Text Placeholder 9">
            <a:extLst>
              <a:ext uri="{FF2B5EF4-FFF2-40B4-BE49-F238E27FC236}">
                <a16:creationId xmlns:a16="http://schemas.microsoft.com/office/drawing/2014/main" id="{B75F3B0F-0520-EF4D-AB5E-A00943CB4096}"/>
              </a:ext>
            </a:extLst>
          </p:cNvPr>
          <p:cNvSpPr txBox="1">
            <a:spLocks/>
          </p:cNvSpPr>
          <p:nvPr userDrawn="1"/>
        </p:nvSpPr>
        <p:spPr>
          <a:xfrm>
            <a:off x="2654753" y="1224638"/>
            <a:ext cx="1660928"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Text colours</a:t>
            </a:r>
          </a:p>
        </p:txBody>
      </p:sp>
      <p:sp>
        <p:nvSpPr>
          <p:cNvPr id="47" name="Text Placeholder 9">
            <a:extLst>
              <a:ext uri="{FF2B5EF4-FFF2-40B4-BE49-F238E27FC236}">
                <a16:creationId xmlns:a16="http://schemas.microsoft.com/office/drawing/2014/main" id="{6D3B3437-7B66-8848-BCA6-0AAE4D21E0B4}"/>
              </a:ext>
            </a:extLst>
          </p:cNvPr>
          <p:cNvSpPr txBox="1">
            <a:spLocks/>
          </p:cNvSpPr>
          <p:nvPr userDrawn="1"/>
        </p:nvSpPr>
        <p:spPr>
          <a:xfrm>
            <a:off x="8439150" y="3183033"/>
            <a:ext cx="683072"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Key</a:t>
            </a:r>
          </a:p>
        </p:txBody>
      </p:sp>
      <p:sp>
        <p:nvSpPr>
          <p:cNvPr id="48" name="Rectangle 47">
            <a:extLst>
              <a:ext uri="{FF2B5EF4-FFF2-40B4-BE49-F238E27FC236}">
                <a16:creationId xmlns:a16="http://schemas.microsoft.com/office/drawing/2014/main" id="{5A08CCE2-070F-C249-B97F-90A5065E6770}"/>
              </a:ext>
            </a:extLst>
          </p:cNvPr>
          <p:cNvSpPr/>
          <p:nvPr userDrawn="1"/>
        </p:nvSpPr>
        <p:spPr>
          <a:xfrm>
            <a:off x="1811037" y="5095486"/>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007A60E-95BB-724F-8682-9F1CA4A18FDC}"/>
              </a:ext>
            </a:extLst>
          </p:cNvPr>
          <p:cNvSpPr txBox="1"/>
          <p:nvPr userDrawn="1"/>
        </p:nvSpPr>
        <p:spPr>
          <a:xfrm>
            <a:off x="180439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grid</a:t>
            </a:r>
          </a:p>
          <a:p>
            <a:pPr algn="ctr"/>
            <a:r>
              <a:rPr lang="en-US" sz="900" dirty="0">
                <a:solidFill>
                  <a:schemeClr val="tx1">
                    <a:lumMod val="75000"/>
                    <a:lumOff val="25000"/>
                  </a:schemeClr>
                </a:solidFill>
                <a:latin typeface="+mn-lt"/>
              </a:rPr>
              <a:t>#CFC9C4</a:t>
            </a:r>
          </a:p>
          <a:p>
            <a:pPr algn="ctr"/>
            <a:r>
              <a:rPr lang="en-US" sz="900" dirty="0">
                <a:solidFill>
                  <a:schemeClr val="tx1">
                    <a:lumMod val="75000"/>
                    <a:lumOff val="25000"/>
                  </a:schemeClr>
                </a:solidFill>
                <a:latin typeface="+mn-lt"/>
              </a:rPr>
              <a:t>207 201 196</a:t>
            </a:r>
          </a:p>
          <a:p>
            <a:pPr algn="ctr"/>
            <a:r>
              <a:rPr lang="en-US" sz="900" dirty="0">
                <a:solidFill>
                  <a:schemeClr val="tx1">
                    <a:lumMod val="75000"/>
                    <a:lumOff val="25000"/>
                  </a:schemeClr>
                </a:solidFill>
                <a:latin typeface="+mn-lt"/>
              </a:rPr>
              <a:t>[2, 3]</a:t>
            </a:r>
          </a:p>
        </p:txBody>
      </p:sp>
      <p:sp>
        <p:nvSpPr>
          <p:cNvPr id="54" name="Rectangle 53">
            <a:extLst>
              <a:ext uri="{FF2B5EF4-FFF2-40B4-BE49-F238E27FC236}">
                <a16:creationId xmlns:a16="http://schemas.microsoft.com/office/drawing/2014/main" id="{C534D1E9-9EEC-3142-B4DD-0AB2B65BCEBF}"/>
              </a:ext>
            </a:extLst>
          </p:cNvPr>
          <p:cNvSpPr/>
          <p:nvPr userDrawn="1"/>
        </p:nvSpPr>
        <p:spPr>
          <a:xfrm>
            <a:off x="8439150" y="5095486"/>
            <a:ext cx="685800" cy="75895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B8F620B3-C1E0-8547-BB5E-08E9D4B1D53F}"/>
              </a:ext>
            </a:extLst>
          </p:cNvPr>
          <p:cNvSpPr txBox="1"/>
          <p:nvPr userDrawn="1"/>
        </p:nvSpPr>
        <p:spPr>
          <a:xfrm>
            <a:off x="8441082" y="5889899"/>
            <a:ext cx="685800" cy="553998"/>
          </a:xfrm>
          <a:prstGeom prst="rect">
            <a:avLst/>
          </a:prstGeom>
          <a:solidFill>
            <a:schemeClr val="bg1"/>
          </a:solidFill>
        </p:spPr>
        <p:txBody>
          <a:bodyPr wrap="square" lIns="0" tIns="0" rIns="0" bIns="0" rtlCol="0">
            <a:spAutoFit/>
          </a:bodyPr>
          <a:lstStyle/>
          <a:p>
            <a:pPr algn="ctr"/>
            <a:r>
              <a:rPr lang="en-US" sz="900" b="1" dirty="0">
                <a:solidFill>
                  <a:srgbClr val="565656"/>
                </a:solidFill>
                <a:latin typeface="+mn-lt"/>
              </a:rPr>
              <a:t>hm_good</a:t>
            </a:r>
          </a:p>
          <a:p>
            <a:pPr algn="ctr"/>
            <a:r>
              <a:rPr lang="en-US" sz="900" b="0" dirty="0">
                <a:solidFill>
                  <a:srgbClr val="565656"/>
                </a:solidFill>
                <a:latin typeface="+mn-lt"/>
              </a:rPr>
              <a:t>#479055</a:t>
            </a:r>
          </a:p>
          <a:p>
            <a:pPr algn="ctr"/>
            <a:r>
              <a:rPr lang="en-US" sz="900" b="0" dirty="0">
                <a:solidFill>
                  <a:srgbClr val="565656"/>
                </a:solidFill>
                <a:latin typeface="+mn-lt"/>
              </a:rPr>
              <a:t>71 144 85</a:t>
            </a:r>
          </a:p>
          <a:p>
            <a:pPr algn="ctr"/>
            <a:r>
              <a:rPr lang="en-US" sz="900" b="0" dirty="0">
                <a:solidFill>
                  <a:srgbClr val="565656"/>
                </a:solidFill>
                <a:latin typeface="+mn-lt"/>
              </a:rPr>
              <a:t>[3, 5]</a:t>
            </a:r>
          </a:p>
        </p:txBody>
      </p:sp>
      <p:sp>
        <p:nvSpPr>
          <p:cNvPr id="60" name="Rectangle 59">
            <a:extLst>
              <a:ext uri="{FF2B5EF4-FFF2-40B4-BE49-F238E27FC236}">
                <a16:creationId xmlns:a16="http://schemas.microsoft.com/office/drawing/2014/main" id="{4B789628-A041-954A-9C40-720F107AAAB3}"/>
              </a:ext>
            </a:extLst>
          </p:cNvPr>
          <p:cNvSpPr/>
          <p:nvPr userDrawn="1"/>
        </p:nvSpPr>
        <p:spPr>
          <a:xfrm>
            <a:off x="7610635" y="5095486"/>
            <a:ext cx="685800" cy="75895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D21F5724-A5F3-6E44-BF42-ABCC414300E7}"/>
              </a:ext>
            </a:extLst>
          </p:cNvPr>
          <p:cNvSpPr txBox="1"/>
          <p:nvPr userDrawn="1"/>
        </p:nvSpPr>
        <p:spPr>
          <a:xfrm>
            <a:off x="7611155" y="588989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hm_gb_mid</a:t>
            </a:r>
          </a:p>
          <a:p>
            <a:pPr algn="ctr"/>
            <a:r>
              <a:rPr lang="en-US" sz="900" dirty="0">
                <a:solidFill>
                  <a:srgbClr val="565656"/>
                </a:solidFill>
                <a:latin typeface="+mn-lt"/>
              </a:rPr>
              <a:t>#F0D8B9</a:t>
            </a:r>
          </a:p>
          <a:p>
            <a:pPr algn="ctr"/>
            <a:r>
              <a:rPr lang="en-US" sz="900" dirty="0">
                <a:solidFill>
                  <a:srgbClr val="565656"/>
                </a:solidFill>
                <a:latin typeface="+mn-lt"/>
              </a:rPr>
              <a:t>240 216 185</a:t>
            </a:r>
          </a:p>
          <a:p>
            <a:pPr algn="ctr"/>
            <a:r>
              <a:rPr lang="en-US" sz="900" dirty="0">
                <a:solidFill>
                  <a:srgbClr val="565656"/>
                </a:solidFill>
                <a:latin typeface="+mn-lt"/>
              </a:rPr>
              <a:t>[10, 4]</a:t>
            </a:r>
          </a:p>
        </p:txBody>
      </p:sp>
      <p:sp>
        <p:nvSpPr>
          <p:cNvPr id="64" name="Text Placeholder 9">
            <a:extLst>
              <a:ext uri="{FF2B5EF4-FFF2-40B4-BE49-F238E27FC236}">
                <a16:creationId xmlns:a16="http://schemas.microsoft.com/office/drawing/2014/main" id="{C3327886-7D83-A349-8618-F7D56B57B350}"/>
              </a:ext>
            </a:extLst>
          </p:cNvPr>
          <p:cNvSpPr txBox="1">
            <a:spLocks/>
          </p:cNvSpPr>
          <p:nvPr userDrawn="1"/>
        </p:nvSpPr>
        <p:spPr>
          <a:xfrm>
            <a:off x="4280951" y="4876382"/>
            <a:ext cx="2290583"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Heatmap hot - cold</a:t>
            </a:r>
          </a:p>
        </p:txBody>
      </p:sp>
      <p:sp>
        <p:nvSpPr>
          <p:cNvPr id="65" name="Text Placeholder 9">
            <a:extLst>
              <a:ext uri="{FF2B5EF4-FFF2-40B4-BE49-F238E27FC236}">
                <a16:creationId xmlns:a16="http://schemas.microsoft.com/office/drawing/2014/main" id="{E95E7038-E625-9141-BC9E-7DC0B5F39A5C}"/>
              </a:ext>
            </a:extLst>
          </p:cNvPr>
          <p:cNvSpPr txBox="1">
            <a:spLocks/>
          </p:cNvSpPr>
          <p:nvPr userDrawn="1"/>
        </p:nvSpPr>
        <p:spPr>
          <a:xfrm>
            <a:off x="6778136" y="4875359"/>
            <a:ext cx="1752323"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Heatmap good - bad</a:t>
            </a:r>
          </a:p>
        </p:txBody>
      </p:sp>
      <p:sp>
        <p:nvSpPr>
          <p:cNvPr id="66" name="TextBox 65">
            <a:extLst>
              <a:ext uri="{FF2B5EF4-FFF2-40B4-BE49-F238E27FC236}">
                <a16:creationId xmlns:a16="http://schemas.microsoft.com/office/drawing/2014/main" id="{D0FF7783-9883-0141-8A76-46B21C2A0B53}"/>
              </a:ext>
            </a:extLst>
          </p:cNvPr>
          <p:cNvSpPr txBox="1"/>
          <p:nvPr userDrawn="1"/>
        </p:nvSpPr>
        <p:spPr>
          <a:xfrm>
            <a:off x="8439437" y="3403160"/>
            <a:ext cx="685513" cy="758952"/>
          </a:xfrm>
          <a:prstGeom prst="rect">
            <a:avLst/>
          </a:prstGeom>
          <a:solidFill>
            <a:schemeClr val="tx1">
              <a:lumMod val="10000"/>
              <a:lumOff val="90000"/>
            </a:schemeClr>
          </a:solidFill>
        </p:spPr>
        <p:txBody>
          <a:bodyPr wrap="square" lIns="0" tIns="0" rIns="0" bIns="0" rtlCol="0" anchor="ctr" anchorCtr="0">
            <a:noAutofit/>
          </a:bodyPr>
          <a:lstStyle/>
          <a:p>
            <a:pPr algn="ctr"/>
            <a:r>
              <a:rPr lang="en-US" sz="900" b="1" dirty="0">
                <a:solidFill>
                  <a:srgbClr val="565656"/>
                </a:solidFill>
                <a:latin typeface="+mn-lt"/>
              </a:rPr>
              <a:t>R name</a:t>
            </a:r>
          </a:p>
          <a:p>
            <a:pPr algn="ctr"/>
            <a:r>
              <a:rPr lang="en-US" sz="900" dirty="0">
                <a:solidFill>
                  <a:srgbClr val="565656"/>
                </a:solidFill>
                <a:latin typeface="+mn-lt"/>
              </a:rPr>
              <a:t>#HEX</a:t>
            </a:r>
          </a:p>
          <a:p>
            <a:pPr algn="ctr"/>
            <a:r>
              <a:rPr lang="en-US" sz="900" dirty="0">
                <a:solidFill>
                  <a:srgbClr val="565656"/>
                </a:solidFill>
                <a:latin typeface="+mn-lt"/>
              </a:rPr>
              <a:t>RGB</a:t>
            </a:r>
          </a:p>
          <a:p>
            <a:pPr algn="ctr"/>
            <a:r>
              <a:rPr lang="en-US" sz="900" dirty="0">
                <a:solidFill>
                  <a:srgbClr val="565656"/>
                </a:solidFill>
                <a:latin typeface="+mn-lt"/>
              </a:rPr>
              <a:t>[color, row] in theme</a:t>
            </a:r>
          </a:p>
        </p:txBody>
      </p:sp>
      <p:sp>
        <p:nvSpPr>
          <p:cNvPr id="67" name="TextBox 66">
            <a:extLst>
              <a:ext uri="{FF2B5EF4-FFF2-40B4-BE49-F238E27FC236}">
                <a16:creationId xmlns:a16="http://schemas.microsoft.com/office/drawing/2014/main" id="{9BE3328A-0FEC-6F4F-91C1-F708010F1E48}"/>
              </a:ext>
            </a:extLst>
          </p:cNvPr>
          <p:cNvSpPr txBox="1"/>
          <p:nvPr userDrawn="1"/>
        </p:nvSpPr>
        <p:spPr>
          <a:xfrm>
            <a:off x="968134" y="3259193"/>
            <a:ext cx="685801" cy="138499"/>
          </a:xfrm>
          <a:prstGeom prst="rect">
            <a:avLst/>
          </a:prstGeom>
          <a:noFill/>
        </p:spPr>
        <p:txBody>
          <a:bodyPr wrap="square" lIns="0" tIns="0" rIns="0" bIns="0" rtlCol="0">
            <a:spAutoFit/>
          </a:bodyPr>
          <a:lstStyle/>
          <a:p>
            <a:pPr algn="ctr"/>
            <a:r>
              <a:rPr lang="en-US" sz="900" dirty="0">
                <a:solidFill>
                  <a:srgbClr val="565656"/>
                </a:solidFill>
              </a:rPr>
              <a:t>1</a:t>
            </a:r>
          </a:p>
        </p:txBody>
      </p:sp>
      <p:sp>
        <p:nvSpPr>
          <p:cNvPr id="68" name="TextBox 67">
            <a:extLst>
              <a:ext uri="{FF2B5EF4-FFF2-40B4-BE49-F238E27FC236}">
                <a16:creationId xmlns:a16="http://schemas.microsoft.com/office/drawing/2014/main" id="{FFE83562-B48D-5B4B-9FAA-EDD85E625629}"/>
              </a:ext>
            </a:extLst>
          </p:cNvPr>
          <p:cNvSpPr txBox="1"/>
          <p:nvPr userDrawn="1"/>
        </p:nvSpPr>
        <p:spPr>
          <a:xfrm>
            <a:off x="1804492" y="3259193"/>
            <a:ext cx="685801" cy="138499"/>
          </a:xfrm>
          <a:prstGeom prst="rect">
            <a:avLst/>
          </a:prstGeom>
          <a:noFill/>
        </p:spPr>
        <p:txBody>
          <a:bodyPr wrap="square" lIns="0" tIns="0" rIns="0" bIns="0" rtlCol="0">
            <a:spAutoFit/>
          </a:bodyPr>
          <a:lstStyle/>
          <a:p>
            <a:pPr algn="ctr"/>
            <a:r>
              <a:rPr lang="en-US" sz="900" dirty="0">
                <a:solidFill>
                  <a:srgbClr val="565656"/>
                </a:solidFill>
              </a:rPr>
              <a:t>2</a:t>
            </a:r>
          </a:p>
        </p:txBody>
      </p:sp>
      <p:sp>
        <p:nvSpPr>
          <p:cNvPr id="69" name="TextBox 68">
            <a:extLst>
              <a:ext uri="{FF2B5EF4-FFF2-40B4-BE49-F238E27FC236}">
                <a16:creationId xmlns:a16="http://schemas.microsoft.com/office/drawing/2014/main" id="{6D324448-CF09-E34C-80E1-F40138FBC87E}"/>
              </a:ext>
            </a:extLst>
          </p:cNvPr>
          <p:cNvSpPr txBox="1"/>
          <p:nvPr userDrawn="1"/>
        </p:nvSpPr>
        <p:spPr>
          <a:xfrm>
            <a:off x="2623722" y="3259193"/>
            <a:ext cx="685801" cy="138499"/>
          </a:xfrm>
          <a:prstGeom prst="rect">
            <a:avLst/>
          </a:prstGeom>
          <a:noFill/>
        </p:spPr>
        <p:txBody>
          <a:bodyPr wrap="square" lIns="0" tIns="0" rIns="0" bIns="0" rtlCol="0">
            <a:spAutoFit/>
          </a:bodyPr>
          <a:lstStyle/>
          <a:p>
            <a:pPr algn="ctr"/>
            <a:r>
              <a:rPr lang="en-US" sz="900" dirty="0">
                <a:solidFill>
                  <a:srgbClr val="565656"/>
                </a:solidFill>
              </a:rPr>
              <a:t>3</a:t>
            </a:r>
          </a:p>
        </p:txBody>
      </p:sp>
      <p:sp>
        <p:nvSpPr>
          <p:cNvPr id="70" name="TextBox 69">
            <a:extLst>
              <a:ext uri="{FF2B5EF4-FFF2-40B4-BE49-F238E27FC236}">
                <a16:creationId xmlns:a16="http://schemas.microsoft.com/office/drawing/2014/main" id="{B3438D3B-5D80-0846-8BAE-C93638237374}"/>
              </a:ext>
            </a:extLst>
          </p:cNvPr>
          <p:cNvSpPr txBox="1"/>
          <p:nvPr userDrawn="1"/>
        </p:nvSpPr>
        <p:spPr>
          <a:xfrm>
            <a:off x="5115895" y="3257958"/>
            <a:ext cx="685801" cy="138499"/>
          </a:xfrm>
          <a:prstGeom prst="rect">
            <a:avLst/>
          </a:prstGeom>
          <a:noFill/>
        </p:spPr>
        <p:txBody>
          <a:bodyPr wrap="square" lIns="0" tIns="0" rIns="0" bIns="0" rtlCol="0">
            <a:spAutoFit/>
          </a:bodyPr>
          <a:lstStyle/>
          <a:p>
            <a:pPr algn="ctr"/>
            <a:r>
              <a:rPr lang="en-US" sz="900" dirty="0">
                <a:solidFill>
                  <a:srgbClr val="565656"/>
                </a:solidFill>
              </a:rPr>
              <a:t>6</a:t>
            </a:r>
          </a:p>
        </p:txBody>
      </p:sp>
      <p:sp>
        <p:nvSpPr>
          <p:cNvPr id="71" name="TextBox 70">
            <a:extLst>
              <a:ext uri="{FF2B5EF4-FFF2-40B4-BE49-F238E27FC236}">
                <a16:creationId xmlns:a16="http://schemas.microsoft.com/office/drawing/2014/main" id="{CB89A221-C9D7-DE48-81FD-E1835FB58966}"/>
              </a:ext>
            </a:extLst>
          </p:cNvPr>
          <p:cNvSpPr txBox="1"/>
          <p:nvPr userDrawn="1"/>
        </p:nvSpPr>
        <p:spPr>
          <a:xfrm>
            <a:off x="3452535" y="3261084"/>
            <a:ext cx="685801" cy="138499"/>
          </a:xfrm>
          <a:prstGeom prst="rect">
            <a:avLst/>
          </a:prstGeom>
          <a:noFill/>
        </p:spPr>
        <p:txBody>
          <a:bodyPr wrap="square" lIns="0" tIns="0" rIns="0" bIns="0" rtlCol="0">
            <a:spAutoFit/>
          </a:bodyPr>
          <a:lstStyle/>
          <a:p>
            <a:pPr algn="ctr"/>
            <a:r>
              <a:rPr lang="en-US" sz="900" dirty="0">
                <a:solidFill>
                  <a:srgbClr val="565656"/>
                </a:solidFill>
              </a:rPr>
              <a:t>4</a:t>
            </a:r>
          </a:p>
        </p:txBody>
      </p:sp>
      <p:sp>
        <p:nvSpPr>
          <p:cNvPr id="72" name="TextBox 71">
            <a:extLst>
              <a:ext uri="{FF2B5EF4-FFF2-40B4-BE49-F238E27FC236}">
                <a16:creationId xmlns:a16="http://schemas.microsoft.com/office/drawing/2014/main" id="{3BD397DC-EC3E-E341-86B7-4497273D4DFE}"/>
              </a:ext>
            </a:extLst>
          </p:cNvPr>
          <p:cNvSpPr txBox="1"/>
          <p:nvPr userDrawn="1"/>
        </p:nvSpPr>
        <p:spPr>
          <a:xfrm>
            <a:off x="4284215" y="3259193"/>
            <a:ext cx="685801" cy="138499"/>
          </a:xfrm>
          <a:prstGeom prst="rect">
            <a:avLst/>
          </a:prstGeom>
          <a:noFill/>
        </p:spPr>
        <p:txBody>
          <a:bodyPr wrap="square" lIns="0" tIns="0" rIns="0" bIns="0" rtlCol="0">
            <a:spAutoFit/>
          </a:bodyPr>
          <a:lstStyle/>
          <a:p>
            <a:pPr algn="ctr"/>
            <a:r>
              <a:rPr lang="en-US" sz="900" dirty="0">
                <a:solidFill>
                  <a:srgbClr val="565656"/>
                </a:solidFill>
              </a:rPr>
              <a:t>5</a:t>
            </a:r>
          </a:p>
        </p:txBody>
      </p:sp>
      <p:sp>
        <p:nvSpPr>
          <p:cNvPr id="73" name="TextBox 72">
            <a:extLst>
              <a:ext uri="{FF2B5EF4-FFF2-40B4-BE49-F238E27FC236}">
                <a16:creationId xmlns:a16="http://schemas.microsoft.com/office/drawing/2014/main" id="{CF628230-C666-9449-85B6-2E7E837E4CF5}"/>
              </a:ext>
            </a:extLst>
          </p:cNvPr>
          <p:cNvSpPr txBox="1"/>
          <p:nvPr userDrawn="1"/>
        </p:nvSpPr>
        <p:spPr>
          <a:xfrm>
            <a:off x="5935046" y="3257958"/>
            <a:ext cx="685801" cy="138499"/>
          </a:xfrm>
          <a:prstGeom prst="rect">
            <a:avLst/>
          </a:prstGeom>
          <a:noFill/>
        </p:spPr>
        <p:txBody>
          <a:bodyPr wrap="square" lIns="0" tIns="0" rIns="0" bIns="0" rtlCol="0">
            <a:spAutoFit/>
          </a:bodyPr>
          <a:lstStyle/>
          <a:p>
            <a:pPr algn="ctr"/>
            <a:r>
              <a:rPr lang="en-US" sz="900" dirty="0">
                <a:solidFill>
                  <a:srgbClr val="565656"/>
                </a:solidFill>
              </a:rPr>
              <a:t>[7]</a:t>
            </a:r>
          </a:p>
        </p:txBody>
      </p:sp>
      <p:sp>
        <p:nvSpPr>
          <p:cNvPr id="74" name="TextBox 73">
            <a:extLst>
              <a:ext uri="{FF2B5EF4-FFF2-40B4-BE49-F238E27FC236}">
                <a16:creationId xmlns:a16="http://schemas.microsoft.com/office/drawing/2014/main" id="{20D830BF-FC26-2542-9EDC-9156B55301F4}"/>
              </a:ext>
            </a:extLst>
          </p:cNvPr>
          <p:cNvSpPr txBox="1"/>
          <p:nvPr userDrawn="1"/>
        </p:nvSpPr>
        <p:spPr>
          <a:xfrm>
            <a:off x="6754197" y="3257958"/>
            <a:ext cx="685801" cy="138499"/>
          </a:xfrm>
          <a:prstGeom prst="rect">
            <a:avLst/>
          </a:prstGeom>
          <a:noFill/>
        </p:spPr>
        <p:txBody>
          <a:bodyPr wrap="square" lIns="0" tIns="0" rIns="0" bIns="0" rtlCol="0">
            <a:spAutoFit/>
          </a:bodyPr>
          <a:lstStyle/>
          <a:p>
            <a:pPr algn="ctr"/>
            <a:r>
              <a:rPr lang="en-US" sz="900" dirty="0">
                <a:solidFill>
                  <a:srgbClr val="565656"/>
                </a:solidFill>
              </a:rPr>
              <a:t>[8]</a:t>
            </a:r>
          </a:p>
        </p:txBody>
      </p:sp>
      <p:sp>
        <p:nvSpPr>
          <p:cNvPr id="77" name="Text Placeholder 9">
            <a:extLst>
              <a:ext uri="{FF2B5EF4-FFF2-40B4-BE49-F238E27FC236}">
                <a16:creationId xmlns:a16="http://schemas.microsoft.com/office/drawing/2014/main" id="{A68AC26D-0CDE-A34B-B5A4-5019BB61E847}"/>
              </a:ext>
            </a:extLst>
          </p:cNvPr>
          <p:cNvSpPr txBox="1">
            <a:spLocks/>
          </p:cNvSpPr>
          <p:nvPr userDrawn="1"/>
        </p:nvSpPr>
        <p:spPr>
          <a:xfrm>
            <a:off x="974028" y="3099948"/>
            <a:ext cx="8143624" cy="153888"/>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000" b="0" dirty="0">
                <a:solidFill>
                  <a:srgbClr val="28264B"/>
                </a:solidFill>
                <a:latin typeface="+mn-lt"/>
              </a:rPr>
              <a:t>Benchmark is ALWAYS </a:t>
            </a:r>
            <a:r>
              <a:rPr lang="en-US" sz="1000" dirty="0">
                <a:solidFill>
                  <a:srgbClr val="28264B"/>
                </a:solidFill>
                <a:latin typeface="+mn-lt"/>
              </a:rPr>
              <a:t>dark_blue</a:t>
            </a:r>
            <a:r>
              <a:rPr lang="en-US" sz="1000" b="0" dirty="0">
                <a:solidFill>
                  <a:srgbClr val="242424"/>
                </a:solidFill>
                <a:latin typeface="+mn-lt"/>
              </a:rPr>
              <a:t>, </a:t>
            </a:r>
            <a:r>
              <a:rPr lang="en-US" sz="1000" b="0" dirty="0">
                <a:solidFill>
                  <a:schemeClr val="accent2"/>
                </a:solidFill>
                <a:latin typeface="+mn-lt"/>
              </a:rPr>
              <a:t>Portfolio is ALWAYS </a:t>
            </a:r>
            <a:r>
              <a:rPr lang="en-US" sz="1000" dirty="0">
                <a:solidFill>
                  <a:schemeClr val="accent2"/>
                </a:solidFill>
                <a:latin typeface="+mn-lt"/>
              </a:rPr>
              <a:t>dark_red</a:t>
            </a:r>
            <a:r>
              <a:rPr lang="en-US" sz="1000" b="0" dirty="0">
                <a:solidFill>
                  <a:schemeClr val="accent2"/>
                </a:solidFill>
                <a:latin typeface="+mn-lt"/>
              </a:rPr>
              <a:t>, </a:t>
            </a:r>
            <a:r>
              <a:rPr lang="en-US" sz="1000" b="0" dirty="0">
                <a:solidFill>
                  <a:schemeClr val="accent3"/>
                </a:solidFill>
                <a:latin typeface="+mn-lt"/>
              </a:rPr>
              <a:t>Cash can be </a:t>
            </a:r>
            <a:r>
              <a:rPr lang="en-US" sz="1000" dirty="0">
                <a:solidFill>
                  <a:schemeClr val="accent3"/>
                </a:solidFill>
                <a:latin typeface="+mn-lt"/>
              </a:rPr>
              <a:t>grey. </a:t>
            </a:r>
            <a:r>
              <a:rPr lang="en-US" sz="1000" b="0" dirty="0">
                <a:solidFill>
                  <a:schemeClr val="tx1"/>
                </a:solidFill>
                <a:latin typeface="+mn-lt"/>
              </a:rPr>
              <a:t>Colours 1-6 are automatic in Office.</a:t>
            </a:r>
            <a:endParaRPr lang="en-US" sz="1000" b="0" dirty="0">
              <a:solidFill>
                <a:schemeClr val="accent3"/>
              </a:solidFill>
              <a:latin typeface="+mn-lt"/>
            </a:endParaRPr>
          </a:p>
        </p:txBody>
      </p:sp>
      <p:sp>
        <p:nvSpPr>
          <p:cNvPr id="83" name="_Disclaimer Title">
            <a:extLst>
              <a:ext uri="{FF2B5EF4-FFF2-40B4-BE49-F238E27FC236}">
                <a16:creationId xmlns:a16="http://schemas.microsoft.com/office/drawing/2014/main" id="{6BBAC3D2-A4CD-0D40-BDA6-D55BD1BE5AD8}"/>
              </a:ext>
            </a:extLst>
          </p:cNvPr>
          <p:cNvSpPr txBox="1">
            <a:spLocks/>
          </p:cNvSpPr>
          <p:nvPr userDrawn="1"/>
        </p:nvSpPr>
        <p:spPr>
          <a:xfrm>
            <a:off x="872929" y="627105"/>
            <a:ext cx="6430396"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CAIM Colour Palette</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
        <p:nvSpPr>
          <p:cNvPr id="84" name="Text Placeholder 9">
            <a:extLst>
              <a:ext uri="{FF2B5EF4-FFF2-40B4-BE49-F238E27FC236}">
                <a16:creationId xmlns:a16="http://schemas.microsoft.com/office/drawing/2014/main" id="{9B910075-99A7-DD40-868A-F50DB5CCAF95}"/>
              </a:ext>
            </a:extLst>
          </p:cNvPr>
          <p:cNvSpPr txBox="1">
            <a:spLocks/>
          </p:cNvSpPr>
          <p:nvPr userDrawn="1"/>
        </p:nvSpPr>
        <p:spPr>
          <a:xfrm>
            <a:off x="989925" y="1224121"/>
            <a:ext cx="1660928"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Primary colours</a:t>
            </a:r>
          </a:p>
        </p:txBody>
      </p:sp>
      <p:sp>
        <p:nvSpPr>
          <p:cNvPr id="81" name="Rectangle 80">
            <a:extLst>
              <a:ext uri="{FF2B5EF4-FFF2-40B4-BE49-F238E27FC236}">
                <a16:creationId xmlns:a16="http://schemas.microsoft.com/office/drawing/2014/main" id="{61128536-1D48-D448-BF44-D9409D14B7AD}"/>
              </a:ext>
            </a:extLst>
          </p:cNvPr>
          <p:cNvSpPr/>
          <p:nvPr userDrawn="1"/>
        </p:nvSpPr>
        <p:spPr>
          <a:xfrm>
            <a:off x="3467586" y="1449290"/>
            <a:ext cx="685800" cy="7589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339660D6-1EBD-1949-A385-7AC51167660C}"/>
              </a:ext>
            </a:extLst>
          </p:cNvPr>
          <p:cNvSpPr txBox="1"/>
          <p:nvPr userDrawn="1"/>
        </p:nvSpPr>
        <p:spPr>
          <a:xfrm>
            <a:off x="3463012" y="2236523"/>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text_dark</a:t>
            </a:r>
          </a:p>
          <a:p>
            <a:pPr algn="ctr"/>
            <a:r>
              <a:rPr lang="en-US" sz="900" dirty="0">
                <a:solidFill>
                  <a:srgbClr val="565656"/>
                </a:solidFill>
                <a:latin typeface="+mn-lt"/>
              </a:rPr>
              <a:t>#675D54</a:t>
            </a:r>
          </a:p>
          <a:p>
            <a:pPr algn="ctr"/>
            <a:r>
              <a:rPr lang="en-US" sz="900" dirty="0">
                <a:solidFill>
                  <a:srgbClr val="565656"/>
                </a:solidFill>
                <a:latin typeface="+mn-lt"/>
              </a:rPr>
              <a:t>103 93 84</a:t>
            </a:r>
          </a:p>
          <a:p>
            <a:pPr algn="ctr"/>
            <a:r>
              <a:rPr lang="en-US" sz="900" dirty="0">
                <a:solidFill>
                  <a:srgbClr val="565656"/>
                </a:solidFill>
                <a:latin typeface="+mn-lt"/>
              </a:rPr>
              <a:t>[2, 5]</a:t>
            </a:r>
          </a:p>
        </p:txBody>
      </p:sp>
      <p:sp>
        <p:nvSpPr>
          <p:cNvPr id="86" name="Rectangle 85">
            <a:extLst>
              <a:ext uri="{FF2B5EF4-FFF2-40B4-BE49-F238E27FC236}">
                <a16:creationId xmlns:a16="http://schemas.microsoft.com/office/drawing/2014/main" id="{4A710698-C8D4-334C-9B9A-3EB7AF0D97DF}"/>
              </a:ext>
            </a:extLst>
          </p:cNvPr>
          <p:cNvSpPr/>
          <p:nvPr userDrawn="1"/>
        </p:nvSpPr>
        <p:spPr>
          <a:xfrm>
            <a:off x="982523" y="5095486"/>
            <a:ext cx="685800" cy="758952"/>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D8C5F70A-5873-A642-9811-0AA5B3F254B1}"/>
              </a:ext>
            </a:extLst>
          </p:cNvPr>
          <p:cNvSpPr txBox="1"/>
          <p:nvPr userDrawn="1"/>
        </p:nvSpPr>
        <p:spPr>
          <a:xfrm>
            <a:off x="97716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background</a:t>
            </a:r>
          </a:p>
          <a:p>
            <a:pPr algn="ctr"/>
            <a:r>
              <a:rPr lang="en-US" sz="900" dirty="0">
                <a:solidFill>
                  <a:schemeClr val="tx1">
                    <a:lumMod val="75000"/>
                    <a:lumOff val="25000"/>
                  </a:schemeClr>
                </a:solidFill>
                <a:latin typeface="+mn-lt"/>
              </a:rPr>
              <a:t>#ECE9E7</a:t>
            </a:r>
          </a:p>
          <a:p>
            <a:pPr algn="ctr"/>
            <a:r>
              <a:rPr lang="en-US" sz="900" dirty="0">
                <a:solidFill>
                  <a:schemeClr val="tx1">
                    <a:lumMod val="75000"/>
                    <a:lumOff val="25000"/>
                  </a:schemeClr>
                </a:solidFill>
                <a:latin typeface="+mn-lt"/>
              </a:rPr>
              <a:t>236 233 231</a:t>
            </a:r>
          </a:p>
          <a:p>
            <a:pPr algn="ctr"/>
            <a:r>
              <a:rPr lang="en-US" sz="900" dirty="0">
                <a:solidFill>
                  <a:schemeClr val="tx1">
                    <a:lumMod val="75000"/>
                    <a:lumOff val="25000"/>
                  </a:schemeClr>
                </a:solidFill>
                <a:latin typeface="+mn-lt"/>
              </a:rPr>
              <a:t>[2, 2]</a:t>
            </a:r>
          </a:p>
        </p:txBody>
      </p:sp>
      <p:sp>
        <p:nvSpPr>
          <p:cNvPr id="89" name="Text Placeholder 9">
            <a:extLst>
              <a:ext uri="{FF2B5EF4-FFF2-40B4-BE49-F238E27FC236}">
                <a16:creationId xmlns:a16="http://schemas.microsoft.com/office/drawing/2014/main" id="{F4A35DB3-F407-5B46-882C-DD1C674ACA58}"/>
              </a:ext>
            </a:extLst>
          </p:cNvPr>
          <p:cNvSpPr txBox="1">
            <a:spLocks/>
          </p:cNvSpPr>
          <p:nvPr userDrawn="1"/>
        </p:nvSpPr>
        <p:spPr>
          <a:xfrm>
            <a:off x="983975" y="4875220"/>
            <a:ext cx="1394066"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Chart elements</a:t>
            </a:r>
          </a:p>
        </p:txBody>
      </p:sp>
      <p:sp>
        <p:nvSpPr>
          <p:cNvPr id="91" name="Rectangle 90">
            <a:extLst>
              <a:ext uri="{FF2B5EF4-FFF2-40B4-BE49-F238E27FC236}">
                <a16:creationId xmlns:a16="http://schemas.microsoft.com/office/drawing/2014/main" id="{7F3339D9-4FF8-354A-9A01-E72E9C42C339}"/>
              </a:ext>
            </a:extLst>
          </p:cNvPr>
          <p:cNvSpPr/>
          <p:nvPr userDrawn="1"/>
        </p:nvSpPr>
        <p:spPr>
          <a:xfrm>
            <a:off x="5945863" y="5095486"/>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876C99B0-0EB9-EF46-B212-29057ED64265}"/>
              </a:ext>
            </a:extLst>
          </p:cNvPr>
          <p:cNvSpPr txBox="1"/>
          <p:nvPr userDrawn="1"/>
        </p:nvSpPr>
        <p:spPr>
          <a:xfrm>
            <a:off x="593408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hm_hot</a:t>
            </a:r>
          </a:p>
          <a:p>
            <a:pPr algn="ctr"/>
            <a:r>
              <a:rPr lang="en-US" sz="900" dirty="0">
                <a:solidFill>
                  <a:schemeClr val="tx1">
                    <a:lumMod val="75000"/>
                    <a:lumOff val="25000"/>
                  </a:schemeClr>
                </a:solidFill>
                <a:latin typeface="+mn-lt"/>
              </a:rPr>
              <a:t>#9A221D</a:t>
            </a:r>
          </a:p>
          <a:p>
            <a:pPr algn="ctr"/>
            <a:r>
              <a:rPr lang="en-US" sz="900" dirty="0">
                <a:solidFill>
                  <a:schemeClr val="tx1">
                    <a:lumMod val="75000"/>
                    <a:lumOff val="25000"/>
                  </a:schemeClr>
                </a:solidFill>
                <a:latin typeface="+mn-lt"/>
              </a:rPr>
              <a:t>154 34 29</a:t>
            </a:r>
          </a:p>
          <a:p>
            <a:pPr algn="ctr"/>
            <a:r>
              <a:rPr lang="en-US" sz="900" dirty="0">
                <a:solidFill>
                  <a:schemeClr val="tx1">
                    <a:lumMod val="75000"/>
                    <a:lumOff val="25000"/>
                  </a:schemeClr>
                </a:solidFill>
                <a:latin typeface="+mn-lt"/>
              </a:rPr>
              <a:t>[6, 1]</a:t>
            </a:r>
          </a:p>
        </p:txBody>
      </p:sp>
      <p:sp>
        <p:nvSpPr>
          <p:cNvPr id="93" name="Rectangle 92">
            <a:extLst>
              <a:ext uri="{FF2B5EF4-FFF2-40B4-BE49-F238E27FC236}">
                <a16:creationId xmlns:a16="http://schemas.microsoft.com/office/drawing/2014/main" id="{9D753526-3338-4842-8528-57C0294FC74B}"/>
              </a:ext>
            </a:extLst>
          </p:cNvPr>
          <p:cNvSpPr/>
          <p:nvPr userDrawn="1"/>
        </p:nvSpPr>
        <p:spPr>
          <a:xfrm>
            <a:off x="5117349" y="5095486"/>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F57A919B-693F-2047-84BE-2826ED0A2098}"/>
              </a:ext>
            </a:extLst>
          </p:cNvPr>
          <p:cNvSpPr txBox="1"/>
          <p:nvPr userDrawn="1"/>
        </p:nvSpPr>
        <p:spPr>
          <a:xfrm>
            <a:off x="5119945" y="588989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hm_hc_mid</a:t>
            </a:r>
          </a:p>
          <a:p>
            <a:pPr algn="ctr"/>
            <a:r>
              <a:rPr lang="en-US" sz="900" dirty="0">
                <a:solidFill>
                  <a:schemeClr val="tx1">
                    <a:lumMod val="75000"/>
                    <a:lumOff val="25000"/>
                  </a:schemeClr>
                </a:solidFill>
                <a:latin typeface="+mn-lt"/>
              </a:rPr>
              <a:t>#CFC9C4</a:t>
            </a:r>
          </a:p>
          <a:p>
            <a:pPr algn="ctr"/>
            <a:r>
              <a:rPr lang="en-US" sz="900" dirty="0">
                <a:solidFill>
                  <a:schemeClr val="tx1">
                    <a:lumMod val="75000"/>
                    <a:lumOff val="25000"/>
                  </a:schemeClr>
                </a:solidFill>
                <a:latin typeface="+mn-lt"/>
              </a:rPr>
              <a:t>207 201 196</a:t>
            </a:r>
          </a:p>
          <a:p>
            <a:pPr algn="ctr"/>
            <a:r>
              <a:rPr lang="en-US" sz="900" dirty="0">
                <a:solidFill>
                  <a:schemeClr val="tx1">
                    <a:lumMod val="75000"/>
                    <a:lumOff val="25000"/>
                  </a:schemeClr>
                </a:solidFill>
                <a:latin typeface="+mn-lt"/>
              </a:rPr>
              <a:t>[2, 3]</a:t>
            </a:r>
          </a:p>
        </p:txBody>
      </p:sp>
      <p:sp>
        <p:nvSpPr>
          <p:cNvPr id="95" name="Rectangle 94">
            <a:extLst>
              <a:ext uri="{FF2B5EF4-FFF2-40B4-BE49-F238E27FC236}">
                <a16:creationId xmlns:a16="http://schemas.microsoft.com/office/drawing/2014/main" id="{851ECD08-AD83-B143-B76F-33F3967AA026}"/>
              </a:ext>
            </a:extLst>
          </p:cNvPr>
          <p:cNvSpPr/>
          <p:nvPr userDrawn="1"/>
        </p:nvSpPr>
        <p:spPr>
          <a:xfrm>
            <a:off x="4288835" y="5095486"/>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F524EC74-0981-7142-A5A3-A08CDF2E851A}"/>
              </a:ext>
            </a:extLst>
          </p:cNvPr>
          <p:cNvSpPr txBox="1"/>
          <p:nvPr userDrawn="1"/>
        </p:nvSpPr>
        <p:spPr>
          <a:xfrm>
            <a:off x="427962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hm_cold</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97" name="Rectangle 96">
            <a:extLst>
              <a:ext uri="{FF2B5EF4-FFF2-40B4-BE49-F238E27FC236}">
                <a16:creationId xmlns:a16="http://schemas.microsoft.com/office/drawing/2014/main" id="{8752D7C3-D502-8E48-869A-8BC50012A867}"/>
              </a:ext>
            </a:extLst>
          </p:cNvPr>
          <p:cNvSpPr/>
          <p:nvPr userDrawn="1"/>
        </p:nvSpPr>
        <p:spPr>
          <a:xfrm>
            <a:off x="6782121" y="5095486"/>
            <a:ext cx="685800" cy="75895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0C83DDF9-5114-3D41-B8E1-F9344ED54610}"/>
              </a:ext>
            </a:extLst>
          </p:cNvPr>
          <p:cNvSpPr txBox="1"/>
          <p:nvPr userDrawn="1"/>
        </p:nvSpPr>
        <p:spPr>
          <a:xfrm>
            <a:off x="676777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hm_bad</a:t>
            </a:r>
          </a:p>
          <a:p>
            <a:pPr algn="ctr"/>
            <a:r>
              <a:rPr lang="en-US" sz="900" dirty="0">
                <a:solidFill>
                  <a:schemeClr val="tx1">
                    <a:lumMod val="75000"/>
                    <a:lumOff val="25000"/>
                  </a:schemeClr>
                </a:solidFill>
                <a:latin typeface="+mn-lt"/>
              </a:rPr>
              <a:t>#D12E28</a:t>
            </a:r>
          </a:p>
          <a:p>
            <a:pPr algn="ctr"/>
            <a:r>
              <a:rPr lang="en-US" sz="900" dirty="0">
                <a:solidFill>
                  <a:schemeClr val="tx1">
                    <a:lumMod val="75000"/>
                    <a:lumOff val="25000"/>
                  </a:schemeClr>
                </a:solidFill>
                <a:latin typeface="+mn-lt"/>
              </a:rPr>
              <a:t>209 46 40</a:t>
            </a:r>
          </a:p>
          <a:p>
            <a:pPr algn="ctr"/>
            <a:r>
              <a:rPr lang="en-US" sz="900" dirty="0">
                <a:solidFill>
                  <a:schemeClr val="tx1">
                    <a:lumMod val="75000"/>
                    <a:lumOff val="25000"/>
                  </a:schemeClr>
                </a:solidFill>
                <a:latin typeface="+mn-lt"/>
              </a:rPr>
              <a:t>[4, 1]</a:t>
            </a:r>
          </a:p>
        </p:txBody>
      </p:sp>
      <p:sp>
        <p:nvSpPr>
          <p:cNvPr id="99" name="TextBox 98">
            <a:extLst>
              <a:ext uri="{FF2B5EF4-FFF2-40B4-BE49-F238E27FC236}">
                <a16:creationId xmlns:a16="http://schemas.microsoft.com/office/drawing/2014/main" id="{0B0A0DDE-73F9-EE42-A363-7830CC6A7631}"/>
              </a:ext>
            </a:extLst>
          </p:cNvPr>
          <p:cNvSpPr txBox="1"/>
          <p:nvPr userDrawn="1"/>
        </p:nvSpPr>
        <p:spPr>
          <a:xfrm>
            <a:off x="5939570" y="419344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sea_green</a:t>
            </a:r>
          </a:p>
          <a:p>
            <a:pPr algn="ctr"/>
            <a:r>
              <a:rPr lang="en-US" sz="900" dirty="0">
                <a:solidFill>
                  <a:srgbClr val="565656"/>
                </a:solidFill>
                <a:latin typeface="+mn-lt"/>
              </a:rPr>
              <a:t>#69B578</a:t>
            </a:r>
          </a:p>
          <a:p>
            <a:pPr algn="ctr"/>
            <a:r>
              <a:rPr lang="en-US" sz="900" dirty="0">
                <a:solidFill>
                  <a:srgbClr val="565656"/>
                </a:solidFill>
                <a:latin typeface="+mn-lt"/>
              </a:rPr>
              <a:t>105 181 120</a:t>
            </a:r>
          </a:p>
          <a:p>
            <a:pPr algn="ctr"/>
            <a:r>
              <a:rPr lang="en-US" sz="900" dirty="0">
                <a:solidFill>
                  <a:srgbClr val="565656"/>
                </a:solidFill>
                <a:latin typeface="+mn-lt"/>
              </a:rPr>
              <a:t>[3, 1]</a:t>
            </a:r>
          </a:p>
        </p:txBody>
      </p:sp>
      <p:sp>
        <p:nvSpPr>
          <p:cNvPr id="109" name="Document Code">
            <a:extLst>
              <a:ext uri="{FF2B5EF4-FFF2-40B4-BE49-F238E27FC236}">
                <a16:creationId xmlns:a16="http://schemas.microsoft.com/office/drawing/2014/main" id="{031ACFAE-2E1B-744B-BCAB-2003328B0E2A}"/>
              </a:ext>
            </a:extLst>
          </p:cNvPr>
          <p:cNvSpPr>
            <a:spLocks noGrp="1"/>
          </p:cNvSpPr>
          <p:nvPr>
            <p:ph type="ftr" sz="quarter" idx="12"/>
          </p:nvPr>
        </p:nvSpPr>
        <p:spPr>
          <a:xfrm rot="16200000">
            <a:off x="-251468" y="5850645"/>
            <a:ext cx="1184110" cy="123111"/>
          </a:xfrm>
        </p:spPr>
        <p:txBody>
          <a:bodyPr/>
          <a:lstStyle/>
          <a:p>
            <a:r>
              <a:rPr lang="en-US" dirty="0"/>
              <a:t>Document Code</a:t>
            </a:r>
          </a:p>
        </p:txBody>
      </p:sp>
      <p:sp>
        <p:nvSpPr>
          <p:cNvPr id="110" name="Date">
            <a:extLst>
              <a:ext uri="{FF2B5EF4-FFF2-40B4-BE49-F238E27FC236}">
                <a16:creationId xmlns:a16="http://schemas.microsoft.com/office/drawing/2014/main" id="{186876BC-B410-F746-B3AD-772C5E79C327}"/>
              </a:ext>
            </a:extLst>
          </p:cNvPr>
          <p:cNvSpPr>
            <a:spLocks noGrp="1"/>
          </p:cNvSpPr>
          <p:nvPr>
            <p:ph type="dt" sz="half" idx="11"/>
          </p:nvPr>
        </p:nvSpPr>
        <p:spPr>
          <a:xfrm>
            <a:off x="978408" y="6605428"/>
            <a:ext cx="1282192" cy="138499"/>
          </a:xfrm>
        </p:spPr>
        <p:txBody>
          <a:bodyPr/>
          <a:lstStyle/>
          <a:p>
            <a:fld id="{C214F419-8DDC-EA48-BD24-CF9CA5C03B01}" type="datetime3">
              <a:rPr lang="en-US" smtClean="0"/>
              <a:t>11 November 2024</a:t>
            </a:fld>
            <a:endParaRPr lang="en-US" dirty="0"/>
          </a:p>
        </p:txBody>
      </p:sp>
      <p:sp>
        <p:nvSpPr>
          <p:cNvPr id="111" name="Slide Number X">
            <a:extLst>
              <a:ext uri="{FF2B5EF4-FFF2-40B4-BE49-F238E27FC236}">
                <a16:creationId xmlns:a16="http://schemas.microsoft.com/office/drawing/2014/main" id="{D300A39C-FDFC-694D-80E1-B75FE959064E}"/>
              </a:ext>
            </a:extLst>
          </p:cNvPr>
          <p:cNvSpPr>
            <a:spLocks noGrp="1"/>
          </p:cNvSpPr>
          <p:nvPr>
            <p:ph type="sldNum" sz="quarter" idx="10"/>
          </p:nvPr>
        </p:nvSpPr>
        <p:spPr>
          <a:xfrm>
            <a:off x="9149310" y="6185842"/>
            <a:ext cx="576581" cy="369332"/>
          </a:xfrm>
        </p:spPr>
        <p:txBody>
          <a:bodyPr/>
          <a:lstStyle/>
          <a:p>
            <a:fld id="{4D6F2D72-4CB1-486D-B1A1-88BC527D97A4}" type="slidenum">
              <a:rPr lang="en-GB" smtClean="0"/>
              <a:pPr/>
              <a:t>‹#›</a:t>
            </a:fld>
            <a:r>
              <a:rPr lang="en-GB"/>
              <a:t> </a:t>
            </a:r>
            <a:endParaRPr lang="en-GB" dirty="0"/>
          </a:p>
        </p:txBody>
      </p:sp>
      <p:sp>
        <p:nvSpPr>
          <p:cNvPr id="79" name="Rectangle 78">
            <a:extLst>
              <a:ext uri="{FF2B5EF4-FFF2-40B4-BE49-F238E27FC236}">
                <a16:creationId xmlns:a16="http://schemas.microsoft.com/office/drawing/2014/main" id="{1FED2799-A1DB-5E43-8580-47390B034E89}"/>
              </a:ext>
            </a:extLst>
          </p:cNvPr>
          <p:cNvSpPr/>
          <p:nvPr userDrawn="1"/>
        </p:nvSpPr>
        <p:spPr>
          <a:xfrm>
            <a:off x="2644715" y="5095486"/>
            <a:ext cx="685800" cy="7589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a:extLst>
              <a:ext uri="{FF2B5EF4-FFF2-40B4-BE49-F238E27FC236}">
                <a16:creationId xmlns:a16="http://schemas.microsoft.com/office/drawing/2014/main" id="{9DE74DD5-F379-A24B-ABF4-F710B5E32385}"/>
              </a:ext>
            </a:extLst>
          </p:cNvPr>
          <p:cNvSpPr txBox="1"/>
          <p:nvPr userDrawn="1"/>
        </p:nvSpPr>
        <p:spPr>
          <a:xfrm>
            <a:off x="2640141" y="588271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chart_text</a:t>
            </a:r>
          </a:p>
          <a:p>
            <a:pPr algn="ctr"/>
            <a:r>
              <a:rPr lang="en-US" sz="900" dirty="0">
                <a:solidFill>
                  <a:srgbClr val="565656"/>
                </a:solidFill>
                <a:latin typeface="+mn-lt"/>
              </a:rPr>
              <a:t>#433D37</a:t>
            </a:r>
          </a:p>
          <a:p>
            <a:pPr algn="ctr"/>
            <a:r>
              <a:rPr lang="en-US" sz="900" dirty="0">
                <a:solidFill>
                  <a:srgbClr val="565656"/>
                </a:solidFill>
                <a:latin typeface="+mn-lt"/>
              </a:rPr>
              <a:t>67 61 55</a:t>
            </a:r>
          </a:p>
          <a:p>
            <a:pPr algn="ctr"/>
            <a:r>
              <a:rPr lang="en-US" sz="900" dirty="0">
                <a:solidFill>
                  <a:srgbClr val="565656"/>
                </a:solidFill>
                <a:latin typeface="+mn-lt"/>
              </a:rPr>
              <a:t>[2, 6]</a:t>
            </a:r>
          </a:p>
        </p:txBody>
      </p:sp>
      <p:sp>
        <p:nvSpPr>
          <p:cNvPr id="85" name="Rectangle 84">
            <a:extLst>
              <a:ext uri="{FF2B5EF4-FFF2-40B4-BE49-F238E27FC236}">
                <a16:creationId xmlns:a16="http://schemas.microsoft.com/office/drawing/2014/main" id="{A128F086-EDA1-1C4C-82F7-5482D7914713}"/>
              </a:ext>
            </a:extLst>
          </p:cNvPr>
          <p:cNvSpPr/>
          <p:nvPr userDrawn="1"/>
        </p:nvSpPr>
        <p:spPr>
          <a:xfrm>
            <a:off x="5133506" y="1447800"/>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56E7F3EB-5A78-7C46-A053-4408C3A59113}"/>
              </a:ext>
            </a:extLst>
          </p:cNvPr>
          <p:cNvSpPr txBox="1"/>
          <p:nvPr userDrawn="1"/>
        </p:nvSpPr>
        <p:spPr>
          <a:xfrm>
            <a:off x="5126859" y="2235033"/>
            <a:ext cx="685800" cy="553998"/>
          </a:xfrm>
          <a:prstGeom prst="rect">
            <a:avLst/>
          </a:prstGeom>
          <a:noFill/>
        </p:spPr>
        <p:txBody>
          <a:bodyPr wrap="square" lIns="0" tIns="0" rIns="0" bIns="0" rtlCol="0">
            <a:spAutoFit/>
          </a:bodyPr>
          <a:lstStyle/>
          <a:p>
            <a:pPr algn="ctr"/>
            <a:r>
              <a:rPr lang="en-US" sz="900" b="1" dirty="0">
                <a:solidFill>
                  <a:schemeClr val="tx1">
                    <a:lumMod val="25000"/>
                    <a:lumOff val="75000"/>
                  </a:schemeClr>
                </a:solidFill>
                <a:latin typeface="+mn-lt"/>
              </a:rPr>
              <a:t>cover_grey</a:t>
            </a:r>
          </a:p>
          <a:p>
            <a:pPr algn="ctr"/>
            <a:r>
              <a:rPr lang="en-US" sz="900" dirty="0">
                <a:solidFill>
                  <a:schemeClr val="tx1">
                    <a:lumMod val="25000"/>
                    <a:lumOff val="75000"/>
                  </a:schemeClr>
                </a:solidFill>
                <a:latin typeface="+mn-lt"/>
              </a:rPr>
              <a:t>#CFC9C4</a:t>
            </a:r>
          </a:p>
          <a:p>
            <a:pPr algn="ctr"/>
            <a:r>
              <a:rPr lang="en-US" sz="900" dirty="0">
                <a:solidFill>
                  <a:schemeClr val="tx1">
                    <a:lumMod val="25000"/>
                    <a:lumOff val="75000"/>
                  </a:schemeClr>
                </a:solidFill>
                <a:latin typeface="+mn-lt"/>
              </a:rPr>
              <a:t>207 201 196</a:t>
            </a:r>
          </a:p>
          <a:p>
            <a:pPr algn="ctr"/>
            <a:r>
              <a:rPr lang="en-US" sz="900" dirty="0">
                <a:solidFill>
                  <a:schemeClr val="tx1">
                    <a:lumMod val="25000"/>
                    <a:lumOff val="75000"/>
                  </a:schemeClr>
                </a:solidFill>
                <a:latin typeface="+mn-lt"/>
              </a:rPr>
              <a:t>[2, 3]</a:t>
            </a:r>
          </a:p>
        </p:txBody>
      </p:sp>
    </p:spTree>
    <p:extLst>
      <p:ext uri="{BB962C8B-B14F-4D97-AF65-F5344CB8AC3E}">
        <p14:creationId xmlns:p14="http://schemas.microsoft.com/office/powerpoint/2010/main" val="1634315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28264B"/>
        </a:solidFill>
        <a:effectLst/>
      </p:bgPr>
    </p:bg>
    <p:spTree>
      <p:nvGrpSpPr>
        <p:cNvPr id="1" name=""/>
        <p:cNvGrpSpPr/>
        <p:nvPr/>
      </p:nvGrpSpPr>
      <p:grpSpPr>
        <a:xfrm>
          <a:off x="0" y="0"/>
          <a:ext cx="0" cy="0"/>
          <a:chOff x="0" y="0"/>
          <a:chExt cx="0" cy="0"/>
        </a:xfrm>
      </p:grpSpPr>
      <p:sp>
        <p:nvSpPr>
          <p:cNvPr id="7" name="_Bottom Footer Line">
            <a:extLst>
              <a:ext uri="{FF2B5EF4-FFF2-40B4-BE49-F238E27FC236}">
                <a16:creationId xmlns:a16="http://schemas.microsoft.com/office/drawing/2014/main" id="{53385F4D-7848-4B9F-9B22-78E080B4F82C}"/>
              </a:ext>
            </a:extLst>
          </p:cNvPr>
          <p:cNvSpPr/>
          <p:nvPr userDrawn="1"/>
        </p:nvSpPr>
        <p:spPr>
          <a:xfrm>
            <a:off x="0" y="6257667"/>
            <a:ext cx="9421535" cy="0"/>
          </a:xfrm>
          <a:custGeom>
            <a:avLst/>
            <a:gdLst/>
            <a:ahLst/>
            <a:cxnLst/>
            <a:rect l="l" t="t" r="r" b="b"/>
            <a:pathLst>
              <a:path w="11595735">
                <a:moveTo>
                  <a:pt x="0" y="0"/>
                </a:moveTo>
                <a:lnTo>
                  <a:pt x="11595186" y="0"/>
                </a:lnTo>
              </a:path>
            </a:pathLst>
          </a:custGeom>
          <a:ln w="19050">
            <a:solidFill>
              <a:srgbClr val="D12E28"/>
            </a:solidFill>
          </a:ln>
        </p:spPr>
        <p:txBody>
          <a:bodyPr wrap="square" lIns="0" tIns="0" rIns="0" bIns="0" rtlCol="0"/>
          <a:lstStyle/>
          <a:p>
            <a:endParaRPr sz="1463"/>
          </a:p>
        </p:txBody>
      </p:sp>
      <p:sp>
        <p:nvSpPr>
          <p:cNvPr id="13" name="_FCA Text">
            <a:extLst>
              <a:ext uri="{FF2B5EF4-FFF2-40B4-BE49-F238E27FC236}">
                <a16:creationId xmlns:a16="http://schemas.microsoft.com/office/drawing/2014/main" id="{94F202A5-6B34-4047-92D1-B19808E154CC}"/>
              </a:ext>
            </a:extLst>
          </p:cNvPr>
          <p:cNvSpPr txBox="1"/>
          <p:nvPr userDrawn="1"/>
        </p:nvSpPr>
        <p:spPr>
          <a:xfrm>
            <a:off x="457200" y="5991101"/>
            <a:ext cx="8964335" cy="246221"/>
          </a:xfrm>
          <a:prstGeom prst="rect">
            <a:avLst/>
          </a:prstGeom>
          <a:noFill/>
        </p:spPr>
        <p:txBody>
          <a:bodyPr wrap="square" lIns="0" rIns="0" rtlCol="0">
            <a:spAutoFit/>
          </a:bodyPr>
          <a:lstStyle/>
          <a:p>
            <a:pPr algn="l" defTabSz="861993">
              <a:buClr>
                <a:srgbClr val="585858"/>
              </a:buClr>
            </a:pPr>
            <a:r>
              <a:rPr lang="en-GB" sz="1000" kern="0" dirty="0">
                <a:solidFill>
                  <a:schemeClr val="bg1"/>
                </a:solidFill>
                <a:latin typeface="+mn-lt"/>
                <a:cs typeface="Arial" panose="020B0604020202020204" pitchFamily="34" charset="0"/>
              </a:rPr>
              <a:t>Authorised and regulated by the Financial Conduct Authority in the UK (Financial Services Register number: 119207)</a:t>
            </a:r>
          </a:p>
        </p:txBody>
      </p:sp>
      <p:sp>
        <p:nvSpPr>
          <p:cNvPr id="9" name="_Email">
            <a:extLst>
              <a:ext uri="{FF2B5EF4-FFF2-40B4-BE49-F238E27FC236}">
                <a16:creationId xmlns:a16="http://schemas.microsoft.com/office/drawing/2014/main" id="{4417115D-D1CD-4602-907A-E6BD418D51D8}"/>
              </a:ext>
            </a:extLst>
          </p:cNvPr>
          <p:cNvSpPr txBox="1"/>
          <p:nvPr userDrawn="1"/>
        </p:nvSpPr>
        <p:spPr>
          <a:xfrm>
            <a:off x="484907" y="3949330"/>
            <a:ext cx="2882271" cy="1928813"/>
          </a:xfrm>
          <a:prstGeom prst="rect">
            <a:avLst/>
          </a:prstGeom>
        </p:spPr>
        <p:txBody>
          <a:bodyPr vert="horz" wrap="square" lIns="0" tIns="13414" rIns="0" bIns="0" rtlCol="0">
            <a:spAutoFit/>
          </a:bodyPr>
          <a:lstStyle/>
          <a:p>
            <a:pPr marL="10319">
              <a:lnSpc>
                <a:spcPts val="1471"/>
              </a:lnSpc>
            </a:pPr>
            <a:r>
              <a:rPr lang="en-GB" sz="1200" b="0" spc="20" baseline="0" dirty="0" err="1">
                <a:solidFill>
                  <a:schemeClr val="bg1"/>
                </a:solidFill>
                <a:latin typeface="+mn-lt"/>
                <a:cs typeface="Arial" panose="020B0604020202020204" pitchFamily="34" charset="0"/>
              </a:rPr>
              <a:t>www.caiml.com</a:t>
            </a:r>
            <a:endParaRPr lang="en-GB" sz="1200" b="0" spc="20" baseline="0" dirty="0">
              <a:solidFill>
                <a:schemeClr val="bg1"/>
              </a:solidFill>
              <a:latin typeface="+mn-lt"/>
              <a:cs typeface="Arial" panose="020B0604020202020204" pitchFamily="34" charset="0"/>
            </a:endParaRPr>
          </a:p>
          <a:p>
            <a:pPr marL="10319">
              <a:lnSpc>
                <a:spcPts val="1471"/>
              </a:lnSpc>
            </a:pPr>
            <a:r>
              <a:rPr lang="en-GB" sz="1200" b="0" spc="20" baseline="0" dirty="0">
                <a:solidFill>
                  <a:schemeClr val="bg1"/>
                </a:solidFill>
                <a:latin typeface="+mn-lt"/>
                <a:cs typeface="Arial" panose="020B0604020202020204" pitchFamily="34" charset="0"/>
              </a:rPr>
              <a:t>CAIMLenquiries@caiml.com</a:t>
            </a:r>
          </a:p>
          <a:p>
            <a:pPr marL="10319">
              <a:lnSpc>
                <a:spcPts val="1471"/>
              </a:lnSpc>
            </a:pPr>
            <a:endParaRPr lang="en-US" sz="1200" b="0" kern="1200" spc="20" baseline="0" dirty="0">
              <a:solidFill>
                <a:schemeClr val="bg1"/>
              </a:solidFill>
              <a:latin typeface="+mn-lt"/>
              <a:ea typeface="+mn-ea"/>
              <a:cs typeface="Arial" panose="020B0604020202020204" pitchFamily="34" charset="0"/>
            </a:endParaRPr>
          </a:p>
          <a:p>
            <a:pPr marL="10319">
              <a:lnSpc>
                <a:spcPts val="1471"/>
              </a:lnSpc>
            </a:pPr>
            <a:r>
              <a:rPr lang="en-GB" sz="1200" kern="1200" spc="20" baseline="0" dirty="0">
                <a:solidFill>
                  <a:schemeClr val="bg1"/>
                </a:solidFill>
                <a:latin typeface="+mn-lt"/>
                <a:ea typeface="+mn-ea"/>
                <a:cs typeface="Arial" panose="020B0604020202020204" pitchFamily="34" charset="0"/>
              </a:rPr>
              <a:t>The Rex Building</a:t>
            </a:r>
          </a:p>
          <a:p>
            <a:pPr marL="10319">
              <a:lnSpc>
                <a:spcPts val="1471"/>
              </a:lnSpc>
            </a:pPr>
            <a:r>
              <a:rPr lang="en-GB" sz="1200" kern="1200" spc="20" baseline="0" dirty="0">
                <a:solidFill>
                  <a:schemeClr val="bg1"/>
                </a:solidFill>
                <a:latin typeface="+mn-lt"/>
                <a:ea typeface="+mn-ea"/>
                <a:cs typeface="Arial" panose="020B0604020202020204" pitchFamily="34" charset="0"/>
              </a:rPr>
              <a:t>62 Queen Street</a:t>
            </a:r>
          </a:p>
          <a:p>
            <a:pPr marL="10319">
              <a:lnSpc>
                <a:spcPts val="1471"/>
              </a:lnSpc>
            </a:pPr>
            <a:r>
              <a:rPr lang="en-GB" sz="1200" kern="1200" spc="20" baseline="0" dirty="0">
                <a:solidFill>
                  <a:schemeClr val="bg1"/>
                </a:solidFill>
                <a:latin typeface="+mn-lt"/>
                <a:ea typeface="+mn-ea"/>
                <a:cs typeface="Arial" panose="020B0604020202020204" pitchFamily="34" charset="0"/>
              </a:rPr>
              <a:t>London EC4R 1EB </a:t>
            </a:r>
          </a:p>
          <a:p>
            <a:pPr marL="10319">
              <a:lnSpc>
                <a:spcPts val="1471"/>
              </a:lnSpc>
            </a:pPr>
            <a:r>
              <a:rPr lang="en-GB" sz="1200" kern="1200" spc="20" baseline="0" dirty="0">
                <a:solidFill>
                  <a:schemeClr val="bg1"/>
                </a:solidFill>
                <a:latin typeface="+mn-lt"/>
                <a:ea typeface="+mn-ea"/>
                <a:cs typeface="Arial" panose="020B0604020202020204" pitchFamily="34" charset="0"/>
              </a:rPr>
              <a:t>United Kingdom</a:t>
            </a:r>
          </a:p>
          <a:p>
            <a:pPr marL="10319">
              <a:lnSpc>
                <a:spcPts val="1471"/>
              </a:lnSpc>
            </a:pPr>
            <a:endParaRPr lang="en-GB" sz="1200" b="0" spc="20" baseline="0" dirty="0">
              <a:solidFill>
                <a:schemeClr val="bg1"/>
              </a:solidFill>
              <a:latin typeface="+mn-lt"/>
              <a:cs typeface="Arial" panose="020B0604020202020204" pitchFamily="34" charset="0"/>
            </a:endParaRPr>
          </a:p>
          <a:p>
            <a:pPr marL="10319">
              <a:lnSpc>
                <a:spcPts val="1471"/>
              </a:lnSpc>
            </a:pPr>
            <a:r>
              <a:rPr lang="en-GB" sz="1200" b="0" kern="1200" spc="20" baseline="0" dirty="0">
                <a:solidFill>
                  <a:schemeClr val="bg1"/>
                </a:solidFill>
                <a:latin typeface="+mn-lt"/>
                <a:ea typeface="+mn-ea"/>
                <a:cs typeface="Arial" panose="020B0604020202020204" pitchFamily="34" charset="0"/>
              </a:rPr>
              <a:t>T: +44 (0)20 3903 2500</a:t>
            </a:r>
          </a:p>
          <a:p>
            <a:pPr marL="10319">
              <a:lnSpc>
                <a:spcPts val="1471"/>
              </a:lnSpc>
            </a:pPr>
            <a:r>
              <a:rPr lang="en-GB" sz="1200" b="0" kern="1200" spc="20" baseline="0" dirty="0">
                <a:solidFill>
                  <a:schemeClr val="bg1"/>
                </a:solidFill>
                <a:latin typeface="+mn-lt"/>
                <a:ea typeface="+mn-ea"/>
                <a:cs typeface="Arial" panose="020B0604020202020204" pitchFamily="34" charset="0"/>
              </a:rPr>
              <a:t>F: +44 (0)20 7248 0730</a:t>
            </a:r>
          </a:p>
        </p:txBody>
      </p:sp>
      <p:sp>
        <p:nvSpPr>
          <p:cNvPr id="6" name="_Top Footer Line">
            <a:extLst>
              <a:ext uri="{FF2B5EF4-FFF2-40B4-BE49-F238E27FC236}">
                <a16:creationId xmlns:a16="http://schemas.microsoft.com/office/drawing/2014/main" id="{7C8A749F-3BBB-49C4-A758-11B1FC8FB679}"/>
              </a:ext>
            </a:extLst>
          </p:cNvPr>
          <p:cNvSpPr/>
          <p:nvPr userDrawn="1"/>
        </p:nvSpPr>
        <p:spPr>
          <a:xfrm>
            <a:off x="484907" y="3812972"/>
            <a:ext cx="9421535" cy="0"/>
          </a:xfrm>
          <a:custGeom>
            <a:avLst/>
            <a:gdLst/>
            <a:ahLst/>
            <a:cxnLst/>
            <a:rect l="l" t="t" r="r" b="b"/>
            <a:pathLst>
              <a:path w="11595735">
                <a:moveTo>
                  <a:pt x="0" y="0"/>
                </a:moveTo>
                <a:lnTo>
                  <a:pt x="11595193" y="0"/>
                </a:lnTo>
              </a:path>
            </a:pathLst>
          </a:custGeom>
          <a:ln w="31750">
            <a:solidFill>
              <a:srgbClr val="D12E28"/>
            </a:solidFill>
          </a:ln>
        </p:spPr>
        <p:txBody>
          <a:bodyPr wrap="square" lIns="0" tIns="0" rIns="0" bIns="0" rtlCol="0"/>
          <a:lstStyle/>
          <a:p>
            <a:endParaRPr sz="1463"/>
          </a:p>
        </p:txBody>
      </p:sp>
      <p:pic>
        <p:nvPicPr>
          <p:cNvPr id="11" name="Picture 10">
            <a:extLst>
              <a:ext uri="{FF2B5EF4-FFF2-40B4-BE49-F238E27FC236}">
                <a16:creationId xmlns:a16="http://schemas.microsoft.com/office/drawing/2014/main" id="{278DF61B-C13B-8141-8B77-8E29D83749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7039" y="502011"/>
            <a:ext cx="2861624" cy="645965"/>
          </a:xfrm>
          <a:prstGeom prst="rect">
            <a:avLst/>
          </a:prstGeom>
        </p:spPr>
      </p:pic>
    </p:spTree>
    <p:extLst>
      <p:ext uri="{BB962C8B-B14F-4D97-AF65-F5344CB8AC3E}">
        <p14:creationId xmlns:p14="http://schemas.microsoft.com/office/powerpoint/2010/main" val="203505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12796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ntent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4666"/>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51628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714500"/>
            <a:ext cx="399097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3990975"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00822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947672"/>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14985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8373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714500"/>
            <a:ext cx="318983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4805363"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26481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947672"/>
            <a:ext cx="318983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959474" y="1714500"/>
            <a:ext cx="31654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4805363"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4805363"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068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2:3">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1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714500"/>
            <a:ext cx="4831310"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714500"/>
            <a:ext cx="3189836"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83086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_Blue Sidebar">
            <a:extLst>
              <a:ext uri="{FF2B5EF4-FFF2-40B4-BE49-F238E27FC236}">
                <a16:creationId xmlns:a16="http://schemas.microsoft.com/office/drawing/2014/main" id="{8EAA307B-09C3-4921-BCA2-8CB0361FA8AD}"/>
              </a:ext>
            </a:extLst>
          </p:cNvPr>
          <p:cNvSpPr/>
          <p:nvPr userDrawn="1"/>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sp>
        <p:nvSpPr>
          <p:cNvPr id="6" name="_Page Number x"/>
          <p:cNvSpPr>
            <a:spLocks noGrp="1"/>
          </p:cNvSpPr>
          <p:nvPr>
            <p:ph type="sldNum" sz="quarter" idx="4"/>
          </p:nvPr>
        </p:nvSpPr>
        <p:spPr>
          <a:xfrm>
            <a:off x="9149310" y="6225470"/>
            <a:ext cx="576581" cy="329184"/>
          </a:xfrm>
          <a:prstGeom prst="rect">
            <a:avLst/>
          </a:prstGeom>
        </p:spPr>
        <p:txBody>
          <a:bodyPr vert="horz" wrap="square" lIns="91440" tIns="0" rIns="0" bIns="0" rtlCol="0" anchor="t" anchorCtr="0">
            <a:spAutoFit/>
          </a:bodyPr>
          <a:lstStyle>
            <a:lvl1pPr algn="l">
              <a:defRPr sz="2400">
                <a:solidFill>
                  <a:schemeClr val="tx1">
                    <a:lumMod val="25000"/>
                    <a:lumOff val="75000"/>
                  </a:schemeClr>
                </a:solidFill>
                <a:latin typeface="+mj-lt"/>
              </a:defRPr>
            </a:lvl1pPr>
          </a:lstStyle>
          <a:p>
            <a:fld id="{4D6F2D72-4CB1-486D-B1A1-88BC527D97A4}" type="slidenum">
              <a:rPr lang="en-GB" smtClean="0"/>
              <a:pPr/>
              <a:t>‹#›</a:t>
            </a:fld>
            <a:r>
              <a:rPr lang="en-GB"/>
              <a:t> </a:t>
            </a:r>
            <a:endParaRPr lang="en-GB" dirty="0"/>
          </a:p>
        </p:txBody>
      </p:sp>
      <p:sp>
        <p:nvSpPr>
          <p:cNvPr id="7" name="_Page Number">
            <a:extLst>
              <a:ext uri="{FF2B5EF4-FFF2-40B4-BE49-F238E27FC236}">
                <a16:creationId xmlns:a16="http://schemas.microsoft.com/office/drawing/2014/main" id="{F610D52C-3D1F-4C4D-AD6F-52EB8C4D8C12}"/>
              </a:ext>
            </a:extLst>
          </p:cNvPr>
          <p:cNvSpPr txBox="1"/>
          <p:nvPr userDrawn="1"/>
        </p:nvSpPr>
        <p:spPr>
          <a:xfrm>
            <a:off x="8629708" y="6601968"/>
            <a:ext cx="512064" cy="153888"/>
          </a:xfrm>
          <a:prstGeom prst="rect">
            <a:avLst/>
          </a:prstGeom>
          <a:noFill/>
        </p:spPr>
        <p:txBody>
          <a:bodyPr wrap="square" lIns="0" tIns="0" rIns="0" bIns="0" rtlCol="0">
            <a:spAutoFit/>
          </a:bodyPr>
          <a:lstStyle/>
          <a:p>
            <a:pPr algn="r"/>
            <a:fld id="{4D6F2D72-4CB1-486D-B1A1-88BC527D97A4}" type="slidenum">
              <a:rPr lang="en-GB" sz="1000" smtClean="0">
                <a:solidFill>
                  <a:schemeClr val="tx1">
                    <a:lumMod val="75000"/>
                    <a:lumOff val="25000"/>
                  </a:schemeClr>
                </a:solidFill>
                <a:latin typeface="+mj-lt"/>
              </a:rPr>
              <a:pPr algn="r"/>
              <a:t>‹#›</a:t>
            </a:fld>
            <a:endParaRPr lang="en-US" sz="1000" dirty="0">
              <a:solidFill>
                <a:schemeClr val="tx1">
                  <a:lumMod val="75000"/>
                  <a:lumOff val="25000"/>
                </a:schemeClr>
              </a:solidFill>
              <a:latin typeface="+mj-lt"/>
            </a:endParaRPr>
          </a:p>
        </p:txBody>
      </p:sp>
      <p:sp>
        <p:nvSpPr>
          <p:cNvPr id="16" name="_Confidential">
            <a:extLst>
              <a:ext uri="{FF2B5EF4-FFF2-40B4-BE49-F238E27FC236}">
                <a16:creationId xmlns:a16="http://schemas.microsoft.com/office/drawing/2014/main" id="{2987CFCB-7E0F-480F-8775-D262F4E94F35}"/>
              </a:ext>
            </a:extLst>
          </p:cNvPr>
          <p:cNvSpPr txBox="1"/>
          <p:nvPr userDrawn="1"/>
        </p:nvSpPr>
        <p:spPr>
          <a:xfrm>
            <a:off x="3999041" y="6601968"/>
            <a:ext cx="2101933" cy="153888"/>
          </a:xfrm>
          <a:prstGeom prst="rect">
            <a:avLst/>
          </a:prstGeom>
        </p:spPr>
        <p:txBody>
          <a:bodyPr vert="horz" wrap="square" lIns="0" tIns="10319" rIns="0" bIns="0" rtlCol="0">
            <a:spAutoFit/>
          </a:bodyPr>
          <a:lstStyle/>
          <a:p>
            <a:pPr marL="10319" algn="ctr">
              <a:lnSpc>
                <a:spcPct val="100000"/>
              </a:lnSpc>
              <a:spcBef>
                <a:spcPts val="81"/>
              </a:spcBef>
            </a:pPr>
            <a:r>
              <a:rPr lang="en-GB" sz="894" b="0" spc="50" baseline="0" dirty="0">
                <a:solidFill>
                  <a:schemeClr val="tx1">
                    <a:lumMod val="75000"/>
                    <a:lumOff val="25000"/>
                  </a:schemeClr>
                </a:solidFill>
                <a:latin typeface="+mj-lt"/>
                <a:cs typeface="Muli-ExtraBold"/>
              </a:rPr>
              <a:t>PRIVATE &amp; CONFIDENTIAL</a:t>
            </a:r>
            <a:endParaRPr sz="650" b="0" spc="50" baseline="0" dirty="0">
              <a:solidFill>
                <a:schemeClr val="tx1">
                  <a:lumMod val="75000"/>
                  <a:lumOff val="25000"/>
                </a:schemeClr>
              </a:solidFill>
              <a:latin typeface="+mj-lt"/>
              <a:cs typeface="Muli"/>
            </a:endParaRPr>
          </a:p>
        </p:txBody>
      </p:sp>
      <p:sp>
        <p:nvSpPr>
          <p:cNvPr id="5" name="_Date">
            <a:extLst>
              <a:ext uri="{FF2B5EF4-FFF2-40B4-BE49-F238E27FC236}">
                <a16:creationId xmlns:a16="http://schemas.microsoft.com/office/drawing/2014/main" id="{3652B116-39EC-8746-8928-48250FB6D606}"/>
              </a:ext>
            </a:extLst>
          </p:cNvPr>
          <p:cNvSpPr>
            <a:spLocks noGrp="1"/>
          </p:cNvSpPr>
          <p:nvPr>
            <p:ph type="dt" sz="half" idx="2"/>
          </p:nvPr>
        </p:nvSpPr>
        <p:spPr>
          <a:xfrm>
            <a:off x="978408" y="6605428"/>
            <a:ext cx="1282192" cy="138499"/>
          </a:xfrm>
          <a:prstGeom prst="rect">
            <a:avLst/>
          </a:prstGeom>
        </p:spPr>
        <p:txBody>
          <a:bodyPr vert="horz" wrap="square" lIns="0" tIns="0" rIns="0" bIns="0" rtlCol="0" anchor="t" anchorCtr="0">
            <a:spAutoFit/>
          </a:bodyPr>
          <a:lstStyle>
            <a:lvl1pPr algn="l">
              <a:defRPr sz="900" cap="all" spc="50" baseline="0">
                <a:solidFill>
                  <a:schemeClr val="tx1">
                    <a:lumMod val="75000"/>
                    <a:lumOff val="25000"/>
                  </a:schemeClr>
                </a:solidFill>
                <a:latin typeface="+mj-lt"/>
              </a:defRPr>
            </a:lvl1pPr>
          </a:lstStyle>
          <a:p>
            <a:fld id="{97556E8B-0A47-5B4E-9FDB-B8A05728CEB8}" type="datetime3">
              <a:rPr lang="en-US" smtClean="0"/>
              <a:pPr/>
              <a:t>11 November 2024</a:t>
            </a:fld>
            <a:endParaRPr lang="en-US" dirty="0"/>
          </a:p>
        </p:txBody>
      </p:sp>
      <p:sp>
        <p:nvSpPr>
          <p:cNvPr id="14" name="_Footer Line">
            <a:extLst>
              <a:ext uri="{FF2B5EF4-FFF2-40B4-BE49-F238E27FC236}">
                <a16:creationId xmlns:a16="http://schemas.microsoft.com/office/drawing/2014/main" id="{A977F192-B19C-4879-9145-EC003AA1A667}"/>
              </a:ext>
            </a:extLst>
          </p:cNvPr>
          <p:cNvSpPr/>
          <p:nvPr userDrawn="1"/>
        </p:nvSpPr>
        <p:spPr>
          <a:xfrm flipV="1">
            <a:off x="1" y="6453336"/>
            <a:ext cx="9144000" cy="101838"/>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dirty="0"/>
          </a:p>
        </p:txBody>
      </p:sp>
      <p:sp>
        <p:nvSpPr>
          <p:cNvPr id="12" name="_Title Line">
            <a:extLst>
              <a:ext uri="{FF2B5EF4-FFF2-40B4-BE49-F238E27FC236}">
                <a16:creationId xmlns:a16="http://schemas.microsoft.com/office/drawing/2014/main" id="{D4DDF4E4-F644-41E6-9D71-089E97EEB1CE}"/>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19050">
            <a:solidFill>
              <a:schemeClr val="accent2"/>
            </a:solidFill>
          </a:ln>
        </p:spPr>
        <p:txBody>
          <a:bodyPr wrap="square" lIns="0" tIns="0" rIns="0" bIns="0" rtlCol="0"/>
          <a:lstStyle/>
          <a:p>
            <a:endParaRPr sz="1800"/>
          </a:p>
        </p:txBody>
      </p:sp>
      <p:sp>
        <p:nvSpPr>
          <p:cNvPr id="4" name="Document Code">
            <a:extLst>
              <a:ext uri="{FF2B5EF4-FFF2-40B4-BE49-F238E27FC236}">
                <a16:creationId xmlns:a16="http://schemas.microsoft.com/office/drawing/2014/main" id="{66FCF43D-FEA1-ED4A-905D-F27A5293F7C4}"/>
              </a:ext>
            </a:extLst>
          </p:cNvPr>
          <p:cNvSpPr>
            <a:spLocks noGrp="1"/>
          </p:cNvSpPr>
          <p:nvPr>
            <p:ph type="ftr" sz="quarter" idx="3"/>
          </p:nvPr>
        </p:nvSpPr>
        <p:spPr>
          <a:xfrm rot="16200000">
            <a:off x="-251468" y="5850645"/>
            <a:ext cx="1184110" cy="123111"/>
          </a:xfrm>
          <a:prstGeom prst="rect">
            <a:avLst/>
          </a:prstGeom>
        </p:spPr>
        <p:txBody>
          <a:bodyPr vert="horz" wrap="square" lIns="0" tIns="0" rIns="0" bIns="0" rtlCol="0" anchor="ctr">
            <a:spAutoFit/>
          </a:bodyPr>
          <a:lstStyle>
            <a:lvl1pPr algn="l">
              <a:defRPr sz="800" b="0">
                <a:solidFill>
                  <a:schemeClr val="tx1">
                    <a:lumMod val="25000"/>
                    <a:lumOff val="75000"/>
                  </a:schemeClr>
                </a:solidFill>
                <a:latin typeface="+mn-lt"/>
              </a:defRPr>
            </a:lvl1pPr>
          </a:lstStyle>
          <a:p>
            <a:r>
              <a:rPr lang="en-US">
                <a:ea typeface="Source Sans CAIM" panose="020B0303030403020204" pitchFamily="34" charset="0"/>
              </a:rPr>
              <a:t>Document</a:t>
            </a:r>
            <a:r>
              <a:rPr lang="en-US"/>
              <a:t> Code</a:t>
            </a:r>
            <a:endParaRPr lang="en-US" dirty="0"/>
          </a:p>
        </p:txBody>
      </p:sp>
      <p:sp>
        <p:nvSpPr>
          <p:cNvPr id="3" name="Content"/>
          <p:cNvSpPr>
            <a:spLocks noGrp="1"/>
          </p:cNvSpPr>
          <p:nvPr>
            <p:ph type="body" idx="1"/>
          </p:nvPr>
        </p:nvSpPr>
        <p:spPr>
          <a:xfrm>
            <a:off x="978408" y="1719072"/>
            <a:ext cx="8143200" cy="1261884"/>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a:xfrm>
            <a:off x="979200" y="666368"/>
            <a:ext cx="6316950" cy="341632"/>
          </a:xfrm>
          <a:prstGeom prst="rect">
            <a:avLst/>
          </a:prstGeom>
        </p:spPr>
        <p:txBody>
          <a:bodyPr vert="horz" wrap="square" lIns="0" tIns="0" rIns="0" bIns="0" rtlCol="0" anchor="b" anchorCtr="0">
            <a:spAutoFit/>
          </a:bodyPr>
          <a:lstStyle/>
          <a:p>
            <a:r>
              <a:rPr lang="en-US"/>
              <a:t>Click to edit Master title style</a:t>
            </a:r>
            <a:endParaRPr lang="en-US" dirty="0"/>
          </a:p>
        </p:txBody>
      </p:sp>
      <p:pic>
        <p:nvPicPr>
          <p:cNvPr id="10" name="Picture 9" descr="Logo&#10;&#10;Description automatically generated">
            <a:extLst>
              <a:ext uri="{FF2B5EF4-FFF2-40B4-BE49-F238E27FC236}">
                <a16:creationId xmlns:a16="http://schemas.microsoft.com/office/drawing/2014/main" id="{A3C3C617-1191-1642-ADE0-290536539490}"/>
              </a:ext>
            </a:extLst>
          </p:cNvPr>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7640318" y="377086"/>
            <a:ext cx="1838996" cy="398051"/>
          </a:xfrm>
          <a:prstGeom prst="rect">
            <a:avLst/>
          </a:prstGeom>
        </p:spPr>
      </p:pic>
    </p:spTree>
    <p:extLst>
      <p:ext uri="{BB962C8B-B14F-4D97-AF65-F5344CB8AC3E}">
        <p14:creationId xmlns:p14="http://schemas.microsoft.com/office/powerpoint/2010/main" val="372872143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03" r:id="rId3"/>
    <p:sldLayoutId id="2147483704" r:id="rId4"/>
    <p:sldLayoutId id="2147483706" r:id="rId5"/>
    <p:sldLayoutId id="2147483705"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27" r:id="rId18"/>
    <p:sldLayoutId id="2147483728" r:id="rId19"/>
    <p:sldLayoutId id="2147483720" r:id="rId20"/>
    <p:sldLayoutId id="2147483719" r:id="rId21"/>
    <p:sldLayoutId id="2147483721" r:id="rId22"/>
    <p:sldLayoutId id="2147483722" r:id="rId23"/>
    <p:sldLayoutId id="2147483702" r:id="rId24"/>
    <p:sldLayoutId id="2147483690" r:id="rId25"/>
  </p:sldLayoutIdLst>
  <p:hf sldNum="0" hdr="0" ftr="0" dt="0"/>
  <p:txStyles>
    <p:titleStyle>
      <a:lvl1pPr algn="l" defTabSz="914400" rtl="0" eaLnBrk="1" latinLnBrk="0" hangingPunct="1">
        <a:lnSpc>
          <a:spcPct val="90000"/>
        </a:lnSpc>
        <a:spcBef>
          <a:spcPct val="0"/>
        </a:spcBef>
        <a:buNone/>
        <a:defRPr sz="2400" kern="1200" cap="all" spc="50" baseline="0">
          <a:solidFill>
            <a:schemeClr val="accent1"/>
          </a:solidFill>
          <a:latin typeface="+mj-lt"/>
          <a:ea typeface="+mj-ea"/>
          <a:cs typeface="+mj-cs"/>
        </a:defRPr>
      </a:lvl1pPr>
    </p:titleStyle>
    <p:body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80">
          <p15:clr>
            <a:srgbClr val="F26B43"/>
          </p15:clr>
        </p15:guide>
        <p15:guide id="2" pos="616">
          <p15:clr>
            <a:srgbClr val="F26B43"/>
          </p15:clr>
        </p15:guide>
        <p15:guide id="3" orient="horz" pos="3792">
          <p15:clr>
            <a:srgbClr val="F26B43"/>
          </p15:clr>
        </p15:guide>
        <p15:guide id="5" pos="5748">
          <p15:clr>
            <a:srgbClr val="F26B43"/>
          </p15:clr>
        </p15:guide>
        <p15:guide id="6" orient="horz" pos="1224">
          <p15:clr>
            <a:srgbClr val="F26B43"/>
          </p15:clr>
        </p15:guide>
        <p15:guide id="8" orient="horz" pos="3840">
          <p15:clr>
            <a:srgbClr val="F26B43"/>
          </p15:clr>
        </p15:guide>
        <p15:guide id="9" pos="3130">
          <p15:clr>
            <a:srgbClr val="F26B43"/>
          </p15:clr>
        </p15:guide>
        <p15:guide id="10" pos="3240">
          <p15:clr>
            <a:srgbClr val="F26B43"/>
          </p15:clr>
        </p15:guide>
        <p15:guide id="11" orient="horz" pos="2415">
          <p15:clr>
            <a:srgbClr val="9FCC3B"/>
          </p15:clr>
        </p15:guide>
        <p15:guide id="12" orient="horz" pos="2472">
          <p15:clr>
            <a:srgbClr val="9FCC3B"/>
          </p15:clr>
        </p15:guide>
        <p15:guide id="13" orient="horz" pos="2616">
          <p15:clr>
            <a:srgbClr val="9FCC3B"/>
          </p15:clr>
        </p15:guide>
        <p15:guide id="14" pos="2616">
          <p15:clr>
            <a:srgbClr val="FBAE40"/>
          </p15:clr>
        </p15:guide>
        <p15:guide id="15" pos="2720">
          <p15:clr>
            <a:srgbClr val="FBAE40"/>
          </p15:clr>
        </p15:guide>
        <p15:guide id="16" pos="3643">
          <p15:clr>
            <a:srgbClr val="FBAE40"/>
          </p15:clr>
        </p15:guide>
        <p15:guide id="17" pos="3754">
          <p15:clr>
            <a:srgbClr val="FBAE40"/>
          </p15:clr>
        </p15:guide>
        <p15:guide id="18" orient="horz" pos="2686">
          <p15:clr>
            <a:srgbClr val="5ACBF0"/>
          </p15:clr>
        </p15:guide>
        <p15:guide id="19" orient="horz" pos="2741">
          <p15:clr>
            <a:srgbClr val="5ACBF0"/>
          </p15:clr>
        </p15:guide>
        <p15:guide id="20" orient="horz" pos="2887">
          <p15:clr>
            <a:srgbClr val="5ACBF0"/>
          </p15:clr>
        </p15:guide>
        <p15:guide id="21" orient="horz" pos="936">
          <p15:clr>
            <a:srgbClr val="F26B43"/>
          </p15:clr>
        </p15:guide>
        <p15:guide id="22" orient="horz" pos="76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microsoft.com/office/2007/relationships/hdphoto" Target="../media/hdphoto3.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5.xml"/><Relationship Id="rId6" Type="http://schemas.microsoft.com/office/2007/relationships/hdphoto" Target="../media/hdphoto2.wdp"/><Relationship Id="rId5" Type="http://schemas.openxmlformats.org/officeDocument/2006/relationships/image" Target="../media/image11.png"/><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97D0B6-B8F3-65CD-7BD8-3CBDCBBBEDB0}"/>
              </a:ext>
            </a:extLst>
          </p:cNvPr>
          <p:cNvSpPr>
            <a:spLocks noGrp="1"/>
          </p:cNvSpPr>
          <p:nvPr>
            <p:ph type="body" sz="quarter" idx="13"/>
          </p:nvPr>
        </p:nvSpPr>
        <p:spPr/>
        <p:txBody>
          <a:bodyPr/>
          <a:lstStyle/>
          <a:p>
            <a:r>
              <a:rPr lang="en-GB" dirty="0" err="1"/>
              <a:t>NOVEMber</a:t>
            </a:r>
            <a:r>
              <a:rPr lang="en-GB" dirty="0"/>
              <a:t> 2024</a:t>
            </a:r>
          </a:p>
        </p:txBody>
      </p:sp>
      <p:sp>
        <p:nvSpPr>
          <p:cNvPr id="4" name="Text Placeholder 3">
            <a:extLst>
              <a:ext uri="{FF2B5EF4-FFF2-40B4-BE49-F238E27FC236}">
                <a16:creationId xmlns:a16="http://schemas.microsoft.com/office/drawing/2014/main" id="{31629B4C-9906-F422-3DCA-AFA8FAFE4248}"/>
              </a:ext>
            </a:extLst>
          </p:cNvPr>
          <p:cNvSpPr>
            <a:spLocks noGrp="1"/>
          </p:cNvSpPr>
          <p:nvPr>
            <p:ph type="body" sz="quarter" idx="11"/>
          </p:nvPr>
        </p:nvSpPr>
        <p:spPr>
          <a:xfrm>
            <a:off x="482269" y="6096443"/>
            <a:ext cx="2619788" cy="430887"/>
          </a:xfrm>
        </p:spPr>
        <p:txBody>
          <a:bodyPr/>
          <a:lstStyle/>
          <a:p>
            <a:pPr algn="l"/>
            <a:r>
              <a:rPr lang="en-GB" dirty="0"/>
              <a:t>Alan Cubbon</a:t>
            </a:r>
          </a:p>
          <a:p>
            <a:pPr algn="l"/>
            <a:r>
              <a:rPr lang="en-GB" dirty="0"/>
              <a:t>Head of Research</a:t>
            </a:r>
          </a:p>
        </p:txBody>
      </p:sp>
      <p:sp>
        <p:nvSpPr>
          <p:cNvPr id="6" name="Title 5">
            <a:extLst>
              <a:ext uri="{FF2B5EF4-FFF2-40B4-BE49-F238E27FC236}">
                <a16:creationId xmlns:a16="http://schemas.microsoft.com/office/drawing/2014/main" id="{887DF006-44B7-5194-2E9B-637A861C9CCC}"/>
              </a:ext>
            </a:extLst>
          </p:cNvPr>
          <p:cNvSpPr>
            <a:spLocks noGrp="1"/>
          </p:cNvSpPr>
          <p:nvPr>
            <p:ph type="ctrTitle"/>
          </p:nvPr>
        </p:nvSpPr>
        <p:spPr/>
        <p:txBody>
          <a:bodyPr/>
          <a:lstStyle/>
          <a:p>
            <a:r>
              <a:rPr lang="en-GB" dirty="0"/>
              <a:t>Portfolio risk measures</a:t>
            </a:r>
          </a:p>
        </p:txBody>
      </p:sp>
    </p:spTree>
    <p:extLst>
      <p:ext uri="{BB962C8B-B14F-4D97-AF65-F5344CB8AC3E}">
        <p14:creationId xmlns:p14="http://schemas.microsoft.com/office/powerpoint/2010/main" val="2494799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14DADCB-FBC6-4F29-A207-6B28FAF84374}"/>
              </a:ext>
            </a:extLst>
          </p:cNvPr>
          <p:cNvPicPr>
            <a:picLocks noChangeAspect="1"/>
          </p:cNvPicPr>
          <p:nvPr/>
        </p:nvPicPr>
        <p:blipFill>
          <a:blip r:embed="rId3"/>
          <a:stretch>
            <a:fillRect/>
          </a:stretch>
        </p:blipFill>
        <p:spPr>
          <a:xfrm>
            <a:off x="3980018" y="1606062"/>
            <a:ext cx="4980372" cy="4258050"/>
          </a:xfrm>
          <a:prstGeom prst="rect">
            <a:avLst/>
          </a:prstGeom>
        </p:spPr>
      </p:pic>
      <p:sp>
        <p:nvSpPr>
          <p:cNvPr id="8" name="Text Placeholder 7">
            <a:extLst>
              <a:ext uri="{FF2B5EF4-FFF2-40B4-BE49-F238E27FC236}">
                <a16:creationId xmlns:a16="http://schemas.microsoft.com/office/drawing/2014/main" id="{8D9BAEE6-6D37-4961-9650-DE9BA6312EFD}"/>
              </a:ext>
            </a:extLst>
          </p:cNvPr>
          <p:cNvSpPr>
            <a:spLocks noGrp="1"/>
          </p:cNvSpPr>
          <p:nvPr>
            <p:ph type="body" sz="quarter" idx="19"/>
          </p:nvPr>
        </p:nvSpPr>
        <p:spPr>
          <a:xfrm>
            <a:off x="3980018" y="5974852"/>
            <a:ext cx="3975100" cy="138499"/>
          </a:xfrm>
        </p:spPr>
        <p:txBody>
          <a:bodyPr/>
          <a:lstStyle/>
          <a:p>
            <a:r>
              <a:rPr lang="en-GB" dirty="0"/>
              <a:t>Source: ICE, CAIM, November 2024</a:t>
            </a:r>
          </a:p>
        </p:txBody>
      </p:sp>
      <p:sp>
        <p:nvSpPr>
          <p:cNvPr id="3" name="Content Placeholder 2">
            <a:extLst>
              <a:ext uri="{FF2B5EF4-FFF2-40B4-BE49-F238E27FC236}">
                <a16:creationId xmlns:a16="http://schemas.microsoft.com/office/drawing/2014/main" id="{B6F0967B-DD96-4FD5-9396-B0512686D274}"/>
              </a:ext>
            </a:extLst>
          </p:cNvPr>
          <p:cNvSpPr>
            <a:spLocks noGrp="1"/>
          </p:cNvSpPr>
          <p:nvPr>
            <p:ph sz="quarter" idx="14"/>
          </p:nvPr>
        </p:nvSpPr>
        <p:spPr>
          <a:xfrm>
            <a:off x="1009342" y="1695573"/>
            <a:ext cx="2871994" cy="4607950"/>
          </a:xfrm>
        </p:spPr>
        <p:txBody>
          <a:bodyPr/>
          <a:lstStyle/>
          <a:p>
            <a:pPr marL="0" indent="0">
              <a:buNone/>
            </a:pPr>
            <a:r>
              <a:rPr lang="en-GB" dirty="0">
                <a:latin typeface="+mn-lt"/>
              </a:rPr>
              <a:t>We may not be worried about scenarios where the portfolio out-performs the benchmark, but we want to manage the risks of under-performance</a:t>
            </a:r>
          </a:p>
          <a:p>
            <a:pPr marL="0" indent="0">
              <a:buNone/>
            </a:pPr>
            <a:endParaRPr lang="en-GB" dirty="0">
              <a:latin typeface="+mn-lt"/>
            </a:endParaRPr>
          </a:p>
          <a:p>
            <a:pPr marL="0" indent="0">
              <a:buNone/>
            </a:pPr>
            <a:r>
              <a:rPr lang="en-GB" dirty="0">
                <a:latin typeface="+mn-lt"/>
              </a:rPr>
              <a:t>“Probability of shortfall” measures the likelihood of under-performing a target return. If the target is the benchmark return, then the probability of shortfall is just the proportion of blue dots that are below the red line.  </a:t>
            </a:r>
          </a:p>
          <a:p>
            <a:pPr marL="0" indent="0">
              <a:buNone/>
            </a:pPr>
            <a:endParaRPr lang="en-GB" dirty="0">
              <a:latin typeface="+mn-lt"/>
            </a:endParaRPr>
          </a:p>
          <a:p>
            <a:pPr marL="0" indent="0">
              <a:buNone/>
            </a:pPr>
            <a:r>
              <a:rPr lang="en-GB" dirty="0">
                <a:latin typeface="+mn-lt"/>
              </a:rPr>
              <a:t>However, a scenario far below the line counts as much as one just slightly below.</a:t>
            </a:r>
          </a:p>
          <a:p>
            <a:pPr marL="0" indent="0">
              <a:buNone/>
            </a:pPr>
            <a:endParaRPr lang="en-GB" sz="1600" dirty="0">
              <a:latin typeface="+mn-lt"/>
            </a:endParaRPr>
          </a:p>
          <a:p>
            <a:pPr marL="0" indent="0">
              <a:buNone/>
            </a:pPr>
            <a:endParaRPr lang="en-GB" sz="1600" dirty="0">
              <a:latin typeface="+mn-lt"/>
            </a:endParaRPr>
          </a:p>
        </p:txBody>
      </p:sp>
      <p:sp>
        <p:nvSpPr>
          <p:cNvPr id="4" name="Text Placeholder 3">
            <a:extLst>
              <a:ext uri="{FF2B5EF4-FFF2-40B4-BE49-F238E27FC236}">
                <a16:creationId xmlns:a16="http://schemas.microsoft.com/office/drawing/2014/main" id="{221A8166-3761-4441-A915-D8B7AB8246AD}"/>
              </a:ext>
            </a:extLst>
          </p:cNvPr>
          <p:cNvSpPr>
            <a:spLocks noGrp="1"/>
          </p:cNvSpPr>
          <p:nvPr>
            <p:ph type="body" sz="quarter" idx="13"/>
          </p:nvPr>
        </p:nvSpPr>
        <p:spPr/>
        <p:txBody>
          <a:bodyPr/>
          <a:lstStyle/>
          <a:p>
            <a:r>
              <a:rPr lang="en-GB" dirty="0"/>
              <a:t>A measure of downside risk</a:t>
            </a:r>
          </a:p>
        </p:txBody>
      </p:sp>
      <p:sp>
        <p:nvSpPr>
          <p:cNvPr id="5" name="Title 4">
            <a:extLst>
              <a:ext uri="{FF2B5EF4-FFF2-40B4-BE49-F238E27FC236}">
                <a16:creationId xmlns:a16="http://schemas.microsoft.com/office/drawing/2014/main" id="{3CC548FA-8BC3-490F-B13B-B299ED97B88B}"/>
              </a:ext>
            </a:extLst>
          </p:cNvPr>
          <p:cNvSpPr>
            <a:spLocks noGrp="1"/>
          </p:cNvSpPr>
          <p:nvPr>
            <p:ph type="title"/>
          </p:nvPr>
        </p:nvSpPr>
        <p:spPr>
          <a:xfrm>
            <a:off x="979200" y="675601"/>
            <a:ext cx="6316950" cy="332399"/>
          </a:xfrm>
        </p:spPr>
        <p:txBody>
          <a:bodyPr/>
          <a:lstStyle/>
          <a:p>
            <a:r>
              <a:rPr lang="en-GB" dirty="0"/>
              <a:t>Probability of shortfall</a:t>
            </a:r>
          </a:p>
        </p:txBody>
      </p:sp>
      <p:sp>
        <p:nvSpPr>
          <p:cNvPr id="13" name="TextBox 12">
            <a:extLst>
              <a:ext uri="{FF2B5EF4-FFF2-40B4-BE49-F238E27FC236}">
                <a16:creationId xmlns:a16="http://schemas.microsoft.com/office/drawing/2014/main" id="{6C6C2C8C-B2D6-4BB5-9BE3-6A0F7469B744}"/>
              </a:ext>
            </a:extLst>
          </p:cNvPr>
          <p:cNvSpPr txBox="1"/>
          <p:nvPr/>
        </p:nvSpPr>
        <p:spPr>
          <a:xfrm>
            <a:off x="4371157" y="2352675"/>
            <a:ext cx="1857375" cy="369332"/>
          </a:xfrm>
          <a:prstGeom prst="rect">
            <a:avLst/>
          </a:prstGeom>
          <a:noFill/>
        </p:spPr>
        <p:txBody>
          <a:bodyPr wrap="square" rtlCol="0">
            <a:spAutoFit/>
          </a:bodyPr>
          <a:lstStyle/>
          <a:p>
            <a:r>
              <a:rPr lang="en-GB" dirty="0"/>
              <a:t>Out-performance</a:t>
            </a:r>
          </a:p>
        </p:txBody>
      </p:sp>
      <p:sp>
        <p:nvSpPr>
          <p:cNvPr id="14" name="TextBox 13">
            <a:extLst>
              <a:ext uri="{FF2B5EF4-FFF2-40B4-BE49-F238E27FC236}">
                <a16:creationId xmlns:a16="http://schemas.microsoft.com/office/drawing/2014/main" id="{03E36758-B083-4440-8908-9C9986DC6D91}"/>
              </a:ext>
            </a:extLst>
          </p:cNvPr>
          <p:cNvSpPr txBox="1"/>
          <p:nvPr/>
        </p:nvSpPr>
        <p:spPr>
          <a:xfrm>
            <a:off x="6513809" y="4719302"/>
            <a:ext cx="2131060" cy="646331"/>
          </a:xfrm>
          <a:prstGeom prst="rect">
            <a:avLst/>
          </a:prstGeom>
          <a:noFill/>
        </p:spPr>
        <p:txBody>
          <a:bodyPr wrap="square" rtlCol="0">
            <a:spAutoFit/>
          </a:bodyPr>
          <a:lstStyle/>
          <a:p>
            <a:r>
              <a:rPr lang="en-GB" dirty="0"/>
              <a:t>Under-performance/</a:t>
            </a:r>
          </a:p>
          <a:p>
            <a:r>
              <a:rPr lang="en-GB" dirty="0"/>
              <a:t>shortfall</a:t>
            </a:r>
          </a:p>
        </p:txBody>
      </p:sp>
    </p:spTree>
    <p:extLst>
      <p:ext uri="{BB962C8B-B14F-4D97-AF65-F5344CB8AC3E}">
        <p14:creationId xmlns:p14="http://schemas.microsoft.com/office/powerpoint/2010/main" val="1095804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0087CCA-5D3F-45BD-A861-EFF72783679B}"/>
              </a:ext>
            </a:extLst>
          </p:cNvPr>
          <p:cNvPicPr>
            <a:picLocks noChangeAspect="1"/>
          </p:cNvPicPr>
          <p:nvPr/>
        </p:nvPicPr>
        <p:blipFill>
          <a:blip r:embed="rId3"/>
          <a:stretch>
            <a:fillRect/>
          </a:stretch>
        </p:blipFill>
        <p:spPr>
          <a:xfrm>
            <a:off x="4001720" y="1570893"/>
            <a:ext cx="4980372" cy="4258050"/>
          </a:xfrm>
          <a:prstGeom prst="rect">
            <a:avLst/>
          </a:prstGeom>
        </p:spPr>
      </p:pic>
      <p:sp>
        <p:nvSpPr>
          <p:cNvPr id="8" name="Text Placeholder 7">
            <a:extLst>
              <a:ext uri="{FF2B5EF4-FFF2-40B4-BE49-F238E27FC236}">
                <a16:creationId xmlns:a16="http://schemas.microsoft.com/office/drawing/2014/main" id="{8D9BAEE6-6D37-4961-9650-DE9BA6312EFD}"/>
              </a:ext>
            </a:extLst>
          </p:cNvPr>
          <p:cNvSpPr>
            <a:spLocks noGrp="1"/>
          </p:cNvSpPr>
          <p:nvPr>
            <p:ph type="body" sz="quarter" idx="19"/>
          </p:nvPr>
        </p:nvSpPr>
        <p:spPr>
          <a:xfrm>
            <a:off x="4001720" y="5924176"/>
            <a:ext cx="3975100" cy="138499"/>
          </a:xfrm>
        </p:spPr>
        <p:txBody>
          <a:bodyPr/>
          <a:lstStyle/>
          <a:p>
            <a:r>
              <a:rPr lang="en-GB" dirty="0"/>
              <a:t>Source: ICE, CAIM, November 2024</a:t>
            </a:r>
          </a:p>
        </p:txBody>
      </p:sp>
      <p:sp>
        <p:nvSpPr>
          <p:cNvPr id="3" name="Content Placeholder 2">
            <a:extLst>
              <a:ext uri="{FF2B5EF4-FFF2-40B4-BE49-F238E27FC236}">
                <a16:creationId xmlns:a16="http://schemas.microsoft.com/office/drawing/2014/main" id="{B6F0967B-DD96-4FD5-9396-B0512686D274}"/>
              </a:ext>
            </a:extLst>
          </p:cNvPr>
          <p:cNvSpPr>
            <a:spLocks noGrp="1"/>
          </p:cNvSpPr>
          <p:nvPr>
            <p:ph sz="quarter" idx="14"/>
          </p:nvPr>
        </p:nvSpPr>
        <p:spPr>
          <a:xfrm>
            <a:off x="1009342" y="1695573"/>
            <a:ext cx="2889399" cy="4662815"/>
          </a:xfrm>
        </p:spPr>
        <p:txBody>
          <a:bodyPr/>
          <a:lstStyle/>
          <a:p>
            <a:pPr marL="0" indent="0">
              <a:buNone/>
            </a:pPr>
            <a:r>
              <a:rPr lang="en-GB" dirty="0">
                <a:latin typeface="+mn-lt"/>
              </a:rPr>
              <a:t>In any single scenario the shortfall is zero if the portfolio out-performed its return target. If the portfolio under-performed the shortfall is the amount of under-performance, as given by the vertical distance of the scenario below the red line.</a:t>
            </a:r>
          </a:p>
          <a:p>
            <a:pPr marL="0" indent="0">
              <a:buNone/>
            </a:pPr>
            <a:endParaRPr lang="en-GB" dirty="0">
              <a:latin typeface="+mn-lt"/>
            </a:endParaRPr>
          </a:p>
          <a:p>
            <a:pPr marL="0" indent="0">
              <a:buNone/>
            </a:pPr>
            <a:r>
              <a:rPr lang="en-GB" dirty="0">
                <a:latin typeface="+mn-lt"/>
              </a:rPr>
              <a:t>Expected shortfall is the average of all shortfalls, including the zeroes where the portfolio out-performed.</a:t>
            </a:r>
          </a:p>
          <a:p>
            <a:pPr marL="0" indent="0">
              <a:buNone/>
            </a:pPr>
            <a:endParaRPr lang="en-GB" dirty="0">
              <a:latin typeface="+mn-lt"/>
            </a:endParaRPr>
          </a:p>
          <a:p>
            <a:pPr marL="0" indent="0">
              <a:buNone/>
            </a:pPr>
            <a:r>
              <a:rPr lang="en-GB" dirty="0">
                <a:latin typeface="+mn-lt"/>
              </a:rPr>
              <a:t>This is a more commonly used measure of risk than probability of shortfall as it conveys more information on the size of shortfalls.</a:t>
            </a:r>
          </a:p>
          <a:p>
            <a:pPr marL="0" indent="0">
              <a:buNone/>
            </a:pPr>
            <a:endParaRPr lang="en-GB" sz="1600" dirty="0">
              <a:latin typeface="+mn-lt"/>
            </a:endParaRPr>
          </a:p>
          <a:p>
            <a:pPr marL="0" indent="0">
              <a:buNone/>
            </a:pPr>
            <a:endParaRPr lang="en-GB" sz="1600" dirty="0">
              <a:latin typeface="+mn-lt"/>
            </a:endParaRPr>
          </a:p>
        </p:txBody>
      </p:sp>
      <p:sp>
        <p:nvSpPr>
          <p:cNvPr id="4" name="Text Placeholder 3">
            <a:extLst>
              <a:ext uri="{FF2B5EF4-FFF2-40B4-BE49-F238E27FC236}">
                <a16:creationId xmlns:a16="http://schemas.microsoft.com/office/drawing/2014/main" id="{221A8166-3761-4441-A915-D8B7AB8246AD}"/>
              </a:ext>
            </a:extLst>
          </p:cNvPr>
          <p:cNvSpPr>
            <a:spLocks noGrp="1"/>
          </p:cNvSpPr>
          <p:nvPr>
            <p:ph type="body" sz="quarter" idx="13"/>
          </p:nvPr>
        </p:nvSpPr>
        <p:spPr/>
        <p:txBody>
          <a:bodyPr/>
          <a:lstStyle/>
          <a:p>
            <a:r>
              <a:rPr lang="en-GB" dirty="0"/>
              <a:t>A more useful downside risk measure</a:t>
            </a:r>
          </a:p>
        </p:txBody>
      </p:sp>
      <p:sp>
        <p:nvSpPr>
          <p:cNvPr id="5" name="Title 4">
            <a:extLst>
              <a:ext uri="{FF2B5EF4-FFF2-40B4-BE49-F238E27FC236}">
                <a16:creationId xmlns:a16="http://schemas.microsoft.com/office/drawing/2014/main" id="{3CC548FA-8BC3-490F-B13B-B299ED97B88B}"/>
              </a:ext>
            </a:extLst>
          </p:cNvPr>
          <p:cNvSpPr>
            <a:spLocks noGrp="1"/>
          </p:cNvSpPr>
          <p:nvPr>
            <p:ph type="title"/>
          </p:nvPr>
        </p:nvSpPr>
        <p:spPr>
          <a:xfrm>
            <a:off x="979200" y="675601"/>
            <a:ext cx="6316950" cy="332399"/>
          </a:xfrm>
        </p:spPr>
        <p:txBody>
          <a:bodyPr/>
          <a:lstStyle/>
          <a:p>
            <a:r>
              <a:rPr lang="en-GB" dirty="0"/>
              <a:t>Expected shortfall</a:t>
            </a:r>
          </a:p>
        </p:txBody>
      </p:sp>
      <p:cxnSp>
        <p:nvCxnSpPr>
          <p:cNvPr id="7" name="Straight Arrow Connector 6">
            <a:extLst>
              <a:ext uri="{FF2B5EF4-FFF2-40B4-BE49-F238E27FC236}">
                <a16:creationId xmlns:a16="http://schemas.microsoft.com/office/drawing/2014/main" id="{04E2102F-74CD-4380-95B1-97339292376A}"/>
              </a:ext>
            </a:extLst>
          </p:cNvPr>
          <p:cNvCxnSpPr>
            <a:cxnSpLocks/>
          </p:cNvCxnSpPr>
          <p:nvPr/>
        </p:nvCxnSpPr>
        <p:spPr>
          <a:xfrm>
            <a:off x="5322438" y="4664110"/>
            <a:ext cx="0" cy="536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23F069D-5A3C-43EC-B2A7-703F18427B22}"/>
              </a:ext>
            </a:extLst>
          </p:cNvPr>
          <p:cNvCxnSpPr>
            <a:cxnSpLocks/>
          </p:cNvCxnSpPr>
          <p:nvPr/>
        </p:nvCxnSpPr>
        <p:spPr>
          <a:xfrm>
            <a:off x="7441534" y="2878701"/>
            <a:ext cx="0" cy="683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ADEFE1D-5713-43E5-AA0B-85146072A512}"/>
              </a:ext>
            </a:extLst>
          </p:cNvPr>
          <p:cNvCxnSpPr>
            <a:cxnSpLocks/>
          </p:cNvCxnSpPr>
          <p:nvPr/>
        </p:nvCxnSpPr>
        <p:spPr>
          <a:xfrm>
            <a:off x="5724686" y="4329793"/>
            <a:ext cx="0" cy="206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B899806-E488-4C48-9B42-F9EECD410CCA}"/>
              </a:ext>
            </a:extLst>
          </p:cNvPr>
          <p:cNvCxnSpPr>
            <a:cxnSpLocks/>
          </p:cNvCxnSpPr>
          <p:nvPr/>
        </p:nvCxnSpPr>
        <p:spPr>
          <a:xfrm>
            <a:off x="6611393" y="3561827"/>
            <a:ext cx="0" cy="341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721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5D3022E-A891-4B18-936E-910203242F57}"/>
              </a:ext>
            </a:extLst>
          </p:cNvPr>
          <p:cNvPicPr>
            <a:picLocks noChangeAspect="1"/>
          </p:cNvPicPr>
          <p:nvPr/>
        </p:nvPicPr>
        <p:blipFill>
          <a:blip r:embed="rId3"/>
          <a:stretch>
            <a:fillRect/>
          </a:stretch>
        </p:blipFill>
        <p:spPr>
          <a:xfrm>
            <a:off x="3859462" y="1577068"/>
            <a:ext cx="5068111" cy="4537997"/>
          </a:xfrm>
          <a:prstGeom prst="rect">
            <a:avLst/>
          </a:prstGeom>
        </p:spPr>
      </p:pic>
      <p:sp>
        <p:nvSpPr>
          <p:cNvPr id="8" name="Text Placeholder 7">
            <a:extLst>
              <a:ext uri="{FF2B5EF4-FFF2-40B4-BE49-F238E27FC236}">
                <a16:creationId xmlns:a16="http://schemas.microsoft.com/office/drawing/2014/main" id="{8D9BAEE6-6D37-4961-9650-DE9BA6312EFD}"/>
              </a:ext>
            </a:extLst>
          </p:cNvPr>
          <p:cNvSpPr>
            <a:spLocks noGrp="1"/>
          </p:cNvSpPr>
          <p:nvPr>
            <p:ph type="body" sz="quarter" idx="19"/>
          </p:nvPr>
        </p:nvSpPr>
        <p:spPr>
          <a:xfrm>
            <a:off x="3865465" y="6198820"/>
            <a:ext cx="3975100" cy="138499"/>
          </a:xfrm>
        </p:spPr>
        <p:txBody>
          <a:bodyPr/>
          <a:lstStyle/>
          <a:p>
            <a:r>
              <a:rPr lang="en-GB" dirty="0"/>
              <a:t>Source: ICE, CAIM, November 2024</a:t>
            </a:r>
          </a:p>
        </p:txBody>
      </p:sp>
      <p:sp>
        <p:nvSpPr>
          <p:cNvPr id="3" name="Content Placeholder 2">
            <a:extLst>
              <a:ext uri="{FF2B5EF4-FFF2-40B4-BE49-F238E27FC236}">
                <a16:creationId xmlns:a16="http://schemas.microsoft.com/office/drawing/2014/main" id="{B6F0967B-DD96-4FD5-9396-B0512686D274}"/>
              </a:ext>
            </a:extLst>
          </p:cNvPr>
          <p:cNvSpPr>
            <a:spLocks noGrp="1"/>
          </p:cNvSpPr>
          <p:nvPr>
            <p:ph sz="quarter" idx="14"/>
          </p:nvPr>
        </p:nvSpPr>
        <p:spPr>
          <a:xfrm>
            <a:off x="1009342" y="1695573"/>
            <a:ext cx="2813628" cy="4608774"/>
          </a:xfrm>
        </p:spPr>
        <p:txBody>
          <a:bodyPr/>
          <a:lstStyle/>
          <a:p>
            <a:pPr marL="0" indent="0">
              <a:buNone/>
            </a:pPr>
            <a:r>
              <a:rPr lang="en-GB" dirty="0">
                <a:latin typeface="+mn-lt"/>
              </a:rPr>
              <a:t>VaR at a threshold of 5%, for example, can be pictured as a line which goes through the 12</a:t>
            </a:r>
            <a:r>
              <a:rPr lang="en-GB" baseline="30000" dirty="0">
                <a:latin typeface="+mn-lt"/>
              </a:rPr>
              <a:t>th</a:t>
            </a:r>
            <a:r>
              <a:rPr lang="en-GB" dirty="0">
                <a:latin typeface="+mn-lt"/>
              </a:rPr>
              <a:t> worst scenario out of all 240 shown.</a:t>
            </a:r>
          </a:p>
          <a:p>
            <a:pPr marL="0" indent="0">
              <a:buNone/>
            </a:pPr>
            <a:endParaRPr lang="en-GB" dirty="0">
              <a:latin typeface="+mn-lt"/>
            </a:endParaRPr>
          </a:p>
          <a:p>
            <a:pPr marL="0" indent="0">
              <a:buNone/>
            </a:pPr>
            <a:r>
              <a:rPr lang="en-GB" i="1" dirty="0">
                <a:latin typeface="+mn-lt"/>
              </a:rPr>
              <a:t>CVaR differs from expected shortfall in that it assumes a shortfall happens.</a:t>
            </a:r>
          </a:p>
          <a:p>
            <a:pPr marL="0" indent="0">
              <a:buNone/>
            </a:pPr>
            <a:endParaRPr lang="en-GB" dirty="0">
              <a:latin typeface="+mn-lt"/>
            </a:endParaRPr>
          </a:p>
          <a:p>
            <a:pPr marL="0" indent="0">
              <a:buNone/>
            </a:pPr>
            <a:r>
              <a:rPr lang="en-GB" dirty="0">
                <a:latin typeface="+mn-lt"/>
              </a:rPr>
              <a:t>CVaR is represented by the grey line which shows the average relative return of all scenarios where the portfolio under-performs the orange VaR line     (the shaded grey area).</a:t>
            </a:r>
          </a:p>
          <a:p>
            <a:pPr marL="0" indent="0">
              <a:buNone/>
            </a:pPr>
            <a:endParaRPr lang="en-GB" sz="1600" dirty="0">
              <a:latin typeface="+mn-lt"/>
            </a:endParaRPr>
          </a:p>
          <a:p>
            <a:pPr marL="0" indent="0">
              <a:buNone/>
            </a:pPr>
            <a:endParaRPr lang="en-GB" sz="1600" dirty="0">
              <a:latin typeface="+mn-lt"/>
            </a:endParaRPr>
          </a:p>
        </p:txBody>
      </p:sp>
      <p:sp>
        <p:nvSpPr>
          <p:cNvPr id="4" name="Text Placeholder 3">
            <a:extLst>
              <a:ext uri="{FF2B5EF4-FFF2-40B4-BE49-F238E27FC236}">
                <a16:creationId xmlns:a16="http://schemas.microsoft.com/office/drawing/2014/main" id="{221A8166-3761-4441-A915-D8B7AB8246AD}"/>
              </a:ext>
            </a:extLst>
          </p:cNvPr>
          <p:cNvSpPr>
            <a:spLocks noGrp="1"/>
          </p:cNvSpPr>
          <p:nvPr>
            <p:ph type="body" sz="quarter" idx="13"/>
          </p:nvPr>
        </p:nvSpPr>
        <p:spPr>
          <a:xfrm>
            <a:off x="977899" y="1106328"/>
            <a:ext cx="8442547" cy="332399"/>
          </a:xfrm>
        </p:spPr>
        <p:txBody>
          <a:bodyPr/>
          <a:lstStyle/>
          <a:p>
            <a:r>
              <a:rPr lang="en-GB" dirty="0"/>
              <a:t>CVaR is akin to expected shortfall relative to a return target of the VaR, </a:t>
            </a:r>
            <a:r>
              <a:rPr lang="en-GB" i="1" dirty="0"/>
              <a:t>given that shortfall occurs</a:t>
            </a:r>
          </a:p>
        </p:txBody>
      </p:sp>
      <p:sp>
        <p:nvSpPr>
          <p:cNvPr id="5" name="Title 4">
            <a:extLst>
              <a:ext uri="{FF2B5EF4-FFF2-40B4-BE49-F238E27FC236}">
                <a16:creationId xmlns:a16="http://schemas.microsoft.com/office/drawing/2014/main" id="{3CC548FA-8BC3-490F-B13B-B299ED97B88B}"/>
              </a:ext>
            </a:extLst>
          </p:cNvPr>
          <p:cNvSpPr>
            <a:spLocks noGrp="1"/>
          </p:cNvSpPr>
          <p:nvPr>
            <p:ph type="title"/>
          </p:nvPr>
        </p:nvSpPr>
        <p:spPr>
          <a:xfrm>
            <a:off x="979200" y="675601"/>
            <a:ext cx="6316950" cy="332399"/>
          </a:xfrm>
        </p:spPr>
        <p:txBody>
          <a:bodyPr/>
          <a:lstStyle/>
          <a:p>
            <a:r>
              <a:rPr lang="en-GB" dirty="0"/>
              <a:t>VAR AND cvar</a:t>
            </a:r>
          </a:p>
        </p:txBody>
      </p:sp>
      <p:sp>
        <p:nvSpPr>
          <p:cNvPr id="10" name="TextBox 9">
            <a:extLst>
              <a:ext uri="{FF2B5EF4-FFF2-40B4-BE49-F238E27FC236}">
                <a16:creationId xmlns:a16="http://schemas.microsoft.com/office/drawing/2014/main" id="{FF7EB217-AC9E-4596-B5AA-4E31A5806CA6}"/>
              </a:ext>
            </a:extLst>
          </p:cNvPr>
          <p:cNvSpPr txBox="1"/>
          <p:nvPr/>
        </p:nvSpPr>
        <p:spPr>
          <a:xfrm>
            <a:off x="4330424" y="4560888"/>
            <a:ext cx="776292" cy="646331"/>
          </a:xfrm>
          <a:prstGeom prst="rect">
            <a:avLst/>
          </a:prstGeom>
          <a:noFill/>
        </p:spPr>
        <p:txBody>
          <a:bodyPr wrap="square" rtlCol="0">
            <a:spAutoFit/>
          </a:bodyPr>
          <a:lstStyle/>
          <a:p>
            <a:r>
              <a:rPr lang="en-GB" dirty="0">
                <a:solidFill>
                  <a:srgbClr val="D5933E"/>
                </a:solidFill>
              </a:rPr>
              <a:t>VaR</a:t>
            </a:r>
          </a:p>
          <a:p>
            <a:r>
              <a:rPr lang="en-GB" dirty="0">
                <a:solidFill>
                  <a:schemeClr val="bg1">
                    <a:lumMod val="50000"/>
                  </a:schemeClr>
                </a:solidFill>
              </a:rPr>
              <a:t>CVaR</a:t>
            </a:r>
          </a:p>
        </p:txBody>
      </p:sp>
      <p:cxnSp>
        <p:nvCxnSpPr>
          <p:cNvPr id="7" name="Straight Arrow Connector 6">
            <a:extLst>
              <a:ext uri="{FF2B5EF4-FFF2-40B4-BE49-F238E27FC236}">
                <a16:creationId xmlns:a16="http://schemas.microsoft.com/office/drawing/2014/main" id="{04E2102F-74CD-4380-95B1-97339292376A}"/>
              </a:ext>
            </a:extLst>
          </p:cNvPr>
          <p:cNvCxnSpPr>
            <a:cxnSpLocks/>
          </p:cNvCxnSpPr>
          <p:nvPr/>
        </p:nvCxnSpPr>
        <p:spPr>
          <a:xfrm>
            <a:off x="5544654" y="4560888"/>
            <a:ext cx="0" cy="735012"/>
          </a:xfrm>
          <a:prstGeom prst="straightConnector1">
            <a:avLst/>
          </a:prstGeom>
          <a:ln w="25400">
            <a:solidFill>
              <a:srgbClr val="D5933E"/>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93C4624-64E7-457E-9E32-70AD3EBB6AAF}"/>
              </a:ext>
            </a:extLst>
          </p:cNvPr>
          <p:cNvCxnSpPr>
            <a:cxnSpLocks/>
          </p:cNvCxnSpPr>
          <p:nvPr/>
        </p:nvCxnSpPr>
        <p:spPr>
          <a:xfrm>
            <a:off x="5106716" y="4978058"/>
            <a:ext cx="0" cy="841717"/>
          </a:xfrm>
          <a:prstGeom prst="straightConnector1">
            <a:avLst/>
          </a:prstGeom>
          <a:ln w="25400">
            <a:solidFill>
              <a:srgbClr val="CFC9C4"/>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3E2701F0-DC39-4807-9E73-6FD298A97999}"/>
              </a:ext>
            </a:extLst>
          </p:cNvPr>
          <p:cNvGrpSpPr/>
          <p:nvPr/>
        </p:nvGrpSpPr>
        <p:grpSpPr>
          <a:xfrm>
            <a:off x="4303891" y="4076588"/>
            <a:ext cx="5326515" cy="1950919"/>
            <a:chOff x="4955042" y="4076588"/>
            <a:chExt cx="5326515" cy="1950919"/>
          </a:xfrm>
        </p:grpSpPr>
        <p:sp>
          <p:nvSpPr>
            <p:cNvPr id="9" name="Trapezoid 8">
              <a:extLst>
                <a:ext uri="{FF2B5EF4-FFF2-40B4-BE49-F238E27FC236}">
                  <a16:creationId xmlns:a16="http://schemas.microsoft.com/office/drawing/2014/main" id="{ACC56C88-8DA3-406E-9FDE-C9C3F191F00C}"/>
                </a:ext>
              </a:extLst>
            </p:cNvPr>
            <p:cNvSpPr/>
            <p:nvPr/>
          </p:nvSpPr>
          <p:spPr>
            <a:xfrm rot="8279760">
              <a:off x="4955042" y="4076588"/>
              <a:ext cx="5326515" cy="440568"/>
            </a:xfrm>
            <a:prstGeom prst="trapezoid">
              <a:avLst>
                <a:gd name="adj" fmla="val 96743"/>
              </a:avLst>
            </a:prstGeom>
            <a:solidFill>
              <a:srgbClr val="CFC9C4">
                <a:alpha val="3568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B5983D7A-2429-4875-A095-3E7B75F857A3}"/>
                </a:ext>
              </a:extLst>
            </p:cNvPr>
            <p:cNvSpPr/>
            <p:nvPr/>
          </p:nvSpPr>
          <p:spPr>
            <a:xfrm>
              <a:off x="5378054" y="5889008"/>
              <a:ext cx="893091" cy="138499"/>
            </a:xfrm>
            <a:prstGeom prst="rect">
              <a:avLst/>
            </a:prstGeom>
            <a:solidFill>
              <a:srgbClr val="ECE9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200349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BF89336-B747-4008-86CB-9095C306EF90}"/>
              </a:ext>
            </a:extLst>
          </p:cNvPr>
          <p:cNvGrpSpPr/>
          <p:nvPr/>
        </p:nvGrpSpPr>
        <p:grpSpPr>
          <a:xfrm>
            <a:off x="7176316" y="3165391"/>
            <a:ext cx="1989882" cy="1560383"/>
            <a:chOff x="7296150" y="2661993"/>
            <a:chExt cx="1989882" cy="1560383"/>
          </a:xfrm>
        </p:grpSpPr>
        <p:pic>
          <p:nvPicPr>
            <p:cNvPr id="6" name="Picture 5">
              <a:extLst>
                <a:ext uri="{FF2B5EF4-FFF2-40B4-BE49-F238E27FC236}">
                  <a16:creationId xmlns:a16="http://schemas.microsoft.com/office/drawing/2014/main" id="{F2FDDE2F-84D3-4CA5-AA6A-92DF1226F3AE}"/>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7490012" y="2661993"/>
              <a:ext cx="1796020" cy="1560383"/>
            </a:xfrm>
            <a:prstGeom prst="rect">
              <a:avLst/>
            </a:prstGeom>
          </p:spPr>
        </p:pic>
        <p:sp>
          <p:nvSpPr>
            <p:cNvPr id="7" name="Rectangle 6">
              <a:extLst>
                <a:ext uri="{FF2B5EF4-FFF2-40B4-BE49-F238E27FC236}">
                  <a16:creationId xmlns:a16="http://schemas.microsoft.com/office/drawing/2014/main" id="{44E70D93-B438-4784-AEC2-E2CECF0CCA46}"/>
                </a:ext>
              </a:extLst>
            </p:cNvPr>
            <p:cNvSpPr/>
            <p:nvPr/>
          </p:nvSpPr>
          <p:spPr>
            <a:xfrm>
              <a:off x="7296150" y="3650829"/>
              <a:ext cx="610721" cy="551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Content Placeholder 2">
            <a:extLst>
              <a:ext uri="{FF2B5EF4-FFF2-40B4-BE49-F238E27FC236}">
                <a16:creationId xmlns:a16="http://schemas.microsoft.com/office/drawing/2014/main" id="{E44F20DF-2D28-4E0A-A509-19DC4D700B33}"/>
              </a:ext>
            </a:extLst>
          </p:cNvPr>
          <p:cNvSpPr>
            <a:spLocks noGrp="1"/>
          </p:cNvSpPr>
          <p:nvPr>
            <p:ph sz="quarter" idx="14"/>
          </p:nvPr>
        </p:nvSpPr>
        <p:spPr>
          <a:xfrm>
            <a:off x="977900" y="1782155"/>
            <a:ext cx="8147050" cy="3462486"/>
          </a:xfrm>
        </p:spPr>
        <p:txBody>
          <a:bodyPr/>
          <a:lstStyle/>
          <a:p>
            <a:pPr marL="0" indent="0">
              <a:buNone/>
            </a:pPr>
            <a:r>
              <a:rPr lang="en-GB" dirty="0"/>
              <a:t>We have looked at parametric and scenario-based representation of portfolio risks and returns.</a:t>
            </a:r>
          </a:p>
          <a:p>
            <a:pPr marL="0" indent="0">
              <a:buNone/>
            </a:pPr>
            <a:endParaRPr lang="en-GB" dirty="0"/>
          </a:p>
          <a:p>
            <a:pPr marL="0" indent="0">
              <a:buNone/>
            </a:pPr>
            <a:r>
              <a:rPr lang="en-GB" dirty="0"/>
              <a:t>Extreme events happen more often than predicted by the normal distribution: so-called “fat tails”.</a:t>
            </a:r>
          </a:p>
          <a:p>
            <a:pPr marL="0" indent="0">
              <a:buNone/>
            </a:pPr>
            <a:endParaRPr lang="en-GB" dirty="0"/>
          </a:p>
          <a:p>
            <a:pPr marL="0" indent="0">
              <a:buNone/>
            </a:pPr>
            <a:r>
              <a:rPr lang="en-GB" dirty="0"/>
              <a:t>Downside measures of risk are useful for controlling exposure to such events. But there’s still a role for volatility and tracking error in less extreme times!</a:t>
            </a:r>
          </a:p>
          <a:p>
            <a:pPr marL="0" indent="0">
              <a:buNone/>
            </a:pPr>
            <a:endParaRPr lang="en-GB" dirty="0"/>
          </a:p>
          <a:p>
            <a:pPr marL="0" indent="0">
              <a:buNone/>
            </a:pPr>
            <a:r>
              <a:rPr lang="en-GB" dirty="0"/>
              <a:t>Risk and return go together. Adding risky assets to a portfolio, in moderation,                                  can actually reduce risk.</a:t>
            </a:r>
          </a:p>
          <a:p>
            <a:pPr marL="0" indent="0">
              <a:buNone/>
            </a:pPr>
            <a:endParaRPr lang="en-GB" dirty="0"/>
          </a:p>
          <a:p>
            <a:pPr marL="0" indent="0">
              <a:buNone/>
            </a:pPr>
            <a:endParaRPr lang="en-GB" sz="1050" dirty="0"/>
          </a:p>
          <a:p>
            <a:pPr marL="0" indent="0">
              <a:buNone/>
            </a:pPr>
            <a:r>
              <a:rPr lang="en-GB" b="1" dirty="0">
                <a:solidFill>
                  <a:schemeClr val="accent2"/>
                </a:solidFill>
                <a:latin typeface="+mn-lt"/>
                <a:ea typeface="Open Sans SemiBold" panose="020B0606030504020204" pitchFamily="34" charset="0"/>
                <a:cs typeface="Open Sans SemiBold" panose="020B0606030504020204" pitchFamily="34" charset="0"/>
              </a:rPr>
              <a:t>Managers should use a combination of risk measures, pictures and other tools they find useful to build up a more comprehensive understanding of a portfolio’s risks.</a:t>
            </a:r>
          </a:p>
        </p:txBody>
      </p:sp>
      <p:sp>
        <p:nvSpPr>
          <p:cNvPr id="4" name="Text Placeholder 3">
            <a:extLst>
              <a:ext uri="{FF2B5EF4-FFF2-40B4-BE49-F238E27FC236}">
                <a16:creationId xmlns:a16="http://schemas.microsoft.com/office/drawing/2014/main" id="{5BE87C2B-CCB1-4B9E-8333-DC6FDFE5FEAE}"/>
              </a:ext>
            </a:extLst>
          </p:cNvPr>
          <p:cNvSpPr>
            <a:spLocks noGrp="1"/>
          </p:cNvSpPr>
          <p:nvPr>
            <p:ph type="body" sz="quarter" idx="13"/>
          </p:nvPr>
        </p:nvSpPr>
        <p:spPr/>
        <p:txBody>
          <a:bodyPr/>
          <a:lstStyle/>
          <a:p>
            <a:r>
              <a:rPr lang="en-GB" dirty="0"/>
              <a:t>Be mindful of fat tails, but don’t neglect central measures </a:t>
            </a:r>
          </a:p>
        </p:txBody>
      </p:sp>
      <p:sp>
        <p:nvSpPr>
          <p:cNvPr id="5" name="Title 4">
            <a:extLst>
              <a:ext uri="{FF2B5EF4-FFF2-40B4-BE49-F238E27FC236}">
                <a16:creationId xmlns:a16="http://schemas.microsoft.com/office/drawing/2014/main" id="{ABCBB100-8B32-4741-891D-7A7E157F1274}"/>
              </a:ext>
            </a:extLst>
          </p:cNvPr>
          <p:cNvSpPr>
            <a:spLocks noGrp="1"/>
          </p:cNvSpPr>
          <p:nvPr>
            <p:ph type="title"/>
          </p:nvPr>
        </p:nvSpPr>
        <p:spPr>
          <a:xfrm>
            <a:off x="979200" y="675601"/>
            <a:ext cx="6316950" cy="332399"/>
          </a:xfrm>
        </p:spPr>
        <p:txBody>
          <a:bodyPr/>
          <a:lstStyle/>
          <a:p>
            <a:r>
              <a:rPr lang="en-GB" dirty="0"/>
              <a:t>KEY POINTS</a:t>
            </a:r>
          </a:p>
        </p:txBody>
      </p:sp>
    </p:spTree>
    <p:extLst>
      <p:ext uri="{BB962C8B-B14F-4D97-AF65-F5344CB8AC3E}">
        <p14:creationId xmlns:p14="http://schemas.microsoft.com/office/powerpoint/2010/main" val="4130314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0735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6287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Rectangle 197">
            <a:extLst>
              <a:ext uri="{FF2B5EF4-FFF2-40B4-BE49-F238E27FC236}">
                <a16:creationId xmlns:a16="http://schemas.microsoft.com/office/drawing/2014/main" id="{C7DB91E6-F4FF-FE69-37DE-6927CD89FFEB}"/>
              </a:ext>
            </a:extLst>
          </p:cNvPr>
          <p:cNvSpPr/>
          <p:nvPr/>
        </p:nvSpPr>
        <p:spPr>
          <a:xfrm>
            <a:off x="977899" y="1666976"/>
            <a:ext cx="8147050" cy="3328416"/>
          </a:xfrm>
          <a:prstGeom prst="rect">
            <a:avLst/>
          </a:prstGeom>
          <a:solidFill>
            <a:schemeClr val="tx1">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7">
            <a:extLst>
              <a:ext uri="{FF2B5EF4-FFF2-40B4-BE49-F238E27FC236}">
                <a16:creationId xmlns:a16="http://schemas.microsoft.com/office/drawing/2014/main" id="{5B873AC8-B4FC-1E6A-B72C-27779D097F8B}"/>
              </a:ext>
            </a:extLst>
          </p:cNvPr>
          <p:cNvSpPr>
            <a:spLocks noGrp="1"/>
          </p:cNvSpPr>
          <p:nvPr>
            <p:ph type="body" sz="quarter" idx="13"/>
          </p:nvPr>
        </p:nvSpPr>
        <p:spPr/>
        <p:txBody>
          <a:bodyPr/>
          <a:lstStyle/>
          <a:p>
            <a:r>
              <a:rPr lang="en-GB" dirty="0"/>
              <a:t>Returns follow a normal distribution</a:t>
            </a:r>
          </a:p>
        </p:txBody>
      </p:sp>
      <p:sp>
        <p:nvSpPr>
          <p:cNvPr id="9" name="Title 8">
            <a:extLst>
              <a:ext uri="{FF2B5EF4-FFF2-40B4-BE49-F238E27FC236}">
                <a16:creationId xmlns:a16="http://schemas.microsoft.com/office/drawing/2014/main" id="{841253A0-9F12-2330-ED8D-7F1F73871B7E}"/>
              </a:ext>
            </a:extLst>
          </p:cNvPr>
          <p:cNvSpPr>
            <a:spLocks noGrp="1"/>
          </p:cNvSpPr>
          <p:nvPr>
            <p:ph type="title"/>
          </p:nvPr>
        </p:nvSpPr>
        <p:spPr/>
        <p:txBody>
          <a:bodyPr/>
          <a:lstStyle/>
          <a:p>
            <a:r>
              <a:rPr lang="en-GB" dirty="0"/>
              <a:t>The “standard model”</a:t>
            </a:r>
          </a:p>
        </p:txBody>
      </p:sp>
      <p:sp>
        <p:nvSpPr>
          <p:cNvPr id="10" name="Content Placeholder 13">
            <a:extLst>
              <a:ext uri="{FF2B5EF4-FFF2-40B4-BE49-F238E27FC236}">
                <a16:creationId xmlns:a16="http://schemas.microsoft.com/office/drawing/2014/main" id="{18B72489-DD10-015C-F2B3-E14CAFAEC0F3}"/>
              </a:ext>
            </a:extLst>
          </p:cNvPr>
          <p:cNvSpPr txBox="1">
            <a:spLocks/>
          </p:cNvSpPr>
          <p:nvPr/>
        </p:nvSpPr>
        <p:spPr>
          <a:xfrm>
            <a:off x="977899" y="5119480"/>
            <a:ext cx="8147050" cy="1431161"/>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200"/>
              </a:spcAft>
            </a:pPr>
            <a:r>
              <a:rPr lang="en-GB" dirty="0"/>
              <a:t>Ignoring dividends and coupons, prices evolve such that asset returns are normally distributed</a:t>
            </a:r>
          </a:p>
          <a:p>
            <a:pPr>
              <a:spcAft>
                <a:spcPts val="1800"/>
              </a:spcAft>
            </a:pPr>
            <a:r>
              <a:rPr lang="en-GB" dirty="0"/>
              <a:t>Uncertainty – the breadth of return possibilities – increases with the square root of time </a:t>
            </a:r>
          </a:p>
          <a:p>
            <a:pPr marL="0" indent="0">
              <a:spcAft>
                <a:spcPts val="1800"/>
              </a:spcAft>
              <a:buNone/>
            </a:pPr>
            <a:r>
              <a:rPr lang="en-GB" sz="1800" b="1" dirty="0">
                <a:solidFill>
                  <a:schemeClr val="accent2"/>
                </a:solidFill>
                <a:latin typeface="+mn-lt"/>
              </a:rPr>
              <a:t>This theory underpins the Black-Scholes option pricing model and is used by many third-party portfolio risk calculators</a:t>
            </a:r>
          </a:p>
        </p:txBody>
      </p:sp>
      <p:grpSp>
        <p:nvGrpSpPr>
          <p:cNvPr id="11" name="Group 10">
            <a:extLst>
              <a:ext uri="{FF2B5EF4-FFF2-40B4-BE49-F238E27FC236}">
                <a16:creationId xmlns:a16="http://schemas.microsoft.com/office/drawing/2014/main" id="{600FA15A-30F1-3215-5229-088701D36E6F}"/>
              </a:ext>
            </a:extLst>
          </p:cNvPr>
          <p:cNvGrpSpPr/>
          <p:nvPr/>
        </p:nvGrpSpPr>
        <p:grpSpPr>
          <a:xfrm>
            <a:off x="1053223" y="1859666"/>
            <a:ext cx="3917936" cy="3000205"/>
            <a:chOff x="979335" y="1469799"/>
            <a:chExt cx="4343914" cy="3000205"/>
          </a:xfrm>
        </p:grpSpPr>
        <p:sp>
          <p:nvSpPr>
            <p:cNvPr id="12" name="Rectangle 15">
              <a:extLst>
                <a:ext uri="{FF2B5EF4-FFF2-40B4-BE49-F238E27FC236}">
                  <a16:creationId xmlns:a16="http://schemas.microsoft.com/office/drawing/2014/main" id="{713796FF-6E8E-C849-7493-26894E87C655}"/>
                </a:ext>
              </a:extLst>
            </p:cNvPr>
            <p:cNvSpPr>
              <a:spLocks noChangeArrowheads="1"/>
            </p:cNvSpPr>
            <p:nvPr/>
          </p:nvSpPr>
          <p:spPr bwMode="auto">
            <a:xfrm>
              <a:off x="4532069" y="4275790"/>
              <a:ext cx="315913" cy="152400"/>
            </a:xfrm>
            <a:prstGeom prst="rect">
              <a:avLst/>
            </a:prstGeom>
            <a:noFill/>
            <a:ln w="9525">
              <a:noFill/>
              <a:miter lim="800000"/>
              <a:headEnd/>
              <a:tailEnd/>
            </a:ln>
            <a:effectLst/>
          </p:spPr>
          <p:txBody>
            <a:bodyPr lIns="0" tIns="0" rIns="0" bIns="0">
              <a:spAutoFit/>
            </a:bodyPr>
            <a:lstStyle/>
            <a:p>
              <a:pPr defTabSz="858838"/>
              <a:r>
                <a:rPr lang="en-GB" sz="1000" dirty="0">
                  <a:latin typeface="Arial" charset="0"/>
                </a:rPr>
                <a:t>Time</a:t>
              </a:r>
            </a:p>
          </p:txBody>
        </p:sp>
        <p:sp>
          <p:nvSpPr>
            <p:cNvPr id="13" name="Text Box 18">
              <a:extLst>
                <a:ext uri="{FF2B5EF4-FFF2-40B4-BE49-F238E27FC236}">
                  <a16:creationId xmlns:a16="http://schemas.microsoft.com/office/drawing/2014/main" id="{399E8270-B077-1CBD-7BBF-C95395C18765}"/>
                </a:ext>
              </a:extLst>
            </p:cNvPr>
            <p:cNvSpPr txBox="1">
              <a:spLocks noChangeArrowheads="1"/>
            </p:cNvSpPr>
            <p:nvPr/>
          </p:nvSpPr>
          <p:spPr bwMode="auto">
            <a:xfrm>
              <a:off x="2687683" y="4316116"/>
              <a:ext cx="128375" cy="153888"/>
            </a:xfrm>
            <a:prstGeom prst="rect">
              <a:avLst/>
            </a:prstGeom>
            <a:noFill/>
            <a:ln w="9525">
              <a:noFill/>
              <a:miter lim="800000"/>
              <a:headEnd/>
              <a:tailEnd/>
            </a:ln>
            <a:effectLst/>
          </p:spPr>
          <p:txBody>
            <a:bodyPr wrap="square" lIns="0" tIns="0" rIns="0" bIns="0">
              <a:spAutoFit/>
            </a:bodyPr>
            <a:lstStyle/>
            <a:p>
              <a:pPr defTabSz="858838"/>
              <a:r>
                <a:rPr lang="en-GB" sz="1000" b="1" i="1" dirty="0">
                  <a:latin typeface="Arial" charset="0"/>
                </a:rPr>
                <a:t>t</a:t>
              </a:r>
            </a:p>
          </p:txBody>
        </p:sp>
        <p:sp>
          <p:nvSpPr>
            <p:cNvPr id="14" name="Text Box 19">
              <a:extLst>
                <a:ext uri="{FF2B5EF4-FFF2-40B4-BE49-F238E27FC236}">
                  <a16:creationId xmlns:a16="http://schemas.microsoft.com/office/drawing/2014/main" id="{A5C460C6-DFB0-13D1-D78D-B5E3C39B8FA5}"/>
                </a:ext>
              </a:extLst>
            </p:cNvPr>
            <p:cNvSpPr txBox="1">
              <a:spLocks noChangeArrowheads="1"/>
            </p:cNvSpPr>
            <p:nvPr/>
          </p:nvSpPr>
          <p:spPr bwMode="auto">
            <a:xfrm>
              <a:off x="4137517" y="4316116"/>
              <a:ext cx="144463" cy="152400"/>
            </a:xfrm>
            <a:prstGeom prst="rect">
              <a:avLst/>
            </a:prstGeom>
            <a:noFill/>
            <a:ln w="9525">
              <a:noFill/>
              <a:miter lim="800000"/>
              <a:headEnd/>
              <a:tailEnd/>
            </a:ln>
            <a:effectLst/>
          </p:spPr>
          <p:txBody>
            <a:bodyPr lIns="0" tIns="0" rIns="0" bIns="0">
              <a:spAutoFit/>
            </a:bodyPr>
            <a:lstStyle/>
            <a:p>
              <a:pPr defTabSz="858838"/>
              <a:r>
                <a:rPr lang="en-GB" sz="1000" b="1" i="1" dirty="0" err="1"/>
                <a:t>2t</a:t>
              </a:r>
              <a:endParaRPr lang="en-GB" sz="1000" b="1" i="1" dirty="0"/>
            </a:p>
          </p:txBody>
        </p:sp>
        <p:sp>
          <p:nvSpPr>
            <p:cNvPr id="15" name="Line 31">
              <a:extLst>
                <a:ext uri="{FF2B5EF4-FFF2-40B4-BE49-F238E27FC236}">
                  <a16:creationId xmlns:a16="http://schemas.microsoft.com/office/drawing/2014/main" id="{C94A1A72-12EC-91D8-8B26-EF386EA4F4FD}"/>
                </a:ext>
              </a:extLst>
            </p:cNvPr>
            <p:cNvSpPr>
              <a:spLocks noChangeShapeType="1"/>
            </p:cNvSpPr>
            <p:nvPr/>
          </p:nvSpPr>
          <p:spPr bwMode="auto">
            <a:xfrm>
              <a:off x="1378097" y="1476376"/>
              <a:ext cx="0" cy="2733674"/>
            </a:xfrm>
            <a:prstGeom prst="line">
              <a:avLst/>
            </a:prstGeom>
            <a:noFill/>
            <a:ln w="9525">
              <a:solidFill>
                <a:schemeClr val="tx1"/>
              </a:solidFill>
              <a:round/>
              <a:headEnd type="triangle"/>
              <a:tailEnd/>
            </a:ln>
            <a:effectLst/>
          </p:spPr>
          <p:txBody>
            <a:bodyPr wrap="none" lIns="0" tIns="0" rIns="0" bIns="0" anchor="ctr"/>
            <a:lstStyle/>
            <a:p>
              <a:endParaRPr lang="en-GB"/>
            </a:p>
          </p:txBody>
        </p:sp>
        <p:sp>
          <p:nvSpPr>
            <p:cNvPr id="16" name="Line 32">
              <a:extLst>
                <a:ext uri="{FF2B5EF4-FFF2-40B4-BE49-F238E27FC236}">
                  <a16:creationId xmlns:a16="http://schemas.microsoft.com/office/drawing/2014/main" id="{CD9B5585-548F-7611-DA19-F6F73CD8C63A}"/>
                </a:ext>
              </a:extLst>
            </p:cNvPr>
            <p:cNvSpPr>
              <a:spLocks noChangeShapeType="1"/>
            </p:cNvSpPr>
            <p:nvPr/>
          </p:nvSpPr>
          <p:spPr bwMode="auto">
            <a:xfrm flipH="1">
              <a:off x="1380323" y="4211748"/>
              <a:ext cx="3520967" cy="0"/>
            </a:xfrm>
            <a:prstGeom prst="line">
              <a:avLst/>
            </a:prstGeom>
            <a:noFill/>
            <a:ln w="9525">
              <a:solidFill>
                <a:schemeClr val="tx1"/>
              </a:solidFill>
              <a:round/>
              <a:headEnd type="triangle"/>
              <a:tailEnd/>
            </a:ln>
            <a:effectLst/>
          </p:spPr>
          <p:txBody>
            <a:bodyPr wrap="none" lIns="0" tIns="0" rIns="0" bIns="0" anchor="ctr"/>
            <a:lstStyle/>
            <a:p>
              <a:endParaRPr lang="en-GB"/>
            </a:p>
          </p:txBody>
        </p:sp>
        <p:sp>
          <p:nvSpPr>
            <p:cNvPr id="17" name="Text Box 33">
              <a:extLst>
                <a:ext uri="{FF2B5EF4-FFF2-40B4-BE49-F238E27FC236}">
                  <a16:creationId xmlns:a16="http://schemas.microsoft.com/office/drawing/2014/main" id="{524DBC7D-E398-19CE-CFDB-448CAABBA9F6}"/>
                </a:ext>
              </a:extLst>
            </p:cNvPr>
            <p:cNvSpPr txBox="1">
              <a:spLocks noChangeArrowheads="1"/>
            </p:cNvSpPr>
            <p:nvPr/>
          </p:nvSpPr>
          <p:spPr bwMode="auto">
            <a:xfrm>
              <a:off x="979335" y="1469799"/>
              <a:ext cx="270908" cy="161583"/>
            </a:xfrm>
            <a:prstGeom prst="rect">
              <a:avLst/>
            </a:prstGeom>
            <a:noFill/>
            <a:ln w="9525">
              <a:noFill/>
              <a:miter lim="800000"/>
              <a:headEnd/>
              <a:tailEnd/>
            </a:ln>
            <a:effectLst/>
          </p:spPr>
          <p:txBody>
            <a:bodyPr wrap="none" lIns="0" tIns="0" rIns="0" bIns="0">
              <a:spAutoFit/>
            </a:bodyPr>
            <a:lstStyle/>
            <a:p>
              <a:pPr defTabSz="858838"/>
              <a:r>
                <a:rPr lang="en-GB" sz="1050" dirty="0"/>
                <a:t>Price</a:t>
              </a:r>
              <a:endParaRPr lang="en-GB" sz="1000" dirty="0"/>
            </a:p>
          </p:txBody>
        </p:sp>
        <p:grpSp>
          <p:nvGrpSpPr>
            <p:cNvPr id="18" name="Group 34">
              <a:extLst>
                <a:ext uri="{FF2B5EF4-FFF2-40B4-BE49-F238E27FC236}">
                  <a16:creationId xmlns:a16="http://schemas.microsoft.com/office/drawing/2014/main" id="{65E57672-4A34-A3C8-6AC4-C64FA22D3238}"/>
                </a:ext>
              </a:extLst>
            </p:cNvPr>
            <p:cNvGrpSpPr>
              <a:grpSpLocks/>
            </p:cNvGrpSpPr>
            <p:nvPr/>
          </p:nvGrpSpPr>
          <p:grpSpPr bwMode="auto">
            <a:xfrm>
              <a:off x="1221568" y="1709774"/>
              <a:ext cx="3032580" cy="2130335"/>
              <a:chOff x="816" y="1845"/>
              <a:chExt cx="1639" cy="1141"/>
            </a:xfrm>
          </p:grpSpPr>
          <p:sp>
            <p:nvSpPr>
              <p:cNvPr id="22" name="Freeform 35">
                <a:extLst>
                  <a:ext uri="{FF2B5EF4-FFF2-40B4-BE49-F238E27FC236}">
                    <a16:creationId xmlns:a16="http://schemas.microsoft.com/office/drawing/2014/main" id="{1F3FEC5B-2677-0E21-9E27-C8B5E5FA4464}"/>
                  </a:ext>
                </a:extLst>
              </p:cNvPr>
              <p:cNvSpPr>
                <a:spLocks/>
              </p:cNvSpPr>
              <p:nvPr/>
            </p:nvSpPr>
            <p:spPr bwMode="auto">
              <a:xfrm>
                <a:off x="905" y="1845"/>
                <a:ext cx="1532" cy="1098"/>
              </a:xfrm>
              <a:custGeom>
                <a:avLst/>
                <a:gdLst/>
                <a:ahLst/>
                <a:cxnLst>
                  <a:cxn ang="0">
                    <a:pos x="0" y="746"/>
                  </a:cxn>
                  <a:cxn ang="0">
                    <a:pos x="2" y="714"/>
                  </a:cxn>
                  <a:cxn ang="0">
                    <a:pos x="2" y="682"/>
                  </a:cxn>
                  <a:cxn ang="0">
                    <a:pos x="14" y="636"/>
                  </a:cxn>
                  <a:cxn ang="0">
                    <a:pos x="32" y="586"/>
                  </a:cxn>
                  <a:cxn ang="0">
                    <a:pos x="70" y="524"/>
                  </a:cxn>
                  <a:cxn ang="0">
                    <a:pos x="148" y="438"/>
                  </a:cxn>
                  <a:cxn ang="0">
                    <a:pos x="242" y="364"/>
                  </a:cxn>
                  <a:cxn ang="0">
                    <a:pos x="346" y="300"/>
                  </a:cxn>
                  <a:cxn ang="0">
                    <a:pos x="452" y="246"/>
                  </a:cxn>
                  <a:cxn ang="0">
                    <a:pos x="612" y="180"/>
                  </a:cxn>
                  <a:cxn ang="0">
                    <a:pos x="812" y="114"/>
                  </a:cxn>
                  <a:cxn ang="0">
                    <a:pos x="954" y="80"/>
                  </a:cxn>
                  <a:cxn ang="0">
                    <a:pos x="1150" y="42"/>
                  </a:cxn>
                  <a:cxn ang="0">
                    <a:pos x="1334" y="16"/>
                  </a:cxn>
                  <a:cxn ang="0">
                    <a:pos x="1524" y="0"/>
                  </a:cxn>
                  <a:cxn ang="0">
                    <a:pos x="1522" y="1086"/>
                  </a:cxn>
                  <a:cxn ang="0">
                    <a:pos x="1396" y="1092"/>
                  </a:cxn>
                  <a:cxn ang="0">
                    <a:pos x="1222" y="1098"/>
                  </a:cxn>
                  <a:cxn ang="0">
                    <a:pos x="1076" y="1096"/>
                  </a:cxn>
                  <a:cxn ang="0">
                    <a:pos x="894" y="1090"/>
                  </a:cxn>
                  <a:cxn ang="0">
                    <a:pos x="728" y="1072"/>
                  </a:cxn>
                  <a:cxn ang="0">
                    <a:pos x="558" y="1050"/>
                  </a:cxn>
                  <a:cxn ang="0">
                    <a:pos x="434" y="1026"/>
                  </a:cxn>
                  <a:cxn ang="0">
                    <a:pos x="328" y="996"/>
                  </a:cxn>
                  <a:cxn ang="0">
                    <a:pos x="242" y="964"/>
                  </a:cxn>
                  <a:cxn ang="0">
                    <a:pos x="166" y="932"/>
                  </a:cxn>
                  <a:cxn ang="0">
                    <a:pos x="104" y="894"/>
                  </a:cxn>
                  <a:cxn ang="0">
                    <a:pos x="52" y="852"/>
                  </a:cxn>
                  <a:cxn ang="0">
                    <a:pos x="24" y="820"/>
                  </a:cxn>
                  <a:cxn ang="0">
                    <a:pos x="8" y="786"/>
                  </a:cxn>
                  <a:cxn ang="0">
                    <a:pos x="0" y="746"/>
                  </a:cxn>
                </a:cxnLst>
                <a:rect l="0" t="0" r="r" b="b"/>
                <a:pathLst>
                  <a:path w="1524" h="1098">
                    <a:moveTo>
                      <a:pt x="0" y="746"/>
                    </a:moveTo>
                    <a:cubicBezTo>
                      <a:pt x="3" y="723"/>
                      <a:pt x="2" y="734"/>
                      <a:pt x="2" y="714"/>
                    </a:cubicBezTo>
                    <a:lnTo>
                      <a:pt x="2" y="682"/>
                    </a:lnTo>
                    <a:lnTo>
                      <a:pt x="14" y="636"/>
                    </a:lnTo>
                    <a:lnTo>
                      <a:pt x="32" y="586"/>
                    </a:lnTo>
                    <a:lnTo>
                      <a:pt x="70" y="524"/>
                    </a:lnTo>
                    <a:lnTo>
                      <a:pt x="148" y="438"/>
                    </a:lnTo>
                    <a:lnTo>
                      <a:pt x="242" y="364"/>
                    </a:lnTo>
                    <a:lnTo>
                      <a:pt x="346" y="300"/>
                    </a:lnTo>
                    <a:lnTo>
                      <a:pt x="452" y="246"/>
                    </a:lnTo>
                    <a:lnTo>
                      <a:pt x="612" y="180"/>
                    </a:lnTo>
                    <a:lnTo>
                      <a:pt x="812" y="114"/>
                    </a:lnTo>
                    <a:lnTo>
                      <a:pt x="954" y="80"/>
                    </a:lnTo>
                    <a:lnTo>
                      <a:pt x="1150" y="42"/>
                    </a:lnTo>
                    <a:lnTo>
                      <a:pt x="1334" y="16"/>
                    </a:lnTo>
                    <a:lnTo>
                      <a:pt x="1524" y="0"/>
                    </a:lnTo>
                    <a:lnTo>
                      <a:pt x="1522" y="1086"/>
                    </a:lnTo>
                    <a:lnTo>
                      <a:pt x="1396" y="1092"/>
                    </a:lnTo>
                    <a:lnTo>
                      <a:pt x="1222" y="1098"/>
                    </a:lnTo>
                    <a:lnTo>
                      <a:pt x="1076" y="1096"/>
                    </a:lnTo>
                    <a:lnTo>
                      <a:pt x="894" y="1090"/>
                    </a:lnTo>
                    <a:lnTo>
                      <a:pt x="728" y="1072"/>
                    </a:lnTo>
                    <a:lnTo>
                      <a:pt x="558" y="1050"/>
                    </a:lnTo>
                    <a:lnTo>
                      <a:pt x="434" y="1026"/>
                    </a:lnTo>
                    <a:lnTo>
                      <a:pt x="328" y="996"/>
                    </a:lnTo>
                    <a:lnTo>
                      <a:pt x="242" y="964"/>
                    </a:lnTo>
                    <a:lnTo>
                      <a:pt x="166" y="932"/>
                    </a:lnTo>
                    <a:lnTo>
                      <a:pt x="104" y="894"/>
                    </a:lnTo>
                    <a:lnTo>
                      <a:pt x="52" y="852"/>
                    </a:lnTo>
                    <a:lnTo>
                      <a:pt x="24" y="820"/>
                    </a:lnTo>
                    <a:lnTo>
                      <a:pt x="8" y="786"/>
                    </a:lnTo>
                    <a:lnTo>
                      <a:pt x="0" y="746"/>
                    </a:lnTo>
                    <a:close/>
                  </a:path>
                </a:pathLst>
              </a:custGeom>
              <a:solidFill>
                <a:schemeClr val="accent1">
                  <a:alpha val="50000"/>
                </a:schemeClr>
              </a:solidFill>
              <a:ln w="9525" cap="flat" cmpd="sng">
                <a:noFill/>
                <a:prstDash val="solid"/>
                <a:round/>
                <a:headEnd type="none" w="med" len="med"/>
                <a:tailEnd type="none" w="med" len="med"/>
              </a:ln>
              <a:effectLst/>
            </p:spPr>
            <p:txBody>
              <a:bodyPr wrap="none" lIns="0" tIns="0" rIns="0" bIns="0" anchor="ctr"/>
              <a:lstStyle/>
              <a:p>
                <a:endParaRPr lang="en-GB"/>
              </a:p>
            </p:txBody>
          </p:sp>
          <p:sp>
            <p:nvSpPr>
              <p:cNvPr id="23" name="Freeform 36">
                <a:extLst>
                  <a:ext uri="{FF2B5EF4-FFF2-40B4-BE49-F238E27FC236}">
                    <a16:creationId xmlns:a16="http://schemas.microsoft.com/office/drawing/2014/main" id="{8ABBD14B-629E-BB00-0CAB-AA21B8E03112}"/>
                  </a:ext>
                </a:extLst>
              </p:cNvPr>
              <p:cNvSpPr>
                <a:spLocks/>
              </p:cNvSpPr>
              <p:nvPr/>
            </p:nvSpPr>
            <p:spPr bwMode="auto">
              <a:xfrm>
                <a:off x="905" y="2017"/>
                <a:ext cx="1530" cy="822"/>
              </a:xfrm>
              <a:custGeom>
                <a:avLst/>
                <a:gdLst/>
                <a:ahLst/>
                <a:cxnLst>
                  <a:cxn ang="0">
                    <a:pos x="0" y="570"/>
                  </a:cxn>
                  <a:cxn ang="0">
                    <a:pos x="14" y="510"/>
                  </a:cxn>
                  <a:cxn ang="0">
                    <a:pos x="36" y="474"/>
                  </a:cxn>
                  <a:cxn ang="0">
                    <a:pos x="66" y="434"/>
                  </a:cxn>
                  <a:cxn ang="0">
                    <a:pos x="114" y="390"/>
                  </a:cxn>
                  <a:cxn ang="0">
                    <a:pos x="170" y="350"/>
                  </a:cxn>
                  <a:cxn ang="0">
                    <a:pos x="276" y="288"/>
                  </a:cxn>
                  <a:cxn ang="0">
                    <a:pos x="368" y="244"/>
                  </a:cxn>
                  <a:cxn ang="0">
                    <a:pos x="458" y="210"/>
                  </a:cxn>
                  <a:cxn ang="0">
                    <a:pos x="600" y="160"/>
                  </a:cxn>
                  <a:cxn ang="0">
                    <a:pos x="758" y="118"/>
                  </a:cxn>
                  <a:cxn ang="0">
                    <a:pos x="948" y="76"/>
                  </a:cxn>
                  <a:cxn ang="0">
                    <a:pos x="1084" y="52"/>
                  </a:cxn>
                  <a:cxn ang="0">
                    <a:pos x="1272" y="24"/>
                  </a:cxn>
                  <a:cxn ang="0">
                    <a:pos x="1428" y="8"/>
                  </a:cxn>
                  <a:cxn ang="0">
                    <a:pos x="1530" y="0"/>
                  </a:cxn>
                  <a:cxn ang="0">
                    <a:pos x="1530" y="806"/>
                  </a:cxn>
                  <a:cxn ang="0">
                    <a:pos x="1420" y="814"/>
                  </a:cxn>
                  <a:cxn ang="0">
                    <a:pos x="1294" y="820"/>
                  </a:cxn>
                  <a:cxn ang="0">
                    <a:pos x="1144" y="822"/>
                  </a:cxn>
                  <a:cxn ang="0">
                    <a:pos x="942" y="822"/>
                  </a:cxn>
                  <a:cxn ang="0">
                    <a:pos x="824" y="818"/>
                  </a:cxn>
                  <a:cxn ang="0">
                    <a:pos x="702" y="810"/>
                  </a:cxn>
                  <a:cxn ang="0">
                    <a:pos x="582" y="800"/>
                  </a:cxn>
                  <a:cxn ang="0">
                    <a:pos x="470" y="784"/>
                  </a:cxn>
                  <a:cxn ang="0">
                    <a:pos x="346" y="764"/>
                  </a:cxn>
                  <a:cxn ang="0">
                    <a:pos x="238" y="738"/>
                  </a:cxn>
                  <a:cxn ang="0">
                    <a:pos x="162" y="714"/>
                  </a:cxn>
                  <a:cxn ang="0">
                    <a:pos x="116" y="692"/>
                  </a:cxn>
                  <a:cxn ang="0">
                    <a:pos x="82" y="676"/>
                  </a:cxn>
                  <a:cxn ang="0">
                    <a:pos x="56" y="658"/>
                  </a:cxn>
                  <a:cxn ang="0">
                    <a:pos x="34" y="638"/>
                  </a:cxn>
                  <a:cxn ang="0">
                    <a:pos x="10" y="614"/>
                  </a:cxn>
                  <a:cxn ang="0">
                    <a:pos x="2" y="592"/>
                  </a:cxn>
                  <a:cxn ang="0">
                    <a:pos x="0" y="570"/>
                  </a:cxn>
                </a:cxnLst>
                <a:rect l="0" t="0" r="r" b="b"/>
                <a:pathLst>
                  <a:path w="1530" h="822">
                    <a:moveTo>
                      <a:pt x="0" y="570"/>
                    </a:moveTo>
                    <a:lnTo>
                      <a:pt x="14" y="510"/>
                    </a:lnTo>
                    <a:lnTo>
                      <a:pt x="36" y="474"/>
                    </a:lnTo>
                    <a:lnTo>
                      <a:pt x="66" y="434"/>
                    </a:lnTo>
                    <a:lnTo>
                      <a:pt x="114" y="390"/>
                    </a:lnTo>
                    <a:lnTo>
                      <a:pt x="170" y="350"/>
                    </a:lnTo>
                    <a:lnTo>
                      <a:pt x="276" y="288"/>
                    </a:lnTo>
                    <a:lnTo>
                      <a:pt x="368" y="244"/>
                    </a:lnTo>
                    <a:lnTo>
                      <a:pt x="458" y="210"/>
                    </a:lnTo>
                    <a:lnTo>
                      <a:pt x="600" y="160"/>
                    </a:lnTo>
                    <a:lnTo>
                      <a:pt x="758" y="118"/>
                    </a:lnTo>
                    <a:lnTo>
                      <a:pt x="948" y="76"/>
                    </a:lnTo>
                    <a:lnTo>
                      <a:pt x="1084" y="52"/>
                    </a:lnTo>
                    <a:lnTo>
                      <a:pt x="1272" y="24"/>
                    </a:lnTo>
                    <a:lnTo>
                      <a:pt x="1428" y="8"/>
                    </a:lnTo>
                    <a:lnTo>
                      <a:pt x="1530" y="0"/>
                    </a:lnTo>
                    <a:lnTo>
                      <a:pt x="1530" y="806"/>
                    </a:lnTo>
                    <a:lnTo>
                      <a:pt x="1420" y="814"/>
                    </a:lnTo>
                    <a:lnTo>
                      <a:pt x="1294" y="820"/>
                    </a:lnTo>
                    <a:lnTo>
                      <a:pt x="1144" y="822"/>
                    </a:lnTo>
                    <a:lnTo>
                      <a:pt x="942" y="822"/>
                    </a:lnTo>
                    <a:lnTo>
                      <a:pt x="824" y="818"/>
                    </a:lnTo>
                    <a:lnTo>
                      <a:pt x="702" y="810"/>
                    </a:lnTo>
                    <a:lnTo>
                      <a:pt x="582" y="800"/>
                    </a:lnTo>
                    <a:lnTo>
                      <a:pt x="470" y="784"/>
                    </a:lnTo>
                    <a:lnTo>
                      <a:pt x="346" y="764"/>
                    </a:lnTo>
                    <a:lnTo>
                      <a:pt x="238" y="738"/>
                    </a:lnTo>
                    <a:lnTo>
                      <a:pt x="162" y="714"/>
                    </a:lnTo>
                    <a:lnTo>
                      <a:pt x="116" y="692"/>
                    </a:lnTo>
                    <a:lnTo>
                      <a:pt x="82" y="676"/>
                    </a:lnTo>
                    <a:lnTo>
                      <a:pt x="56" y="658"/>
                    </a:lnTo>
                    <a:lnTo>
                      <a:pt x="34" y="638"/>
                    </a:lnTo>
                    <a:lnTo>
                      <a:pt x="10" y="614"/>
                    </a:lnTo>
                    <a:lnTo>
                      <a:pt x="2" y="592"/>
                    </a:lnTo>
                    <a:lnTo>
                      <a:pt x="0" y="570"/>
                    </a:lnTo>
                    <a:close/>
                  </a:path>
                </a:pathLst>
              </a:custGeom>
              <a:solidFill>
                <a:schemeClr val="accent1">
                  <a:alpha val="50000"/>
                </a:schemeClr>
              </a:solidFill>
              <a:ln w="9525" cap="flat" cmpd="sng">
                <a:noFill/>
                <a:prstDash val="solid"/>
                <a:round/>
                <a:headEnd type="none" w="med" len="med"/>
                <a:tailEnd type="none" w="med" len="med"/>
              </a:ln>
              <a:effectLst/>
            </p:spPr>
            <p:txBody>
              <a:bodyPr wrap="none" lIns="0" tIns="0" rIns="0" bIns="0" anchor="ctr"/>
              <a:lstStyle/>
              <a:p>
                <a:endParaRPr lang="en-GB"/>
              </a:p>
            </p:txBody>
          </p:sp>
          <p:sp>
            <p:nvSpPr>
              <p:cNvPr id="24" name="Freeform 37">
                <a:extLst>
                  <a:ext uri="{FF2B5EF4-FFF2-40B4-BE49-F238E27FC236}">
                    <a16:creationId xmlns:a16="http://schemas.microsoft.com/office/drawing/2014/main" id="{D310C563-A193-E984-C7C3-F18385AED5EE}"/>
                  </a:ext>
                </a:extLst>
              </p:cNvPr>
              <p:cNvSpPr>
                <a:spLocks/>
              </p:cNvSpPr>
              <p:nvPr/>
            </p:nvSpPr>
            <p:spPr bwMode="auto">
              <a:xfrm>
                <a:off x="899" y="2171"/>
                <a:ext cx="1528" cy="582"/>
              </a:xfrm>
              <a:custGeom>
                <a:avLst/>
                <a:gdLst/>
                <a:ahLst/>
                <a:cxnLst>
                  <a:cxn ang="0">
                    <a:pos x="0" y="418"/>
                  </a:cxn>
                  <a:cxn ang="0">
                    <a:pos x="18" y="384"/>
                  </a:cxn>
                  <a:cxn ang="0">
                    <a:pos x="44" y="354"/>
                  </a:cxn>
                  <a:cxn ang="0">
                    <a:pos x="94" y="316"/>
                  </a:cxn>
                  <a:cxn ang="0">
                    <a:pos x="144" y="288"/>
                  </a:cxn>
                  <a:cxn ang="0">
                    <a:pos x="240" y="242"/>
                  </a:cxn>
                  <a:cxn ang="0">
                    <a:pos x="364" y="198"/>
                  </a:cxn>
                  <a:cxn ang="0">
                    <a:pos x="494" y="160"/>
                  </a:cxn>
                  <a:cxn ang="0">
                    <a:pos x="668" y="118"/>
                  </a:cxn>
                  <a:cxn ang="0">
                    <a:pos x="830" y="84"/>
                  </a:cxn>
                  <a:cxn ang="0">
                    <a:pos x="1074" y="46"/>
                  </a:cxn>
                  <a:cxn ang="0">
                    <a:pos x="1348" y="14"/>
                  </a:cxn>
                  <a:cxn ang="0">
                    <a:pos x="1528" y="0"/>
                  </a:cxn>
                  <a:cxn ang="0">
                    <a:pos x="1528" y="560"/>
                  </a:cxn>
                  <a:cxn ang="0">
                    <a:pos x="1364" y="570"/>
                  </a:cxn>
                  <a:cxn ang="0">
                    <a:pos x="1184" y="578"/>
                  </a:cxn>
                  <a:cxn ang="0">
                    <a:pos x="1008" y="582"/>
                  </a:cxn>
                  <a:cxn ang="0">
                    <a:pos x="796" y="582"/>
                  </a:cxn>
                  <a:cxn ang="0">
                    <a:pos x="600" y="578"/>
                  </a:cxn>
                  <a:cxn ang="0">
                    <a:pos x="442" y="566"/>
                  </a:cxn>
                  <a:cxn ang="0">
                    <a:pos x="346" y="556"/>
                  </a:cxn>
                  <a:cxn ang="0">
                    <a:pos x="242" y="540"/>
                  </a:cxn>
                  <a:cxn ang="0">
                    <a:pos x="146" y="522"/>
                  </a:cxn>
                  <a:cxn ang="0">
                    <a:pos x="82" y="498"/>
                  </a:cxn>
                  <a:cxn ang="0">
                    <a:pos x="36" y="474"/>
                  </a:cxn>
                  <a:cxn ang="0">
                    <a:pos x="18" y="458"/>
                  </a:cxn>
                  <a:cxn ang="0">
                    <a:pos x="0" y="434"/>
                  </a:cxn>
                  <a:cxn ang="0">
                    <a:pos x="0" y="418"/>
                  </a:cxn>
                </a:cxnLst>
                <a:rect l="0" t="0" r="r" b="b"/>
                <a:pathLst>
                  <a:path w="1528" h="582">
                    <a:moveTo>
                      <a:pt x="0" y="418"/>
                    </a:moveTo>
                    <a:lnTo>
                      <a:pt x="18" y="384"/>
                    </a:lnTo>
                    <a:lnTo>
                      <a:pt x="44" y="354"/>
                    </a:lnTo>
                    <a:lnTo>
                      <a:pt x="94" y="316"/>
                    </a:lnTo>
                    <a:lnTo>
                      <a:pt x="144" y="288"/>
                    </a:lnTo>
                    <a:lnTo>
                      <a:pt x="240" y="242"/>
                    </a:lnTo>
                    <a:lnTo>
                      <a:pt x="364" y="198"/>
                    </a:lnTo>
                    <a:lnTo>
                      <a:pt x="494" y="160"/>
                    </a:lnTo>
                    <a:lnTo>
                      <a:pt x="668" y="118"/>
                    </a:lnTo>
                    <a:lnTo>
                      <a:pt x="830" y="84"/>
                    </a:lnTo>
                    <a:lnTo>
                      <a:pt x="1074" y="46"/>
                    </a:lnTo>
                    <a:lnTo>
                      <a:pt x="1348" y="14"/>
                    </a:lnTo>
                    <a:lnTo>
                      <a:pt x="1528" y="0"/>
                    </a:lnTo>
                    <a:lnTo>
                      <a:pt x="1528" y="560"/>
                    </a:lnTo>
                    <a:lnTo>
                      <a:pt x="1364" y="570"/>
                    </a:lnTo>
                    <a:lnTo>
                      <a:pt x="1184" y="578"/>
                    </a:lnTo>
                    <a:lnTo>
                      <a:pt x="1008" y="582"/>
                    </a:lnTo>
                    <a:lnTo>
                      <a:pt x="796" y="582"/>
                    </a:lnTo>
                    <a:lnTo>
                      <a:pt x="600" y="578"/>
                    </a:lnTo>
                    <a:lnTo>
                      <a:pt x="442" y="566"/>
                    </a:lnTo>
                    <a:lnTo>
                      <a:pt x="346" y="556"/>
                    </a:lnTo>
                    <a:lnTo>
                      <a:pt x="242" y="540"/>
                    </a:lnTo>
                    <a:lnTo>
                      <a:pt x="146" y="522"/>
                    </a:lnTo>
                    <a:lnTo>
                      <a:pt x="82" y="498"/>
                    </a:lnTo>
                    <a:lnTo>
                      <a:pt x="36" y="474"/>
                    </a:lnTo>
                    <a:lnTo>
                      <a:pt x="18" y="458"/>
                    </a:lnTo>
                    <a:lnTo>
                      <a:pt x="0" y="434"/>
                    </a:lnTo>
                    <a:lnTo>
                      <a:pt x="0" y="418"/>
                    </a:lnTo>
                    <a:close/>
                  </a:path>
                </a:pathLst>
              </a:custGeom>
              <a:solidFill>
                <a:schemeClr val="accent1">
                  <a:alpha val="50000"/>
                </a:schemeClr>
              </a:solidFill>
              <a:ln w="9525" cap="flat" cmpd="sng">
                <a:solidFill>
                  <a:schemeClr val="accent1"/>
                </a:solidFill>
                <a:prstDash val="solid"/>
                <a:round/>
                <a:headEnd type="none" w="med" len="med"/>
                <a:tailEnd type="none" w="med" len="med"/>
              </a:ln>
              <a:effectLst/>
            </p:spPr>
            <p:txBody>
              <a:bodyPr wrap="none" lIns="0" tIns="0" rIns="0" bIns="0" anchor="ctr"/>
              <a:lstStyle/>
              <a:p>
                <a:endParaRPr lang="en-GB" dirty="0"/>
              </a:p>
            </p:txBody>
          </p:sp>
          <p:sp>
            <p:nvSpPr>
              <p:cNvPr id="25" name="Arc 38">
                <a:extLst>
                  <a:ext uri="{FF2B5EF4-FFF2-40B4-BE49-F238E27FC236}">
                    <a16:creationId xmlns:a16="http://schemas.microsoft.com/office/drawing/2014/main" id="{30AA30C6-08B0-0E39-0863-3037749C8D4C}"/>
                  </a:ext>
                </a:extLst>
              </p:cNvPr>
              <p:cNvSpPr>
                <a:spLocks/>
              </p:cNvSpPr>
              <p:nvPr/>
            </p:nvSpPr>
            <p:spPr bwMode="auto">
              <a:xfrm rot="21340421" flipH="1">
                <a:off x="886" y="2076"/>
                <a:ext cx="1561" cy="475"/>
              </a:xfrm>
              <a:custGeom>
                <a:avLst/>
                <a:gdLst>
                  <a:gd name="G0" fmla="+- 1019 0 0"/>
                  <a:gd name="G1" fmla="+- 21600 0 0"/>
                  <a:gd name="G2" fmla="+- 21600 0 0"/>
                  <a:gd name="T0" fmla="*/ 0 w 22619"/>
                  <a:gd name="T1" fmla="*/ 24 h 21600"/>
                  <a:gd name="T2" fmla="*/ 22619 w 22619"/>
                  <a:gd name="T3" fmla="*/ 21600 h 21600"/>
                  <a:gd name="T4" fmla="*/ 1019 w 22619"/>
                  <a:gd name="T5" fmla="*/ 21600 h 21600"/>
                </a:gdLst>
                <a:ahLst/>
                <a:cxnLst>
                  <a:cxn ang="0">
                    <a:pos x="T0" y="T1"/>
                  </a:cxn>
                  <a:cxn ang="0">
                    <a:pos x="T2" y="T3"/>
                  </a:cxn>
                  <a:cxn ang="0">
                    <a:pos x="T4" y="T5"/>
                  </a:cxn>
                </a:cxnLst>
                <a:rect l="0" t="0" r="r" b="b"/>
                <a:pathLst>
                  <a:path w="22619" h="21600" fill="none" extrusionOk="0">
                    <a:moveTo>
                      <a:pt x="0" y="24"/>
                    </a:moveTo>
                    <a:cubicBezTo>
                      <a:pt x="339" y="8"/>
                      <a:pt x="679" y="-1"/>
                      <a:pt x="1019" y="0"/>
                    </a:cubicBezTo>
                    <a:cubicBezTo>
                      <a:pt x="12948" y="0"/>
                      <a:pt x="22619" y="9670"/>
                      <a:pt x="22619" y="21600"/>
                    </a:cubicBezTo>
                  </a:path>
                  <a:path w="22619" h="21600" stroke="0" extrusionOk="0">
                    <a:moveTo>
                      <a:pt x="0" y="24"/>
                    </a:moveTo>
                    <a:cubicBezTo>
                      <a:pt x="339" y="8"/>
                      <a:pt x="679" y="-1"/>
                      <a:pt x="1019" y="0"/>
                    </a:cubicBezTo>
                    <a:cubicBezTo>
                      <a:pt x="12948" y="0"/>
                      <a:pt x="22619" y="9670"/>
                      <a:pt x="22619" y="21600"/>
                    </a:cubicBezTo>
                    <a:lnTo>
                      <a:pt x="1019" y="21600"/>
                    </a:lnTo>
                    <a:close/>
                  </a:path>
                </a:pathLst>
              </a:custGeom>
              <a:noFill/>
              <a:ln w="9525">
                <a:solidFill>
                  <a:schemeClr val="tx1"/>
                </a:solidFill>
                <a:round/>
                <a:headEnd/>
                <a:tailEnd/>
              </a:ln>
              <a:effectLst/>
            </p:spPr>
            <p:txBody>
              <a:bodyPr wrap="none" lIns="0" tIns="0" rIns="0" bIns="0" anchor="ctr"/>
              <a:lstStyle/>
              <a:p>
                <a:endParaRPr lang="en-GB"/>
              </a:p>
            </p:txBody>
          </p:sp>
          <p:sp>
            <p:nvSpPr>
              <p:cNvPr id="26" name="Arc 39">
                <a:extLst>
                  <a:ext uri="{FF2B5EF4-FFF2-40B4-BE49-F238E27FC236}">
                    <a16:creationId xmlns:a16="http://schemas.microsoft.com/office/drawing/2014/main" id="{7E942B3F-42F0-E33D-451E-E223DAE59F81}"/>
                  </a:ext>
                </a:extLst>
              </p:cNvPr>
              <p:cNvSpPr>
                <a:spLocks/>
              </p:cNvSpPr>
              <p:nvPr/>
            </p:nvSpPr>
            <p:spPr bwMode="auto">
              <a:xfrm rot="21340421" flipH="1">
                <a:off x="887" y="2228"/>
                <a:ext cx="1561" cy="332"/>
              </a:xfrm>
              <a:custGeom>
                <a:avLst/>
                <a:gdLst>
                  <a:gd name="G0" fmla="+- 628 0 0"/>
                  <a:gd name="G1" fmla="+- 21600 0 0"/>
                  <a:gd name="G2" fmla="+- 21600 0 0"/>
                  <a:gd name="T0" fmla="*/ 0 w 22228"/>
                  <a:gd name="T1" fmla="*/ 9 h 21600"/>
                  <a:gd name="T2" fmla="*/ 22228 w 22228"/>
                  <a:gd name="T3" fmla="*/ 21600 h 21600"/>
                  <a:gd name="T4" fmla="*/ 628 w 22228"/>
                  <a:gd name="T5" fmla="*/ 21600 h 21600"/>
                </a:gdLst>
                <a:ahLst/>
                <a:cxnLst>
                  <a:cxn ang="0">
                    <a:pos x="T0" y="T1"/>
                  </a:cxn>
                  <a:cxn ang="0">
                    <a:pos x="T2" y="T3"/>
                  </a:cxn>
                  <a:cxn ang="0">
                    <a:pos x="T4" y="T5"/>
                  </a:cxn>
                </a:cxnLst>
                <a:rect l="0" t="0" r="r" b="b"/>
                <a:pathLst>
                  <a:path w="22228" h="21600" fill="none" extrusionOk="0">
                    <a:moveTo>
                      <a:pt x="0" y="9"/>
                    </a:moveTo>
                    <a:cubicBezTo>
                      <a:pt x="209" y="3"/>
                      <a:pt x="418" y="-1"/>
                      <a:pt x="628" y="0"/>
                    </a:cubicBezTo>
                    <a:cubicBezTo>
                      <a:pt x="12557" y="0"/>
                      <a:pt x="22228" y="9670"/>
                      <a:pt x="22228" y="21600"/>
                    </a:cubicBezTo>
                  </a:path>
                  <a:path w="22228" h="21600" stroke="0" extrusionOk="0">
                    <a:moveTo>
                      <a:pt x="0" y="9"/>
                    </a:moveTo>
                    <a:cubicBezTo>
                      <a:pt x="209" y="3"/>
                      <a:pt x="418" y="-1"/>
                      <a:pt x="628" y="0"/>
                    </a:cubicBezTo>
                    <a:cubicBezTo>
                      <a:pt x="12557" y="0"/>
                      <a:pt x="22228" y="9670"/>
                      <a:pt x="22228" y="21600"/>
                    </a:cubicBezTo>
                    <a:lnTo>
                      <a:pt x="628" y="21600"/>
                    </a:lnTo>
                    <a:close/>
                  </a:path>
                </a:pathLst>
              </a:custGeom>
              <a:noFill/>
              <a:ln w="9525">
                <a:solidFill>
                  <a:schemeClr val="tx1"/>
                </a:solidFill>
                <a:round/>
                <a:headEnd/>
                <a:tailEnd/>
              </a:ln>
              <a:effectLst/>
            </p:spPr>
            <p:txBody>
              <a:bodyPr wrap="none" lIns="0" tIns="0" rIns="0" bIns="0" anchor="ctr"/>
              <a:lstStyle/>
              <a:p>
                <a:endParaRPr lang="en-GB"/>
              </a:p>
            </p:txBody>
          </p:sp>
          <p:sp>
            <p:nvSpPr>
              <p:cNvPr id="27" name="Arc 40">
                <a:extLst>
                  <a:ext uri="{FF2B5EF4-FFF2-40B4-BE49-F238E27FC236}">
                    <a16:creationId xmlns:a16="http://schemas.microsoft.com/office/drawing/2014/main" id="{51FC2179-9B2E-5A0F-0E9D-566A7BA4C28C}"/>
                  </a:ext>
                </a:extLst>
              </p:cNvPr>
              <p:cNvSpPr>
                <a:spLocks/>
              </p:cNvSpPr>
              <p:nvPr/>
            </p:nvSpPr>
            <p:spPr bwMode="auto">
              <a:xfrm rot="21340421" flipH="1">
                <a:off x="880" y="1904"/>
                <a:ext cx="1575" cy="618"/>
              </a:xfrm>
              <a:custGeom>
                <a:avLst/>
                <a:gdLst>
                  <a:gd name="G0" fmla="+- 833 0 0"/>
                  <a:gd name="G1" fmla="+- 21600 0 0"/>
                  <a:gd name="G2" fmla="+- 21600 0 0"/>
                  <a:gd name="T0" fmla="*/ 0 w 22433"/>
                  <a:gd name="T1" fmla="*/ 16 h 21600"/>
                  <a:gd name="T2" fmla="*/ 22433 w 22433"/>
                  <a:gd name="T3" fmla="*/ 21600 h 21600"/>
                  <a:gd name="T4" fmla="*/ 833 w 22433"/>
                  <a:gd name="T5" fmla="*/ 21600 h 21600"/>
                </a:gdLst>
                <a:ahLst/>
                <a:cxnLst>
                  <a:cxn ang="0">
                    <a:pos x="T0" y="T1"/>
                  </a:cxn>
                  <a:cxn ang="0">
                    <a:pos x="T2" y="T3"/>
                  </a:cxn>
                  <a:cxn ang="0">
                    <a:pos x="T4" y="T5"/>
                  </a:cxn>
                </a:cxnLst>
                <a:rect l="0" t="0" r="r" b="b"/>
                <a:pathLst>
                  <a:path w="22433" h="21600" fill="none" extrusionOk="0">
                    <a:moveTo>
                      <a:pt x="0" y="16"/>
                    </a:moveTo>
                    <a:cubicBezTo>
                      <a:pt x="277" y="5"/>
                      <a:pt x="555" y="-1"/>
                      <a:pt x="833" y="0"/>
                    </a:cubicBezTo>
                    <a:cubicBezTo>
                      <a:pt x="12762" y="0"/>
                      <a:pt x="22433" y="9670"/>
                      <a:pt x="22433" y="21600"/>
                    </a:cubicBezTo>
                  </a:path>
                  <a:path w="22433" h="21600" stroke="0" extrusionOk="0">
                    <a:moveTo>
                      <a:pt x="0" y="16"/>
                    </a:moveTo>
                    <a:cubicBezTo>
                      <a:pt x="277" y="5"/>
                      <a:pt x="555" y="-1"/>
                      <a:pt x="833" y="0"/>
                    </a:cubicBezTo>
                    <a:cubicBezTo>
                      <a:pt x="12762" y="0"/>
                      <a:pt x="22433" y="9670"/>
                      <a:pt x="22433" y="21600"/>
                    </a:cubicBezTo>
                    <a:lnTo>
                      <a:pt x="833" y="21600"/>
                    </a:lnTo>
                    <a:close/>
                  </a:path>
                </a:pathLst>
              </a:custGeom>
              <a:noFill/>
              <a:ln w="9525">
                <a:solidFill>
                  <a:schemeClr val="tx1"/>
                </a:solidFill>
                <a:round/>
                <a:headEnd/>
                <a:tailEnd/>
              </a:ln>
              <a:effectLst/>
            </p:spPr>
            <p:txBody>
              <a:bodyPr wrap="none" lIns="0" tIns="0" rIns="0" bIns="0" anchor="ctr"/>
              <a:lstStyle/>
              <a:p>
                <a:endParaRPr lang="en-GB"/>
              </a:p>
            </p:txBody>
          </p:sp>
          <p:sp>
            <p:nvSpPr>
              <p:cNvPr id="28" name="Arc 41">
                <a:extLst>
                  <a:ext uri="{FF2B5EF4-FFF2-40B4-BE49-F238E27FC236}">
                    <a16:creationId xmlns:a16="http://schemas.microsoft.com/office/drawing/2014/main" id="{A9FB157D-6F3F-C399-72FF-BFAE04B5FC5B}"/>
                  </a:ext>
                </a:extLst>
              </p:cNvPr>
              <p:cNvSpPr>
                <a:spLocks/>
              </p:cNvSpPr>
              <p:nvPr/>
            </p:nvSpPr>
            <p:spPr bwMode="auto">
              <a:xfrm rot="-259579" flipH="1" flipV="1">
                <a:off x="911" y="2528"/>
                <a:ext cx="1523" cy="352"/>
              </a:xfrm>
              <a:custGeom>
                <a:avLst/>
                <a:gdLst>
                  <a:gd name="G0" fmla="+- 0 0 0"/>
                  <a:gd name="G1" fmla="+- 21599 0 0"/>
                  <a:gd name="G2" fmla="+- 21600 0 0"/>
                  <a:gd name="T0" fmla="*/ 216 w 21600"/>
                  <a:gd name="T1" fmla="*/ 0 h 21599"/>
                  <a:gd name="T2" fmla="*/ 21600 w 21600"/>
                  <a:gd name="T3" fmla="*/ 21599 h 21599"/>
                  <a:gd name="T4" fmla="*/ 0 w 21600"/>
                  <a:gd name="T5" fmla="*/ 21599 h 21599"/>
                </a:gdLst>
                <a:ahLst/>
                <a:cxnLst>
                  <a:cxn ang="0">
                    <a:pos x="T0" y="T1"/>
                  </a:cxn>
                  <a:cxn ang="0">
                    <a:pos x="T2" y="T3"/>
                  </a:cxn>
                  <a:cxn ang="0">
                    <a:pos x="T4" y="T5"/>
                  </a:cxn>
                </a:cxnLst>
                <a:rect l="0" t="0" r="r" b="b"/>
                <a:pathLst>
                  <a:path w="21600" h="21599" fill="none" extrusionOk="0">
                    <a:moveTo>
                      <a:pt x="215" y="0"/>
                    </a:moveTo>
                    <a:cubicBezTo>
                      <a:pt x="12060" y="118"/>
                      <a:pt x="21600" y="9753"/>
                      <a:pt x="21600" y="21599"/>
                    </a:cubicBezTo>
                  </a:path>
                  <a:path w="21600" h="21599" stroke="0" extrusionOk="0">
                    <a:moveTo>
                      <a:pt x="215" y="0"/>
                    </a:moveTo>
                    <a:cubicBezTo>
                      <a:pt x="12060" y="118"/>
                      <a:pt x="21600" y="9753"/>
                      <a:pt x="21600" y="21599"/>
                    </a:cubicBezTo>
                    <a:lnTo>
                      <a:pt x="0" y="21599"/>
                    </a:lnTo>
                    <a:close/>
                  </a:path>
                </a:pathLst>
              </a:custGeom>
              <a:noFill/>
              <a:ln w="9525">
                <a:solidFill>
                  <a:schemeClr val="tx1"/>
                </a:solidFill>
                <a:round/>
                <a:headEnd/>
                <a:tailEnd/>
              </a:ln>
              <a:effectLst/>
            </p:spPr>
            <p:txBody>
              <a:bodyPr wrap="none" lIns="0" tIns="0" rIns="0" bIns="0" anchor="ctr"/>
              <a:lstStyle/>
              <a:p>
                <a:endParaRPr lang="en-GB"/>
              </a:p>
            </p:txBody>
          </p:sp>
          <p:sp>
            <p:nvSpPr>
              <p:cNvPr id="29" name="Arc 42">
                <a:extLst>
                  <a:ext uri="{FF2B5EF4-FFF2-40B4-BE49-F238E27FC236}">
                    <a16:creationId xmlns:a16="http://schemas.microsoft.com/office/drawing/2014/main" id="{38660799-45C5-5075-60C8-556C2D492548}"/>
                  </a:ext>
                </a:extLst>
              </p:cNvPr>
              <p:cNvSpPr>
                <a:spLocks/>
              </p:cNvSpPr>
              <p:nvPr/>
            </p:nvSpPr>
            <p:spPr bwMode="auto">
              <a:xfrm rot="-259579" flipH="1" flipV="1">
                <a:off x="915" y="2540"/>
                <a:ext cx="1523" cy="247"/>
              </a:xfrm>
              <a:custGeom>
                <a:avLst/>
                <a:gdLst>
                  <a:gd name="G0" fmla="+- 0 0 0"/>
                  <a:gd name="G1" fmla="+- 21598 0 0"/>
                  <a:gd name="G2" fmla="+- 21600 0 0"/>
                  <a:gd name="T0" fmla="*/ 277 w 21600"/>
                  <a:gd name="T1" fmla="*/ 0 h 21598"/>
                  <a:gd name="T2" fmla="*/ 21600 w 21600"/>
                  <a:gd name="T3" fmla="*/ 21598 h 21598"/>
                  <a:gd name="T4" fmla="*/ 0 w 21600"/>
                  <a:gd name="T5" fmla="*/ 21598 h 21598"/>
                </a:gdLst>
                <a:ahLst/>
                <a:cxnLst>
                  <a:cxn ang="0">
                    <a:pos x="T0" y="T1"/>
                  </a:cxn>
                  <a:cxn ang="0">
                    <a:pos x="T2" y="T3"/>
                  </a:cxn>
                  <a:cxn ang="0">
                    <a:pos x="T4" y="T5"/>
                  </a:cxn>
                </a:cxnLst>
                <a:rect l="0" t="0" r="r" b="b"/>
                <a:pathLst>
                  <a:path w="21600" h="21598" fill="none" extrusionOk="0">
                    <a:moveTo>
                      <a:pt x="277" y="-1"/>
                    </a:moveTo>
                    <a:cubicBezTo>
                      <a:pt x="12097" y="151"/>
                      <a:pt x="21600" y="9776"/>
                      <a:pt x="21600" y="21598"/>
                    </a:cubicBezTo>
                  </a:path>
                  <a:path w="21600" h="21598" stroke="0" extrusionOk="0">
                    <a:moveTo>
                      <a:pt x="277" y="-1"/>
                    </a:moveTo>
                    <a:cubicBezTo>
                      <a:pt x="12097" y="151"/>
                      <a:pt x="21600" y="9776"/>
                      <a:pt x="21600" y="21598"/>
                    </a:cubicBezTo>
                    <a:lnTo>
                      <a:pt x="0" y="21598"/>
                    </a:lnTo>
                    <a:close/>
                  </a:path>
                </a:pathLst>
              </a:custGeom>
              <a:noFill/>
              <a:ln w="9525">
                <a:solidFill>
                  <a:schemeClr val="tx1"/>
                </a:solidFill>
                <a:round/>
                <a:headEnd/>
                <a:tailEnd/>
              </a:ln>
              <a:effectLst/>
            </p:spPr>
            <p:txBody>
              <a:bodyPr wrap="none" lIns="0" tIns="0" rIns="0" bIns="0" anchor="ctr"/>
              <a:lstStyle/>
              <a:p>
                <a:endParaRPr lang="en-GB"/>
              </a:p>
            </p:txBody>
          </p:sp>
          <p:sp>
            <p:nvSpPr>
              <p:cNvPr id="30" name="Arc 43">
                <a:extLst>
                  <a:ext uri="{FF2B5EF4-FFF2-40B4-BE49-F238E27FC236}">
                    <a16:creationId xmlns:a16="http://schemas.microsoft.com/office/drawing/2014/main" id="{020898B0-2AF9-31C2-A2B0-49376A437E4A}"/>
                  </a:ext>
                </a:extLst>
              </p:cNvPr>
              <p:cNvSpPr>
                <a:spLocks/>
              </p:cNvSpPr>
              <p:nvPr/>
            </p:nvSpPr>
            <p:spPr bwMode="auto">
              <a:xfrm rot="-259579" flipH="1" flipV="1">
                <a:off x="914" y="2528"/>
                <a:ext cx="1523" cy="458"/>
              </a:xfrm>
              <a:custGeom>
                <a:avLst/>
                <a:gdLst>
                  <a:gd name="G0" fmla="+- 0 0 0"/>
                  <a:gd name="G1" fmla="+- 21598 0 0"/>
                  <a:gd name="G2" fmla="+- 21600 0 0"/>
                  <a:gd name="T0" fmla="*/ 301 w 21600"/>
                  <a:gd name="T1" fmla="*/ 0 h 21598"/>
                  <a:gd name="T2" fmla="*/ 21600 w 21600"/>
                  <a:gd name="T3" fmla="*/ 21598 h 21598"/>
                  <a:gd name="T4" fmla="*/ 0 w 21600"/>
                  <a:gd name="T5" fmla="*/ 21598 h 21598"/>
                </a:gdLst>
                <a:ahLst/>
                <a:cxnLst>
                  <a:cxn ang="0">
                    <a:pos x="T0" y="T1"/>
                  </a:cxn>
                  <a:cxn ang="0">
                    <a:pos x="T2" y="T3"/>
                  </a:cxn>
                  <a:cxn ang="0">
                    <a:pos x="T4" y="T5"/>
                  </a:cxn>
                </a:cxnLst>
                <a:rect l="0" t="0" r="r" b="b"/>
                <a:pathLst>
                  <a:path w="21600" h="21598" fill="none" extrusionOk="0">
                    <a:moveTo>
                      <a:pt x="300" y="0"/>
                    </a:moveTo>
                    <a:cubicBezTo>
                      <a:pt x="12111" y="164"/>
                      <a:pt x="21600" y="9786"/>
                      <a:pt x="21600" y="21598"/>
                    </a:cubicBezTo>
                  </a:path>
                  <a:path w="21600" h="21598" stroke="0" extrusionOk="0">
                    <a:moveTo>
                      <a:pt x="300" y="0"/>
                    </a:moveTo>
                    <a:cubicBezTo>
                      <a:pt x="12111" y="164"/>
                      <a:pt x="21600" y="9786"/>
                      <a:pt x="21600" y="21598"/>
                    </a:cubicBezTo>
                    <a:lnTo>
                      <a:pt x="0" y="21598"/>
                    </a:lnTo>
                    <a:close/>
                  </a:path>
                </a:pathLst>
              </a:custGeom>
              <a:noFill/>
              <a:ln w="9525">
                <a:solidFill>
                  <a:schemeClr val="tx1"/>
                </a:solidFill>
                <a:round/>
                <a:headEnd/>
                <a:tailEnd/>
              </a:ln>
              <a:effectLst/>
            </p:spPr>
            <p:txBody>
              <a:bodyPr wrap="none" lIns="0" tIns="0" rIns="0" bIns="0" anchor="ctr"/>
              <a:lstStyle/>
              <a:p>
                <a:endParaRPr lang="en-GB"/>
              </a:p>
            </p:txBody>
          </p:sp>
          <p:sp>
            <p:nvSpPr>
              <p:cNvPr id="31" name="Arc 45">
                <a:extLst>
                  <a:ext uri="{FF2B5EF4-FFF2-40B4-BE49-F238E27FC236}">
                    <a16:creationId xmlns:a16="http://schemas.microsoft.com/office/drawing/2014/main" id="{3F70ABC2-25D7-534F-728E-A9BBC0A27006}"/>
                  </a:ext>
                </a:extLst>
              </p:cNvPr>
              <p:cNvSpPr>
                <a:spLocks/>
              </p:cNvSpPr>
              <p:nvPr/>
            </p:nvSpPr>
            <p:spPr bwMode="auto">
              <a:xfrm rot="21313810" flipV="1">
                <a:off x="816" y="2431"/>
                <a:ext cx="1619" cy="104"/>
              </a:xfrm>
              <a:custGeom>
                <a:avLst/>
                <a:gdLst>
                  <a:gd name="G0" fmla="+- 0 0 0"/>
                  <a:gd name="G1" fmla="+- 21573 0 0"/>
                  <a:gd name="G2" fmla="+- 21600 0 0"/>
                  <a:gd name="T0" fmla="*/ 1071 w 20804"/>
                  <a:gd name="T1" fmla="*/ 0 h 21573"/>
                  <a:gd name="T2" fmla="*/ 20804 w 20804"/>
                  <a:gd name="T3" fmla="*/ 15762 h 21573"/>
                  <a:gd name="T4" fmla="*/ 0 w 20804"/>
                  <a:gd name="T5" fmla="*/ 21573 h 21573"/>
                </a:gdLst>
                <a:ahLst/>
                <a:cxnLst>
                  <a:cxn ang="0">
                    <a:pos x="T0" y="T1"/>
                  </a:cxn>
                  <a:cxn ang="0">
                    <a:pos x="T2" y="T3"/>
                  </a:cxn>
                  <a:cxn ang="0">
                    <a:pos x="T4" y="T5"/>
                  </a:cxn>
                </a:cxnLst>
                <a:rect l="0" t="0" r="r" b="b"/>
                <a:pathLst>
                  <a:path w="20804" h="21573" fill="none" extrusionOk="0">
                    <a:moveTo>
                      <a:pt x="1071" y="-1"/>
                    </a:moveTo>
                    <a:cubicBezTo>
                      <a:pt x="10355" y="460"/>
                      <a:pt x="18302" y="6809"/>
                      <a:pt x="20803" y="15762"/>
                    </a:cubicBezTo>
                  </a:path>
                  <a:path w="20804" h="21573" stroke="0" extrusionOk="0">
                    <a:moveTo>
                      <a:pt x="1071" y="-1"/>
                    </a:moveTo>
                    <a:cubicBezTo>
                      <a:pt x="10355" y="460"/>
                      <a:pt x="18302" y="6809"/>
                      <a:pt x="20803" y="15762"/>
                    </a:cubicBezTo>
                    <a:lnTo>
                      <a:pt x="0" y="21573"/>
                    </a:lnTo>
                    <a:close/>
                  </a:path>
                </a:pathLst>
              </a:custGeom>
              <a:noFill/>
              <a:ln w="12700" cap="rnd">
                <a:solidFill>
                  <a:schemeClr val="tx1">
                    <a:lumMod val="25000"/>
                    <a:lumOff val="75000"/>
                  </a:schemeClr>
                </a:solidFill>
                <a:prstDash val="sysDot"/>
                <a:round/>
                <a:headEnd/>
                <a:tailEnd/>
              </a:ln>
              <a:effectLst/>
            </p:spPr>
            <p:txBody>
              <a:bodyPr wrap="none" lIns="0" tIns="0" rIns="0" bIns="0" anchor="ctr"/>
              <a:lstStyle/>
              <a:p>
                <a:endParaRPr lang="en-GB"/>
              </a:p>
            </p:txBody>
          </p:sp>
        </p:grpSp>
        <p:sp>
          <p:nvSpPr>
            <p:cNvPr id="19" name="Line 46">
              <a:extLst>
                <a:ext uri="{FF2B5EF4-FFF2-40B4-BE49-F238E27FC236}">
                  <a16:creationId xmlns:a16="http://schemas.microsoft.com/office/drawing/2014/main" id="{F46D208B-778D-138F-07E5-35CDF90DC52D}"/>
                </a:ext>
              </a:extLst>
            </p:cNvPr>
            <p:cNvSpPr>
              <a:spLocks noChangeShapeType="1"/>
            </p:cNvSpPr>
            <p:nvPr/>
          </p:nvSpPr>
          <p:spPr bwMode="auto">
            <a:xfrm flipH="1">
              <a:off x="4211006" y="1586138"/>
              <a:ext cx="0" cy="2145803"/>
            </a:xfrm>
            <a:prstGeom prst="line">
              <a:avLst/>
            </a:prstGeom>
            <a:noFill/>
            <a:ln w="19050">
              <a:solidFill>
                <a:schemeClr val="folHlink"/>
              </a:solidFill>
              <a:round/>
              <a:headEnd/>
              <a:tailEnd/>
            </a:ln>
            <a:effectLst/>
          </p:spPr>
          <p:txBody>
            <a:bodyPr wrap="none" lIns="0" tIns="0" rIns="0" bIns="0" anchor="ctr"/>
            <a:lstStyle/>
            <a:p>
              <a:endParaRPr lang="en-GB"/>
            </a:p>
          </p:txBody>
        </p:sp>
        <p:sp>
          <p:nvSpPr>
            <p:cNvPr id="20" name="Line 203">
              <a:extLst>
                <a:ext uri="{FF2B5EF4-FFF2-40B4-BE49-F238E27FC236}">
                  <a16:creationId xmlns:a16="http://schemas.microsoft.com/office/drawing/2014/main" id="{33A84BA0-3DF7-1061-CD46-22BF09BA62D9}"/>
                </a:ext>
              </a:extLst>
            </p:cNvPr>
            <p:cNvSpPr>
              <a:spLocks noChangeShapeType="1"/>
            </p:cNvSpPr>
            <p:nvPr/>
          </p:nvSpPr>
          <p:spPr bwMode="auto">
            <a:xfrm flipH="1">
              <a:off x="2739319" y="1984256"/>
              <a:ext cx="13968" cy="2045051"/>
            </a:xfrm>
            <a:prstGeom prst="line">
              <a:avLst/>
            </a:prstGeom>
            <a:noFill/>
            <a:ln w="19050">
              <a:solidFill>
                <a:schemeClr val="bg1">
                  <a:lumMod val="50000"/>
                </a:schemeClr>
              </a:solidFill>
              <a:round/>
              <a:headEnd/>
              <a:tailEnd/>
            </a:ln>
            <a:effectLst/>
          </p:spPr>
          <p:txBody>
            <a:bodyPr wrap="none" lIns="0" tIns="0" rIns="0" bIns="0" anchor="ctr"/>
            <a:lstStyle/>
            <a:p>
              <a:endParaRPr lang="en-GB"/>
            </a:p>
          </p:txBody>
        </p:sp>
        <p:sp>
          <p:nvSpPr>
            <p:cNvPr id="21" name="Line 16">
              <a:extLst>
                <a:ext uri="{FF2B5EF4-FFF2-40B4-BE49-F238E27FC236}">
                  <a16:creationId xmlns:a16="http://schemas.microsoft.com/office/drawing/2014/main" id="{4F9D1568-3E5F-2448-D284-CB64FE7EB8CA}"/>
                </a:ext>
              </a:extLst>
            </p:cNvPr>
            <p:cNvSpPr>
              <a:spLocks noChangeShapeType="1"/>
            </p:cNvSpPr>
            <p:nvPr/>
          </p:nvSpPr>
          <p:spPr bwMode="auto">
            <a:xfrm>
              <a:off x="2735131" y="4021200"/>
              <a:ext cx="2588118" cy="0"/>
            </a:xfrm>
            <a:prstGeom prst="line">
              <a:avLst/>
            </a:prstGeom>
            <a:noFill/>
            <a:ln w="19050">
              <a:solidFill>
                <a:schemeClr val="bg1">
                  <a:lumMod val="50000"/>
                </a:schemeClr>
              </a:solidFill>
              <a:round/>
              <a:headEnd/>
              <a:tailEnd type="triangle" w="med" len="med"/>
            </a:ln>
            <a:effectLst/>
          </p:spPr>
          <p:txBody>
            <a:bodyPr wrap="none" lIns="0" tIns="0" rIns="0" bIns="0" anchor="ctr"/>
            <a:lstStyle/>
            <a:p>
              <a:endParaRPr lang="en-GB"/>
            </a:p>
          </p:txBody>
        </p:sp>
      </p:grpSp>
      <p:grpSp>
        <p:nvGrpSpPr>
          <p:cNvPr id="32" name="Group 31">
            <a:extLst>
              <a:ext uri="{FF2B5EF4-FFF2-40B4-BE49-F238E27FC236}">
                <a16:creationId xmlns:a16="http://schemas.microsoft.com/office/drawing/2014/main" id="{B204142B-10F5-46EA-4412-A927B839B2B8}"/>
              </a:ext>
            </a:extLst>
          </p:cNvPr>
          <p:cNvGrpSpPr/>
          <p:nvPr/>
        </p:nvGrpSpPr>
        <p:grpSpPr>
          <a:xfrm>
            <a:off x="5499531" y="2197133"/>
            <a:ext cx="1727807" cy="2250797"/>
            <a:chOff x="5637380" y="1772609"/>
            <a:chExt cx="1860116" cy="2250797"/>
          </a:xfrm>
        </p:grpSpPr>
        <p:sp>
          <p:nvSpPr>
            <p:cNvPr id="33" name="Line 20">
              <a:extLst>
                <a:ext uri="{FF2B5EF4-FFF2-40B4-BE49-F238E27FC236}">
                  <a16:creationId xmlns:a16="http://schemas.microsoft.com/office/drawing/2014/main" id="{90D87F76-3DB8-9456-DB0B-1F6D2B436CB7}"/>
                </a:ext>
              </a:extLst>
            </p:cNvPr>
            <p:cNvSpPr>
              <a:spLocks noChangeShapeType="1"/>
            </p:cNvSpPr>
            <p:nvPr/>
          </p:nvSpPr>
          <p:spPr bwMode="auto">
            <a:xfrm>
              <a:off x="6311772" y="2892019"/>
              <a:ext cx="3152" cy="248953"/>
            </a:xfrm>
            <a:prstGeom prst="line">
              <a:avLst/>
            </a:prstGeom>
            <a:noFill/>
            <a:ln w="9525">
              <a:solidFill>
                <a:schemeClr val="tx1"/>
              </a:solidFill>
              <a:round/>
              <a:headEnd/>
              <a:tailEnd type="triangle" w="med" len="med"/>
            </a:ln>
            <a:effectLst/>
          </p:spPr>
          <p:txBody>
            <a:bodyPr wrap="none" lIns="0" tIns="0" rIns="0" bIns="0" anchor="ctr"/>
            <a:lstStyle/>
            <a:p>
              <a:endParaRPr lang="en-GB"/>
            </a:p>
          </p:txBody>
        </p:sp>
        <p:sp>
          <p:nvSpPr>
            <p:cNvPr id="34" name="Line 21">
              <a:extLst>
                <a:ext uri="{FF2B5EF4-FFF2-40B4-BE49-F238E27FC236}">
                  <a16:creationId xmlns:a16="http://schemas.microsoft.com/office/drawing/2014/main" id="{80BF3232-7B9C-B78F-D427-E99CC3FEDC1F}"/>
                </a:ext>
              </a:extLst>
            </p:cNvPr>
            <p:cNvSpPr>
              <a:spLocks noChangeShapeType="1"/>
            </p:cNvSpPr>
            <p:nvPr/>
          </p:nvSpPr>
          <p:spPr bwMode="auto">
            <a:xfrm flipV="1">
              <a:off x="6312265" y="2639532"/>
              <a:ext cx="1" cy="252523"/>
            </a:xfrm>
            <a:prstGeom prst="line">
              <a:avLst/>
            </a:prstGeom>
            <a:noFill/>
            <a:ln w="9525">
              <a:solidFill>
                <a:schemeClr val="tx1"/>
              </a:solidFill>
              <a:round/>
              <a:headEnd/>
              <a:tailEnd type="triangle" w="med" len="med"/>
            </a:ln>
            <a:effectLst/>
          </p:spPr>
          <p:txBody>
            <a:bodyPr wrap="none" lIns="0" tIns="0" rIns="0" bIns="0" anchor="ctr"/>
            <a:lstStyle/>
            <a:p>
              <a:endParaRPr lang="en-GB"/>
            </a:p>
          </p:txBody>
        </p:sp>
        <p:sp>
          <p:nvSpPr>
            <p:cNvPr id="35" name="Text Box 24">
              <a:extLst>
                <a:ext uri="{FF2B5EF4-FFF2-40B4-BE49-F238E27FC236}">
                  <a16:creationId xmlns:a16="http://schemas.microsoft.com/office/drawing/2014/main" id="{E100168F-E48B-13DF-405A-5C4791CE9FEE}"/>
                </a:ext>
              </a:extLst>
            </p:cNvPr>
            <p:cNvSpPr txBox="1">
              <a:spLocks noChangeArrowheads="1"/>
            </p:cNvSpPr>
            <p:nvPr/>
          </p:nvSpPr>
          <p:spPr bwMode="auto">
            <a:xfrm>
              <a:off x="6569467" y="1806801"/>
              <a:ext cx="795565" cy="153888"/>
            </a:xfrm>
            <a:prstGeom prst="rect">
              <a:avLst/>
            </a:prstGeom>
            <a:noFill/>
            <a:ln w="9525">
              <a:noFill/>
              <a:miter lim="800000"/>
              <a:headEnd/>
              <a:tailEnd/>
            </a:ln>
            <a:effectLst/>
          </p:spPr>
          <p:txBody>
            <a:bodyPr wrap="square" lIns="0" tIns="0" rIns="0" bIns="0">
              <a:spAutoFit/>
            </a:bodyPr>
            <a:lstStyle/>
            <a:p>
              <a:pPr defTabSz="858838"/>
              <a:r>
                <a:rPr lang="en-GB" sz="1000" dirty="0"/>
                <a:t>Likelihood</a:t>
              </a:r>
            </a:p>
          </p:txBody>
        </p:sp>
        <p:sp>
          <p:nvSpPr>
            <p:cNvPr id="36" name="Rectangle 25">
              <a:extLst>
                <a:ext uri="{FF2B5EF4-FFF2-40B4-BE49-F238E27FC236}">
                  <a16:creationId xmlns:a16="http://schemas.microsoft.com/office/drawing/2014/main" id="{82FB4E3C-03FD-20A5-B869-43CDEC336D69}"/>
                </a:ext>
              </a:extLst>
            </p:cNvPr>
            <p:cNvSpPr>
              <a:spLocks noChangeArrowheads="1"/>
            </p:cNvSpPr>
            <p:nvPr/>
          </p:nvSpPr>
          <p:spPr bwMode="auto">
            <a:xfrm>
              <a:off x="5721892" y="3869518"/>
              <a:ext cx="483508" cy="153888"/>
            </a:xfrm>
            <a:prstGeom prst="rect">
              <a:avLst/>
            </a:prstGeom>
            <a:noFill/>
            <a:ln w="9525">
              <a:noFill/>
              <a:miter lim="800000"/>
              <a:headEnd/>
              <a:tailEnd/>
            </a:ln>
            <a:effectLst/>
          </p:spPr>
          <p:txBody>
            <a:bodyPr wrap="square" lIns="0" tIns="0" rIns="0" bIns="0">
              <a:spAutoFit/>
            </a:bodyPr>
            <a:lstStyle/>
            <a:p>
              <a:pPr defTabSz="858838"/>
              <a:r>
                <a:rPr lang="en-GB" sz="1000" dirty="0"/>
                <a:t>Return</a:t>
              </a:r>
            </a:p>
          </p:txBody>
        </p:sp>
        <mc:AlternateContent xmlns:mc="http://schemas.openxmlformats.org/markup-compatibility/2006" xmlns:a14="http://schemas.microsoft.com/office/drawing/2010/main">
          <mc:Choice Requires="a14">
            <p:sp>
              <p:nvSpPr>
                <p:cNvPr id="37" name="Object 27">
                  <a:extLst>
                    <a:ext uri="{FF2B5EF4-FFF2-40B4-BE49-F238E27FC236}">
                      <a16:creationId xmlns:a16="http://schemas.microsoft.com/office/drawing/2014/main" id="{244D0AFF-0E61-9174-5D56-FE76AC90EADF}"/>
                    </a:ext>
                  </a:extLst>
                </p:cNvPr>
                <p:cNvSpPr txBox="1"/>
                <p:nvPr/>
              </p:nvSpPr>
              <p:spPr bwMode="auto">
                <a:xfrm>
                  <a:off x="6274319" y="2664111"/>
                  <a:ext cx="238710" cy="182076"/>
                </a:xfrm>
                <a:prstGeom prst="rect">
                  <a:avLst/>
                </a:prstGeom>
                <a:noFill/>
              </p:spPr>
              <p:txBody>
                <a:bodyPr>
                  <a:normAutofit fontScale="25000" lnSpcReduction="20000"/>
                </a:bodyPr>
                <a:lstStyle/>
                <a:p>
                  <a:pPr/>
                  <a14:m>
                    <m:oMathPara xmlns:m="http://schemas.openxmlformats.org/officeDocument/2006/math">
                      <m:oMathParaPr>
                        <m:jc m:val="center"/>
                      </m:oMathParaPr>
                      <m:oMath xmlns:m="http://schemas.openxmlformats.org/officeDocument/2006/math">
                        <m:r>
                          <a:rPr lang="en-GB" sz="4800" i="1">
                            <a:solidFill>
                              <a:srgbClr val="000000"/>
                            </a:solidFill>
                            <a:latin typeface="Cambria Math" panose="02040503050406030204" pitchFamily="18" charset="0"/>
                          </a:rPr>
                          <m:t>𝜎</m:t>
                        </m:r>
                      </m:oMath>
                    </m:oMathPara>
                  </a14:m>
                  <a:endParaRPr lang="en-GB" dirty="0"/>
                </a:p>
              </p:txBody>
            </p:sp>
          </mc:Choice>
          <mc:Fallback xmlns="">
            <p:sp>
              <p:nvSpPr>
                <p:cNvPr id="37" name="Object 27">
                  <a:extLst>
                    <a:ext uri="{FF2B5EF4-FFF2-40B4-BE49-F238E27FC236}">
                      <a16:creationId xmlns:a16="http://schemas.microsoft.com/office/drawing/2014/main" id="{244D0AFF-0E61-9174-5D56-FE76AC90EADF}"/>
                    </a:ext>
                  </a:extLst>
                </p:cNvPr>
                <p:cNvSpPr txBox="1">
                  <a:spLocks noRot="1" noChangeAspect="1" noMove="1" noResize="1" noEditPoints="1" noAdjustHandles="1" noChangeArrowheads="1" noChangeShapeType="1" noTextEdit="1"/>
                </p:cNvSpPr>
                <p:nvPr/>
              </p:nvSpPr>
              <p:spPr bwMode="auto">
                <a:xfrm>
                  <a:off x="6274319" y="2664111"/>
                  <a:ext cx="238710" cy="182076"/>
                </a:xfrm>
                <a:prstGeom prst="rect">
                  <a:avLst/>
                </a:prstGeom>
                <a:blipFill>
                  <a:blip r:embed="rId2"/>
                  <a:stretch>
                    <a:fillRect b="-23333"/>
                  </a:stretch>
                </a:blipFill>
              </p:spPr>
              <p:txBody>
                <a:bodyPr/>
                <a:lstStyle/>
                <a:p>
                  <a:r>
                    <a:rPr lang="en-GB">
                      <a:noFill/>
                    </a:rPr>
                    <a:t> </a:t>
                  </a:r>
                </a:p>
              </p:txBody>
            </p:sp>
          </mc:Fallback>
        </mc:AlternateContent>
        <p:sp>
          <p:nvSpPr>
            <p:cNvPr id="38" name="Line 49">
              <a:extLst>
                <a:ext uri="{FF2B5EF4-FFF2-40B4-BE49-F238E27FC236}">
                  <a16:creationId xmlns:a16="http://schemas.microsoft.com/office/drawing/2014/main" id="{6E0E20EB-581E-93F1-E411-04C047B15A44}"/>
                </a:ext>
              </a:extLst>
            </p:cNvPr>
            <p:cNvSpPr>
              <a:spLocks noChangeShapeType="1"/>
            </p:cNvSpPr>
            <p:nvPr/>
          </p:nvSpPr>
          <p:spPr bwMode="auto">
            <a:xfrm rot="5400000" flipV="1">
              <a:off x="6512800" y="900851"/>
              <a:ext cx="0" cy="1746505"/>
            </a:xfrm>
            <a:prstGeom prst="line">
              <a:avLst/>
            </a:prstGeom>
            <a:noFill/>
            <a:ln w="9525">
              <a:solidFill>
                <a:schemeClr val="tx1"/>
              </a:solidFill>
              <a:round/>
              <a:headEnd/>
              <a:tailEnd type="triangle" w="med" len="med"/>
            </a:ln>
            <a:effectLst/>
          </p:spPr>
          <p:txBody>
            <a:bodyPr wrap="none" lIns="0" tIns="0" rIns="0" bIns="0" anchor="ctr"/>
            <a:lstStyle/>
            <a:p>
              <a:endParaRPr lang="en-GB"/>
            </a:p>
          </p:txBody>
        </p:sp>
        <p:sp>
          <p:nvSpPr>
            <p:cNvPr id="39" name="Line 50">
              <a:extLst>
                <a:ext uri="{FF2B5EF4-FFF2-40B4-BE49-F238E27FC236}">
                  <a16:creationId xmlns:a16="http://schemas.microsoft.com/office/drawing/2014/main" id="{EFB4248A-370F-03F9-6A94-93E909A4A35A}"/>
                </a:ext>
              </a:extLst>
            </p:cNvPr>
            <p:cNvSpPr>
              <a:spLocks noChangeShapeType="1"/>
            </p:cNvSpPr>
            <p:nvPr/>
          </p:nvSpPr>
          <p:spPr bwMode="auto">
            <a:xfrm rot="5400000">
              <a:off x="6567905" y="1961451"/>
              <a:ext cx="0" cy="1859183"/>
            </a:xfrm>
            <a:prstGeom prst="line">
              <a:avLst/>
            </a:prstGeom>
            <a:noFill/>
            <a:ln w="9525">
              <a:solidFill>
                <a:schemeClr val="tx1"/>
              </a:solidFill>
              <a:round/>
              <a:headEnd/>
              <a:tailEnd/>
            </a:ln>
            <a:effectLst/>
          </p:spPr>
          <p:txBody>
            <a:bodyPr wrap="none" lIns="0" tIns="0" rIns="0" bIns="0" anchor="ctr"/>
            <a:lstStyle/>
            <a:p>
              <a:endParaRPr lang="en-GB"/>
            </a:p>
          </p:txBody>
        </p:sp>
        <p:sp>
          <p:nvSpPr>
            <p:cNvPr id="40" name="Line 51">
              <a:extLst>
                <a:ext uri="{FF2B5EF4-FFF2-40B4-BE49-F238E27FC236}">
                  <a16:creationId xmlns:a16="http://schemas.microsoft.com/office/drawing/2014/main" id="{5CDC8FA3-45EE-666B-9C26-4BE37CE3821E}"/>
                </a:ext>
              </a:extLst>
            </p:cNvPr>
            <p:cNvSpPr>
              <a:spLocks noChangeShapeType="1"/>
            </p:cNvSpPr>
            <p:nvPr/>
          </p:nvSpPr>
          <p:spPr bwMode="auto">
            <a:xfrm rot="5400000">
              <a:off x="4515856" y="2894133"/>
              <a:ext cx="2245215" cy="2167"/>
            </a:xfrm>
            <a:prstGeom prst="line">
              <a:avLst/>
            </a:prstGeom>
            <a:noFill/>
            <a:ln w="9525">
              <a:solidFill>
                <a:schemeClr val="tx1"/>
              </a:solidFill>
              <a:round/>
              <a:headEnd/>
              <a:tailEnd type="triangle"/>
            </a:ln>
          </p:spPr>
          <p:txBody>
            <a:bodyPr/>
            <a:lstStyle/>
            <a:p>
              <a:endParaRPr lang="en-GB"/>
            </a:p>
          </p:txBody>
        </p:sp>
        <p:grpSp>
          <p:nvGrpSpPr>
            <p:cNvPr id="41" name="Group 52">
              <a:extLst>
                <a:ext uri="{FF2B5EF4-FFF2-40B4-BE49-F238E27FC236}">
                  <a16:creationId xmlns:a16="http://schemas.microsoft.com/office/drawing/2014/main" id="{89485231-325C-703E-CC01-A0076F6659C6}"/>
                </a:ext>
              </a:extLst>
            </p:cNvPr>
            <p:cNvGrpSpPr>
              <a:grpSpLocks/>
            </p:cNvGrpSpPr>
            <p:nvPr/>
          </p:nvGrpSpPr>
          <p:grpSpPr bwMode="auto">
            <a:xfrm>
              <a:off x="5650782" y="2121275"/>
              <a:ext cx="1465209" cy="1537856"/>
              <a:chOff x="2501" y="1694"/>
              <a:chExt cx="750" cy="1415"/>
            </a:xfrm>
          </p:grpSpPr>
          <p:sp>
            <p:nvSpPr>
              <p:cNvPr id="43" name="Freeform 53">
                <a:extLst>
                  <a:ext uri="{FF2B5EF4-FFF2-40B4-BE49-F238E27FC236}">
                    <a16:creationId xmlns:a16="http://schemas.microsoft.com/office/drawing/2014/main" id="{23E77AD7-E5B3-9FFC-D4F6-A3A9FF504DBF}"/>
                  </a:ext>
                </a:extLst>
              </p:cNvPr>
              <p:cNvSpPr>
                <a:spLocks/>
              </p:cNvSpPr>
              <p:nvPr/>
            </p:nvSpPr>
            <p:spPr bwMode="auto">
              <a:xfrm rot="5400000">
                <a:off x="2492" y="1703"/>
                <a:ext cx="21" cy="4"/>
              </a:xfrm>
              <a:custGeom>
                <a:avLst/>
                <a:gdLst/>
                <a:ahLst/>
                <a:cxnLst>
                  <a:cxn ang="0">
                    <a:pos x="0" y="4"/>
                  </a:cxn>
                  <a:cxn ang="0">
                    <a:pos x="8" y="0"/>
                  </a:cxn>
                  <a:cxn ang="0">
                    <a:pos x="20" y="0"/>
                  </a:cxn>
                </a:cxnLst>
                <a:rect l="0" t="0" r="r" b="b"/>
                <a:pathLst>
                  <a:path w="20" h="4">
                    <a:moveTo>
                      <a:pt x="0" y="4"/>
                    </a:moveTo>
                    <a:lnTo>
                      <a:pt x="8" y="0"/>
                    </a:lnTo>
                    <a:lnTo>
                      <a:pt x="20" y="0"/>
                    </a:lnTo>
                  </a:path>
                </a:pathLst>
              </a:custGeom>
              <a:noFill/>
              <a:ln w="19050" cmpd="sng">
                <a:solidFill>
                  <a:schemeClr val="accent1"/>
                </a:solidFill>
                <a:prstDash val="solid"/>
                <a:round/>
                <a:headEnd/>
                <a:tailEnd/>
              </a:ln>
            </p:spPr>
            <p:txBody>
              <a:bodyPr/>
              <a:lstStyle/>
              <a:p>
                <a:endParaRPr lang="en-GB"/>
              </a:p>
            </p:txBody>
          </p:sp>
          <p:sp>
            <p:nvSpPr>
              <p:cNvPr id="44" name="Line 54">
                <a:extLst>
                  <a:ext uri="{FF2B5EF4-FFF2-40B4-BE49-F238E27FC236}">
                    <a16:creationId xmlns:a16="http://schemas.microsoft.com/office/drawing/2014/main" id="{DF0FCFBD-B80D-CCDB-0748-ECBF2CF1A8EB}"/>
                  </a:ext>
                </a:extLst>
              </p:cNvPr>
              <p:cNvSpPr>
                <a:spLocks noChangeShapeType="1"/>
              </p:cNvSpPr>
              <p:nvPr/>
            </p:nvSpPr>
            <p:spPr bwMode="auto">
              <a:xfrm rot="5400000">
                <a:off x="2495" y="1723"/>
                <a:ext cx="18" cy="1"/>
              </a:xfrm>
              <a:prstGeom prst="line">
                <a:avLst/>
              </a:prstGeom>
              <a:noFill/>
              <a:ln w="19050">
                <a:solidFill>
                  <a:schemeClr val="accent1"/>
                </a:solidFill>
                <a:round/>
                <a:headEnd/>
                <a:tailEnd/>
              </a:ln>
            </p:spPr>
            <p:txBody>
              <a:bodyPr/>
              <a:lstStyle/>
              <a:p>
                <a:endParaRPr lang="en-GB"/>
              </a:p>
            </p:txBody>
          </p:sp>
          <p:sp>
            <p:nvSpPr>
              <p:cNvPr id="45" name="Line 55">
                <a:extLst>
                  <a:ext uri="{FF2B5EF4-FFF2-40B4-BE49-F238E27FC236}">
                    <a16:creationId xmlns:a16="http://schemas.microsoft.com/office/drawing/2014/main" id="{C32A64D1-A226-7D72-BA08-D44A952DD974}"/>
                  </a:ext>
                </a:extLst>
              </p:cNvPr>
              <p:cNvSpPr>
                <a:spLocks noChangeShapeType="1"/>
              </p:cNvSpPr>
              <p:nvPr/>
            </p:nvSpPr>
            <p:spPr bwMode="auto">
              <a:xfrm rot="5400000">
                <a:off x="2493" y="1743"/>
                <a:ext cx="21" cy="1"/>
              </a:xfrm>
              <a:prstGeom prst="line">
                <a:avLst/>
              </a:prstGeom>
              <a:noFill/>
              <a:ln w="19050">
                <a:solidFill>
                  <a:schemeClr val="accent1"/>
                </a:solidFill>
                <a:round/>
                <a:headEnd/>
                <a:tailEnd/>
              </a:ln>
            </p:spPr>
            <p:txBody>
              <a:bodyPr/>
              <a:lstStyle/>
              <a:p>
                <a:endParaRPr lang="en-GB"/>
              </a:p>
            </p:txBody>
          </p:sp>
          <p:sp>
            <p:nvSpPr>
              <p:cNvPr id="46" name="Line 56">
                <a:extLst>
                  <a:ext uri="{FF2B5EF4-FFF2-40B4-BE49-F238E27FC236}">
                    <a16:creationId xmlns:a16="http://schemas.microsoft.com/office/drawing/2014/main" id="{601302FE-5AF0-7FA9-BCB6-6FC048930319}"/>
                  </a:ext>
                </a:extLst>
              </p:cNvPr>
              <p:cNvSpPr>
                <a:spLocks noChangeShapeType="1"/>
              </p:cNvSpPr>
              <p:nvPr/>
            </p:nvSpPr>
            <p:spPr bwMode="auto">
              <a:xfrm rot="5400000">
                <a:off x="2495" y="1762"/>
                <a:ext cx="17" cy="1"/>
              </a:xfrm>
              <a:prstGeom prst="line">
                <a:avLst/>
              </a:prstGeom>
              <a:noFill/>
              <a:ln w="19050">
                <a:solidFill>
                  <a:schemeClr val="accent1"/>
                </a:solidFill>
                <a:round/>
                <a:headEnd/>
                <a:tailEnd/>
              </a:ln>
            </p:spPr>
            <p:txBody>
              <a:bodyPr/>
              <a:lstStyle/>
              <a:p>
                <a:endParaRPr lang="en-GB"/>
              </a:p>
            </p:txBody>
          </p:sp>
          <p:sp>
            <p:nvSpPr>
              <p:cNvPr id="47" name="Line 57">
                <a:extLst>
                  <a:ext uri="{FF2B5EF4-FFF2-40B4-BE49-F238E27FC236}">
                    <a16:creationId xmlns:a16="http://schemas.microsoft.com/office/drawing/2014/main" id="{32716462-1FFF-68A0-C682-9C6CCDE7EC43}"/>
                  </a:ext>
                </a:extLst>
              </p:cNvPr>
              <p:cNvSpPr>
                <a:spLocks noChangeShapeType="1"/>
              </p:cNvSpPr>
              <p:nvPr/>
            </p:nvSpPr>
            <p:spPr bwMode="auto">
              <a:xfrm rot="5400000" flipV="1">
                <a:off x="2495" y="1780"/>
                <a:ext cx="22" cy="3"/>
              </a:xfrm>
              <a:prstGeom prst="line">
                <a:avLst/>
              </a:prstGeom>
              <a:noFill/>
              <a:ln w="19050">
                <a:solidFill>
                  <a:schemeClr val="accent1"/>
                </a:solidFill>
                <a:round/>
                <a:headEnd/>
                <a:tailEnd/>
              </a:ln>
            </p:spPr>
            <p:txBody>
              <a:bodyPr/>
              <a:lstStyle/>
              <a:p>
                <a:endParaRPr lang="en-GB"/>
              </a:p>
            </p:txBody>
          </p:sp>
          <p:sp>
            <p:nvSpPr>
              <p:cNvPr id="48" name="Line 58">
                <a:extLst>
                  <a:ext uri="{FF2B5EF4-FFF2-40B4-BE49-F238E27FC236}">
                    <a16:creationId xmlns:a16="http://schemas.microsoft.com/office/drawing/2014/main" id="{BB426823-D678-892C-7AEE-907F15611A10}"/>
                  </a:ext>
                </a:extLst>
              </p:cNvPr>
              <p:cNvSpPr>
                <a:spLocks noChangeShapeType="1"/>
              </p:cNvSpPr>
              <p:nvPr/>
            </p:nvSpPr>
            <p:spPr bwMode="auto">
              <a:xfrm rot="5400000" flipV="1">
                <a:off x="2498" y="1802"/>
                <a:ext cx="21" cy="3"/>
              </a:xfrm>
              <a:prstGeom prst="line">
                <a:avLst/>
              </a:prstGeom>
              <a:noFill/>
              <a:ln w="19050">
                <a:solidFill>
                  <a:schemeClr val="accent1"/>
                </a:solidFill>
                <a:round/>
                <a:headEnd/>
                <a:tailEnd/>
              </a:ln>
            </p:spPr>
            <p:txBody>
              <a:bodyPr/>
              <a:lstStyle/>
              <a:p>
                <a:endParaRPr lang="en-GB"/>
              </a:p>
            </p:txBody>
          </p:sp>
          <p:sp>
            <p:nvSpPr>
              <p:cNvPr id="49" name="Line 59">
                <a:extLst>
                  <a:ext uri="{FF2B5EF4-FFF2-40B4-BE49-F238E27FC236}">
                    <a16:creationId xmlns:a16="http://schemas.microsoft.com/office/drawing/2014/main" id="{8094ACA0-EEF7-157B-16FA-52E63F72B027}"/>
                  </a:ext>
                </a:extLst>
              </p:cNvPr>
              <p:cNvSpPr>
                <a:spLocks noChangeShapeType="1"/>
              </p:cNvSpPr>
              <p:nvPr/>
            </p:nvSpPr>
            <p:spPr bwMode="auto">
              <a:xfrm rot="5400000" flipV="1">
                <a:off x="2503" y="1821"/>
                <a:ext cx="17" cy="3"/>
              </a:xfrm>
              <a:prstGeom prst="line">
                <a:avLst/>
              </a:prstGeom>
              <a:noFill/>
              <a:ln w="19050">
                <a:solidFill>
                  <a:schemeClr val="accent1"/>
                </a:solidFill>
                <a:round/>
                <a:headEnd/>
                <a:tailEnd/>
              </a:ln>
            </p:spPr>
            <p:txBody>
              <a:bodyPr/>
              <a:lstStyle/>
              <a:p>
                <a:endParaRPr lang="en-GB"/>
              </a:p>
            </p:txBody>
          </p:sp>
          <p:sp>
            <p:nvSpPr>
              <p:cNvPr id="50" name="Line 60">
                <a:extLst>
                  <a:ext uri="{FF2B5EF4-FFF2-40B4-BE49-F238E27FC236}">
                    <a16:creationId xmlns:a16="http://schemas.microsoft.com/office/drawing/2014/main" id="{AD3C7F92-F5CE-C49B-06C6-87A088B18897}"/>
                  </a:ext>
                </a:extLst>
              </p:cNvPr>
              <p:cNvSpPr>
                <a:spLocks noChangeShapeType="1"/>
              </p:cNvSpPr>
              <p:nvPr/>
            </p:nvSpPr>
            <p:spPr bwMode="auto">
              <a:xfrm rot="5400000" flipV="1">
                <a:off x="2504" y="1840"/>
                <a:ext cx="22" cy="3"/>
              </a:xfrm>
              <a:prstGeom prst="line">
                <a:avLst/>
              </a:prstGeom>
              <a:noFill/>
              <a:ln w="19050">
                <a:solidFill>
                  <a:schemeClr val="accent1"/>
                </a:solidFill>
                <a:round/>
                <a:headEnd/>
                <a:tailEnd/>
              </a:ln>
            </p:spPr>
            <p:txBody>
              <a:bodyPr/>
              <a:lstStyle/>
              <a:p>
                <a:endParaRPr lang="en-GB"/>
              </a:p>
            </p:txBody>
          </p:sp>
          <p:sp>
            <p:nvSpPr>
              <p:cNvPr id="51" name="Line 61">
                <a:extLst>
                  <a:ext uri="{FF2B5EF4-FFF2-40B4-BE49-F238E27FC236}">
                    <a16:creationId xmlns:a16="http://schemas.microsoft.com/office/drawing/2014/main" id="{9D286631-296F-CE77-78B2-33EC31F59A56}"/>
                  </a:ext>
                </a:extLst>
              </p:cNvPr>
              <p:cNvSpPr>
                <a:spLocks noChangeShapeType="1"/>
              </p:cNvSpPr>
              <p:nvPr/>
            </p:nvSpPr>
            <p:spPr bwMode="auto">
              <a:xfrm rot="5400000" flipV="1">
                <a:off x="2509" y="1860"/>
                <a:ext cx="17" cy="3"/>
              </a:xfrm>
              <a:prstGeom prst="line">
                <a:avLst/>
              </a:prstGeom>
              <a:noFill/>
              <a:ln w="19050">
                <a:solidFill>
                  <a:schemeClr val="accent1"/>
                </a:solidFill>
                <a:round/>
                <a:headEnd/>
                <a:tailEnd/>
              </a:ln>
            </p:spPr>
            <p:txBody>
              <a:bodyPr/>
              <a:lstStyle/>
              <a:p>
                <a:endParaRPr lang="en-GB"/>
              </a:p>
            </p:txBody>
          </p:sp>
          <p:sp>
            <p:nvSpPr>
              <p:cNvPr id="52" name="Line 62">
                <a:extLst>
                  <a:ext uri="{FF2B5EF4-FFF2-40B4-BE49-F238E27FC236}">
                    <a16:creationId xmlns:a16="http://schemas.microsoft.com/office/drawing/2014/main" id="{5C1672E0-A083-960D-677D-0F0390FFC260}"/>
                  </a:ext>
                </a:extLst>
              </p:cNvPr>
              <p:cNvSpPr>
                <a:spLocks noChangeShapeType="1"/>
              </p:cNvSpPr>
              <p:nvPr/>
            </p:nvSpPr>
            <p:spPr bwMode="auto">
              <a:xfrm rot="5400000" flipV="1">
                <a:off x="2512" y="1877"/>
                <a:ext cx="22" cy="7"/>
              </a:xfrm>
              <a:prstGeom prst="line">
                <a:avLst/>
              </a:prstGeom>
              <a:noFill/>
              <a:ln w="19050">
                <a:solidFill>
                  <a:schemeClr val="accent1"/>
                </a:solidFill>
                <a:round/>
                <a:headEnd/>
                <a:tailEnd/>
              </a:ln>
            </p:spPr>
            <p:txBody>
              <a:bodyPr/>
              <a:lstStyle/>
              <a:p>
                <a:endParaRPr lang="en-GB"/>
              </a:p>
            </p:txBody>
          </p:sp>
          <p:sp>
            <p:nvSpPr>
              <p:cNvPr id="53" name="Line 63">
                <a:extLst>
                  <a:ext uri="{FF2B5EF4-FFF2-40B4-BE49-F238E27FC236}">
                    <a16:creationId xmlns:a16="http://schemas.microsoft.com/office/drawing/2014/main" id="{CE6BF5A1-34F5-912B-42D3-A918C503EAEB}"/>
                  </a:ext>
                </a:extLst>
              </p:cNvPr>
              <p:cNvSpPr>
                <a:spLocks noChangeShapeType="1"/>
              </p:cNvSpPr>
              <p:nvPr/>
            </p:nvSpPr>
            <p:spPr bwMode="auto">
              <a:xfrm rot="5400000" flipV="1">
                <a:off x="2521" y="1898"/>
                <a:ext cx="17" cy="6"/>
              </a:xfrm>
              <a:prstGeom prst="line">
                <a:avLst/>
              </a:prstGeom>
              <a:noFill/>
              <a:ln w="19050">
                <a:solidFill>
                  <a:schemeClr val="accent1"/>
                </a:solidFill>
                <a:round/>
                <a:headEnd/>
                <a:tailEnd/>
              </a:ln>
            </p:spPr>
            <p:txBody>
              <a:bodyPr/>
              <a:lstStyle/>
              <a:p>
                <a:endParaRPr lang="en-GB"/>
              </a:p>
            </p:txBody>
          </p:sp>
          <p:sp>
            <p:nvSpPr>
              <p:cNvPr id="54" name="Line 64">
                <a:extLst>
                  <a:ext uri="{FF2B5EF4-FFF2-40B4-BE49-F238E27FC236}">
                    <a16:creationId xmlns:a16="http://schemas.microsoft.com/office/drawing/2014/main" id="{94B9E185-99CB-8A49-6AF4-D438064E3C81}"/>
                  </a:ext>
                </a:extLst>
              </p:cNvPr>
              <p:cNvSpPr>
                <a:spLocks noChangeShapeType="1"/>
              </p:cNvSpPr>
              <p:nvPr/>
            </p:nvSpPr>
            <p:spPr bwMode="auto">
              <a:xfrm rot="5400000" flipV="1">
                <a:off x="2526" y="1915"/>
                <a:ext cx="21" cy="9"/>
              </a:xfrm>
              <a:prstGeom prst="line">
                <a:avLst/>
              </a:prstGeom>
              <a:noFill/>
              <a:ln w="19050">
                <a:solidFill>
                  <a:schemeClr val="accent1"/>
                </a:solidFill>
                <a:round/>
                <a:headEnd/>
                <a:tailEnd/>
              </a:ln>
            </p:spPr>
            <p:txBody>
              <a:bodyPr/>
              <a:lstStyle/>
              <a:p>
                <a:endParaRPr lang="en-GB"/>
              </a:p>
            </p:txBody>
          </p:sp>
          <p:sp>
            <p:nvSpPr>
              <p:cNvPr id="55" name="Line 65">
                <a:extLst>
                  <a:ext uri="{FF2B5EF4-FFF2-40B4-BE49-F238E27FC236}">
                    <a16:creationId xmlns:a16="http://schemas.microsoft.com/office/drawing/2014/main" id="{03242314-8179-3887-EBE8-361D4A878BA2}"/>
                  </a:ext>
                </a:extLst>
              </p:cNvPr>
              <p:cNvSpPr>
                <a:spLocks noChangeShapeType="1"/>
              </p:cNvSpPr>
              <p:nvPr/>
            </p:nvSpPr>
            <p:spPr bwMode="auto">
              <a:xfrm rot="5400000" flipV="1">
                <a:off x="2537" y="1934"/>
                <a:ext cx="22" cy="13"/>
              </a:xfrm>
              <a:prstGeom prst="line">
                <a:avLst/>
              </a:prstGeom>
              <a:noFill/>
              <a:ln w="19050">
                <a:solidFill>
                  <a:schemeClr val="accent1"/>
                </a:solidFill>
                <a:round/>
                <a:headEnd/>
                <a:tailEnd/>
              </a:ln>
            </p:spPr>
            <p:txBody>
              <a:bodyPr/>
              <a:lstStyle/>
              <a:p>
                <a:endParaRPr lang="en-GB"/>
              </a:p>
            </p:txBody>
          </p:sp>
          <p:sp>
            <p:nvSpPr>
              <p:cNvPr id="56" name="Line 66">
                <a:extLst>
                  <a:ext uri="{FF2B5EF4-FFF2-40B4-BE49-F238E27FC236}">
                    <a16:creationId xmlns:a16="http://schemas.microsoft.com/office/drawing/2014/main" id="{78D8271F-9F91-E542-83E2-50EBFA84E82C}"/>
                  </a:ext>
                </a:extLst>
              </p:cNvPr>
              <p:cNvSpPr>
                <a:spLocks noChangeShapeType="1"/>
              </p:cNvSpPr>
              <p:nvPr/>
            </p:nvSpPr>
            <p:spPr bwMode="auto">
              <a:xfrm rot="5400000" flipV="1">
                <a:off x="2552" y="1954"/>
                <a:ext cx="17" cy="13"/>
              </a:xfrm>
              <a:prstGeom prst="line">
                <a:avLst/>
              </a:prstGeom>
              <a:noFill/>
              <a:ln w="19050">
                <a:solidFill>
                  <a:schemeClr val="accent1"/>
                </a:solidFill>
                <a:round/>
                <a:headEnd/>
                <a:tailEnd/>
              </a:ln>
            </p:spPr>
            <p:txBody>
              <a:bodyPr/>
              <a:lstStyle/>
              <a:p>
                <a:endParaRPr lang="en-GB"/>
              </a:p>
            </p:txBody>
          </p:sp>
          <p:sp>
            <p:nvSpPr>
              <p:cNvPr id="57" name="Line 67">
                <a:extLst>
                  <a:ext uri="{FF2B5EF4-FFF2-40B4-BE49-F238E27FC236}">
                    <a16:creationId xmlns:a16="http://schemas.microsoft.com/office/drawing/2014/main" id="{9B355E88-01BA-FA87-E3EA-FD928381FE7E}"/>
                  </a:ext>
                </a:extLst>
              </p:cNvPr>
              <p:cNvSpPr>
                <a:spLocks noChangeShapeType="1"/>
              </p:cNvSpPr>
              <p:nvPr/>
            </p:nvSpPr>
            <p:spPr bwMode="auto">
              <a:xfrm rot="5400000" flipV="1">
                <a:off x="2564" y="1972"/>
                <a:ext cx="22" cy="15"/>
              </a:xfrm>
              <a:prstGeom prst="line">
                <a:avLst/>
              </a:prstGeom>
              <a:noFill/>
              <a:ln w="19050">
                <a:solidFill>
                  <a:schemeClr val="accent1"/>
                </a:solidFill>
                <a:round/>
                <a:headEnd/>
                <a:tailEnd/>
              </a:ln>
            </p:spPr>
            <p:txBody>
              <a:bodyPr/>
              <a:lstStyle/>
              <a:p>
                <a:endParaRPr lang="en-GB"/>
              </a:p>
            </p:txBody>
          </p:sp>
          <p:sp>
            <p:nvSpPr>
              <p:cNvPr id="58" name="Line 68">
                <a:extLst>
                  <a:ext uri="{FF2B5EF4-FFF2-40B4-BE49-F238E27FC236}">
                    <a16:creationId xmlns:a16="http://schemas.microsoft.com/office/drawing/2014/main" id="{DCE3D06E-8594-B5DE-1627-7D57F975DEFC}"/>
                  </a:ext>
                </a:extLst>
              </p:cNvPr>
              <p:cNvSpPr>
                <a:spLocks noChangeShapeType="1"/>
              </p:cNvSpPr>
              <p:nvPr/>
            </p:nvSpPr>
            <p:spPr bwMode="auto">
              <a:xfrm rot="5400000" flipV="1">
                <a:off x="2583" y="1990"/>
                <a:ext cx="17" cy="19"/>
              </a:xfrm>
              <a:prstGeom prst="line">
                <a:avLst/>
              </a:prstGeom>
              <a:noFill/>
              <a:ln w="19050">
                <a:solidFill>
                  <a:schemeClr val="accent1"/>
                </a:solidFill>
                <a:round/>
                <a:headEnd/>
                <a:tailEnd/>
              </a:ln>
            </p:spPr>
            <p:txBody>
              <a:bodyPr/>
              <a:lstStyle/>
              <a:p>
                <a:endParaRPr lang="en-GB"/>
              </a:p>
            </p:txBody>
          </p:sp>
          <p:sp>
            <p:nvSpPr>
              <p:cNvPr id="59" name="Line 69">
                <a:extLst>
                  <a:ext uri="{FF2B5EF4-FFF2-40B4-BE49-F238E27FC236}">
                    <a16:creationId xmlns:a16="http://schemas.microsoft.com/office/drawing/2014/main" id="{7F445CF4-AA1B-AE10-6F93-86CAFCCF3925}"/>
                  </a:ext>
                </a:extLst>
              </p:cNvPr>
              <p:cNvSpPr>
                <a:spLocks noChangeShapeType="1"/>
              </p:cNvSpPr>
              <p:nvPr/>
            </p:nvSpPr>
            <p:spPr bwMode="auto">
              <a:xfrm rot="5400000" flipV="1">
                <a:off x="2602" y="2008"/>
                <a:ext cx="21" cy="22"/>
              </a:xfrm>
              <a:prstGeom prst="line">
                <a:avLst/>
              </a:prstGeom>
              <a:noFill/>
              <a:ln w="19050">
                <a:solidFill>
                  <a:schemeClr val="accent1"/>
                </a:solidFill>
                <a:round/>
                <a:headEnd/>
                <a:tailEnd/>
              </a:ln>
            </p:spPr>
            <p:txBody>
              <a:bodyPr/>
              <a:lstStyle/>
              <a:p>
                <a:endParaRPr lang="en-GB"/>
              </a:p>
            </p:txBody>
          </p:sp>
          <p:sp>
            <p:nvSpPr>
              <p:cNvPr id="60" name="Line 70">
                <a:extLst>
                  <a:ext uri="{FF2B5EF4-FFF2-40B4-BE49-F238E27FC236}">
                    <a16:creationId xmlns:a16="http://schemas.microsoft.com/office/drawing/2014/main" id="{E628D346-4A70-4D33-5032-DC5B4BC70942}"/>
                  </a:ext>
                </a:extLst>
              </p:cNvPr>
              <p:cNvSpPr>
                <a:spLocks noChangeShapeType="1"/>
              </p:cNvSpPr>
              <p:nvPr/>
            </p:nvSpPr>
            <p:spPr bwMode="auto">
              <a:xfrm rot="5400000" flipV="1">
                <a:off x="2627" y="2025"/>
                <a:ext cx="18" cy="25"/>
              </a:xfrm>
              <a:prstGeom prst="line">
                <a:avLst/>
              </a:prstGeom>
              <a:noFill/>
              <a:ln w="19050">
                <a:solidFill>
                  <a:schemeClr val="accent1"/>
                </a:solidFill>
                <a:round/>
                <a:headEnd/>
                <a:tailEnd/>
              </a:ln>
            </p:spPr>
            <p:txBody>
              <a:bodyPr/>
              <a:lstStyle/>
              <a:p>
                <a:endParaRPr lang="en-GB"/>
              </a:p>
            </p:txBody>
          </p:sp>
          <p:sp>
            <p:nvSpPr>
              <p:cNvPr id="61" name="Line 71">
                <a:extLst>
                  <a:ext uri="{FF2B5EF4-FFF2-40B4-BE49-F238E27FC236}">
                    <a16:creationId xmlns:a16="http://schemas.microsoft.com/office/drawing/2014/main" id="{55D31950-C98D-87DA-ECCA-75B2069A771D}"/>
                  </a:ext>
                </a:extLst>
              </p:cNvPr>
              <p:cNvSpPr>
                <a:spLocks noChangeShapeType="1"/>
              </p:cNvSpPr>
              <p:nvPr/>
            </p:nvSpPr>
            <p:spPr bwMode="auto">
              <a:xfrm rot="5400000" flipV="1">
                <a:off x="2652" y="2043"/>
                <a:ext cx="21" cy="29"/>
              </a:xfrm>
              <a:prstGeom prst="line">
                <a:avLst/>
              </a:prstGeom>
              <a:noFill/>
              <a:ln w="19050">
                <a:solidFill>
                  <a:schemeClr val="accent1"/>
                </a:solidFill>
                <a:round/>
                <a:headEnd/>
                <a:tailEnd/>
              </a:ln>
            </p:spPr>
            <p:txBody>
              <a:bodyPr/>
              <a:lstStyle/>
              <a:p>
                <a:endParaRPr lang="en-GB"/>
              </a:p>
            </p:txBody>
          </p:sp>
          <p:sp>
            <p:nvSpPr>
              <p:cNvPr id="62" name="Line 72">
                <a:extLst>
                  <a:ext uri="{FF2B5EF4-FFF2-40B4-BE49-F238E27FC236}">
                    <a16:creationId xmlns:a16="http://schemas.microsoft.com/office/drawing/2014/main" id="{E10871CA-D7F0-F3B1-3FC6-1F7063CEF013}"/>
                  </a:ext>
                </a:extLst>
              </p:cNvPr>
              <p:cNvSpPr>
                <a:spLocks noChangeShapeType="1"/>
              </p:cNvSpPr>
              <p:nvPr/>
            </p:nvSpPr>
            <p:spPr bwMode="auto">
              <a:xfrm rot="5400000" flipV="1">
                <a:off x="2684" y="2061"/>
                <a:ext cx="17" cy="31"/>
              </a:xfrm>
              <a:prstGeom prst="line">
                <a:avLst/>
              </a:prstGeom>
              <a:noFill/>
              <a:ln w="19050">
                <a:solidFill>
                  <a:schemeClr val="accent1"/>
                </a:solidFill>
                <a:round/>
                <a:headEnd/>
                <a:tailEnd/>
              </a:ln>
            </p:spPr>
            <p:txBody>
              <a:bodyPr/>
              <a:lstStyle/>
              <a:p>
                <a:endParaRPr lang="en-GB"/>
              </a:p>
            </p:txBody>
          </p:sp>
          <p:sp>
            <p:nvSpPr>
              <p:cNvPr id="63" name="Line 73">
                <a:extLst>
                  <a:ext uri="{FF2B5EF4-FFF2-40B4-BE49-F238E27FC236}">
                    <a16:creationId xmlns:a16="http://schemas.microsoft.com/office/drawing/2014/main" id="{F877F37E-E5D8-A188-A8FC-4176D218801C}"/>
                  </a:ext>
                </a:extLst>
              </p:cNvPr>
              <p:cNvSpPr>
                <a:spLocks noChangeShapeType="1"/>
              </p:cNvSpPr>
              <p:nvPr/>
            </p:nvSpPr>
            <p:spPr bwMode="auto">
              <a:xfrm rot="5400000" flipV="1">
                <a:off x="2715" y="2078"/>
                <a:ext cx="22" cy="35"/>
              </a:xfrm>
              <a:prstGeom prst="line">
                <a:avLst/>
              </a:prstGeom>
              <a:noFill/>
              <a:ln w="19050">
                <a:solidFill>
                  <a:schemeClr val="accent1"/>
                </a:solidFill>
                <a:round/>
                <a:headEnd/>
                <a:tailEnd/>
              </a:ln>
            </p:spPr>
            <p:txBody>
              <a:bodyPr/>
              <a:lstStyle/>
              <a:p>
                <a:endParaRPr lang="en-GB"/>
              </a:p>
            </p:txBody>
          </p:sp>
          <p:sp>
            <p:nvSpPr>
              <p:cNvPr id="64" name="Line 74">
                <a:extLst>
                  <a:ext uri="{FF2B5EF4-FFF2-40B4-BE49-F238E27FC236}">
                    <a16:creationId xmlns:a16="http://schemas.microsoft.com/office/drawing/2014/main" id="{339B40BE-F5FB-409A-9901-3967B27FE060}"/>
                  </a:ext>
                </a:extLst>
              </p:cNvPr>
              <p:cNvSpPr>
                <a:spLocks noChangeShapeType="1"/>
              </p:cNvSpPr>
              <p:nvPr/>
            </p:nvSpPr>
            <p:spPr bwMode="auto">
              <a:xfrm rot="5400000" flipV="1">
                <a:off x="2752" y="2099"/>
                <a:ext cx="21" cy="38"/>
              </a:xfrm>
              <a:prstGeom prst="line">
                <a:avLst/>
              </a:prstGeom>
              <a:noFill/>
              <a:ln w="19050">
                <a:solidFill>
                  <a:schemeClr val="accent1"/>
                </a:solidFill>
                <a:round/>
                <a:headEnd/>
                <a:tailEnd/>
              </a:ln>
            </p:spPr>
            <p:txBody>
              <a:bodyPr/>
              <a:lstStyle/>
              <a:p>
                <a:endParaRPr lang="en-GB"/>
              </a:p>
            </p:txBody>
          </p:sp>
          <p:sp>
            <p:nvSpPr>
              <p:cNvPr id="65" name="Line 75">
                <a:extLst>
                  <a:ext uri="{FF2B5EF4-FFF2-40B4-BE49-F238E27FC236}">
                    <a16:creationId xmlns:a16="http://schemas.microsoft.com/office/drawing/2014/main" id="{47F3FB0A-5845-1280-92AF-BBAB5237103B}"/>
                  </a:ext>
                </a:extLst>
              </p:cNvPr>
              <p:cNvSpPr>
                <a:spLocks noChangeShapeType="1"/>
              </p:cNvSpPr>
              <p:nvPr/>
            </p:nvSpPr>
            <p:spPr bwMode="auto">
              <a:xfrm rot="5400000" flipV="1">
                <a:off x="2793" y="2116"/>
                <a:ext cx="18" cy="41"/>
              </a:xfrm>
              <a:prstGeom prst="line">
                <a:avLst/>
              </a:prstGeom>
              <a:noFill/>
              <a:ln w="19050">
                <a:solidFill>
                  <a:schemeClr val="accent1"/>
                </a:solidFill>
                <a:round/>
                <a:headEnd/>
                <a:tailEnd/>
              </a:ln>
            </p:spPr>
            <p:txBody>
              <a:bodyPr/>
              <a:lstStyle/>
              <a:p>
                <a:endParaRPr lang="en-GB"/>
              </a:p>
            </p:txBody>
          </p:sp>
          <p:sp>
            <p:nvSpPr>
              <p:cNvPr id="66" name="Line 76">
                <a:extLst>
                  <a:ext uri="{FF2B5EF4-FFF2-40B4-BE49-F238E27FC236}">
                    <a16:creationId xmlns:a16="http://schemas.microsoft.com/office/drawing/2014/main" id="{ACCC5113-E54D-906E-CFED-BE7E0CF43172}"/>
                  </a:ext>
                </a:extLst>
              </p:cNvPr>
              <p:cNvSpPr>
                <a:spLocks noChangeShapeType="1"/>
              </p:cNvSpPr>
              <p:nvPr/>
            </p:nvSpPr>
            <p:spPr bwMode="auto">
              <a:xfrm rot="5400000" flipV="1">
                <a:off x="2834" y="2135"/>
                <a:ext cx="21" cy="44"/>
              </a:xfrm>
              <a:prstGeom prst="line">
                <a:avLst/>
              </a:prstGeom>
              <a:noFill/>
              <a:ln w="19050">
                <a:solidFill>
                  <a:schemeClr val="accent1"/>
                </a:solidFill>
                <a:round/>
                <a:headEnd/>
                <a:tailEnd/>
              </a:ln>
            </p:spPr>
            <p:txBody>
              <a:bodyPr/>
              <a:lstStyle/>
              <a:p>
                <a:endParaRPr lang="en-GB"/>
              </a:p>
            </p:txBody>
          </p:sp>
          <p:sp>
            <p:nvSpPr>
              <p:cNvPr id="67" name="Line 77">
                <a:extLst>
                  <a:ext uri="{FF2B5EF4-FFF2-40B4-BE49-F238E27FC236}">
                    <a16:creationId xmlns:a16="http://schemas.microsoft.com/office/drawing/2014/main" id="{1EDB134C-A87E-8E62-6135-D88F352D316B}"/>
                  </a:ext>
                </a:extLst>
              </p:cNvPr>
              <p:cNvSpPr>
                <a:spLocks noChangeShapeType="1"/>
              </p:cNvSpPr>
              <p:nvPr/>
            </p:nvSpPr>
            <p:spPr bwMode="auto">
              <a:xfrm rot="5400000" flipV="1">
                <a:off x="2880" y="2154"/>
                <a:ext cx="17" cy="44"/>
              </a:xfrm>
              <a:prstGeom prst="line">
                <a:avLst/>
              </a:prstGeom>
              <a:noFill/>
              <a:ln w="19050">
                <a:solidFill>
                  <a:schemeClr val="accent1"/>
                </a:solidFill>
                <a:round/>
                <a:headEnd/>
                <a:tailEnd/>
              </a:ln>
            </p:spPr>
            <p:txBody>
              <a:bodyPr/>
              <a:lstStyle/>
              <a:p>
                <a:endParaRPr lang="en-GB"/>
              </a:p>
            </p:txBody>
          </p:sp>
          <p:sp>
            <p:nvSpPr>
              <p:cNvPr id="68" name="Line 78">
                <a:extLst>
                  <a:ext uri="{FF2B5EF4-FFF2-40B4-BE49-F238E27FC236}">
                    <a16:creationId xmlns:a16="http://schemas.microsoft.com/office/drawing/2014/main" id="{375BBDA6-314C-875E-9846-6A82B3013599}"/>
                  </a:ext>
                </a:extLst>
              </p:cNvPr>
              <p:cNvSpPr>
                <a:spLocks noChangeShapeType="1"/>
              </p:cNvSpPr>
              <p:nvPr/>
            </p:nvSpPr>
            <p:spPr bwMode="auto">
              <a:xfrm rot="5400000" flipV="1">
                <a:off x="2922" y="2173"/>
                <a:ext cx="22" cy="44"/>
              </a:xfrm>
              <a:prstGeom prst="line">
                <a:avLst/>
              </a:prstGeom>
              <a:noFill/>
              <a:ln w="19050">
                <a:solidFill>
                  <a:schemeClr val="accent1"/>
                </a:solidFill>
                <a:round/>
                <a:headEnd/>
                <a:tailEnd/>
              </a:ln>
            </p:spPr>
            <p:txBody>
              <a:bodyPr/>
              <a:lstStyle/>
              <a:p>
                <a:endParaRPr lang="en-GB"/>
              </a:p>
            </p:txBody>
          </p:sp>
          <p:sp>
            <p:nvSpPr>
              <p:cNvPr id="69" name="Line 79">
                <a:extLst>
                  <a:ext uri="{FF2B5EF4-FFF2-40B4-BE49-F238E27FC236}">
                    <a16:creationId xmlns:a16="http://schemas.microsoft.com/office/drawing/2014/main" id="{D44C2CAE-6527-71F0-5DEC-6A7906154283}"/>
                  </a:ext>
                </a:extLst>
              </p:cNvPr>
              <p:cNvSpPr>
                <a:spLocks noChangeShapeType="1"/>
              </p:cNvSpPr>
              <p:nvPr/>
            </p:nvSpPr>
            <p:spPr bwMode="auto">
              <a:xfrm rot="5400000" flipV="1">
                <a:off x="2968" y="2193"/>
                <a:ext cx="17" cy="44"/>
              </a:xfrm>
              <a:prstGeom prst="line">
                <a:avLst/>
              </a:prstGeom>
              <a:noFill/>
              <a:ln w="19050">
                <a:solidFill>
                  <a:schemeClr val="accent1"/>
                </a:solidFill>
                <a:round/>
                <a:headEnd/>
                <a:tailEnd/>
              </a:ln>
            </p:spPr>
            <p:txBody>
              <a:bodyPr/>
              <a:lstStyle/>
              <a:p>
                <a:endParaRPr lang="en-GB"/>
              </a:p>
            </p:txBody>
          </p:sp>
          <p:sp>
            <p:nvSpPr>
              <p:cNvPr id="70" name="Freeform 80">
                <a:extLst>
                  <a:ext uri="{FF2B5EF4-FFF2-40B4-BE49-F238E27FC236}">
                    <a16:creationId xmlns:a16="http://schemas.microsoft.com/office/drawing/2014/main" id="{E4A3F6C5-01AA-1808-CAA5-BE7594815D22}"/>
                  </a:ext>
                </a:extLst>
              </p:cNvPr>
              <p:cNvSpPr>
                <a:spLocks/>
              </p:cNvSpPr>
              <p:nvPr/>
            </p:nvSpPr>
            <p:spPr bwMode="auto">
              <a:xfrm rot="5400000">
                <a:off x="3011" y="2210"/>
                <a:ext cx="21" cy="47"/>
              </a:xfrm>
              <a:custGeom>
                <a:avLst/>
                <a:gdLst/>
                <a:ahLst/>
                <a:cxnLst>
                  <a:cxn ang="0">
                    <a:pos x="0" y="47"/>
                  </a:cxn>
                  <a:cxn ang="0">
                    <a:pos x="8" y="22"/>
                  </a:cxn>
                  <a:cxn ang="0">
                    <a:pos x="20" y="0"/>
                  </a:cxn>
                </a:cxnLst>
                <a:rect l="0" t="0" r="r" b="b"/>
                <a:pathLst>
                  <a:path w="20" h="47">
                    <a:moveTo>
                      <a:pt x="0" y="47"/>
                    </a:moveTo>
                    <a:lnTo>
                      <a:pt x="8" y="22"/>
                    </a:lnTo>
                    <a:lnTo>
                      <a:pt x="20" y="0"/>
                    </a:lnTo>
                  </a:path>
                </a:pathLst>
              </a:custGeom>
              <a:noFill/>
              <a:ln w="19050" cmpd="sng">
                <a:solidFill>
                  <a:schemeClr val="accent1"/>
                </a:solidFill>
                <a:prstDash val="solid"/>
                <a:round/>
                <a:headEnd/>
                <a:tailEnd/>
              </a:ln>
            </p:spPr>
            <p:txBody>
              <a:bodyPr/>
              <a:lstStyle/>
              <a:p>
                <a:endParaRPr lang="en-GB"/>
              </a:p>
            </p:txBody>
          </p:sp>
          <p:sp>
            <p:nvSpPr>
              <p:cNvPr id="71" name="Line 81">
                <a:extLst>
                  <a:ext uri="{FF2B5EF4-FFF2-40B4-BE49-F238E27FC236}">
                    <a16:creationId xmlns:a16="http://schemas.microsoft.com/office/drawing/2014/main" id="{43EB7169-14B5-2508-34CD-DBF82E27CDEF}"/>
                  </a:ext>
                </a:extLst>
              </p:cNvPr>
              <p:cNvSpPr>
                <a:spLocks noChangeShapeType="1"/>
              </p:cNvSpPr>
              <p:nvPr/>
            </p:nvSpPr>
            <p:spPr bwMode="auto">
              <a:xfrm rot="5400000" flipV="1">
                <a:off x="3055" y="2234"/>
                <a:ext cx="22" cy="41"/>
              </a:xfrm>
              <a:prstGeom prst="line">
                <a:avLst/>
              </a:prstGeom>
              <a:noFill/>
              <a:ln w="19050">
                <a:solidFill>
                  <a:schemeClr val="accent1"/>
                </a:solidFill>
                <a:round/>
                <a:headEnd/>
                <a:tailEnd/>
              </a:ln>
            </p:spPr>
            <p:txBody>
              <a:bodyPr/>
              <a:lstStyle/>
              <a:p>
                <a:endParaRPr lang="en-GB"/>
              </a:p>
            </p:txBody>
          </p:sp>
          <p:sp>
            <p:nvSpPr>
              <p:cNvPr id="72" name="Line 82">
                <a:extLst>
                  <a:ext uri="{FF2B5EF4-FFF2-40B4-BE49-F238E27FC236}">
                    <a16:creationId xmlns:a16="http://schemas.microsoft.com/office/drawing/2014/main" id="{4DEE64FD-FEAD-BF3B-F5B8-BA32425E3F1A}"/>
                  </a:ext>
                </a:extLst>
              </p:cNvPr>
              <p:cNvSpPr>
                <a:spLocks noChangeShapeType="1"/>
              </p:cNvSpPr>
              <p:nvPr/>
            </p:nvSpPr>
            <p:spPr bwMode="auto">
              <a:xfrm rot="5400000" flipV="1">
                <a:off x="3097" y="2256"/>
                <a:ext cx="17" cy="38"/>
              </a:xfrm>
              <a:prstGeom prst="line">
                <a:avLst/>
              </a:prstGeom>
              <a:noFill/>
              <a:ln w="19050">
                <a:solidFill>
                  <a:schemeClr val="accent1"/>
                </a:solidFill>
                <a:round/>
                <a:headEnd/>
                <a:tailEnd/>
              </a:ln>
            </p:spPr>
            <p:txBody>
              <a:bodyPr/>
              <a:lstStyle/>
              <a:p>
                <a:endParaRPr lang="en-GB"/>
              </a:p>
            </p:txBody>
          </p:sp>
          <p:sp>
            <p:nvSpPr>
              <p:cNvPr id="73" name="Freeform 83">
                <a:extLst>
                  <a:ext uri="{FF2B5EF4-FFF2-40B4-BE49-F238E27FC236}">
                    <a16:creationId xmlns:a16="http://schemas.microsoft.com/office/drawing/2014/main" id="{E79673ED-3501-C598-1A36-2AF79B50EB53}"/>
                  </a:ext>
                </a:extLst>
              </p:cNvPr>
              <p:cNvSpPr>
                <a:spLocks/>
              </p:cNvSpPr>
              <p:nvPr/>
            </p:nvSpPr>
            <p:spPr bwMode="auto">
              <a:xfrm rot="5400000">
                <a:off x="3133" y="2275"/>
                <a:ext cx="22" cy="38"/>
              </a:xfrm>
              <a:custGeom>
                <a:avLst/>
                <a:gdLst/>
                <a:ahLst/>
                <a:cxnLst>
                  <a:cxn ang="0">
                    <a:pos x="0" y="38"/>
                  </a:cxn>
                  <a:cxn ang="0">
                    <a:pos x="8" y="19"/>
                  </a:cxn>
                  <a:cxn ang="0">
                    <a:pos x="21" y="0"/>
                  </a:cxn>
                </a:cxnLst>
                <a:rect l="0" t="0" r="r" b="b"/>
                <a:pathLst>
                  <a:path w="21" h="38">
                    <a:moveTo>
                      <a:pt x="0" y="38"/>
                    </a:moveTo>
                    <a:lnTo>
                      <a:pt x="8" y="19"/>
                    </a:lnTo>
                    <a:lnTo>
                      <a:pt x="21" y="0"/>
                    </a:lnTo>
                  </a:path>
                </a:pathLst>
              </a:custGeom>
              <a:noFill/>
              <a:ln w="19050" cmpd="sng">
                <a:solidFill>
                  <a:schemeClr val="accent1"/>
                </a:solidFill>
                <a:prstDash val="solid"/>
                <a:round/>
                <a:headEnd/>
                <a:tailEnd/>
              </a:ln>
            </p:spPr>
            <p:txBody>
              <a:bodyPr/>
              <a:lstStyle/>
              <a:p>
                <a:endParaRPr lang="en-GB"/>
              </a:p>
            </p:txBody>
          </p:sp>
          <p:sp>
            <p:nvSpPr>
              <p:cNvPr id="74" name="Freeform 84">
                <a:extLst>
                  <a:ext uri="{FF2B5EF4-FFF2-40B4-BE49-F238E27FC236}">
                    <a16:creationId xmlns:a16="http://schemas.microsoft.com/office/drawing/2014/main" id="{46E4C4A6-AD84-C4DA-086C-E12E8C370EB9}"/>
                  </a:ext>
                </a:extLst>
              </p:cNvPr>
              <p:cNvSpPr>
                <a:spLocks/>
              </p:cNvSpPr>
              <p:nvPr/>
            </p:nvSpPr>
            <p:spPr bwMode="auto">
              <a:xfrm rot="5400000">
                <a:off x="3168" y="2300"/>
                <a:ext cx="17" cy="28"/>
              </a:xfrm>
              <a:custGeom>
                <a:avLst/>
                <a:gdLst/>
                <a:ahLst/>
                <a:cxnLst>
                  <a:cxn ang="0">
                    <a:pos x="0" y="28"/>
                  </a:cxn>
                  <a:cxn ang="0">
                    <a:pos x="8" y="12"/>
                  </a:cxn>
                  <a:cxn ang="0">
                    <a:pos x="16" y="0"/>
                  </a:cxn>
                </a:cxnLst>
                <a:rect l="0" t="0" r="r" b="b"/>
                <a:pathLst>
                  <a:path w="16" h="28">
                    <a:moveTo>
                      <a:pt x="0" y="28"/>
                    </a:moveTo>
                    <a:lnTo>
                      <a:pt x="8" y="12"/>
                    </a:lnTo>
                    <a:lnTo>
                      <a:pt x="16" y="0"/>
                    </a:lnTo>
                  </a:path>
                </a:pathLst>
              </a:custGeom>
              <a:noFill/>
              <a:ln w="19050" cmpd="sng">
                <a:solidFill>
                  <a:schemeClr val="accent1"/>
                </a:solidFill>
                <a:prstDash val="solid"/>
                <a:round/>
                <a:headEnd/>
                <a:tailEnd/>
              </a:ln>
            </p:spPr>
            <p:txBody>
              <a:bodyPr/>
              <a:lstStyle/>
              <a:p>
                <a:endParaRPr lang="en-GB"/>
              </a:p>
            </p:txBody>
          </p:sp>
          <p:sp>
            <p:nvSpPr>
              <p:cNvPr id="75" name="Freeform 85">
                <a:extLst>
                  <a:ext uri="{FF2B5EF4-FFF2-40B4-BE49-F238E27FC236}">
                    <a16:creationId xmlns:a16="http://schemas.microsoft.com/office/drawing/2014/main" id="{4CCC30E3-22CE-CEFA-0803-1831A7F5C4C0}"/>
                  </a:ext>
                </a:extLst>
              </p:cNvPr>
              <p:cNvSpPr>
                <a:spLocks/>
              </p:cNvSpPr>
              <p:nvPr/>
            </p:nvSpPr>
            <p:spPr bwMode="auto">
              <a:xfrm rot="5400000">
                <a:off x="3193" y="2320"/>
                <a:ext cx="21" cy="26"/>
              </a:xfrm>
              <a:custGeom>
                <a:avLst/>
                <a:gdLst/>
                <a:ahLst/>
                <a:cxnLst>
                  <a:cxn ang="0">
                    <a:pos x="0" y="26"/>
                  </a:cxn>
                  <a:cxn ang="0">
                    <a:pos x="8" y="13"/>
                  </a:cxn>
                  <a:cxn ang="0">
                    <a:pos x="20" y="0"/>
                  </a:cxn>
                </a:cxnLst>
                <a:rect l="0" t="0" r="r" b="b"/>
                <a:pathLst>
                  <a:path w="20" h="26">
                    <a:moveTo>
                      <a:pt x="0" y="26"/>
                    </a:moveTo>
                    <a:lnTo>
                      <a:pt x="8" y="13"/>
                    </a:lnTo>
                    <a:lnTo>
                      <a:pt x="20" y="0"/>
                    </a:lnTo>
                  </a:path>
                </a:pathLst>
              </a:custGeom>
              <a:noFill/>
              <a:ln w="19050" cmpd="sng">
                <a:solidFill>
                  <a:schemeClr val="accent1"/>
                </a:solidFill>
                <a:prstDash val="solid"/>
                <a:round/>
                <a:headEnd/>
                <a:tailEnd/>
              </a:ln>
            </p:spPr>
            <p:txBody>
              <a:bodyPr/>
              <a:lstStyle/>
              <a:p>
                <a:endParaRPr lang="en-GB"/>
              </a:p>
            </p:txBody>
          </p:sp>
          <p:sp>
            <p:nvSpPr>
              <p:cNvPr id="76" name="Freeform 86">
                <a:extLst>
                  <a:ext uri="{FF2B5EF4-FFF2-40B4-BE49-F238E27FC236}">
                    <a16:creationId xmlns:a16="http://schemas.microsoft.com/office/drawing/2014/main" id="{034C5305-D84D-563C-A930-53C7845EF830}"/>
                  </a:ext>
                </a:extLst>
              </p:cNvPr>
              <p:cNvSpPr>
                <a:spLocks/>
              </p:cNvSpPr>
              <p:nvPr/>
            </p:nvSpPr>
            <p:spPr bwMode="auto">
              <a:xfrm rot="5400000">
                <a:off x="3217" y="2343"/>
                <a:ext cx="18" cy="18"/>
              </a:xfrm>
              <a:custGeom>
                <a:avLst/>
                <a:gdLst/>
                <a:ahLst/>
                <a:cxnLst>
                  <a:cxn ang="0">
                    <a:pos x="0" y="18"/>
                  </a:cxn>
                  <a:cxn ang="0">
                    <a:pos x="9" y="9"/>
                  </a:cxn>
                  <a:cxn ang="0">
                    <a:pos x="17" y="0"/>
                  </a:cxn>
                </a:cxnLst>
                <a:rect l="0" t="0" r="r" b="b"/>
                <a:pathLst>
                  <a:path w="17" h="18">
                    <a:moveTo>
                      <a:pt x="0" y="18"/>
                    </a:moveTo>
                    <a:lnTo>
                      <a:pt x="9" y="9"/>
                    </a:lnTo>
                    <a:lnTo>
                      <a:pt x="17" y="0"/>
                    </a:lnTo>
                  </a:path>
                </a:pathLst>
              </a:custGeom>
              <a:noFill/>
              <a:ln w="19050" cmpd="sng">
                <a:solidFill>
                  <a:schemeClr val="accent1"/>
                </a:solidFill>
                <a:prstDash val="solid"/>
                <a:round/>
                <a:headEnd/>
                <a:tailEnd/>
              </a:ln>
            </p:spPr>
            <p:txBody>
              <a:bodyPr/>
              <a:lstStyle/>
              <a:p>
                <a:endParaRPr lang="en-GB"/>
              </a:p>
            </p:txBody>
          </p:sp>
          <p:sp>
            <p:nvSpPr>
              <p:cNvPr id="77" name="Freeform 87">
                <a:extLst>
                  <a:ext uri="{FF2B5EF4-FFF2-40B4-BE49-F238E27FC236}">
                    <a16:creationId xmlns:a16="http://schemas.microsoft.com/office/drawing/2014/main" id="{57B6338C-62A3-E15E-29C4-2275DD9D8656}"/>
                  </a:ext>
                </a:extLst>
              </p:cNvPr>
              <p:cNvSpPr>
                <a:spLocks/>
              </p:cNvSpPr>
              <p:nvPr/>
            </p:nvSpPr>
            <p:spPr bwMode="auto">
              <a:xfrm rot="5400000">
                <a:off x="3229" y="2367"/>
                <a:ext cx="21" cy="10"/>
              </a:xfrm>
              <a:custGeom>
                <a:avLst/>
                <a:gdLst/>
                <a:ahLst/>
                <a:cxnLst>
                  <a:cxn ang="0">
                    <a:pos x="0" y="10"/>
                  </a:cxn>
                  <a:cxn ang="0">
                    <a:pos x="8" y="3"/>
                  </a:cxn>
                  <a:cxn ang="0">
                    <a:pos x="20" y="0"/>
                  </a:cxn>
                </a:cxnLst>
                <a:rect l="0" t="0" r="r" b="b"/>
                <a:pathLst>
                  <a:path w="20" h="10">
                    <a:moveTo>
                      <a:pt x="0" y="10"/>
                    </a:moveTo>
                    <a:lnTo>
                      <a:pt x="8" y="3"/>
                    </a:lnTo>
                    <a:lnTo>
                      <a:pt x="20" y="0"/>
                    </a:lnTo>
                  </a:path>
                </a:pathLst>
              </a:custGeom>
              <a:noFill/>
              <a:ln w="19050" cmpd="sng">
                <a:solidFill>
                  <a:schemeClr val="accent1"/>
                </a:solidFill>
                <a:prstDash val="solid"/>
                <a:round/>
                <a:headEnd/>
                <a:tailEnd/>
              </a:ln>
            </p:spPr>
            <p:txBody>
              <a:bodyPr/>
              <a:lstStyle/>
              <a:p>
                <a:endParaRPr lang="en-GB"/>
              </a:p>
            </p:txBody>
          </p:sp>
          <p:sp>
            <p:nvSpPr>
              <p:cNvPr id="78" name="Freeform 88">
                <a:extLst>
                  <a:ext uri="{FF2B5EF4-FFF2-40B4-BE49-F238E27FC236}">
                    <a16:creationId xmlns:a16="http://schemas.microsoft.com/office/drawing/2014/main" id="{E9826A24-C58E-866A-A47A-6317DED786D3}"/>
                  </a:ext>
                </a:extLst>
              </p:cNvPr>
              <p:cNvSpPr>
                <a:spLocks/>
              </p:cNvSpPr>
              <p:nvPr/>
            </p:nvSpPr>
            <p:spPr bwMode="auto">
              <a:xfrm rot="5400000">
                <a:off x="3237" y="2390"/>
                <a:ext cx="22" cy="6"/>
              </a:xfrm>
              <a:custGeom>
                <a:avLst/>
                <a:gdLst/>
                <a:ahLst/>
                <a:cxnLst>
                  <a:cxn ang="0">
                    <a:pos x="0" y="6"/>
                  </a:cxn>
                  <a:cxn ang="0">
                    <a:pos x="12" y="3"/>
                  </a:cxn>
                  <a:cxn ang="0">
                    <a:pos x="21" y="0"/>
                  </a:cxn>
                </a:cxnLst>
                <a:rect l="0" t="0" r="r" b="b"/>
                <a:pathLst>
                  <a:path w="21" h="6">
                    <a:moveTo>
                      <a:pt x="0" y="6"/>
                    </a:moveTo>
                    <a:lnTo>
                      <a:pt x="12" y="3"/>
                    </a:lnTo>
                    <a:lnTo>
                      <a:pt x="21" y="0"/>
                    </a:lnTo>
                  </a:path>
                </a:pathLst>
              </a:custGeom>
              <a:noFill/>
              <a:ln w="19050" cmpd="sng">
                <a:solidFill>
                  <a:schemeClr val="accent1"/>
                </a:solidFill>
                <a:prstDash val="solid"/>
                <a:round/>
                <a:headEnd/>
                <a:tailEnd/>
              </a:ln>
            </p:spPr>
            <p:txBody>
              <a:bodyPr/>
              <a:lstStyle/>
              <a:p>
                <a:endParaRPr lang="en-GB"/>
              </a:p>
            </p:txBody>
          </p:sp>
          <p:sp>
            <p:nvSpPr>
              <p:cNvPr id="79" name="Freeform 89">
                <a:extLst>
                  <a:ext uri="{FF2B5EF4-FFF2-40B4-BE49-F238E27FC236}">
                    <a16:creationId xmlns:a16="http://schemas.microsoft.com/office/drawing/2014/main" id="{0FC22226-2514-91B7-CF8A-94B1C5DEA4D7}"/>
                  </a:ext>
                </a:extLst>
              </p:cNvPr>
              <p:cNvSpPr>
                <a:spLocks/>
              </p:cNvSpPr>
              <p:nvPr/>
            </p:nvSpPr>
            <p:spPr bwMode="auto">
              <a:xfrm rot="5400000">
                <a:off x="3239" y="2410"/>
                <a:ext cx="17" cy="6"/>
              </a:xfrm>
              <a:custGeom>
                <a:avLst/>
                <a:gdLst/>
                <a:ahLst/>
                <a:cxnLst>
                  <a:cxn ang="0">
                    <a:pos x="0" y="0"/>
                  </a:cxn>
                  <a:cxn ang="0">
                    <a:pos x="8" y="3"/>
                  </a:cxn>
                  <a:cxn ang="0">
                    <a:pos x="16" y="6"/>
                  </a:cxn>
                </a:cxnLst>
                <a:rect l="0" t="0" r="r" b="b"/>
                <a:pathLst>
                  <a:path w="16" h="6">
                    <a:moveTo>
                      <a:pt x="0" y="0"/>
                    </a:moveTo>
                    <a:lnTo>
                      <a:pt x="8" y="3"/>
                    </a:lnTo>
                    <a:lnTo>
                      <a:pt x="16" y="6"/>
                    </a:lnTo>
                  </a:path>
                </a:pathLst>
              </a:custGeom>
              <a:noFill/>
              <a:ln w="19050" cmpd="sng">
                <a:solidFill>
                  <a:schemeClr val="accent1"/>
                </a:solidFill>
                <a:prstDash val="solid"/>
                <a:round/>
                <a:headEnd/>
                <a:tailEnd/>
              </a:ln>
            </p:spPr>
            <p:txBody>
              <a:bodyPr/>
              <a:lstStyle/>
              <a:p>
                <a:endParaRPr lang="en-GB"/>
              </a:p>
            </p:txBody>
          </p:sp>
          <p:sp>
            <p:nvSpPr>
              <p:cNvPr id="80" name="Freeform 90">
                <a:extLst>
                  <a:ext uri="{FF2B5EF4-FFF2-40B4-BE49-F238E27FC236}">
                    <a16:creationId xmlns:a16="http://schemas.microsoft.com/office/drawing/2014/main" id="{41187B8F-B371-FB6F-9DF6-EDC17FF31082}"/>
                  </a:ext>
                </a:extLst>
              </p:cNvPr>
              <p:cNvSpPr>
                <a:spLocks/>
              </p:cNvSpPr>
              <p:nvPr/>
            </p:nvSpPr>
            <p:spPr bwMode="auto">
              <a:xfrm rot="5400000">
                <a:off x="3229" y="2427"/>
                <a:ext cx="21" cy="10"/>
              </a:xfrm>
              <a:custGeom>
                <a:avLst/>
                <a:gdLst/>
                <a:ahLst/>
                <a:cxnLst>
                  <a:cxn ang="0">
                    <a:pos x="0" y="0"/>
                  </a:cxn>
                  <a:cxn ang="0">
                    <a:pos x="8" y="3"/>
                  </a:cxn>
                  <a:cxn ang="0">
                    <a:pos x="20" y="10"/>
                  </a:cxn>
                </a:cxnLst>
                <a:rect l="0" t="0" r="r" b="b"/>
                <a:pathLst>
                  <a:path w="20" h="10">
                    <a:moveTo>
                      <a:pt x="0" y="0"/>
                    </a:moveTo>
                    <a:lnTo>
                      <a:pt x="8" y="3"/>
                    </a:lnTo>
                    <a:lnTo>
                      <a:pt x="20" y="10"/>
                    </a:lnTo>
                  </a:path>
                </a:pathLst>
              </a:custGeom>
              <a:noFill/>
              <a:ln w="19050" cmpd="sng">
                <a:solidFill>
                  <a:schemeClr val="accent1"/>
                </a:solidFill>
                <a:prstDash val="solid"/>
                <a:round/>
                <a:headEnd/>
                <a:tailEnd/>
              </a:ln>
            </p:spPr>
            <p:txBody>
              <a:bodyPr/>
              <a:lstStyle/>
              <a:p>
                <a:endParaRPr lang="en-GB"/>
              </a:p>
            </p:txBody>
          </p:sp>
          <p:sp>
            <p:nvSpPr>
              <p:cNvPr id="81" name="Freeform 91">
                <a:extLst>
                  <a:ext uri="{FF2B5EF4-FFF2-40B4-BE49-F238E27FC236}">
                    <a16:creationId xmlns:a16="http://schemas.microsoft.com/office/drawing/2014/main" id="{113DB6F3-B4EA-1432-4BA4-2156E77B6EA0}"/>
                  </a:ext>
                </a:extLst>
              </p:cNvPr>
              <p:cNvSpPr>
                <a:spLocks/>
              </p:cNvSpPr>
              <p:nvPr/>
            </p:nvSpPr>
            <p:spPr bwMode="auto">
              <a:xfrm rot="5400000">
                <a:off x="3217" y="2442"/>
                <a:ext cx="18" cy="18"/>
              </a:xfrm>
              <a:custGeom>
                <a:avLst/>
                <a:gdLst/>
                <a:ahLst/>
                <a:cxnLst>
                  <a:cxn ang="0">
                    <a:pos x="0" y="0"/>
                  </a:cxn>
                  <a:cxn ang="0">
                    <a:pos x="8" y="9"/>
                  </a:cxn>
                  <a:cxn ang="0">
                    <a:pos x="17" y="18"/>
                  </a:cxn>
                </a:cxnLst>
                <a:rect l="0" t="0" r="r" b="b"/>
                <a:pathLst>
                  <a:path w="17" h="18">
                    <a:moveTo>
                      <a:pt x="0" y="0"/>
                    </a:moveTo>
                    <a:lnTo>
                      <a:pt x="8" y="9"/>
                    </a:lnTo>
                    <a:lnTo>
                      <a:pt x="17" y="18"/>
                    </a:lnTo>
                  </a:path>
                </a:pathLst>
              </a:custGeom>
              <a:noFill/>
              <a:ln w="19050" cmpd="sng">
                <a:solidFill>
                  <a:schemeClr val="accent1"/>
                </a:solidFill>
                <a:prstDash val="solid"/>
                <a:round/>
                <a:headEnd/>
                <a:tailEnd/>
              </a:ln>
            </p:spPr>
            <p:txBody>
              <a:bodyPr/>
              <a:lstStyle/>
              <a:p>
                <a:endParaRPr lang="en-GB"/>
              </a:p>
            </p:txBody>
          </p:sp>
          <p:sp>
            <p:nvSpPr>
              <p:cNvPr id="82" name="Freeform 92">
                <a:extLst>
                  <a:ext uri="{FF2B5EF4-FFF2-40B4-BE49-F238E27FC236}">
                    <a16:creationId xmlns:a16="http://schemas.microsoft.com/office/drawing/2014/main" id="{5A0D3CAD-7842-8155-58D2-6CE4784AC5DF}"/>
                  </a:ext>
                </a:extLst>
              </p:cNvPr>
              <p:cNvSpPr>
                <a:spLocks/>
              </p:cNvSpPr>
              <p:nvPr/>
            </p:nvSpPr>
            <p:spPr bwMode="auto">
              <a:xfrm rot="5400000">
                <a:off x="3193" y="2458"/>
                <a:ext cx="21" cy="26"/>
              </a:xfrm>
              <a:custGeom>
                <a:avLst/>
                <a:gdLst/>
                <a:ahLst/>
                <a:cxnLst>
                  <a:cxn ang="0">
                    <a:pos x="0" y="0"/>
                  </a:cxn>
                  <a:cxn ang="0">
                    <a:pos x="8" y="13"/>
                  </a:cxn>
                  <a:cxn ang="0">
                    <a:pos x="20" y="26"/>
                  </a:cxn>
                </a:cxnLst>
                <a:rect l="0" t="0" r="r" b="b"/>
                <a:pathLst>
                  <a:path w="20" h="26">
                    <a:moveTo>
                      <a:pt x="0" y="0"/>
                    </a:moveTo>
                    <a:lnTo>
                      <a:pt x="8" y="13"/>
                    </a:lnTo>
                    <a:lnTo>
                      <a:pt x="20" y="26"/>
                    </a:lnTo>
                  </a:path>
                </a:pathLst>
              </a:custGeom>
              <a:noFill/>
              <a:ln w="19050" cmpd="sng">
                <a:solidFill>
                  <a:schemeClr val="accent1"/>
                </a:solidFill>
                <a:prstDash val="solid"/>
                <a:round/>
                <a:headEnd/>
                <a:tailEnd/>
              </a:ln>
            </p:spPr>
            <p:txBody>
              <a:bodyPr/>
              <a:lstStyle/>
              <a:p>
                <a:endParaRPr lang="en-GB"/>
              </a:p>
            </p:txBody>
          </p:sp>
          <p:sp>
            <p:nvSpPr>
              <p:cNvPr id="83" name="Freeform 93">
                <a:extLst>
                  <a:ext uri="{FF2B5EF4-FFF2-40B4-BE49-F238E27FC236}">
                    <a16:creationId xmlns:a16="http://schemas.microsoft.com/office/drawing/2014/main" id="{61F70B87-BCCC-65C9-F4F3-7C35AED6A763}"/>
                  </a:ext>
                </a:extLst>
              </p:cNvPr>
              <p:cNvSpPr>
                <a:spLocks/>
              </p:cNvSpPr>
              <p:nvPr/>
            </p:nvSpPr>
            <p:spPr bwMode="auto">
              <a:xfrm rot="5400000">
                <a:off x="3169" y="2475"/>
                <a:ext cx="16" cy="28"/>
              </a:xfrm>
              <a:custGeom>
                <a:avLst/>
                <a:gdLst/>
                <a:ahLst/>
                <a:cxnLst>
                  <a:cxn ang="0">
                    <a:pos x="0" y="0"/>
                  </a:cxn>
                  <a:cxn ang="0">
                    <a:pos x="8" y="12"/>
                  </a:cxn>
                  <a:cxn ang="0">
                    <a:pos x="16" y="28"/>
                  </a:cxn>
                </a:cxnLst>
                <a:rect l="0" t="0" r="r" b="b"/>
                <a:pathLst>
                  <a:path w="16" h="28">
                    <a:moveTo>
                      <a:pt x="0" y="0"/>
                    </a:moveTo>
                    <a:lnTo>
                      <a:pt x="8" y="12"/>
                    </a:lnTo>
                    <a:lnTo>
                      <a:pt x="16" y="28"/>
                    </a:lnTo>
                  </a:path>
                </a:pathLst>
              </a:custGeom>
              <a:noFill/>
              <a:ln w="19050" cmpd="sng">
                <a:solidFill>
                  <a:schemeClr val="accent1"/>
                </a:solidFill>
                <a:prstDash val="solid"/>
                <a:round/>
                <a:headEnd/>
                <a:tailEnd/>
              </a:ln>
            </p:spPr>
            <p:txBody>
              <a:bodyPr/>
              <a:lstStyle/>
              <a:p>
                <a:endParaRPr lang="en-GB"/>
              </a:p>
            </p:txBody>
          </p:sp>
          <p:sp>
            <p:nvSpPr>
              <p:cNvPr id="84" name="Freeform 94">
                <a:extLst>
                  <a:ext uri="{FF2B5EF4-FFF2-40B4-BE49-F238E27FC236}">
                    <a16:creationId xmlns:a16="http://schemas.microsoft.com/office/drawing/2014/main" id="{884A70F3-E10B-5A34-7CC5-A26D2036CC86}"/>
                  </a:ext>
                </a:extLst>
              </p:cNvPr>
              <p:cNvSpPr>
                <a:spLocks/>
              </p:cNvSpPr>
              <p:nvPr/>
            </p:nvSpPr>
            <p:spPr bwMode="auto">
              <a:xfrm rot="5400000">
                <a:off x="3132" y="2490"/>
                <a:ext cx="23" cy="38"/>
              </a:xfrm>
              <a:custGeom>
                <a:avLst/>
                <a:gdLst/>
                <a:ahLst/>
                <a:cxnLst>
                  <a:cxn ang="0">
                    <a:pos x="0" y="0"/>
                  </a:cxn>
                  <a:cxn ang="0">
                    <a:pos x="9" y="19"/>
                  </a:cxn>
                  <a:cxn ang="0">
                    <a:pos x="21" y="38"/>
                  </a:cxn>
                </a:cxnLst>
                <a:rect l="0" t="0" r="r" b="b"/>
                <a:pathLst>
                  <a:path w="21" h="38">
                    <a:moveTo>
                      <a:pt x="0" y="0"/>
                    </a:moveTo>
                    <a:lnTo>
                      <a:pt x="9" y="19"/>
                    </a:lnTo>
                    <a:lnTo>
                      <a:pt x="21" y="38"/>
                    </a:lnTo>
                  </a:path>
                </a:pathLst>
              </a:custGeom>
              <a:noFill/>
              <a:ln w="19050" cmpd="sng">
                <a:solidFill>
                  <a:schemeClr val="accent1"/>
                </a:solidFill>
                <a:prstDash val="solid"/>
                <a:round/>
                <a:headEnd/>
                <a:tailEnd/>
              </a:ln>
            </p:spPr>
            <p:txBody>
              <a:bodyPr/>
              <a:lstStyle/>
              <a:p>
                <a:endParaRPr lang="en-GB"/>
              </a:p>
            </p:txBody>
          </p:sp>
          <p:sp>
            <p:nvSpPr>
              <p:cNvPr id="85" name="Line 95">
                <a:extLst>
                  <a:ext uri="{FF2B5EF4-FFF2-40B4-BE49-F238E27FC236}">
                    <a16:creationId xmlns:a16="http://schemas.microsoft.com/office/drawing/2014/main" id="{1FD977C5-A404-3828-FDFA-4B690FDEEC25}"/>
                  </a:ext>
                </a:extLst>
              </p:cNvPr>
              <p:cNvSpPr>
                <a:spLocks noChangeShapeType="1"/>
              </p:cNvSpPr>
              <p:nvPr/>
            </p:nvSpPr>
            <p:spPr bwMode="auto">
              <a:xfrm rot="5400000">
                <a:off x="3098" y="2509"/>
                <a:ext cx="16" cy="38"/>
              </a:xfrm>
              <a:prstGeom prst="line">
                <a:avLst/>
              </a:prstGeom>
              <a:noFill/>
              <a:ln w="19050">
                <a:solidFill>
                  <a:schemeClr val="accent1"/>
                </a:solidFill>
                <a:round/>
                <a:headEnd/>
                <a:tailEnd/>
              </a:ln>
            </p:spPr>
            <p:txBody>
              <a:bodyPr/>
              <a:lstStyle/>
              <a:p>
                <a:endParaRPr lang="en-GB"/>
              </a:p>
            </p:txBody>
          </p:sp>
          <p:sp>
            <p:nvSpPr>
              <p:cNvPr id="86" name="Line 96">
                <a:extLst>
                  <a:ext uri="{FF2B5EF4-FFF2-40B4-BE49-F238E27FC236}">
                    <a16:creationId xmlns:a16="http://schemas.microsoft.com/office/drawing/2014/main" id="{CA32D578-1C39-165C-69F1-05E56196A603}"/>
                  </a:ext>
                </a:extLst>
              </p:cNvPr>
              <p:cNvSpPr>
                <a:spLocks noChangeShapeType="1"/>
              </p:cNvSpPr>
              <p:nvPr/>
            </p:nvSpPr>
            <p:spPr bwMode="auto">
              <a:xfrm rot="5400000">
                <a:off x="3054" y="2527"/>
                <a:ext cx="23" cy="41"/>
              </a:xfrm>
              <a:prstGeom prst="line">
                <a:avLst/>
              </a:prstGeom>
              <a:noFill/>
              <a:ln w="19050">
                <a:solidFill>
                  <a:schemeClr val="accent1"/>
                </a:solidFill>
                <a:round/>
                <a:headEnd/>
                <a:tailEnd/>
              </a:ln>
            </p:spPr>
            <p:txBody>
              <a:bodyPr/>
              <a:lstStyle/>
              <a:p>
                <a:endParaRPr lang="en-GB"/>
              </a:p>
            </p:txBody>
          </p:sp>
          <p:sp>
            <p:nvSpPr>
              <p:cNvPr id="87" name="Freeform 97">
                <a:extLst>
                  <a:ext uri="{FF2B5EF4-FFF2-40B4-BE49-F238E27FC236}">
                    <a16:creationId xmlns:a16="http://schemas.microsoft.com/office/drawing/2014/main" id="{9E1286A4-9C40-56B7-23A4-C6B022302C04}"/>
                  </a:ext>
                </a:extLst>
              </p:cNvPr>
              <p:cNvSpPr>
                <a:spLocks/>
              </p:cNvSpPr>
              <p:nvPr/>
            </p:nvSpPr>
            <p:spPr bwMode="auto">
              <a:xfrm rot="5400000">
                <a:off x="3011" y="2546"/>
                <a:ext cx="21" cy="47"/>
              </a:xfrm>
              <a:custGeom>
                <a:avLst/>
                <a:gdLst/>
                <a:ahLst/>
                <a:cxnLst>
                  <a:cxn ang="0">
                    <a:pos x="0" y="0"/>
                  </a:cxn>
                  <a:cxn ang="0">
                    <a:pos x="12" y="22"/>
                  </a:cxn>
                  <a:cxn ang="0">
                    <a:pos x="20" y="47"/>
                  </a:cxn>
                </a:cxnLst>
                <a:rect l="0" t="0" r="r" b="b"/>
                <a:pathLst>
                  <a:path w="20" h="47">
                    <a:moveTo>
                      <a:pt x="0" y="0"/>
                    </a:moveTo>
                    <a:lnTo>
                      <a:pt x="12" y="22"/>
                    </a:lnTo>
                    <a:lnTo>
                      <a:pt x="20" y="47"/>
                    </a:lnTo>
                  </a:path>
                </a:pathLst>
              </a:custGeom>
              <a:noFill/>
              <a:ln w="19050" cmpd="sng">
                <a:solidFill>
                  <a:schemeClr val="accent1"/>
                </a:solidFill>
                <a:prstDash val="solid"/>
                <a:round/>
                <a:headEnd/>
                <a:tailEnd/>
              </a:ln>
            </p:spPr>
            <p:txBody>
              <a:bodyPr/>
              <a:lstStyle/>
              <a:p>
                <a:endParaRPr lang="en-GB"/>
              </a:p>
            </p:txBody>
          </p:sp>
          <p:sp>
            <p:nvSpPr>
              <p:cNvPr id="88" name="Line 98">
                <a:extLst>
                  <a:ext uri="{FF2B5EF4-FFF2-40B4-BE49-F238E27FC236}">
                    <a16:creationId xmlns:a16="http://schemas.microsoft.com/office/drawing/2014/main" id="{5E7ACE85-58D3-D888-8736-314201536AF4}"/>
                  </a:ext>
                </a:extLst>
              </p:cNvPr>
              <p:cNvSpPr>
                <a:spLocks noChangeShapeType="1"/>
              </p:cNvSpPr>
              <p:nvPr/>
            </p:nvSpPr>
            <p:spPr bwMode="auto">
              <a:xfrm rot="5400000">
                <a:off x="2968" y="2567"/>
                <a:ext cx="17" cy="44"/>
              </a:xfrm>
              <a:prstGeom prst="line">
                <a:avLst/>
              </a:prstGeom>
              <a:noFill/>
              <a:ln w="19050">
                <a:solidFill>
                  <a:schemeClr val="accent1"/>
                </a:solidFill>
                <a:round/>
                <a:headEnd/>
                <a:tailEnd/>
              </a:ln>
            </p:spPr>
            <p:txBody>
              <a:bodyPr/>
              <a:lstStyle/>
              <a:p>
                <a:endParaRPr lang="en-GB"/>
              </a:p>
            </p:txBody>
          </p:sp>
          <p:sp>
            <p:nvSpPr>
              <p:cNvPr id="89" name="Line 99">
                <a:extLst>
                  <a:ext uri="{FF2B5EF4-FFF2-40B4-BE49-F238E27FC236}">
                    <a16:creationId xmlns:a16="http://schemas.microsoft.com/office/drawing/2014/main" id="{24F288F1-F83A-48C8-4487-8918DF3BA3D9}"/>
                  </a:ext>
                </a:extLst>
              </p:cNvPr>
              <p:cNvSpPr>
                <a:spLocks noChangeShapeType="1"/>
              </p:cNvSpPr>
              <p:nvPr/>
            </p:nvSpPr>
            <p:spPr bwMode="auto">
              <a:xfrm rot="5400000">
                <a:off x="2922" y="2586"/>
                <a:ext cx="22" cy="44"/>
              </a:xfrm>
              <a:prstGeom prst="line">
                <a:avLst/>
              </a:prstGeom>
              <a:noFill/>
              <a:ln w="19050">
                <a:solidFill>
                  <a:schemeClr val="accent1"/>
                </a:solidFill>
                <a:round/>
                <a:headEnd/>
                <a:tailEnd/>
              </a:ln>
            </p:spPr>
            <p:txBody>
              <a:bodyPr/>
              <a:lstStyle/>
              <a:p>
                <a:endParaRPr lang="en-GB"/>
              </a:p>
            </p:txBody>
          </p:sp>
          <p:sp>
            <p:nvSpPr>
              <p:cNvPr id="90" name="Line 100">
                <a:extLst>
                  <a:ext uri="{FF2B5EF4-FFF2-40B4-BE49-F238E27FC236}">
                    <a16:creationId xmlns:a16="http://schemas.microsoft.com/office/drawing/2014/main" id="{6180409C-4177-7E00-738C-A4A4E52D6B13}"/>
                  </a:ext>
                </a:extLst>
              </p:cNvPr>
              <p:cNvSpPr>
                <a:spLocks noChangeShapeType="1"/>
              </p:cNvSpPr>
              <p:nvPr/>
            </p:nvSpPr>
            <p:spPr bwMode="auto">
              <a:xfrm rot="5400000">
                <a:off x="2880" y="2606"/>
                <a:ext cx="17" cy="44"/>
              </a:xfrm>
              <a:prstGeom prst="line">
                <a:avLst/>
              </a:prstGeom>
              <a:noFill/>
              <a:ln w="19050">
                <a:solidFill>
                  <a:schemeClr val="accent1"/>
                </a:solidFill>
                <a:round/>
                <a:headEnd/>
                <a:tailEnd/>
              </a:ln>
            </p:spPr>
            <p:txBody>
              <a:bodyPr/>
              <a:lstStyle/>
              <a:p>
                <a:endParaRPr lang="en-GB"/>
              </a:p>
            </p:txBody>
          </p:sp>
          <p:sp>
            <p:nvSpPr>
              <p:cNvPr id="91" name="Line 101">
                <a:extLst>
                  <a:ext uri="{FF2B5EF4-FFF2-40B4-BE49-F238E27FC236}">
                    <a16:creationId xmlns:a16="http://schemas.microsoft.com/office/drawing/2014/main" id="{1B30C2EC-369B-42A7-48CF-9F143DC32127}"/>
                  </a:ext>
                </a:extLst>
              </p:cNvPr>
              <p:cNvSpPr>
                <a:spLocks noChangeShapeType="1"/>
              </p:cNvSpPr>
              <p:nvPr/>
            </p:nvSpPr>
            <p:spPr bwMode="auto">
              <a:xfrm rot="5400000">
                <a:off x="2834" y="2625"/>
                <a:ext cx="21" cy="44"/>
              </a:xfrm>
              <a:prstGeom prst="line">
                <a:avLst/>
              </a:prstGeom>
              <a:noFill/>
              <a:ln w="19050">
                <a:solidFill>
                  <a:schemeClr val="accent1"/>
                </a:solidFill>
                <a:round/>
                <a:headEnd/>
                <a:tailEnd/>
              </a:ln>
            </p:spPr>
            <p:txBody>
              <a:bodyPr/>
              <a:lstStyle/>
              <a:p>
                <a:endParaRPr lang="en-GB"/>
              </a:p>
            </p:txBody>
          </p:sp>
          <p:sp>
            <p:nvSpPr>
              <p:cNvPr id="92" name="Line 102">
                <a:extLst>
                  <a:ext uri="{FF2B5EF4-FFF2-40B4-BE49-F238E27FC236}">
                    <a16:creationId xmlns:a16="http://schemas.microsoft.com/office/drawing/2014/main" id="{67364FB1-1775-639B-5107-4A7298ED2664}"/>
                  </a:ext>
                </a:extLst>
              </p:cNvPr>
              <p:cNvSpPr>
                <a:spLocks noChangeShapeType="1"/>
              </p:cNvSpPr>
              <p:nvPr/>
            </p:nvSpPr>
            <p:spPr bwMode="auto">
              <a:xfrm rot="5400000">
                <a:off x="2793" y="2645"/>
                <a:ext cx="17" cy="41"/>
              </a:xfrm>
              <a:prstGeom prst="line">
                <a:avLst/>
              </a:prstGeom>
              <a:noFill/>
              <a:ln w="19050">
                <a:solidFill>
                  <a:schemeClr val="accent1"/>
                </a:solidFill>
                <a:round/>
                <a:headEnd/>
                <a:tailEnd/>
              </a:ln>
            </p:spPr>
            <p:txBody>
              <a:bodyPr/>
              <a:lstStyle/>
              <a:p>
                <a:endParaRPr lang="en-GB"/>
              </a:p>
            </p:txBody>
          </p:sp>
          <p:sp>
            <p:nvSpPr>
              <p:cNvPr id="93" name="Line 103">
                <a:extLst>
                  <a:ext uri="{FF2B5EF4-FFF2-40B4-BE49-F238E27FC236}">
                    <a16:creationId xmlns:a16="http://schemas.microsoft.com/office/drawing/2014/main" id="{48E8DC9B-1205-7BB2-A160-30D67B9A13DA}"/>
                  </a:ext>
                </a:extLst>
              </p:cNvPr>
              <p:cNvSpPr>
                <a:spLocks noChangeShapeType="1"/>
              </p:cNvSpPr>
              <p:nvPr/>
            </p:nvSpPr>
            <p:spPr bwMode="auto">
              <a:xfrm rot="5400000">
                <a:off x="2752" y="2666"/>
                <a:ext cx="22" cy="38"/>
              </a:xfrm>
              <a:prstGeom prst="line">
                <a:avLst/>
              </a:prstGeom>
              <a:noFill/>
              <a:ln w="19050">
                <a:solidFill>
                  <a:schemeClr val="accent1"/>
                </a:solidFill>
                <a:round/>
                <a:headEnd/>
                <a:tailEnd/>
              </a:ln>
            </p:spPr>
            <p:txBody>
              <a:bodyPr/>
              <a:lstStyle/>
              <a:p>
                <a:endParaRPr lang="en-GB"/>
              </a:p>
            </p:txBody>
          </p:sp>
          <p:sp>
            <p:nvSpPr>
              <p:cNvPr id="94" name="Line 104">
                <a:extLst>
                  <a:ext uri="{FF2B5EF4-FFF2-40B4-BE49-F238E27FC236}">
                    <a16:creationId xmlns:a16="http://schemas.microsoft.com/office/drawing/2014/main" id="{AD30AB43-62BB-FDC6-9AB2-6F52D6CDBB08}"/>
                  </a:ext>
                </a:extLst>
              </p:cNvPr>
              <p:cNvSpPr>
                <a:spLocks noChangeShapeType="1"/>
              </p:cNvSpPr>
              <p:nvPr/>
            </p:nvSpPr>
            <p:spPr bwMode="auto">
              <a:xfrm rot="5400000">
                <a:off x="2715" y="2689"/>
                <a:ext cx="22" cy="35"/>
              </a:xfrm>
              <a:prstGeom prst="line">
                <a:avLst/>
              </a:prstGeom>
              <a:noFill/>
              <a:ln w="19050">
                <a:solidFill>
                  <a:schemeClr val="accent1"/>
                </a:solidFill>
                <a:round/>
                <a:headEnd/>
                <a:tailEnd/>
              </a:ln>
            </p:spPr>
            <p:txBody>
              <a:bodyPr/>
              <a:lstStyle/>
              <a:p>
                <a:endParaRPr lang="en-GB"/>
              </a:p>
            </p:txBody>
          </p:sp>
          <p:sp>
            <p:nvSpPr>
              <p:cNvPr id="95" name="Line 105">
                <a:extLst>
                  <a:ext uri="{FF2B5EF4-FFF2-40B4-BE49-F238E27FC236}">
                    <a16:creationId xmlns:a16="http://schemas.microsoft.com/office/drawing/2014/main" id="{352D308E-4E3D-02EE-0E84-DE321012109C}"/>
                  </a:ext>
                </a:extLst>
              </p:cNvPr>
              <p:cNvSpPr>
                <a:spLocks noChangeShapeType="1"/>
              </p:cNvSpPr>
              <p:nvPr/>
            </p:nvSpPr>
            <p:spPr bwMode="auto">
              <a:xfrm rot="5400000">
                <a:off x="2684" y="2711"/>
                <a:ext cx="17" cy="31"/>
              </a:xfrm>
              <a:prstGeom prst="line">
                <a:avLst/>
              </a:prstGeom>
              <a:noFill/>
              <a:ln w="19050">
                <a:solidFill>
                  <a:schemeClr val="accent1"/>
                </a:solidFill>
                <a:round/>
                <a:headEnd/>
                <a:tailEnd/>
              </a:ln>
            </p:spPr>
            <p:txBody>
              <a:bodyPr/>
              <a:lstStyle/>
              <a:p>
                <a:endParaRPr lang="en-GB"/>
              </a:p>
            </p:txBody>
          </p:sp>
          <p:sp>
            <p:nvSpPr>
              <p:cNvPr id="96" name="Line 106">
                <a:extLst>
                  <a:ext uri="{FF2B5EF4-FFF2-40B4-BE49-F238E27FC236}">
                    <a16:creationId xmlns:a16="http://schemas.microsoft.com/office/drawing/2014/main" id="{855DD1C9-DBBF-4443-B99F-32D4102E41CF}"/>
                  </a:ext>
                </a:extLst>
              </p:cNvPr>
              <p:cNvSpPr>
                <a:spLocks noChangeShapeType="1"/>
              </p:cNvSpPr>
              <p:nvPr/>
            </p:nvSpPr>
            <p:spPr bwMode="auto">
              <a:xfrm rot="5400000">
                <a:off x="2652" y="2731"/>
                <a:ext cx="21" cy="29"/>
              </a:xfrm>
              <a:prstGeom prst="line">
                <a:avLst/>
              </a:prstGeom>
              <a:noFill/>
              <a:ln w="19050">
                <a:solidFill>
                  <a:schemeClr val="accent1"/>
                </a:solidFill>
                <a:round/>
                <a:headEnd/>
                <a:tailEnd/>
              </a:ln>
            </p:spPr>
            <p:txBody>
              <a:bodyPr/>
              <a:lstStyle/>
              <a:p>
                <a:endParaRPr lang="en-GB"/>
              </a:p>
            </p:txBody>
          </p:sp>
          <p:sp>
            <p:nvSpPr>
              <p:cNvPr id="97" name="Line 107">
                <a:extLst>
                  <a:ext uri="{FF2B5EF4-FFF2-40B4-BE49-F238E27FC236}">
                    <a16:creationId xmlns:a16="http://schemas.microsoft.com/office/drawing/2014/main" id="{EC80CFF2-B43D-E5B6-9E30-A00FBDE23793}"/>
                  </a:ext>
                </a:extLst>
              </p:cNvPr>
              <p:cNvSpPr>
                <a:spLocks noChangeShapeType="1"/>
              </p:cNvSpPr>
              <p:nvPr/>
            </p:nvSpPr>
            <p:spPr bwMode="auto">
              <a:xfrm rot="5400000">
                <a:off x="2627" y="2752"/>
                <a:ext cx="18" cy="25"/>
              </a:xfrm>
              <a:prstGeom prst="line">
                <a:avLst/>
              </a:prstGeom>
              <a:noFill/>
              <a:ln w="19050">
                <a:solidFill>
                  <a:schemeClr val="accent1"/>
                </a:solidFill>
                <a:round/>
                <a:headEnd/>
                <a:tailEnd/>
              </a:ln>
            </p:spPr>
            <p:txBody>
              <a:bodyPr/>
              <a:lstStyle/>
              <a:p>
                <a:endParaRPr lang="en-GB"/>
              </a:p>
            </p:txBody>
          </p:sp>
          <p:sp>
            <p:nvSpPr>
              <p:cNvPr id="98" name="Line 108">
                <a:extLst>
                  <a:ext uri="{FF2B5EF4-FFF2-40B4-BE49-F238E27FC236}">
                    <a16:creationId xmlns:a16="http://schemas.microsoft.com/office/drawing/2014/main" id="{DD84FEC4-7D75-87DF-9AF2-6536E9832650}"/>
                  </a:ext>
                </a:extLst>
              </p:cNvPr>
              <p:cNvSpPr>
                <a:spLocks noChangeShapeType="1"/>
              </p:cNvSpPr>
              <p:nvPr/>
            </p:nvSpPr>
            <p:spPr bwMode="auto">
              <a:xfrm rot="5400000">
                <a:off x="2602" y="2774"/>
                <a:ext cx="21" cy="22"/>
              </a:xfrm>
              <a:prstGeom prst="line">
                <a:avLst/>
              </a:prstGeom>
              <a:noFill/>
              <a:ln w="19050">
                <a:solidFill>
                  <a:schemeClr val="accent1"/>
                </a:solidFill>
                <a:round/>
                <a:headEnd/>
                <a:tailEnd/>
              </a:ln>
            </p:spPr>
            <p:txBody>
              <a:bodyPr/>
              <a:lstStyle/>
              <a:p>
                <a:endParaRPr lang="en-GB"/>
              </a:p>
            </p:txBody>
          </p:sp>
          <p:sp>
            <p:nvSpPr>
              <p:cNvPr id="99" name="Line 109">
                <a:extLst>
                  <a:ext uri="{FF2B5EF4-FFF2-40B4-BE49-F238E27FC236}">
                    <a16:creationId xmlns:a16="http://schemas.microsoft.com/office/drawing/2014/main" id="{18546A2E-1189-EB33-0BB1-D46CFB92657F}"/>
                  </a:ext>
                </a:extLst>
              </p:cNvPr>
              <p:cNvSpPr>
                <a:spLocks noChangeShapeType="1"/>
              </p:cNvSpPr>
              <p:nvPr/>
            </p:nvSpPr>
            <p:spPr bwMode="auto">
              <a:xfrm rot="5400000">
                <a:off x="2584" y="2793"/>
                <a:ext cx="16" cy="19"/>
              </a:xfrm>
              <a:prstGeom prst="line">
                <a:avLst/>
              </a:prstGeom>
              <a:noFill/>
              <a:ln w="19050">
                <a:solidFill>
                  <a:schemeClr val="accent1"/>
                </a:solidFill>
                <a:round/>
                <a:headEnd/>
                <a:tailEnd/>
              </a:ln>
            </p:spPr>
            <p:txBody>
              <a:bodyPr/>
              <a:lstStyle/>
              <a:p>
                <a:endParaRPr lang="en-GB"/>
              </a:p>
            </p:txBody>
          </p:sp>
          <p:sp>
            <p:nvSpPr>
              <p:cNvPr id="100" name="Line 110">
                <a:extLst>
                  <a:ext uri="{FF2B5EF4-FFF2-40B4-BE49-F238E27FC236}">
                    <a16:creationId xmlns:a16="http://schemas.microsoft.com/office/drawing/2014/main" id="{4DBB3AC0-BDEB-D4B7-E3A3-D5BB649A207B}"/>
                  </a:ext>
                </a:extLst>
              </p:cNvPr>
              <p:cNvSpPr>
                <a:spLocks noChangeShapeType="1"/>
              </p:cNvSpPr>
              <p:nvPr/>
            </p:nvSpPr>
            <p:spPr bwMode="auto">
              <a:xfrm rot="5400000">
                <a:off x="2563" y="2815"/>
                <a:ext cx="23" cy="15"/>
              </a:xfrm>
              <a:prstGeom prst="line">
                <a:avLst/>
              </a:prstGeom>
              <a:noFill/>
              <a:ln w="19050">
                <a:solidFill>
                  <a:schemeClr val="accent1"/>
                </a:solidFill>
                <a:round/>
                <a:headEnd/>
                <a:tailEnd/>
              </a:ln>
            </p:spPr>
            <p:txBody>
              <a:bodyPr/>
              <a:lstStyle/>
              <a:p>
                <a:endParaRPr lang="en-GB"/>
              </a:p>
            </p:txBody>
          </p:sp>
          <p:sp>
            <p:nvSpPr>
              <p:cNvPr id="101" name="Line 111">
                <a:extLst>
                  <a:ext uri="{FF2B5EF4-FFF2-40B4-BE49-F238E27FC236}">
                    <a16:creationId xmlns:a16="http://schemas.microsoft.com/office/drawing/2014/main" id="{ECF46961-FCEF-F12B-8618-2668C2481EF8}"/>
                  </a:ext>
                </a:extLst>
              </p:cNvPr>
              <p:cNvSpPr>
                <a:spLocks noChangeShapeType="1"/>
              </p:cNvSpPr>
              <p:nvPr/>
            </p:nvSpPr>
            <p:spPr bwMode="auto">
              <a:xfrm rot="5400000">
                <a:off x="2553" y="2835"/>
                <a:ext cx="16" cy="13"/>
              </a:xfrm>
              <a:prstGeom prst="line">
                <a:avLst/>
              </a:prstGeom>
              <a:noFill/>
              <a:ln w="19050">
                <a:solidFill>
                  <a:schemeClr val="accent1"/>
                </a:solidFill>
                <a:round/>
                <a:headEnd/>
                <a:tailEnd/>
              </a:ln>
            </p:spPr>
            <p:txBody>
              <a:bodyPr/>
              <a:lstStyle/>
              <a:p>
                <a:endParaRPr lang="en-GB"/>
              </a:p>
            </p:txBody>
          </p:sp>
          <p:sp>
            <p:nvSpPr>
              <p:cNvPr id="102" name="Line 112">
                <a:extLst>
                  <a:ext uri="{FF2B5EF4-FFF2-40B4-BE49-F238E27FC236}">
                    <a16:creationId xmlns:a16="http://schemas.microsoft.com/office/drawing/2014/main" id="{013A697D-7CD5-6A2A-5237-F0208EFF40DC}"/>
                  </a:ext>
                </a:extLst>
              </p:cNvPr>
              <p:cNvSpPr>
                <a:spLocks noChangeShapeType="1"/>
              </p:cNvSpPr>
              <p:nvPr/>
            </p:nvSpPr>
            <p:spPr bwMode="auto">
              <a:xfrm rot="5400000">
                <a:off x="2536" y="2855"/>
                <a:ext cx="23" cy="13"/>
              </a:xfrm>
              <a:prstGeom prst="line">
                <a:avLst/>
              </a:prstGeom>
              <a:noFill/>
              <a:ln w="19050">
                <a:solidFill>
                  <a:schemeClr val="accent1"/>
                </a:solidFill>
                <a:round/>
                <a:headEnd/>
                <a:tailEnd/>
              </a:ln>
            </p:spPr>
            <p:txBody>
              <a:bodyPr/>
              <a:lstStyle/>
              <a:p>
                <a:endParaRPr lang="en-GB"/>
              </a:p>
            </p:txBody>
          </p:sp>
          <p:sp>
            <p:nvSpPr>
              <p:cNvPr id="103" name="Line 113">
                <a:extLst>
                  <a:ext uri="{FF2B5EF4-FFF2-40B4-BE49-F238E27FC236}">
                    <a16:creationId xmlns:a16="http://schemas.microsoft.com/office/drawing/2014/main" id="{9AE3E4E2-8506-AB21-B5D5-551EF12F0B92}"/>
                  </a:ext>
                </a:extLst>
              </p:cNvPr>
              <p:cNvSpPr>
                <a:spLocks noChangeShapeType="1"/>
              </p:cNvSpPr>
              <p:nvPr/>
            </p:nvSpPr>
            <p:spPr bwMode="auto">
              <a:xfrm rot="5400000">
                <a:off x="2526" y="2879"/>
                <a:ext cx="21" cy="9"/>
              </a:xfrm>
              <a:prstGeom prst="line">
                <a:avLst/>
              </a:prstGeom>
              <a:noFill/>
              <a:ln w="19050">
                <a:solidFill>
                  <a:schemeClr val="accent1"/>
                </a:solidFill>
                <a:round/>
                <a:headEnd/>
                <a:tailEnd/>
              </a:ln>
            </p:spPr>
            <p:txBody>
              <a:bodyPr/>
              <a:lstStyle/>
              <a:p>
                <a:endParaRPr lang="en-GB"/>
              </a:p>
            </p:txBody>
          </p:sp>
          <p:sp>
            <p:nvSpPr>
              <p:cNvPr id="104" name="Line 114">
                <a:extLst>
                  <a:ext uri="{FF2B5EF4-FFF2-40B4-BE49-F238E27FC236}">
                    <a16:creationId xmlns:a16="http://schemas.microsoft.com/office/drawing/2014/main" id="{2CCB3C7A-8A9C-D5FB-07E8-FAE79969B413}"/>
                  </a:ext>
                </a:extLst>
              </p:cNvPr>
              <p:cNvSpPr>
                <a:spLocks noChangeShapeType="1"/>
              </p:cNvSpPr>
              <p:nvPr/>
            </p:nvSpPr>
            <p:spPr bwMode="auto">
              <a:xfrm rot="5400000">
                <a:off x="2522" y="2899"/>
                <a:ext cx="16" cy="6"/>
              </a:xfrm>
              <a:prstGeom prst="line">
                <a:avLst/>
              </a:prstGeom>
              <a:noFill/>
              <a:ln w="19050">
                <a:solidFill>
                  <a:schemeClr val="accent1"/>
                </a:solidFill>
                <a:round/>
                <a:headEnd/>
                <a:tailEnd/>
              </a:ln>
            </p:spPr>
            <p:txBody>
              <a:bodyPr/>
              <a:lstStyle/>
              <a:p>
                <a:endParaRPr lang="en-GB"/>
              </a:p>
            </p:txBody>
          </p:sp>
          <p:sp>
            <p:nvSpPr>
              <p:cNvPr id="105" name="Line 115">
                <a:extLst>
                  <a:ext uri="{FF2B5EF4-FFF2-40B4-BE49-F238E27FC236}">
                    <a16:creationId xmlns:a16="http://schemas.microsoft.com/office/drawing/2014/main" id="{EB005F9A-2428-70B5-7F59-84E9BD62077D}"/>
                  </a:ext>
                </a:extLst>
              </p:cNvPr>
              <p:cNvSpPr>
                <a:spLocks noChangeShapeType="1"/>
              </p:cNvSpPr>
              <p:nvPr/>
            </p:nvSpPr>
            <p:spPr bwMode="auto">
              <a:xfrm rot="5400000">
                <a:off x="2511" y="2918"/>
                <a:ext cx="23" cy="7"/>
              </a:xfrm>
              <a:prstGeom prst="line">
                <a:avLst/>
              </a:prstGeom>
              <a:noFill/>
              <a:ln w="19050">
                <a:solidFill>
                  <a:schemeClr val="accent1"/>
                </a:solidFill>
                <a:round/>
                <a:headEnd/>
                <a:tailEnd/>
              </a:ln>
            </p:spPr>
            <p:txBody>
              <a:bodyPr/>
              <a:lstStyle/>
              <a:p>
                <a:endParaRPr lang="en-GB"/>
              </a:p>
            </p:txBody>
          </p:sp>
          <p:sp>
            <p:nvSpPr>
              <p:cNvPr id="106" name="Line 116">
                <a:extLst>
                  <a:ext uri="{FF2B5EF4-FFF2-40B4-BE49-F238E27FC236}">
                    <a16:creationId xmlns:a16="http://schemas.microsoft.com/office/drawing/2014/main" id="{A1E2346B-462E-CC63-ABC7-E2A315DC5845}"/>
                  </a:ext>
                </a:extLst>
              </p:cNvPr>
              <p:cNvSpPr>
                <a:spLocks noChangeShapeType="1"/>
              </p:cNvSpPr>
              <p:nvPr/>
            </p:nvSpPr>
            <p:spPr bwMode="auto">
              <a:xfrm rot="5400000">
                <a:off x="2510" y="2939"/>
                <a:ext cx="16" cy="3"/>
              </a:xfrm>
              <a:prstGeom prst="line">
                <a:avLst/>
              </a:prstGeom>
              <a:noFill/>
              <a:ln w="19050">
                <a:solidFill>
                  <a:schemeClr val="accent1"/>
                </a:solidFill>
                <a:round/>
                <a:headEnd/>
                <a:tailEnd/>
              </a:ln>
            </p:spPr>
            <p:txBody>
              <a:bodyPr/>
              <a:lstStyle/>
              <a:p>
                <a:endParaRPr lang="en-GB"/>
              </a:p>
            </p:txBody>
          </p:sp>
          <p:sp>
            <p:nvSpPr>
              <p:cNvPr id="107" name="Line 117">
                <a:extLst>
                  <a:ext uri="{FF2B5EF4-FFF2-40B4-BE49-F238E27FC236}">
                    <a16:creationId xmlns:a16="http://schemas.microsoft.com/office/drawing/2014/main" id="{553004B1-3C0C-B133-07F6-F493DEF4E702}"/>
                  </a:ext>
                </a:extLst>
              </p:cNvPr>
              <p:cNvSpPr>
                <a:spLocks noChangeShapeType="1"/>
              </p:cNvSpPr>
              <p:nvPr/>
            </p:nvSpPr>
            <p:spPr bwMode="auto">
              <a:xfrm rot="5400000">
                <a:off x="2503" y="2959"/>
                <a:ext cx="23" cy="3"/>
              </a:xfrm>
              <a:prstGeom prst="line">
                <a:avLst/>
              </a:prstGeom>
              <a:noFill/>
              <a:ln w="19050">
                <a:solidFill>
                  <a:schemeClr val="accent1"/>
                </a:solidFill>
                <a:round/>
                <a:headEnd/>
                <a:tailEnd/>
              </a:ln>
            </p:spPr>
            <p:txBody>
              <a:bodyPr/>
              <a:lstStyle/>
              <a:p>
                <a:endParaRPr lang="en-GB"/>
              </a:p>
            </p:txBody>
          </p:sp>
          <p:sp>
            <p:nvSpPr>
              <p:cNvPr id="108" name="Line 118">
                <a:extLst>
                  <a:ext uri="{FF2B5EF4-FFF2-40B4-BE49-F238E27FC236}">
                    <a16:creationId xmlns:a16="http://schemas.microsoft.com/office/drawing/2014/main" id="{A501238A-6ECA-AAFF-AC3E-694745CC86F1}"/>
                  </a:ext>
                </a:extLst>
              </p:cNvPr>
              <p:cNvSpPr>
                <a:spLocks noChangeShapeType="1"/>
              </p:cNvSpPr>
              <p:nvPr/>
            </p:nvSpPr>
            <p:spPr bwMode="auto">
              <a:xfrm rot="5400000">
                <a:off x="2504" y="2978"/>
                <a:ext cx="16" cy="3"/>
              </a:xfrm>
              <a:prstGeom prst="line">
                <a:avLst/>
              </a:prstGeom>
              <a:noFill/>
              <a:ln w="19050">
                <a:solidFill>
                  <a:schemeClr val="accent1"/>
                </a:solidFill>
                <a:round/>
                <a:headEnd/>
                <a:tailEnd/>
              </a:ln>
            </p:spPr>
            <p:txBody>
              <a:bodyPr/>
              <a:lstStyle/>
              <a:p>
                <a:endParaRPr lang="en-GB"/>
              </a:p>
            </p:txBody>
          </p:sp>
          <p:sp>
            <p:nvSpPr>
              <p:cNvPr id="109" name="Line 119">
                <a:extLst>
                  <a:ext uri="{FF2B5EF4-FFF2-40B4-BE49-F238E27FC236}">
                    <a16:creationId xmlns:a16="http://schemas.microsoft.com/office/drawing/2014/main" id="{90424760-FCE0-C125-7C8E-D74690173A9F}"/>
                  </a:ext>
                </a:extLst>
              </p:cNvPr>
              <p:cNvSpPr>
                <a:spLocks noChangeShapeType="1"/>
              </p:cNvSpPr>
              <p:nvPr/>
            </p:nvSpPr>
            <p:spPr bwMode="auto">
              <a:xfrm rot="5400000">
                <a:off x="2498" y="2997"/>
                <a:ext cx="22" cy="3"/>
              </a:xfrm>
              <a:prstGeom prst="line">
                <a:avLst/>
              </a:prstGeom>
              <a:noFill/>
              <a:ln w="19050">
                <a:solidFill>
                  <a:schemeClr val="accent1"/>
                </a:solidFill>
                <a:round/>
                <a:headEnd/>
                <a:tailEnd/>
              </a:ln>
            </p:spPr>
            <p:txBody>
              <a:bodyPr/>
              <a:lstStyle/>
              <a:p>
                <a:endParaRPr lang="en-GB"/>
              </a:p>
            </p:txBody>
          </p:sp>
          <p:sp>
            <p:nvSpPr>
              <p:cNvPr id="110" name="Line 120">
                <a:extLst>
                  <a:ext uri="{FF2B5EF4-FFF2-40B4-BE49-F238E27FC236}">
                    <a16:creationId xmlns:a16="http://schemas.microsoft.com/office/drawing/2014/main" id="{BC6222B9-7129-DD6F-17B6-FC5F86531E9A}"/>
                  </a:ext>
                </a:extLst>
              </p:cNvPr>
              <p:cNvSpPr>
                <a:spLocks noChangeShapeType="1"/>
              </p:cNvSpPr>
              <p:nvPr/>
            </p:nvSpPr>
            <p:spPr bwMode="auto">
              <a:xfrm rot="5400000">
                <a:off x="2495" y="3019"/>
                <a:ext cx="22" cy="3"/>
              </a:xfrm>
              <a:prstGeom prst="line">
                <a:avLst/>
              </a:prstGeom>
              <a:noFill/>
              <a:ln w="19050">
                <a:solidFill>
                  <a:schemeClr val="accent1"/>
                </a:solidFill>
                <a:round/>
                <a:headEnd/>
                <a:tailEnd/>
              </a:ln>
            </p:spPr>
            <p:txBody>
              <a:bodyPr/>
              <a:lstStyle/>
              <a:p>
                <a:endParaRPr lang="en-GB"/>
              </a:p>
            </p:txBody>
          </p:sp>
          <p:sp>
            <p:nvSpPr>
              <p:cNvPr id="111" name="Line 121">
                <a:extLst>
                  <a:ext uri="{FF2B5EF4-FFF2-40B4-BE49-F238E27FC236}">
                    <a16:creationId xmlns:a16="http://schemas.microsoft.com/office/drawing/2014/main" id="{7D2DB638-9690-658A-6F9B-B3E2718471D5}"/>
                  </a:ext>
                </a:extLst>
              </p:cNvPr>
              <p:cNvSpPr>
                <a:spLocks noChangeShapeType="1"/>
              </p:cNvSpPr>
              <p:nvPr/>
            </p:nvSpPr>
            <p:spPr bwMode="auto">
              <a:xfrm rot="5400000">
                <a:off x="2496" y="3039"/>
                <a:ext cx="16" cy="1"/>
              </a:xfrm>
              <a:prstGeom prst="line">
                <a:avLst/>
              </a:prstGeom>
              <a:noFill/>
              <a:ln w="19050">
                <a:solidFill>
                  <a:schemeClr val="accent1"/>
                </a:solidFill>
                <a:round/>
                <a:headEnd/>
                <a:tailEnd/>
              </a:ln>
            </p:spPr>
            <p:txBody>
              <a:bodyPr/>
              <a:lstStyle/>
              <a:p>
                <a:endParaRPr lang="en-GB"/>
              </a:p>
            </p:txBody>
          </p:sp>
          <p:sp>
            <p:nvSpPr>
              <p:cNvPr id="112" name="Line 122">
                <a:extLst>
                  <a:ext uri="{FF2B5EF4-FFF2-40B4-BE49-F238E27FC236}">
                    <a16:creationId xmlns:a16="http://schemas.microsoft.com/office/drawing/2014/main" id="{A34E8C52-E0CC-2E53-9749-E64AA89B5ABD}"/>
                  </a:ext>
                </a:extLst>
              </p:cNvPr>
              <p:cNvSpPr>
                <a:spLocks noChangeShapeType="1"/>
              </p:cNvSpPr>
              <p:nvPr/>
            </p:nvSpPr>
            <p:spPr bwMode="auto">
              <a:xfrm rot="5400000">
                <a:off x="2493" y="3058"/>
                <a:ext cx="22" cy="1"/>
              </a:xfrm>
              <a:prstGeom prst="line">
                <a:avLst/>
              </a:prstGeom>
              <a:noFill/>
              <a:ln w="19050">
                <a:solidFill>
                  <a:schemeClr val="accent1"/>
                </a:solidFill>
                <a:round/>
                <a:headEnd/>
                <a:tailEnd/>
              </a:ln>
            </p:spPr>
            <p:txBody>
              <a:bodyPr/>
              <a:lstStyle/>
              <a:p>
                <a:endParaRPr lang="en-GB"/>
              </a:p>
            </p:txBody>
          </p:sp>
          <p:sp>
            <p:nvSpPr>
              <p:cNvPr id="113" name="Line 123">
                <a:extLst>
                  <a:ext uri="{FF2B5EF4-FFF2-40B4-BE49-F238E27FC236}">
                    <a16:creationId xmlns:a16="http://schemas.microsoft.com/office/drawing/2014/main" id="{E9325E23-9B8E-7963-2519-3A6D0322DCD7}"/>
                  </a:ext>
                </a:extLst>
              </p:cNvPr>
              <p:cNvSpPr>
                <a:spLocks noChangeShapeType="1"/>
              </p:cNvSpPr>
              <p:nvPr/>
            </p:nvSpPr>
            <p:spPr bwMode="auto">
              <a:xfrm rot="5400000">
                <a:off x="2495" y="3078"/>
                <a:ext cx="17" cy="1"/>
              </a:xfrm>
              <a:prstGeom prst="line">
                <a:avLst/>
              </a:prstGeom>
              <a:noFill/>
              <a:ln w="19050">
                <a:solidFill>
                  <a:schemeClr val="accent1"/>
                </a:solidFill>
                <a:round/>
                <a:headEnd/>
                <a:tailEnd/>
              </a:ln>
            </p:spPr>
            <p:txBody>
              <a:bodyPr/>
              <a:lstStyle/>
              <a:p>
                <a:endParaRPr lang="en-GB"/>
              </a:p>
            </p:txBody>
          </p:sp>
          <p:sp>
            <p:nvSpPr>
              <p:cNvPr id="114" name="Freeform 124">
                <a:extLst>
                  <a:ext uri="{FF2B5EF4-FFF2-40B4-BE49-F238E27FC236}">
                    <a16:creationId xmlns:a16="http://schemas.microsoft.com/office/drawing/2014/main" id="{6935DF33-C64C-D5B6-D7B5-64DA76D628B9}"/>
                  </a:ext>
                </a:extLst>
              </p:cNvPr>
              <p:cNvSpPr>
                <a:spLocks/>
              </p:cNvSpPr>
              <p:nvPr/>
            </p:nvSpPr>
            <p:spPr bwMode="auto">
              <a:xfrm rot="5400000">
                <a:off x="2492" y="3096"/>
                <a:ext cx="22" cy="4"/>
              </a:xfrm>
              <a:custGeom>
                <a:avLst/>
                <a:gdLst/>
                <a:ahLst/>
                <a:cxnLst>
                  <a:cxn ang="0">
                    <a:pos x="0" y="0"/>
                  </a:cxn>
                  <a:cxn ang="0">
                    <a:pos x="8" y="0"/>
                  </a:cxn>
                  <a:cxn ang="0">
                    <a:pos x="20" y="4"/>
                  </a:cxn>
                </a:cxnLst>
                <a:rect l="0" t="0" r="r" b="b"/>
                <a:pathLst>
                  <a:path w="20" h="4">
                    <a:moveTo>
                      <a:pt x="0" y="0"/>
                    </a:moveTo>
                    <a:lnTo>
                      <a:pt x="8" y="0"/>
                    </a:lnTo>
                    <a:lnTo>
                      <a:pt x="20" y="4"/>
                    </a:lnTo>
                  </a:path>
                </a:pathLst>
              </a:custGeom>
              <a:noFill/>
              <a:ln w="19050" cmpd="sng">
                <a:solidFill>
                  <a:schemeClr val="accent1"/>
                </a:solidFill>
                <a:prstDash val="solid"/>
                <a:round/>
                <a:headEnd/>
                <a:tailEnd/>
              </a:ln>
            </p:spPr>
            <p:txBody>
              <a:bodyPr/>
              <a:lstStyle/>
              <a:p>
                <a:endParaRPr lang="en-GB"/>
              </a:p>
            </p:txBody>
          </p:sp>
        </p:grpSp>
        <mc:AlternateContent xmlns:mc="http://schemas.openxmlformats.org/markup-compatibility/2006" xmlns:a14="http://schemas.microsoft.com/office/drawing/2010/main">
          <mc:Choice Requires="a14">
            <p:sp>
              <p:nvSpPr>
                <p:cNvPr id="42" name="Object 27">
                  <a:extLst>
                    <a:ext uri="{FF2B5EF4-FFF2-40B4-BE49-F238E27FC236}">
                      <a16:creationId xmlns:a16="http://schemas.microsoft.com/office/drawing/2014/main" id="{88746DAB-B120-A706-5F96-1F3F1E78E111}"/>
                    </a:ext>
                  </a:extLst>
                </p:cNvPr>
                <p:cNvSpPr txBox="1"/>
                <p:nvPr/>
              </p:nvSpPr>
              <p:spPr bwMode="auto">
                <a:xfrm>
                  <a:off x="6279660" y="2858688"/>
                  <a:ext cx="238710" cy="312390"/>
                </a:xfrm>
                <a:prstGeom prst="rect">
                  <a:avLst/>
                </a:prstGeom>
                <a:noFill/>
              </p:spPr>
              <p:txBody>
                <a:bodyPr>
                  <a:normAutofit fontScale="25000" lnSpcReduction="20000"/>
                </a:bodyPr>
                <a:lstStyle/>
                <a:p>
                  <a:pPr/>
                  <a14:m>
                    <m:oMathPara xmlns:m="http://schemas.openxmlformats.org/officeDocument/2006/math">
                      <m:oMathParaPr>
                        <m:jc m:val="center"/>
                      </m:oMathParaPr>
                      <m:oMath xmlns:m="http://schemas.openxmlformats.org/officeDocument/2006/math">
                        <m:r>
                          <a:rPr lang="en-GB" sz="4800" i="1">
                            <a:solidFill>
                              <a:srgbClr val="000000"/>
                            </a:solidFill>
                            <a:latin typeface="Cambria Math" panose="02040503050406030204" pitchFamily="18" charset="0"/>
                          </a:rPr>
                          <m:t>𝜎</m:t>
                        </m:r>
                      </m:oMath>
                    </m:oMathPara>
                  </a14:m>
                  <a:endParaRPr lang="en-GB" dirty="0"/>
                </a:p>
              </p:txBody>
            </p:sp>
          </mc:Choice>
          <mc:Fallback xmlns="">
            <p:sp>
              <p:nvSpPr>
                <p:cNvPr id="42" name="Object 27">
                  <a:extLst>
                    <a:ext uri="{FF2B5EF4-FFF2-40B4-BE49-F238E27FC236}">
                      <a16:creationId xmlns:a16="http://schemas.microsoft.com/office/drawing/2014/main" id="{88746DAB-B120-A706-5F96-1F3F1E78E111}"/>
                    </a:ext>
                  </a:extLst>
                </p:cNvPr>
                <p:cNvSpPr txBox="1">
                  <a:spLocks noRot="1" noChangeAspect="1" noMove="1" noResize="1" noEditPoints="1" noAdjustHandles="1" noChangeArrowheads="1" noChangeShapeType="1" noTextEdit="1"/>
                </p:cNvSpPr>
                <p:nvPr/>
              </p:nvSpPr>
              <p:spPr bwMode="auto">
                <a:xfrm>
                  <a:off x="6279660" y="2858688"/>
                  <a:ext cx="238710" cy="312390"/>
                </a:xfrm>
                <a:prstGeom prst="rect">
                  <a:avLst/>
                </a:prstGeom>
                <a:blipFill>
                  <a:blip r:embed="rId3"/>
                  <a:stretch>
                    <a:fillRect r="-2778"/>
                  </a:stretch>
                </a:blipFill>
              </p:spPr>
              <p:txBody>
                <a:bodyPr/>
                <a:lstStyle/>
                <a:p>
                  <a:r>
                    <a:rPr lang="en-GB">
                      <a:noFill/>
                    </a:rPr>
                    <a:t> </a:t>
                  </a:r>
                </a:p>
              </p:txBody>
            </p:sp>
          </mc:Fallback>
        </mc:AlternateContent>
      </p:grpSp>
      <p:sp>
        <p:nvSpPr>
          <p:cNvPr id="115" name="Line 20">
            <a:extLst>
              <a:ext uri="{FF2B5EF4-FFF2-40B4-BE49-F238E27FC236}">
                <a16:creationId xmlns:a16="http://schemas.microsoft.com/office/drawing/2014/main" id="{1F9A390A-911E-C6C0-1217-E8918B2EA61A}"/>
              </a:ext>
            </a:extLst>
          </p:cNvPr>
          <p:cNvSpPr>
            <a:spLocks noChangeShapeType="1"/>
          </p:cNvSpPr>
          <p:nvPr/>
        </p:nvSpPr>
        <p:spPr bwMode="auto">
          <a:xfrm>
            <a:off x="8002209" y="3309813"/>
            <a:ext cx="1742" cy="359753"/>
          </a:xfrm>
          <a:prstGeom prst="line">
            <a:avLst/>
          </a:prstGeom>
          <a:noFill/>
          <a:ln w="9525">
            <a:solidFill>
              <a:schemeClr val="tx1"/>
            </a:solidFill>
            <a:round/>
            <a:headEnd/>
            <a:tailEnd type="triangle" w="med" len="med"/>
          </a:ln>
          <a:effectLst/>
        </p:spPr>
        <p:txBody>
          <a:bodyPr wrap="none" lIns="0" tIns="0" rIns="0" bIns="0" anchor="ctr"/>
          <a:lstStyle/>
          <a:p>
            <a:endParaRPr lang="en-GB"/>
          </a:p>
        </p:txBody>
      </p:sp>
      <p:sp>
        <p:nvSpPr>
          <p:cNvPr id="116" name="Line 21">
            <a:extLst>
              <a:ext uri="{FF2B5EF4-FFF2-40B4-BE49-F238E27FC236}">
                <a16:creationId xmlns:a16="http://schemas.microsoft.com/office/drawing/2014/main" id="{41ED949C-512B-BD78-4FF0-EFD145A1A8CD}"/>
              </a:ext>
            </a:extLst>
          </p:cNvPr>
          <p:cNvSpPr>
            <a:spLocks noChangeShapeType="1"/>
          </p:cNvSpPr>
          <p:nvPr/>
        </p:nvSpPr>
        <p:spPr bwMode="auto">
          <a:xfrm flipV="1">
            <a:off x="8002481" y="2944954"/>
            <a:ext cx="1" cy="364912"/>
          </a:xfrm>
          <a:prstGeom prst="line">
            <a:avLst/>
          </a:prstGeom>
          <a:noFill/>
          <a:ln w="9525">
            <a:solidFill>
              <a:schemeClr val="tx1"/>
            </a:solidFill>
            <a:round/>
            <a:headEnd/>
            <a:tailEnd type="triangle" w="med" len="med"/>
          </a:ln>
          <a:effectLst/>
        </p:spPr>
        <p:txBody>
          <a:bodyPr wrap="none" lIns="0" tIns="0" rIns="0" bIns="0" anchor="ctr"/>
          <a:lstStyle/>
          <a:p>
            <a:endParaRPr lang="en-GB"/>
          </a:p>
        </p:txBody>
      </p:sp>
      <p:sp>
        <p:nvSpPr>
          <p:cNvPr id="117" name="Text Box 24">
            <a:extLst>
              <a:ext uri="{FF2B5EF4-FFF2-40B4-BE49-F238E27FC236}">
                <a16:creationId xmlns:a16="http://schemas.microsoft.com/office/drawing/2014/main" id="{2B662526-AEC6-9181-0C0E-135832E38203}"/>
              </a:ext>
            </a:extLst>
          </p:cNvPr>
          <p:cNvSpPr txBox="1">
            <a:spLocks noChangeArrowheads="1"/>
          </p:cNvSpPr>
          <p:nvPr/>
        </p:nvSpPr>
        <p:spPr bwMode="auto">
          <a:xfrm>
            <a:off x="8144638" y="1917089"/>
            <a:ext cx="539838" cy="153888"/>
          </a:xfrm>
          <a:prstGeom prst="rect">
            <a:avLst/>
          </a:prstGeom>
          <a:noFill/>
          <a:ln w="9525">
            <a:noFill/>
            <a:miter lim="800000"/>
            <a:headEnd/>
            <a:tailEnd/>
          </a:ln>
          <a:effectLst/>
        </p:spPr>
        <p:txBody>
          <a:bodyPr wrap="square" lIns="0" tIns="0" rIns="0" bIns="0">
            <a:spAutoFit/>
          </a:bodyPr>
          <a:lstStyle/>
          <a:p>
            <a:pPr defTabSz="858838"/>
            <a:r>
              <a:rPr lang="en-GB" sz="1000" dirty="0"/>
              <a:t>Likelihood</a:t>
            </a:r>
          </a:p>
        </p:txBody>
      </p:sp>
      <p:sp>
        <p:nvSpPr>
          <p:cNvPr id="118" name="Rectangle 25">
            <a:extLst>
              <a:ext uri="{FF2B5EF4-FFF2-40B4-BE49-F238E27FC236}">
                <a16:creationId xmlns:a16="http://schemas.microsoft.com/office/drawing/2014/main" id="{22143C38-10E0-5966-E6BC-37D34A2C6B60}"/>
              </a:ext>
            </a:extLst>
          </p:cNvPr>
          <p:cNvSpPr>
            <a:spLocks noChangeArrowheads="1"/>
          </p:cNvSpPr>
          <p:nvPr/>
        </p:nvSpPr>
        <p:spPr bwMode="auto">
          <a:xfrm>
            <a:off x="7750494" y="4519181"/>
            <a:ext cx="355354" cy="153888"/>
          </a:xfrm>
          <a:prstGeom prst="rect">
            <a:avLst/>
          </a:prstGeom>
          <a:noFill/>
          <a:ln w="9525">
            <a:noFill/>
            <a:miter lim="800000"/>
            <a:headEnd/>
            <a:tailEnd/>
          </a:ln>
          <a:effectLst/>
        </p:spPr>
        <p:txBody>
          <a:bodyPr wrap="square" lIns="0" tIns="0" rIns="0" bIns="0">
            <a:spAutoFit/>
          </a:bodyPr>
          <a:lstStyle/>
          <a:p>
            <a:pPr defTabSz="858838"/>
            <a:r>
              <a:rPr lang="en-GB" sz="1000" dirty="0"/>
              <a:t>Return</a:t>
            </a:r>
          </a:p>
        </p:txBody>
      </p:sp>
      <mc:AlternateContent xmlns:mc="http://schemas.openxmlformats.org/markup-compatibility/2006" xmlns:a14="http://schemas.microsoft.com/office/drawing/2010/main">
        <mc:Choice Requires="a14">
          <p:sp>
            <p:nvSpPr>
              <p:cNvPr id="119" name="Object 27">
                <a:extLst>
                  <a:ext uri="{FF2B5EF4-FFF2-40B4-BE49-F238E27FC236}">
                    <a16:creationId xmlns:a16="http://schemas.microsoft.com/office/drawing/2014/main" id="{266E27A0-5E08-627D-1E1D-1FF60BD27FA3}"/>
                  </a:ext>
                </a:extLst>
              </p:cNvPr>
              <p:cNvSpPr txBox="1"/>
              <p:nvPr/>
            </p:nvSpPr>
            <p:spPr bwMode="auto">
              <a:xfrm>
                <a:off x="7926092" y="3017416"/>
                <a:ext cx="358397" cy="263111"/>
              </a:xfrm>
              <a:prstGeom prst="rect">
                <a:avLst/>
              </a:prstGeom>
              <a:noFill/>
            </p:spPr>
            <p:txBody>
              <a:bodyPr>
                <a:normAutofit fontScale="25000" lnSpcReduction="20000"/>
              </a:bodyPr>
              <a:lstStyle/>
              <a:p>
                <a:pPr/>
                <a14:m>
                  <m:oMathPara xmlns:m="http://schemas.openxmlformats.org/officeDocument/2006/math">
                    <m:oMathParaPr>
                      <m:jc m:val="center"/>
                    </m:oMathParaPr>
                    <m:oMath xmlns:m="http://schemas.openxmlformats.org/officeDocument/2006/math">
                      <m:rad>
                        <m:radPr>
                          <m:degHide m:val="on"/>
                          <m:ctrlPr>
                            <a:rPr lang="en-GB" sz="4800" i="1" smtClean="0">
                              <a:solidFill>
                                <a:srgbClr val="000000"/>
                              </a:solidFill>
                              <a:latin typeface="Cambria Math" panose="02040503050406030204" pitchFamily="18" charset="0"/>
                            </a:rPr>
                          </m:ctrlPr>
                        </m:radPr>
                        <m:deg/>
                        <m:e>
                          <m:r>
                            <a:rPr lang="en-GB" sz="4800" b="0" i="1" smtClean="0">
                              <a:solidFill>
                                <a:srgbClr val="000000"/>
                              </a:solidFill>
                              <a:latin typeface="Cambria Math" panose="02040503050406030204" pitchFamily="18" charset="0"/>
                            </a:rPr>
                            <m:t>2</m:t>
                          </m:r>
                        </m:e>
                      </m:rad>
                      <m:r>
                        <a:rPr lang="en-GB" sz="4800" i="1">
                          <a:solidFill>
                            <a:srgbClr val="000000"/>
                          </a:solidFill>
                          <a:latin typeface="Cambria Math" panose="02040503050406030204" pitchFamily="18" charset="0"/>
                        </a:rPr>
                        <m:t>𝜎</m:t>
                      </m:r>
                    </m:oMath>
                  </m:oMathPara>
                </a14:m>
                <a:endParaRPr lang="en-GB" dirty="0"/>
              </a:p>
            </p:txBody>
          </p:sp>
        </mc:Choice>
        <mc:Fallback xmlns="">
          <p:sp>
            <p:nvSpPr>
              <p:cNvPr id="119" name="Object 27">
                <a:extLst>
                  <a:ext uri="{FF2B5EF4-FFF2-40B4-BE49-F238E27FC236}">
                    <a16:creationId xmlns:a16="http://schemas.microsoft.com/office/drawing/2014/main" id="{266E27A0-5E08-627D-1E1D-1FF60BD27FA3}"/>
                  </a:ext>
                </a:extLst>
              </p:cNvPr>
              <p:cNvSpPr txBox="1">
                <a:spLocks noRot="1" noChangeAspect="1" noMove="1" noResize="1" noEditPoints="1" noAdjustHandles="1" noChangeArrowheads="1" noChangeShapeType="1" noTextEdit="1"/>
              </p:cNvSpPr>
              <p:nvPr/>
            </p:nvSpPr>
            <p:spPr bwMode="auto">
              <a:xfrm>
                <a:off x="7926092" y="3017416"/>
                <a:ext cx="358397" cy="263111"/>
              </a:xfrm>
              <a:prstGeom prst="rect">
                <a:avLst/>
              </a:prstGeom>
              <a:blipFill>
                <a:blip r:embed="rId4"/>
                <a:stretch>
                  <a:fillRect r="-13559"/>
                </a:stretch>
              </a:blipFill>
            </p:spPr>
            <p:txBody>
              <a:bodyPr/>
              <a:lstStyle/>
              <a:p>
                <a:r>
                  <a:rPr lang="en-GB">
                    <a:noFill/>
                  </a:rPr>
                  <a:t> </a:t>
                </a:r>
              </a:p>
            </p:txBody>
          </p:sp>
        </mc:Fallback>
      </mc:AlternateContent>
      <p:sp>
        <p:nvSpPr>
          <p:cNvPr id="120" name="Line 49">
            <a:extLst>
              <a:ext uri="{FF2B5EF4-FFF2-40B4-BE49-F238E27FC236}">
                <a16:creationId xmlns:a16="http://schemas.microsoft.com/office/drawing/2014/main" id="{9DE830E3-ADE6-192A-6EA1-324132907CAA}"/>
              </a:ext>
            </a:extLst>
          </p:cNvPr>
          <p:cNvSpPr>
            <a:spLocks noChangeShapeType="1"/>
          </p:cNvSpPr>
          <p:nvPr/>
        </p:nvSpPr>
        <p:spPr bwMode="auto">
          <a:xfrm rot="5400000" flipV="1">
            <a:off x="8113318" y="1387186"/>
            <a:ext cx="0" cy="965304"/>
          </a:xfrm>
          <a:prstGeom prst="line">
            <a:avLst/>
          </a:prstGeom>
          <a:noFill/>
          <a:ln w="9525">
            <a:solidFill>
              <a:schemeClr val="tx1"/>
            </a:solidFill>
            <a:round/>
            <a:headEnd/>
            <a:tailEnd type="triangle" w="med" len="med"/>
          </a:ln>
          <a:effectLst/>
        </p:spPr>
        <p:txBody>
          <a:bodyPr wrap="none" lIns="0" tIns="0" rIns="0" bIns="0" anchor="ctr"/>
          <a:lstStyle/>
          <a:p>
            <a:endParaRPr lang="en-GB"/>
          </a:p>
        </p:txBody>
      </p:sp>
      <p:sp>
        <p:nvSpPr>
          <p:cNvPr id="121" name="Line 50">
            <a:extLst>
              <a:ext uri="{FF2B5EF4-FFF2-40B4-BE49-F238E27FC236}">
                <a16:creationId xmlns:a16="http://schemas.microsoft.com/office/drawing/2014/main" id="{B996C40B-9566-0ACE-D96F-8692E58CEE3A}"/>
              </a:ext>
            </a:extLst>
          </p:cNvPr>
          <p:cNvSpPr>
            <a:spLocks noChangeShapeType="1"/>
          </p:cNvSpPr>
          <p:nvPr/>
        </p:nvSpPr>
        <p:spPr bwMode="auto">
          <a:xfrm rot="5400000">
            <a:off x="8143775" y="2794611"/>
            <a:ext cx="0" cy="1027582"/>
          </a:xfrm>
          <a:prstGeom prst="line">
            <a:avLst/>
          </a:prstGeom>
          <a:noFill/>
          <a:ln w="9525">
            <a:solidFill>
              <a:schemeClr val="tx1"/>
            </a:solidFill>
            <a:round/>
            <a:headEnd/>
            <a:tailEnd/>
          </a:ln>
          <a:effectLst/>
        </p:spPr>
        <p:txBody>
          <a:bodyPr wrap="none" lIns="0" tIns="0" rIns="0" bIns="0" anchor="ctr"/>
          <a:lstStyle/>
          <a:p>
            <a:endParaRPr lang="en-GB"/>
          </a:p>
        </p:txBody>
      </p:sp>
      <p:sp>
        <p:nvSpPr>
          <p:cNvPr id="122" name="Line 51">
            <a:extLst>
              <a:ext uri="{FF2B5EF4-FFF2-40B4-BE49-F238E27FC236}">
                <a16:creationId xmlns:a16="http://schemas.microsoft.com/office/drawing/2014/main" id="{A40A5EE8-0E57-DC2C-1707-FBD1C95E8C65}"/>
              </a:ext>
            </a:extLst>
          </p:cNvPr>
          <p:cNvSpPr>
            <a:spLocks noChangeShapeType="1"/>
          </p:cNvSpPr>
          <p:nvPr/>
        </p:nvSpPr>
        <p:spPr bwMode="auto">
          <a:xfrm rot="5400000">
            <a:off x="6251646" y="3245263"/>
            <a:ext cx="2758040" cy="0"/>
          </a:xfrm>
          <a:prstGeom prst="line">
            <a:avLst/>
          </a:prstGeom>
          <a:noFill/>
          <a:ln w="9525">
            <a:solidFill>
              <a:schemeClr val="tx1"/>
            </a:solidFill>
            <a:round/>
            <a:headEnd/>
            <a:tailEnd type="triangle"/>
          </a:ln>
        </p:spPr>
        <p:txBody>
          <a:bodyPr/>
          <a:lstStyle/>
          <a:p>
            <a:endParaRPr lang="en-GB"/>
          </a:p>
        </p:txBody>
      </p:sp>
      <p:grpSp>
        <p:nvGrpSpPr>
          <p:cNvPr id="123" name="Group 52">
            <a:extLst>
              <a:ext uri="{FF2B5EF4-FFF2-40B4-BE49-F238E27FC236}">
                <a16:creationId xmlns:a16="http://schemas.microsoft.com/office/drawing/2014/main" id="{809F55BE-73B7-CF83-F0FF-8A70EE8C4960}"/>
              </a:ext>
            </a:extLst>
          </p:cNvPr>
          <p:cNvGrpSpPr>
            <a:grpSpLocks/>
          </p:cNvGrpSpPr>
          <p:nvPr/>
        </p:nvGrpSpPr>
        <p:grpSpPr bwMode="auto">
          <a:xfrm>
            <a:off x="7636875" y="2196039"/>
            <a:ext cx="809830" cy="2222299"/>
            <a:chOff x="2501" y="1694"/>
            <a:chExt cx="750" cy="1415"/>
          </a:xfrm>
        </p:grpSpPr>
        <p:sp>
          <p:nvSpPr>
            <p:cNvPr id="124" name="Freeform 53">
              <a:extLst>
                <a:ext uri="{FF2B5EF4-FFF2-40B4-BE49-F238E27FC236}">
                  <a16:creationId xmlns:a16="http://schemas.microsoft.com/office/drawing/2014/main" id="{5B94BBBF-1B39-BECD-20D5-C81AC075A7D0}"/>
                </a:ext>
              </a:extLst>
            </p:cNvPr>
            <p:cNvSpPr>
              <a:spLocks/>
            </p:cNvSpPr>
            <p:nvPr/>
          </p:nvSpPr>
          <p:spPr bwMode="auto">
            <a:xfrm rot="5400000">
              <a:off x="2492" y="1703"/>
              <a:ext cx="21" cy="4"/>
            </a:xfrm>
            <a:custGeom>
              <a:avLst/>
              <a:gdLst/>
              <a:ahLst/>
              <a:cxnLst>
                <a:cxn ang="0">
                  <a:pos x="0" y="4"/>
                </a:cxn>
                <a:cxn ang="0">
                  <a:pos x="8" y="0"/>
                </a:cxn>
                <a:cxn ang="0">
                  <a:pos x="20" y="0"/>
                </a:cxn>
              </a:cxnLst>
              <a:rect l="0" t="0" r="r" b="b"/>
              <a:pathLst>
                <a:path w="20" h="4">
                  <a:moveTo>
                    <a:pt x="0" y="4"/>
                  </a:moveTo>
                  <a:lnTo>
                    <a:pt x="8" y="0"/>
                  </a:lnTo>
                  <a:lnTo>
                    <a:pt x="20" y="0"/>
                  </a:lnTo>
                </a:path>
              </a:pathLst>
            </a:custGeom>
            <a:noFill/>
            <a:ln w="19050" cmpd="sng">
              <a:solidFill>
                <a:schemeClr val="accent1"/>
              </a:solidFill>
              <a:prstDash val="solid"/>
              <a:round/>
              <a:headEnd/>
              <a:tailEnd/>
            </a:ln>
          </p:spPr>
          <p:txBody>
            <a:bodyPr/>
            <a:lstStyle/>
            <a:p>
              <a:endParaRPr lang="en-GB"/>
            </a:p>
          </p:txBody>
        </p:sp>
        <p:sp>
          <p:nvSpPr>
            <p:cNvPr id="125" name="Line 54">
              <a:extLst>
                <a:ext uri="{FF2B5EF4-FFF2-40B4-BE49-F238E27FC236}">
                  <a16:creationId xmlns:a16="http://schemas.microsoft.com/office/drawing/2014/main" id="{DF054B3E-CAB9-242A-0563-226B5C9D21FD}"/>
                </a:ext>
              </a:extLst>
            </p:cNvPr>
            <p:cNvSpPr>
              <a:spLocks noChangeShapeType="1"/>
            </p:cNvSpPr>
            <p:nvPr/>
          </p:nvSpPr>
          <p:spPr bwMode="auto">
            <a:xfrm rot="5400000">
              <a:off x="2495" y="1723"/>
              <a:ext cx="18" cy="1"/>
            </a:xfrm>
            <a:prstGeom prst="line">
              <a:avLst/>
            </a:prstGeom>
            <a:noFill/>
            <a:ln w="19050">
              <a:solidFill>
                <a:schemeClr val="accent1"/>
              </a:solidFill>
              <a:round/>
              <a:headEnd/>
              <a:tailEnd/>
            </a:ln>
          </p:spPr>
          <p:txBody>
            <a:bodyPr/>
            <a:lstStyle/>
            <a:p>
              <a:endParaRPr lang="en-GB"/>
            </a:p>
          </p:txBody>
        </p:sp>
        <p:sp>
          <p:nvSpPr>
            <p:cNvPr id="126" name="Line 55">
              <a:extLst>
                <a:ext uri="{FF2B5EF4-FFF2-40B4-BE49-F238E27FC236}">
                  <a16:creationId xmlns:a16="http://schemas.microsoft.com/office/drawing/2014/main" id="{5DA41A7D-1CDD-36FF-B0AE-CB13BFBEEC68}"/>
                </a:ext>
              </a:extLst>
            </p:cNvPr>
            <p:cNvSpPr>
              <a:spLocks noChangeShapeType="1"/>
            </p:cNvSpPr>
            <p:nvPr/>
          </p:nvSpPr>
          <p:spPr bwMode="auto">
            <a:xfrm rot="5400000">
              <a:off x="2493" y="1743"/>
              <a:ext cx="21" cy="1"/>
            </a:xfrm>
            <a:prstGeom prst="line">
              <a:avLst/>
            </a:prstGeom>
            <a:noFill/>
            <a:ln w="19050">
              <a:solidFill>
                <a:schemeClr val="accent1"/>
              </a:solidFill>
              <a:round/>
              <a:headEnd/>
              <a:tailEnd/>
            </a:ln>
          </p:spPr>
          <p:txBody>
            <a:bodyPr/>
            <a:lstStyle/>
            <a:p>
              <a:endParaRPr lang="en-GB"/>
            </a:p>
          </p:txBody>
        </p:sp>
        <p:sp>
          <p:nvSpPr>
            <p:cNvPr id="127" name="Line 56">
              <a:extLst>
                <a:ext uri="{FF2B5EF4-FFF2-40B4-BE49-F238E27FC236}">
                  <a16:creationId xmlns:a16="http://schemas.microsoft.com/office/drawing/2014/main" id="{04976D6A-B76C-0227-5276-91032AF372E8}"/>
                </a:ext>
              </a:extLst>
            </p:cNvPr>
            <p:cNvSpPr>
              <a:spLocks noChangeShapeType="1"/>
            </p:cNvSpPr>
            <p:nvPr/>
          </p:nvSpPr>
          <p:spPr bwMode="auto">
            <a:xfrm rot="5400000">
              <a:off x="2495" y="1762"/>
              <a:ext cx="17" cy="1"/>
            </a:xfrm>
            <a:prstGeom prst="line">
              <a:avLst/>
            </a:prstGeom>
            <a:noFill/>
            <a:ln w="19050">
              <a:solidFill>
                <a:schemeClr val="accent1"/>
              </a:solidFill>
              <a:round/>
              <a:headEnd/>
              <a:tailEnd/>
            </a:ln>
          </p:spPr>
          <p:txBody>
            <a:bodyPr/>
            <a:lstStyle/>
            <a:p>
              <a:endParaRPr lang="en-GB"/>
            </a:p>
          </p:txBody>
        </p:sp>
        <p:sp>
          <p:nvSpPr>
            <p:cNvPr id="128" name="Line 57">
              <a:extLst>
                <a:ext uri="{FF2B5EF4-FFF2-40B4-BE49-F238E27FC236}">
                  <a16:creationId xmlns:a16="http://schemas.microsoft.com/office/drawing/2014/main" id="{E82BF5A4-6107-BAE3-0126-6B09AB357641}"/>
                </a:ext>
              </a:extLst>
            </p:cNvPr>
            <p:cNvSpPr>
              <a:spLocks noChangeShapeType="1"/>
            </p:cNvSpPr>
            <p:nvPr/>
          </p:nvSpPr>
          <p:spPr bwMode="auto">
            <a:xfrm rot="5400000" flipV="1">
              <a:off x="2495" y="1780"/>
              <a:ext cx="22" cy="3"/>
            </a:xfrm>
            <a:prstGeom prst="line">
              <a:avLst/>
            </a:prstGeom>
            <a:noFill/>
            <a:ln w="19050">
              <a:solidFill>
                <a:schemeClr val="accent1"/>
              </a:solidFill>
              <a:round/>
              <a:headEnd/>
              <a:tailEnd/>
            </a:ln>
          </p:spPr>
          <p:txBody>
            <a:bodyPr/>
            <a:lstStyle/>
            <a:p>
              <a:endParaRPr lang="en-GB"/>
            </a:p>
          </p:txBody>
        </p:sp>
        <p:sp>
          <p:nvSpPr>
            <p:cNvPr id="129" name="Line 58">
              <a:extLst>
                <a:ext uri="{FF2B5EF4-FFF2-40B4-BE49-F238E27FC236}">
                  <a16:creationId xmlns:a16="http://schemas.microsoft.com/office/drawing/2014/main" id="{1E4368E1-0FD2-D777-9A0B-E106569948E2}"/>
                </a:ext>
              </a:extLst>
            </p:cNvPr>
            <p:cNvSpPr>
              <a:spLocks noChangeShapeType="1"/>
            </p:cNvSpPr>
            <p:nvPr/>
          </p:nvSpPr>
          <p:spPr bwMode="auto">
            <a:xfrm rot="5400000" flipV="1">
              <a:off x="2498" y="1802"/>
              <a:ext cx="21" cy="3"/>
            </a:xfrm>
            <a:prstGeom prst="line">
              <a:avLst/>
            </a:prstGeom>
            <a:noFill/>
            <a:ln w="19050">
              <a:solidFill>
                <a:schemeClr val="accent1"/>
              </a:solidFill>
              <a:round/>
              <a:headEnd/>
              <a:tailEnd/>
            </a:ln>
          </p:spPr>
          <p:txBody>
            <a:bodyPr/>
            <a:lstStyle/>
            <a:p>
              <a:endParaRPr lang="en-GB"/>
            </a:p>
          </p:txBody>
        </p:sp>
        <p:sp>
          <p:nvSpPr>
            <p:cNvPr id="130" name="Line 59">
              <a:extLst>
                <a:ext uri="{FF2B5EF4-FFF2-40B4-BE49-F238E27FC236}">
                  <a16:creationId xmlns:a16="http://schemas.microsoft.com/office/drawing/2014/main" id="{13943E16-6495-8AAC-6D80-6B93C0A126E7}"/>
                </a:ext>
              </a:extLst>
            </p:cNvPr>
            <p:cNvSpPr>
              <a:spLocks noChangeShapeType="1"/>
            </p:cNvSpPr>
            <p:nvPr/>
          </p:nvSpPr>
          <p:spPr bwMode="auto">
            <a:xfrm rot="5400000" flipV="1">
              <a:off x="2503" y="1821"/>
              <a:ext cx="17" cy="3"/>
            </a:xfrm>
            <a:prstGeom prst="line">
              <a:avLst/>
            </a:prstGeom>
            <a:noFill/>
            <a:ln w="19050">
              <a:solidFill>
                <a:schemeClr val="accent1"/>
              </a:solidFill>
              <a:round/>
              <a:headEnd/>
              <a:tailEnd/>
            </a:ln>
          </p:spPr>
          <p:txBody>
            <a:bodyPr/>
            <a:lstStyle/>
            <a:p>
              <a:endParaRPr lang="en-GB"/>
            </a:p>
          </p:txBody>
        </p:sp>
        <p:sp>
          <p:nvSpPr>
            <p:cNvPr id="131" name="Line 60">
              <a:extLst>
                <a:ext uri="{FF2B5EF4-FFF2-40B4-BE49-F238E27FC236}">
                  <a16:creationId xmlns:a16="http://schemas.microsoft.com/office/drawing/2014/main" id="{A2271465-E34C-6612-AD6D-EEFD5EBFA9F9}"/>
                </a:ext>
              </a:extLst>
            </p:cNvPr>
            <p:cNvSpPr>
              <a:spLocks noChangeShapeType="1"/>
            </p:cNvSpPr>
            <p:nvPr/>
          </p:nvSpPr>
          <p:spPr bwMode="auto">
            <a:xfrm rot="5400000" flipV="1">
              <a:off x="2504" y="1840"/>
              <a:ext cx="22" cy="3"/>
            </a:xfrm>
            <a:prstGeom prst="line">
              <a:avLst/>
            </a:prstGeom>
            <a:noFill/>
            <a:ln w="19050">
              <a:solidFill>
                <a:schemeClr val="accent1"/>
              </a:solidFill>
              <a:round/>
              <a:headEnd/>
              <a:tailEnd/>
            </a:ln>
          </p:spPr>
          <p:txBody>
            <a:bodyPr/>
            <a:lstStyle/>
            <a:p>
              <a:endParaRPr lang="en-GB"/>
            </a:p>
          </p:txBody>
        </p:sp>
        <p:sp>
          <p:nvSpPr>
            <p:cNvPr id="132" name="Line 61">
              <a:extLst>
                <a:ext uri="{FF2B5EF4-FFF2-40B4-BE49-F238E27FC236}">
                  <a16:creationId xmlns:a16="http://schemas.microsoft.com/office/drawing/2014/main" id="{7155CBDF-5449-9523-CABB-2F483B84A34B}"/>
                </a:ext>
              </a:extLst>
            </p:cNvPr>
            <p:cNvSpPr>
              <a:spLocks noChangeShapeType="1"/>
            </p:cNvSpPr>
            <p:nvPr/>
          </p:nvSpPr>
          <p:spPr bwMode="auto">
            <a:xfrm rot="5400000" flipV="1">
              <a:off x="2509" y="1860"/>
              <a:ext cx="17" cy="3"/>
            </a:xfrm>
            <a:prstGeom prst="line">
              <a:avLst/>
            </a:prstGeom>
            <a:noFill/>
            <a:ln w="19050">
              <a:solidFill>
                <a:schemeClr val="accent1"/>
              </a:solidFill>
              <a:round/>
              <a:headEnd/>
              <a:tailEnd/>
            </a:ln>
          </p:spPr>
          <p:txBody>
            <a:bodyPr/>
            <a:lstStyle/>
            <a:p>
              <a:endParaRPr lang="en-GB"/>
            </a:p>
          </p:txBody>
        </p:sp>
        <p:sp>
          <p:nvSpPr>
            <p:cNvPr id="133" name="Line 62">
              <a:extLst>
                <a:ext uri="{FF2B5EF4-FFF2-40B4-BE49-F238E27FC236}">
                  <a16:creationId xmlns:a16="http://schemas.microsoft.com/office/drawing/2014/main" id="{4713D051-F873-CDDE-A415-7D67D50C1788}"/>
                </a:ext>
              </a:extLst>
            </p:cNvPr>
            <p:cNvSpPr>
              <a:spLocks noChangeShapeType="1"/>
            </p:cNvSpPr>
            <p:nvPr/>
          </p:nvSpPr>
          <p:spPr bwMode="auto">
            <a:xfrm rot="5400000" flipV="1">
              <a:off x="2512" y="1877"/>
              <a:ext cx="22" cy="7"/>
            </a:xfrm>
            <a:prstGeom prst="line">
              <a:avLst/>
            </a:prstGeom>
            <a:noFill/>
            <a:ln w="19050">
              <a:solidFill>
                <a:schemeClr val="accent1"/>
              </a:solidFill>
              <a:round/>
              <a:headEnd/>
              <a:tailEnd/>
            </a:ln>
          </p:spPr>
          <p:txBody>
            <a:bodyPr/>
            <a:lstStyle/>
            <a:p>
              <a:endParaRPr lang="en-GB"/>
            </a:p>
          </p:txBody>
        </p:sp>
        <p:sp>
          <p:nvSpPr>
            <p:cNvPr id="134" name="Line 63">
              <a:extLst>
                <a:ext uri="{FF2B5EF4-FFF2-40B4-BE49-F238E27FC236}">
                  <a16:creationId xmlns:a16="http://schemas.microsoft.com/office/drawing/2014/main" id="{ED0562B1-AEEB-7A48-5336-F12D0E932A81}"/>
                </a:ext>
              </a:extLst>
            </p:cNvPr>
            <p:cNvSpPr>
              <a:spLocks noChangeShapeType="1"/>
            </p:cNvSpPr>
            <p:nvPr/>
          </p:nvSpPr>
          <p:spPr bwMode="auto">
            <a:xfrm rot="5400000" flipV="1">
              <a:off x="2521" y="1898"/>
              <a:ext cx="17" cy="6"/>
            </a:xfrm>
            <a:prstGeom prst="line">
              <a:avLst/>
            </a:prstGeom>
            <a:noFill/>
            <a:ln w="19050">
              <a:solidFill>
                <a:schemeClr val="accent1"/>
              </a:solidFill>
              <a:round/>
              <a:headEnd/>
              <a:tailEnd/>
            </a:ln>
          </p:spPr>
          <p:txBody>
            <a:bodyPr/>
            <a:lstStyle/>
            <a:p>
              <a:endParaRPr lang="en-GB"/>
            </a:p>
          </p:txBody>
        </p:sp>
        <p:sp>
          <p:nvSpPr>
            <p:cNvPr id="135" name="Line 64">
              <a:extLst>
                <a:ext uri="{FF2B5EF4-FFF2-40B4-BE49-F238E27FC236}">
                  <a16:creationId xmlns:a16="http://schemas.microsoft.com/office/drawing/2014/main" id="{FE3396EC-338B-69D2-8475-A303DE98AF03}"/>
                </a:ext>
              </a:extLst>
            </p:cNvPr>
            <p:cNvSpPr>
              <a:spLocks noChangeShapeType="1"/>
            </p:cNvSpPr>
            <p:nvPr/>
          </p:nvSpPr>
          <p:spPr bwMode="auto">
            <a:xfrm rot="5400000" flipV="1">
              <a:off x="2526" y="1915"/>
              <a:ext cx="21" cy="9"/>
            </a:xfrm>
            <a:prstGeom prst="line">
              <a:avLst/>
            </a:prstGeom>
            <a:noFill/>
            <a:ln w="19050">
              <a:solidFill>
                <a:schemeClr val="accent1"/>
              </a:solidFill>
              <a:round/>
              <a:headEnd/>
              <a:tailEnd/>
            </a:ln>
          </p:spPr>
          <p:txBody>
            <a:bodyPr/>
            <a:lstStyle/>
            <a:p>
              <a:endParaRPr lang="en-GB"/>
            </a:p>
          </p:txBody>
        </p:sp>
        <p:sp>
          <p:nvSpPr>
            <p:cNvPr id="136" name="Line 65">
              <a:extLst>
                <a:ext uri="{FF2B5EF4-FFF2-40B4-BE49-F238E27FC236}">
                  <a16:creationId xmlns:a16="http://schemas.microsoft.com/office/drawing/2014/main" id="{1C93B7AD-96E1-BF5E-43F8-4D15AA74600A}"/>
                </a:ext>
              </a:extLst>
            </p:cNvPr>
            <p:cNvSpPr>
              <a:spLocks noChangeShapeType="1"/>
            </p:cNvSpPr>
            <p:nvPr/>
          </p:nvSpPr>
          <p:spPr bwMode="auto">
            <a:xfrm rot="5400000" flipV="1">
              <a:off x="2537" y="1934"/>
              <a:ext cx="22" cy="13"/>
            </a:xfrm>
            <a:prstGeom prst="line">
              <a:avLst/>
            </a:prstGeom>
            <a:noFill/>
            <a:ln w="19050">
              <a:solidFill>
                <a:schemeClr val="accent1"/>
              </a:solidFill>
              <a:round/>
              <a:headEnd/>
              <a:tailEnd/>
            </a:ln>
          </p:spPr>
          <p:txBody>
            <a:bodyPr/>
            <a:lstStyle/>
            <a:p>
              <a:endParaRPr lang="en-GB"/>
            </a:p>
          </p:txBody>
        </p:sp>
        <p:sp>
          <p:nvSpPr>
            <p:cNvPr id="137" name="Line 66">
              <a:extLst>
                <a:ext uri="{FF2B5EF4-FFF2-40B4-BE49-F238E27FC236}">
                  <a16:creationId xmlns:a16="http://schemas.microsoft.com/office/drawing/2014/main" id="{088A3BF9-A9EF-2AC0-C3E7-5E1202AB8D9E}"/>
                </a:ext>
              </a:extLst>
            </p:cNvPr>
            <p:cNvSpPr>
              <a:spLocks noChangeShapeType="1"/>
            </p:cNvSpPr>
            <p:nvPr/>
          </p:nvSpPr>
          <p:spPr bwMode="auto">
            <a:xfrm rot="5400000" flipV="1">
              <a:off x="2552" y="1954"/>
              <a:ext cx="17" cy="13"/>
            </a:xfrm>
            <a:prstGeom prst="line">
              <a:avLst/>
            </a:prstGeom>
            <a:noFill/>
            <a:ln w="19050">
              <a:solidFill>
                <a:schemeClr val="accent1"/>
              </a:solidFill>
              <a:round/>
              <a:headEnd/>
              <a:tailEnd/>
            </a:ln>
          </p:spPr>
          <p:txBody>
            <a:bodyPr/>
            <a:lstStyle/>
            <a:p>
              <a:endParaRPr lang="en-GB"/>
            </a:p>
          </p:txBody>
        </p:sp>
        <p:sp>
          <p:nvSpPr>
            <p:cNvPr id="138" name="Line 67">
              <a:extLst>
                <a:ext uri="{FF2B5EF4-FFF2-40B4-BE49-F238E27FC236}">
                  <a16:creationId xmlns:a16="http://schemas.microsoft.com/office/drawing/2014/main" id="{ED8AD347-AE7D-7FB9-C421-9873A4818A79}"/>
                </a:ext>
              </a:extLst>
            </p:cNvPr>
            <p:cNvSpPr>
              <a:spLocks noChangeShapeType="1"/>
            </p:cNvSpPr>
            <p:nvPr/>
          </p:nvSpPr>
          <p:spPr bwMode="auto">
            <a:xfrm rot="5400000" flipV="1">
              <a:off x="2564" y="1972"/>
              <a:ext cx="22" cy="15"/>
            </a:xfrm>
            <a:prstGeom prst="line">
              <a:avLst/>
            </a:prstGeom>
            <a:noFill/>
            <a:ln w="19050">
              <a:solidFill>
                <a:schemeClr val="accent1"/>
              </a:solidFill>
              <a:round/>
              <a:headEnd/>
              <a:tailEnd/>
            </a:ln>
          </p:spPr>
          <p:txBody>
            <a:bodyPr/>
            <a:lstStyle/>
            <a:p>
              <a:endParaRPr lang="en-GB"/>
            </a:p>
          </p:txBody>
        </p:sp>
        <p:sp>
          <p:nvSpPr>
            <p:cNvPr id="139" name="Line 68">
              <a:extLst>
                <a:ext uri="{FF2B5EF4-FFF2-40B4-BE49-F238E27FC236}">
                  <a16:creationId xmlns:a16="http://schemas.microsoft.com/office/drawing/2014/main" id="{62D8C83A-E6F7-AD36-C719-7E022CF2D7C0}"/>
                </a:ext>
              </a:extLst>
            </p:cNvPr>
            <p:cNvSpPr>
              <a:spLocks noChangeShapeType="1"/>
            </p:cNvSpPr>
            <p:nvPr/>
          </p:nvSpPr>
          <p:spPr bwMode="auto">
            <a:xfrm rot="5400000" flipV="1">
              <a:off x="2583" y="1990"/>
              <a:ext cx="17" cy="19"/>
            </a:xfrm>
            <a:prstGeom prst="line">
              <a:avLst/>
            </a:prstGeom>
            <a:noFill/>
            <a:ln w="19050">
              <a:solidFill>
                <a:schemeClr val="accent1"/>
              </a:solidFill>
              <a:round/>
              <a:headEnd/>
              <a:tailEnd/>
            </a:ln>
          </p:spPr>
          <p:txBody>
            <a:bodyPr/>
            <a:lstStyle/>
            <a:p>
              <a:endParaRPr lang="en-GB"/>
            </a:p>
          </p:txBody>
        </p:sp>
        <p:sp>
          <p:nvSpPr>
            <p:cNvPr id="140" name="Line 69">
              <a:extLst>
                <a:ext uri="{FF2B5EF4-FFF2-40B4-BE49-F238E27FC236}">
                  <a16:creationId xmlns:a16="http://schemas.microsoft.com/office/drawing/2014/main" id="{ED9934A9-ED38-B219-86A1-46711B0157D5}"/>
                </a:ext>
              </a:extLst>
            </p:cNvPr>
            <p:cNvSpPr>
              <a:spLocks noChangeShapeType="1"/>
            </p:cNvSpPr>
            <p:nvPr/>
          </p:nvSpPr>
          <p:spPr bwMode="auto">
            <a:xfrm rot="5400000" flipV="1">
              <a:off x="2602" y="2008"/>
              <a:ext cx="21" cy="22"/>
            </a:xfrm>
            <a:prstGeom prst="line">
              <a:avLst/>
            </a:prstGeom>
            <a:noFill/>
            <a:ln w="19050">
              <a:solidFill>
                <a:schemeClr val="accent1"/>
              </a:solidFill>
              <a:round/>
              <a:headEnd/>
              <a:tailEnd/>
            </a:ln>
          </p:spPr>
          <p:txBody>
            <a:bodyPr/>
            <a:lstStyle/>
            <a:p>
              <a:endParaRPr lang="en-GB"/>
            </a:p>
          </p:txBody>
        </p:sp>
        <p:sp>
          <p:nvSpPr>
            <p:cNvPr id="141" name="Line 70">
              <a:extLst>
                <a:ext uri="{FF2B5EF4-FFF2-40B4-BE49-F238E27FC236}">
                  <a16:creationId xmlns:a16="http://schemas.microsoft.com/office/drawing/2014/main" id="{A253A992-5F3E-A5A9-4A91-49AD20FEAE64}"/>
                </a:ext>
              </a:extLst>
            </p:cNvPr>
            <p:cNvSpPr>
              <a:spLocks noChangeShapeType="1"/>
            </p:cNvSpPr>
            <p:nvPr/>
          </p:nvSpPr>
          <p:spPr bwMode="auto">
            <a:xfrm rot="5400000" flipV="1">
              <a:off x="2627" y="2025"/>
              <a:ext cx="18" cy="25"/>
            </a:xfrm>
            <a:prstGeom prst="line">
              <a:avLst/>
            </a:prstGeom>
            <a:noFill/>
            <a:ln w="19050">
              <a:solidFill>
                <a:schemeClr val="accent1"/>
              </a:solidFill>
              <a:round/>
              <a:headEnd/>
              <a:tailEnd/>
            </a:ln>
          </p:spPr>
          <p:txBody>
            <a:bodyPr/>
            <a:lstStyle/>
            <a:p>
              <a:endParaRPr lang="en-GB"/>
            </a:p>
          </p:txBody>
        </p:sp>
        <p:sp>
          <p:nvSpPr>
            <p:cNvPr id="142" name="Line 71">
              <a:extLst>
                <a:ext uri="{FF2B5EF4-FFF2-40B4-BE49-F238E27FC236}">
                  <a16:creationId xmlns:a16="http://schemas.microsoft.com/office/drawing/2014/main" id="{3D458D2B-191B-9AE3-4D4B-8D36ED5ACBA4}"/>
                </a:ext>
              </a:extLst>
            </p:cNvPr>
            <p:cNvSpPr>
              <a:spLocks noChangeShapeType="1"/>
            </p:cNvSpPr>
            <p:nvPr/>
          </p:nvSpPr>
          <p:spPr bwMode="auto">
            <a:xfrm rot="5400000" flipV="1">
              <a:off x="2652" y="2043"/>
              <a:ext cx="21" cy="29"/>
            </a:xfrm>
            <a:prstGeom prst="line">
              <a:avLst/>
            </a:prstGeom>
            <a:noFill/>
            <a:ln w="19050">
              <a:solidFill>
                <a:schemeClr val="accent1"/>
              </a:solidFill>
              <a:round/>
              <a:headEnd/>
              <a:tailEnd/>
            </a:ln>
          </p:spPr>
          <p:txBody>
            <a:bodyPr/>
            <a:lstStyle/>
            <a:p>
              <a:endParaRPr lang="en-GB"/>
            </a:p>
          </p:txBody>
        </p:sp>
        <p:sp>
          <p:nvSpPr>
            <p:cNvPr id="143" name="Line 72">
              <a:extLst>
                <a:ext uri="{FF2B5EF4-FFF2-40B4-BE49-F238E27FC236}">
                  <a16:creationId xmlns:a16="http://schemas.microsoft.com/office/drawing/2014/main" id="{2E373C5D-C50F-7020-E231-E64056831125}"/>
                </a:ext>
              </a:extLst>
            </p:cNvPr>
            <p:cNvSpPr>
              <a:spLocks noChangeShapeType="1"/>
            </p:cNvSpPr>
            <p:nvPr/>
          </p:nvSpPr>
          <p:spPr bwMode="auto">
            <a:xfrm rot="5400000" flipV="1">
              <a:off x="2684" y="2061"/>
              <a:ext cx="17" cy="31"/>
            </a:xfrm>
            <a:prstGeom prst="line">
              <a:avLst/>
            </a:prstGeom>
            <a:noFill/>
            <a:ln w="19050">
              <a:solidFill>
                <a:schemeClr val="accent1"/>
              </a:solidFill>
              <a:round/>
              <a:headEnd/>
              <a:tailEnd/>
            </a:ln>
          </p:spPr>
          <p:txBody>
            <a:bodyPr/>
            <a:lstStyle/>
            <a:p>
              <a:endParaRPr lang="en-GB"/>
            </a:p>
          </p:txBody>
        </p:sp>
        <p:sp>
          <p:nvSpPr>
            <p:cNvPr id="144" name="Line 73">
              <a:extLst>
                <a:ext uri="{FF2B5EF4-FFF2-40B4-BE49-F238E27FC236}">
                  <a16:creationId xmlns:a16="http://schemas.microsoft.com/office/drawing/2014/main" id="{F04D7F10-2DB1-3037-FBED-43661205521D}"/>
                </a:ext>
              </a:extLst>
            </p:cNvPr>
            <p:cNvSpPr>
              <a:spLocks noChangeShapeType="1"/>
            </p:cNvSpPr>
            <p:nvPr/>
          </p:nvSpPr>
          <p:spPr bwMode="auto">
            <a:xfrm rot="5400000" flipV="1">
              <a:off x="2715" y="2078"/>
              <a:ext cx="22" cy="35"/>
            </a:xfrm>
            <a:prstGeom prst="line">
              <a:avLst/>
            </a:prstGeom>
            <a:noFill/>
            <a:ln w="19050">
              <a:solidFill>
                <a:schemeClr val="accent1"/>
              </a:solidFill>
              <a:round/>
              <a:headEnd/>
              <a:tailEnd/>
            </a:ln>
          </p:spPr>
          <p:txBody>
            <a:bodyPr/>
            <a:lstStyle/>
            <a:p>
              <a:endParaRPr lang="en-GB"/>
            </a:p>
          </p:txBody>
        </p:sp>
        <p:sp>
          <p:nvSpPr>
            <p:cNvPr id="145" name="Line 74">
              <a:extLst>
                <a:ext uri="{FF2B5EF4-FFF2-40B4-BE49-F238E27FC236}">
                  <a16:creationId xmlns:a16="http://schemas.microsoft.com/office/drawing/2014/main" id="{3A4F1075-FE91-1E19-0401-8FBC6A9AB30D}"/>
                </a:ext>
              </a:extLst>
            </p:cNvPr>
            <p:cNvSpPr>
              <a:spLocks noChangeShapeType="1"/>
            </p:cNvSpPr>
            <p:nvPr/>
          </p:nvSpPr>
          <p:spPr bwMode="auto">
            <a:xfrm rot="5400000" flipV="1">
              <a:off x="2752" y="2099"/>
              <a:ext cx="21" cy="38"/>
            </a:xfrm>
            <a:prstGeom prst="line">
              <a:avLst/>
            </a:prstGeom>
            <a:noFill/>
            <a:ln w="19050">
              <a:solidFill>
                <a:schemeClr val="accent1"/>
              </a:solidFill>
              <a:round/>
              <a:headEnd/>
              <a:tailEnd/>
            </a:ln>
          </p:spPr>
          <p:txBody>
            <a:bodyPr/>
            <a:lstStyle/>
            <a:p>
              <a:endParaRPr lang="en-GB"/>
            </a:p>
          </p:txBody>
        </p:sp>
        <p:sp>
          <p:nvSpPr>
            <p:cNvPr id="146" name="Line 75">
              <a:extLst>
                <a:ext uri="{FF2B5EF4-FFF2-40B4-BE49-F238E27FC236}">
                  <a16:creationId xmlns:a16="http://schemas.microsoft.com/office/drawing/2014/main" id="{645EAD59-D428-0066-7778-3FB233394927}"/>
                </a:ext>
              </a:extLst>
            </p:cNvPr>
            <p:cNvSpPr>
              <a:spLocks noChangeShapeType="1"/>
            </p:cNvSpPr>
            <p:nvPr/>
          </p:nvSpPr>
          <p:spPr bwMode="auto">
            <a:xfrm rot="5400000" flipV="1">
              <a:off x="2793" y="2116"/>
              <a:ext cx="18" cy="41"/>
            </a:xfrm>
            <a:prstGeom prst="line">
              <a:avLst/>
            </a:prstGeom>
            <a:noFill/>
            <a:ln w="19050">
              <a:solidFill>
                <a:schemeClr val="accent1"/>
              </a:solidFill>
              <a:round/>
              <a:headEnd/>
              <a:tailEnd/>
            </a:ln>
          </p:spPr>
          <p:txBody>
            <a:bodyPr/>
            <a:lstStyle/>
            <a:p>
              <a:endParaRPr lang="en-GB"/>
            </a:p>
          </p:txBody>
        </p:sp>
        <p:sp>
          <p:nvSpPr>
            <p:cNvPr id="147" name="Line 76">
              <a:extLst>
                <a:ext uri="{FF2B5EF4-FFF2-40B4-BE49-F238E27FC236}">
                  <a16:creationId xmlns:a16="http://schemas.microsoft.com/office/drawing/2014/main" id="{79300EF6-AE9E-634E-F6FD-66EA1203369F}"/>
                </a:ext>
              </a:extLst>
            </p:cNvPr>
            <p:cNvSpPr>
              <a:spLocks noChangeShapeType="1"/>
            </p:cNvSpPr>
            <p:nvPr/>
          </p:nvSpPr>
          <p:spPr bwMode="auto">
            <a:xfrm rot="5400000" flipV="1">
              <a:off x="2834" y="2135"/>
              <a:ext cx="21" cy="44"/>
            </a:xfrm>
            <a:prstGeom prst="line">
              <a:avLst/>
            </a:prstGeom>
            <a:noFill/>
            <a:ln w="19050">
              <a:solidFill>
                <a:schemeClr val="accent1"/>
              </a:solidFill>
              <a:round/>
              <a:headEnd/>
              <a:tailEnd/>
            </a:ln>
          </p:spPr>
          <p:txBody>
            <a:bodyPr/>
            <a:lstStyle/>
            <a:p>
              <a:endParaRPr lang="en-GB"/>
            </a:p>
          </p:txBody>
        </p:sp>
        <p:sp>
          <p:nvSpPr>
            <p:cNvPr id="148" name="Line 77">
              <a:extLst>
                <a:ext uri="{FF2B5EF4-FFF2-40B4-BE49-F238E27FC236}">
                  <a16:creationId xmlns:a16="http://schemas.microsoft.com/office/drawing/2014/main" id="{4D8A1165-3A03-F6B5-E4DF-8F7099C28DB7}"/>
                </a:ext>
              </a:extLst>
            </p:cNvPr>
            <p:cNvSpPr>
              <a:spLocks noChangeShapeType="1"/>
            </p:cNvSpPr>
            <p:nvPr/>
          </p:nvSpPr>
          <p:spPr bwMode="auto">
            <a:xfrm rot="5400000" flipV="1">
              <a:off x="2880" y="2154"/>
              <a:ext cx="17" cy="44"/>
            </a:xfrm>
            <a:prstGeom prst="line">
              <a:avLst/>
            </a:prstGeom>
            <a:noFill/>
            <a:ln w="19050">
              <a:solidFill>
                <a:schemeClr val="accent1"/>
              </a:solidFill>
              <a:round/>
              <a:headEnd/>
              <a:tailEnd/>
            </a:ln>
          </p:spPr>
          <p:txBody>
            <a:bodyPr/>
            <a:lstStyle/>
            <a:p>
              <a:endParaRPr lang="en-GB"/>
            </a:p>
          </p:txBody>
        </p:sp>
        <p:sp>
          <p:nvSpPr>
            <p:cNvPr id="149" name="Line 78">
              <a:extLst>
                <a:ext uri="{FF2B5EF4-FFF2-40B4-BE49-F238E27FC236}">
                  <a16:creationId xmlns:a16="http://schemas.microsoft.com/office/drawing/2014/main" id="{AFBF792E-5D77-804F-DB0E-D738003AB6C2}"/>
                </a:ext>
              </a:extLst>
            </p:cNvPr>
            <p:cNvSpPr>
              <a:spLocks noChangeShapeType="1"/>
            </p:cNvSpPr>
            <p:nvPr/>
          </p:nvSpPr>
          <p:spPr bwMode="auto">
            <a:xfrm rot="5400000" flipV="1">
              <a:off x="2922" y="2173"/>
              <a:ext cx="22" cy="44"/>
            </a:xfrm>
            <a:prstGeom prst="line">
              <a:avLst/>
            </a:prstGeom>
            <a:noFill/>
            <a:ln w="19050">
              <a:solidFill>
                <a:schemeClr val="accent1"/>
              </a:solidFill>
              <a:round/>
              <a:headEnd/>
              <a:tailEnd/>
            </a:ln>
          </p:spPr>
          <p:txBody>
            <a:bodyPr/>
            <a:lstStyle/>
            <a:p>
              <a:endParaRPr lang="en-GB"/>
            </a:p>
          </p:txBody>
        </p:sp>
        <p:sp>
          <p:nvSpPr>
            <p:cNvPr id="150" name="Line 79">
              <a:extLst>
                <a:ext uri="{FF2B5EF4-FFF2-40B4-BE49-F238E27FC236}">
                  <a16:creationId xmlns:a16="http://schemas.microsoft.com/office/drawing/2014/main" id="{1B74C4F5-599F-7EC5-0A63-F4BBE1F2468A}"/>
                </a:ext>
              </a:extLst>
            </p:cNvPr>
            <p:cNvSpPr>
              <a:spLocks noChangeShapeType="1"/>
            </p:cNvSpPr>
            <p:nvPr/>
          </p:nvSpPr>
          <p:spPr bwMode="auto">
            <a:xfrm rot="5400000" flipV="1">
              <a:off x="2968" y="2193"/>
              <a:ext cx="17" cy="44"/>
            </a:xfrm>
            <a:prstGeom prst="line">
              <a:avLst/>
            </a:prstGeom>
            <a:noFill/>
            <a:ln w="19050">
              <a:solidFill>
                <a:schemeClr val="accent1"/>
              </a:solidFill>
              <a:round/>
              <a:headEnd/>
              <a:tailEnd/>
            </a:ln>
          </p:spPr>
          <p:txBody>
            <a:bodyPr/>
            <a:lstStyle/>
            <a:p>
              <a:endParaRPr lang="en-GB"/>
            </a:p>
          </p:txBody>
        </p:sp>
        <p:sp>
          <p:nvSpPr>
            <p:cNvPr id="151" name="Freeform 80">
              <a:extLst>
                <a:ext uri="{FF2B5EF4-FFF2-40B4-BE49-F238E27FC236}">
                  <a16:creationId xmlns:a16="http://schemas.microsoft.com/office/drawing/2014/main" id="{38C6023C-B935-1F76-3AF7-4CA61DE57CC4}"/>
                </a:ext>
              </a:extLst>
            </p:cNvPr>
            <p:cNvSpPr>
              <a:spLocks/>
            </p:cNvSpPr>
            <p:nvPr/>
          </p:nvSpPr>
          <p:spPr bwMode="auto">
            <a:xfrm rot="5400000">
              <a:off x="3011" y="2210"/>
              <a:ext cx="21" cy="47"/>
            </a:xfrm>
            <a:custGeom>
              <a:avLst/>
              <a:gdLst/>
              <a:ahLst/>
              <a:cxnLst>
                <a:cxn ang="0">
                  <a:pos x="0" y="47"/>
                </a:cxn>
                <a:cxn ang="0">
                  <a:pos x="8" y="22"/>
                </a:cxn>
                <a:cxn ang="0">
                  <a:pos x="20" y="0"/>
                </a:cxn>
              </a:cxnLst>
              <a:rect l="0" t="0" r="r" b="b"/>
              <a:pathLst>
                <a:path w="20" h="47">
                  <a:moveTo>
                    <a:pt x="0" y="47"/>
                  </a:moveTo>
                  <a:lnTo>
                    <a:pt x="8" y="22"/>
                  </a:lnTo>
                  <a:lnTo>
                    <a:pt x="20" y="0"/>
                  </a:lnTo>
                </a:path>
              </a:pathLst>
            </a:custGeom>
            <a:noFill/>
            <a:ln w="19050" cmpd="sng">
              <a:solidFill>
                <a:schemeClr val="accent1"/>
              </a:solidFill>
              <a:prstDash val="solid"/>
              <a:round/>
              <a:headEnd/>
              <a:tailEnd/>
            </a:ln>
          </p:spPr>
          <p:txBody>
            <a:bodyPr/>
            <a:lstStyle/>
            <a:p>
              <a:endParaRPr lang="en-GB"/>
            </a:p>
          </p:txBody>
        </p:sp>
        <p:sp>
          <p:nvSpPr>
            <p:cNvPr id="152" name="Line 81">
              <a:extLst>
                <a:ext uri="{FF2B5EF4-FFF2-40B4-BE49-F238E27FC236}">
                  <a16:creationId xmlns:a16="http://schemas.microsoft.com/office/drawing/2014/main" id="{7BB578EA-36B8-9682-F26B-444BFD09FC31}"/>
                </a:ext>
              </a:extLst>
            </p:cNvPr>
            <p:cNvSpPr>
              <a:spLocks noChangeShapeType="1"/>
            </p:cNvSpPr>
            <p:nvPr/>
          </p:nvSpPr>
          <p:spPr bwMode="auto">
            <a:xfrm rot="5400000" flipV="1">
              <a:off x="3055" y="2234"/>
              <a:ext cx="22" cy="41"/>
            </a:xfrm>
            <a:prstGeom prst="line">
              <a:avLst/>
            </a:prstGeom>
            <a:noFill/>
            <a:ln w="19050">
              <a:solidFill>
                <a:schemeClr val="accent1"/>
              </a:solidFill>
              <a:round/>
              <a:headEnd/>
              <a:tailEnd/>
            </a:ln>
          </p:spPr>
          <p:txBody>
            <a:bodyPr/>
            <a:lstStyle/>
            <a:p>
              <a:endParaRPr lang="en-GB"/>
            </a:p>
          </p:txBody>
        </p:sp>
        <p:sp>
          <p:nvSpPr>
            <p:cNvPr id="153" name="Line 82">
              <a:extLst>
                <a:ext uri="{FF2B5EF4-FFF2-40B4-BE49-F238E27FC236}">
                  <a16:creationId xmlns:a16="http://schemas.microsoft.com/office/drawing/2014/main" id="{EF6603CB-4515-1775-BD70-853742D4C8C4}"/>
                </a:ext>
              </a:extLst>
            </p:cNvPr>
            <p:cNvSpPr>
              <a:spLocks noChangeShapeType="1"/>
            </p:cNvSpPr>
            <p:nvPr/>
          </p:nvSpPr>
          <p:spPr bwMode="auto">
            <a:xfrm rot="5400000" flipV="1">
              <a:off x="3097" y="2256"/>
              <a:ext cx="17" cy="38"/>
            </a:xfrm>
            <a:prstGeom prst="line">
              <a:avLst/>
            </a:prstGeom>
            <a:noFill/>
            <a:ln w="19050">
              <a:solidFill>
                <a:schemeClr val="accent1"/>
              </a:solidFill>
              <a:round/>
              <a:headEnd/>
              <a:tailEnd/>
            </a:ln>
          </p:spPr>
          <p:txBody>
            <a:bodyPr/>
            <a:lstStyle/>
            <a:p>
              <a:endParaRPr lang="en-GB"/>
            </a:p>
          </p:txBody>
        </p:sp>
        <p:sp>
          <p:nvSpPr>
            <p:cNvPr id="154" name="Freeform 83">
              <a:extLst>
                <a:ext uri="{FF2B5EF4-FFF2-40B4-BE49-F238E27FC236}">
                  <a16:creationId xmlns:a16="http://schemas.microsoft.com/office/drawing/2014/main" id="{D6330D74-FB6F-FBBC-1BDC-4029D71A5868}"/>
                </a:ext>
              </a:extLst>
            </p:cNvPr>
            <p:cNvSpPr>
              <a:spLocks/>
            </p:cNvSpPr>
            <p:nvPr/>
          </p:nvSpPr>
          <p:spPr bwMode="auto">
            <a:xfrm rot="5400000">
              <a:off x="3133" y="2275"/>
              <a:ext cx="22" cy="38"/>
            </a:xfrm>
            <a:custGeom>
              <a:avLst/>
              <a:gdLst/>
              <a:ahLst/>
              <a:cxnLst>
                <a:cxn ang="0">
                  <a:pos x="0" y="38"/>
                </a:cxn>
                <a:cxn ang="0">
                  <a:pos x="8" y="19"/>
                </a:cxn>
                <a:cxn ang="0">
                  <a:pos x="21" y="0"/>
                </a:cxn>
              </a:cxnLst>
              <a:rect l="0" t="0" r="r" b="b"/>
              <a:pathLst>
                <a:path w="21" h="38">
                  <a:moveTo>
                    <a:pt x="0" y="38"/>
                  </a:moveTo>
                  <a:lnTo>
                    <a:pt x="8" y="19"/>
                  </a:lnTo>
                  <a:lnTo>
                    <a:pt x="21" y="0"/>
                  </a:lnTo>
                </a:path>
              </a:pathLst>
            </a:custGeom>
            <a:noFill/>
            <a:ln w="19050" cmpd="sng">
              <a:solidFill>
                <a:schemeClr val="accent1"/>
              </a:solidFill>
              <a:prstDash val="solid"/>
              <a:round/>
              <a:headEnd/>
              <a:tailEnd/>
            </a:ln>
          </p:spPr>
          <p:txBody>
            <a:bodyPr/>
            <a:lstStyle/>
            <a:p>
              <a:endParaRPr lang="en-GB"/>
            </a:p>
          </p:txBody>
        </p:sp>
        <p:sp>
          <p:nvSpPr>
            <p:cNvPr id="155" name="Freeform 84">
              <a:extLst>
                <a:ext uri="{FF2B5EF4-FFF2-40B4-BE49-F238E27FC236}">
                  <a16:creationId xmlns:a16="http://schemas.microsoft.com/office/drawing/2014/main" id="{9B2C1332-6DDD-590D-8E40-7958A20C4841}"/>
                </a:ext>
              </a:extLst>
            </p:cNvPr>
            <p:cNvSpPr>
              <a:spLocks/>
            </p:cNvSpPr>
            <p:nvPr/>
          </p:nvSpPr>
          <p:spPr bwMode="auto">
            <a:xfrm rot="5400000">
              <a:off x="3168" y="2300"/>
              <a:ext cx="17" cy="28"/>
            </a:xfrm>
            <a:custGeom>
              <a:avLst/>
              <a:gdLst/>
              <a:ahLst/>
              <a:cxnLst>
                <a:cxn ang="0">
                  <a:pos x="0" y="28"/>
                </a:cxn>
                <a:cxn ang="0">
                  <a:pos x="8" y="12"/>
                </a:cxn>
                <a:cxn ang="0">
                  <a:pos x="16" y="0"/>
                </a:cxn>
              </a:cxnLst>
              <a:rect l="0" t="0" r="r" b="b"/>
              <a:pathLst>
                <a:path w="16" h="28">
                  <a:moveTo>
                    <a:pt x="0" y="28"/>
                  </a:moveTo>
                  <a:lnTo>
                    <a:pt x="8" y="12"/>
                  </a:lnTo>
                  <a:lnTo>
                    <a:pt x="16" y="0"/>
                  </a:lnTo>
                </a:path>
              </a:pathLst>
            </a:custGeom>
            <a:noFill/>
            <a:ln w="19050" cmpd="sng">
              <a:solidFill>
                <a:schemeClr val="accent1"/>
              </a:solidFill>
              <a:prstDash val="solid"/>
              <a:round/>
              <a:headEnd/>
              <a:tailEnd/>
            </a:ln>
          </p:spPr>
          <p:txBody>
            <a:bodyPr/>
            <a:lstStyle/>
            <a:p>
              <a:endParaRPr lang="en-GB"/>
            </a:p>
          </p:txBody>
        </p:sp>
        <p:sp>
          <p:nvSpPr>
            <p:cNvPr id="156" name="Freeform 85">
              <a:extLst>
                <a:ext uri="{FF2B5EF4-FFF2-40B4-BE49-F238E27FC236}">
                  <a16:creationId xmlns:a16="http://schemas.microsoft.com/office/drawing/2014/main" id="{474BF0B3-74D6-BEA3-8041-8349B291BE2E}"/>
                </a:ext>
              </a:extLst>
            </p:cNvPr>
            <p:cNvSpPr>
              <a:spLocks/>
            </p:cNvSpPr>
            <p:nvPr/>
          </p:nvSpPr>
          <p:spPr bwMode="auto">
            <a:xfrm rot="5400000">
              <a:off x="3193" y="2320"/>
              <a:ext cx="21" cy="26"/>
            </a:xfrm>
            <a:custGeom>
              <a:avLst/>
              <a:gdLst/>
              <a:ahLst/>
              <a:cxnLst>
                <a:cxn ang="0">
                  <a:pos x="0" y="26"/>
                </a:cxn>
                <a:cxn ang="0">
                  <a:pos x="8" y="13"/>
                </a:cxn>
                <a:cxn ang="0">
                  <a:pos x="20" y="0"/>
                </a:cxn>
              </a:cxnLst>
              <a:rect l="0" t="0" r="r" b="b"/>
              <a:pathLst>
                <a:path w="20" h="26">
                  <a:moveTo>
                    <a:pt x="0" y="26"/>
                  </a:moveTo>
                  <a:lnTo>
                    <a:pt x="8" y="13"/>
                  </a:lnTo>
                  <a:lnTo>
                    <a:pt x="20" y="0"/>
                  </a:lnTo>
                </a:path>
              </a:pathLst>
            </a:custGeom>
            <a:noFill/>
            <a:ln w="19050" cmpd="sng">
              <a:solidFill>
                <a:schemeClr val="accent1"/>
              </a:solidFill>
              <a:prstDash val="solid"/>
              <a:round/>
              <a:headEnd/>
              <a:tailEnd/>
            </a:ln>
          </p:spPr>
          <p:txBody>
            <a:bodyPr/>
            <a:lstStyle/>
            <a:p>
              <a:endParaRPr lang="en-GB"/>
            </a:p>
          </p:txBody>
        </p:sp>
        <p:sp>
          <p:nvSpPr>
            <p:cNvPr id="157" name="Freeform 86">
              <a:extLst>
                <a:ext uri="{FF2B5EF4-FFF2-40B4-BE49-F238E27FC236}">
                  <a16:creationId xmlns:a16="http://schemas.microsoft.com/office/drawing/2014/main" id="{C7954AA0-5172-6C82-0D39-CC2BAD9A9611}"/>
                </a:ext>
              </a:extLst>
            </p:cNvPr>
            <p:cNvSpPr>
              <a:spLocks/>
            </p:cNvSpPr>
            <p:nvPr/>
          </p:nvSpPr>
          <p:spPr bwMode="auto">
            <a:xfrm rot="5400000">
              <a:off x="3217" y="2343"/>
              <a:ext cx="18" cy="18"/>
            </a:xfrm>
            <a:custGeom>
              <a:avLst/>
              <a:gdLst/>
              <a:ahLst/>
              <a:cxnLst>
                <a:cxn ang="0">
                  <a:pos x="0" y="18"/>
                </a:cxn>
                <a:cxn ang="0">
                  <a:pos x="9" y="9"/>
                </a:cxn>
                <a:cxn ang="0">
                  <a:pos x="17" y="0"/>
                </a:cxn>
              </a:cxnLst>
              <a:rect l="0" t="0" r="r" b="b"/>
              <a:pathLst>
                <a:path w="17" h="18">
                  <a:moveTo>
                    <a:pt x="0" y="18"/>
                  </a:moveTo>
                  <a:lnTo>
                    <a:pt x="9" y="9"/>
                  </a:lnTo>
                  <a:lnTo>
                    <a:pt x="17" y="0"/>
                  </a:lnTo>
                </a:path>
              </a:pathLst>
            </a:custGeom>
            <a:noFill/>
            <a:ln w="19050" cmpd="sng">
              <a:solidFill>
                <a:schemeClr val="accent1"/>
              </a:solidFill>
              <a:prstDash val="solid"/>
              <a:round/>
              <a:headEnd/>
              <a:tailEnd/>
            </a:ln>
          </p:spPr>
          <p:txBody>
            <a:bodyPr/>
            <a:lstStyle/>
            <a:p>
              <a:endParaRPr lang="en-GB"/>
            </a:p>
          </p:txBody>
        </p:sp>
        <p:sp>
          <p:nvSpPr>
            <p:cNvPr id="158" name="Freeform 87">
              <a:extLst>
                <a:ext uri="{FF2B5EF4-FFF2-40B4-BE49-F238E27FC236}">
                  <a16:creationId xmlns:a16="http://schemas.microsoft.com/office/drawing/2014/main" id="{ED0FA414-1DE1-5AB1-C4CF-954740DF53F0}"/>
                </a:ext>
              </a:extLst>
            </p:cNvPr>
            <p:cNvSpPr>
              <a:spLocks/>
            </p:cNvSpPr>
            <p:nvPr/>
          </p:nvSpPr>
          <p:spPr bwMode="auto">
            <a:xfrm rot="5400000">
              <a:off x="3229" y="2367"/>
              <a:ext cx="21" cy="10"/>
            </a:xfrm>
            <a:custGeom>
              <a:avLst/>
              <a:gdLst/>
              <a:ahLst/>
              <a:cxnLst>
                <a:cxn ang="0">
                  <a:pos x="0" y="10"/>
                </a:cxn>
                <a:cxn ang="0">
                  <a:pos x="8" y="3"/>
                </a:cxn>
                <a:cxn ang="0">
                  <a:pos x="20" y="0"/>
                </a:cxn>
              </a:cxnLst>
              <a:rect l="0" t="0" r="r" b="b"/>
              <a:pathLst>
                <a:path w="20" h="10">
                  <a:moveTo>
                    <a:pt x="0" y="10"/>
                  </a:moveTo>
                  <a:lnTo>
                    <a:pt x="8" y="3"/>
                  </a:lnTo>
                  <a:lnTo>
                    <a:pt x="20" y="0"/>
                  </a:lnTo>
                </a:path>
              </a:pathLst>
            </a:custGeom>
            <a:noFill/>
            <a:ln w="19050" cmpd="sng">
              <a:solidFill>
                <a:schemeClr val="accent1"/>
              </a:solidFill>
              <a:prstDash val="solid"/>
              <a:round/>
              <a:headEnd/>
              <a:tailEnd/>
            </a:ln>
          </p:spPr>
          <p:txBody>
            <a:bodyPr/>
            <a:lstStyle/>
            <a:p>
              <a:endParaRPr lang="en-GB"/>
            </a:p>
          </p:txBody>
        </p:sp>
        <p:sp>
          <p:nvSpPr>
            <p:cNvPr id="159" name="Freeform 88">
              <a:extLst>
                <a:ext uri="{FF2B5EF4-FFF2-40B4-BE49-F238E27FC236}">
                  <a16:creationId xmlns:a16="http://schemas.microsoft.com/office/drawing/2014/main" id="{E1E55EB4-9DA4-B28B-246F-999E526CFE85}"/>
                </a:ext>
              </a:extLst>
            </p:cNvPr>
            <p:cNvSpPr>
              <a:spLocks/>
            </p:cNvSpPr>
            <p:nvPr/>
          </p:nvSpPr>
          <p:spPr bwMode="auto">
            <a:xfrm rot="5400000">
              <a:off x="3237" y="2390"/>
              <a:ext cx="22" cy="6"/>
            </a:xfrm>
            <a:custGeom>
              <a:avLst/>
              <a:gdLst/>
              <a:ahLst/>
              <a:cxnLst>
                <a:cxn ang="0">
                  <a:pos x="0" y="6"/>
                </a:cxn>
                <a:cxn ang="0">
                  <a:pos x="12" y="3"/>
                </a:cxn>
                <a:cxn ang="0">
                  <a:pos x="21" y="0"/>
                </a:cxn>
              </a:cxnLst>
              <a:rect l="0" t="0" r="r" b="b"/>
              <a:pathLst>
                <a:path w="21" h="6">
                  <a:moveTo>
                    <a:pt x="0" y="6"/>
                  </a:moveTo>
                  <a:lnTo>
                    <a:pt x="12" y="3"/>
                  </a:lnTo>
                  <a:lnTo>
                    <a:pt x="21" y="0"/>
                  </a:lnTo>
                </a:path>
              </a:pathLst>
            </a:custGeom>
            <a:noFill/>
            <a:ln w="19050" cmpd="sng">
              <a:solidFill>
                <a:schemeClr val="accent1"/>
              </a:solidFill>
              <a:prstDash val="solid"/>
              <a:round/>
              <a:headEnd/>
              <a:tailEnd/>
            </a:ln>
          </p:spPr>
          <p:txBody>
            <a:bodyPr/>
            <a:lstStyle/>
            <a:p>
              <a:endParaRPr lang="en-GB"/>
            </a:p>
          </p:txBody>
        </p:sp>
        <p:sp>
          <p:nvSpPr>
            <p:cNvPr id="160" name="Freeform 89">
              <a:extLst>
                <a:ext uri="{FF2B5EF4-FFF2-40B4-BE49-F238E27FC236}">
                  <a16:creationId xmlns:a16="http://schemas.microsoft.com/office/drawing/2014/main" id="{E4643AC5-99AC-580E-2815-CBA1266D5BD3}"/>
                </a:ext>
              </a:extLst>
            </p:cNvPr>
            <p:cNvSpPr>
              <a:spLocks/>
            </p:cNvSpPr>
            <p:nvPr/>
          </p:nvSpPr>
          <p:spPr bwMode="auto">
            <a:xfrm rot="5400000">
              <a:off x="3239" y="2410"/>
              <a:ext cx="17" cy="6"/>
            </a:xfrm>
            <a:custGeom>
              <a:avLst/>
              <a:gdLst/>
              <a:ahLst/>
              <a:cxnLst>
                <a:cxn ang="0">
                  <a:pos x="0" y="0"/>
                </a:cxn>
                <a:cxn ang="0">
                  <a:pos x="8" y="3"/>
                </a:cxn>
                <a:cxn ang="0">
                  <a:pos x="16" y="6"/>
                </a:cxn>
              </a:cxnLst>
              <a:rect l="0" t="0" r="r" b="b"/>
              <a:pathLst>
                <a:path w="16" h="6">
                  <a:moveTo>
                    <a:pt x="0" y="0"/>
                  </a:moveTo>
                  <a:lnTo>
                    <a:pt x="8" y="3"/>
                  </a:lnTo>
                  <a:lnTo>
                    <a:pt x="16" y="6"/>
                  </a:lnTo>
                </a:path>
              </a:pathLst>
            </a:custGeom>
            <a:noFill/>
            <a:ln w="19050" cmpd="sng">
              <a:solidFill>
                <a:schemeClr val="accent1"/>
              </a:solidFill>
              <a:prstDash val="solid"/>
              <a:round/>
              <a:headEnd/>
              <a:tailEnd/>
            </a:ln>
          </p:spPr>
          <p:txBody>
            <a:bodyPr/>
            <a:lstStyle/>
            <a:p>
              <a:endParaRPr lang="en-GB"/>
            </a:p>
          </p:txBody>
        </p:sp>
        <p:sp>
          <p:nvSpPr>
            <p:cNvPr id="161" name="Freeform 90">
              <a:extLst>
                <a:ext uri="{FF2B5EF4-FFF2-40B4-BE49-F238E27FC236}">
                  <a16:creationId xmlns:a16="http://schemas.microsoft.com/office/drawing/2014/main" id="{DF43AC86-71E5-92A7-A91B-AB8D952E5648}"/>
                </a:ext>
              </a:extLst>
            </p:cNvPr>
            <p:cNvSpPr>
              <a:spLocks/>
            </p:cNvSpPr>
            <p:nvPr/>
          </p:nvSpPr>
          <p:spPr bwMode="auto">
            <a:xfrm rot="5400000">
              <a:off x="3229" y="2427"/>
              <a:ext cx="21" cy="10"/>
            </a:xfrm>
            <a:custGeom>
              <a:avLst/>
              <a:gdLst/>
              <a:ahLst/>
              <a:cxnLst>
                <a:cxn ang="0">
                  <a:pos x="0" y="0"/>
                </a:cxn>
                <a:cxn ang="0">
                  <a:pos x="8" y="3"/>
                </a:cxn>
                <a:cxn ang="0">
                  <a:pos x="20" y="10"/>
                </a:cxn>
              </a:cxnLst>
              <a:rect l="0" t="0" r="r" b="b"/>
              <a:pathLst>
                <a:path w="20" h="10">
                  <a:moveTo>
                    <a:pt x="0" y="0"/>
                  </a:moveTo>
                  <a:lnTo>
                    <a:pt x="8" y="3"/>
                  </a:lnTo>
                  <a:lnTo>
                    <a:pt x="20" y="10"/>
                  </a:lnTo>
                </a:path>
              </a:pathLst>
            </a:custGeom>
            <a:noFill/>
            <a:ln w="19050" cmpd="sng">
              <a:solidFill>
                <a:schemeClr val="accent1"/>
              </a:solidFill>
              <a:prstDash val="solid"/>
              <a:round/>
              <a:headEnd/>
              <a:tailEnd/>
            </a:ln>
          </p:spPr>
          <p:txBody>
            <a:bodyPr/>
            <a:lstStyle/>
            <a:p>
              <a:endParaRPr lang="en-GB"/>
            </a:p>
          </p:txBody>
        </p:sp>
        <p:sp>
          <p:nvSpPr>
            <p:cNvPr id="162" name="Freeform 91">
              <a:extLst>
                <a:ext uri="{FF2B5EF4-FFF2-40B4-BE49-F238E27FC236}">
                  <a16:creationId xmlns:a16="http://schemas.microsoft.com/office/drawing/2014/main" id="{1ACCE231-E4D9-7DF1-E277-E9FDF9E90A32}"/>
                </a:ext>
              </a:extLst>
            </p:cNvPr>
            <p:cNvSpPr>
              <a:spLocks/>
            </p:cNvSpPr>
            <p:nvPr/>
          </p:nvSpPr>
          <p:spPr bwMode="auto">
            <a:xfrm rot="5400000">
              <a:off x="3217" y="2442"/>
              <a:ext cx="18" cy="18"/>
            </a:xfrm>
            <a:custGeom>
              <a:avLst/>
              <a:gdLst/>
              <a:ahLst/>
              <a:cxnLst>
                <a:cxn ang="0">
                  <a:pos x="0" y="0"/>
                </a:cxn>
                <a:cxn ang="0">
                  <a:pos x="8" y="9"/>
                </a:cxn>
                <a:cxn ang="0">
                  <a:pos x="17" y="18"/>
                </a:cxn>
              </a:cxnLst>
              <a:rect l="0" t="0" r="r" b="b"/>
              <a:pathLst>
                <a:path w="17" h="18">
                  <a:moveTo>
                    <a:pt x="0" y="0"/>
                  </a:moveTo>
                  <a:lnTo>
                    <a:pt x="8" y="9"/>
                  </a:lnTo>
                  <a:lnTo>
                    <a:pt x="17" y="18"/>
                  </a:lnTo>
                </a:path>
              </a:pathLst>
            </a:custGeom>
            <a:noFill/>
            <a:ln w="19050" cmpd="sng">
              <a:solidFill>
                <a:schemeClr val="accent1"/>
              </a:solidFill>
              <a:prstDash val="solid"/>
              <a:round/>
              <a:headEnd/>
              <a:tailEnd/>
            </a:ln>
          </p:spPr>
          <p:txBody>
            <a:bodyPr/>
            <a:lstStyle/>
            <a:p>
              <a:endParaRPr lang="en-GB"/>
            </a:p>
          </p:txBody>
        </p:sp>
        <p:sp>
          <p:nvSpPr>
            <p:cNvPr id="163" name="Freeform 92">
              <a:extLst>
                <a:ext uri="{FF2B5EF4-FFF2-40B4-BE49-F238E27FC236}">
                  <a16:creationId xmlns:a16="http://schemas.microsoft.com/office/drawing/2014/main" id="{244D51E3-1EC9-BD60-6260-D4424320EC23}"/>
                </a:ext>
              </a:extLst>
            </p:cNvPr>
            <p:cNvSpPr>
              <a:spLocks/>
            </p:cNvSpPr>
            <p:nvPr/>
          </p:nvSpPr>
          <p:spPr bwMode="auto">
            <a:xfrm rot="5400000">
              <a:off x="3193" y="2458"/>
              <a:ext cx="21" cy="26"/>
            </a:xfrm>
            <a:custGeom>
              <a:avLst/>
              <a:gdLst/>
              <a:ahLst/>
              <a:cxnLst>
                <a:cxn ang="0">
                  <a:pos x="0" y="0"/>
                </a:cxn>
                <a:cxn ang="0">
                  <a:pos x="8" y="13"/>
                </a:cxn>
                <a:cxn ang="0">
                  <a:pos x="20" y="26"/>
                </a:cxn>
              </a:cxnLst>
              <a:rect l="0" t="0" r="r" b="b"/>
              <a:pathLst>
                <a:path w="20" h="26">
                  <a:moveTo>
                    <a:pt x="0" y="0"/>
                  </a:moveTo>
                  <a:lnTo>
                    <a:pt x="8" y="13"/>
                  </a:lnTo>
                  <a:lnTo>
                    <a:pt x="20" y="26"/>
                  </a:lnTo>
                </a:path>
              </a:pathLst>
            </a:custGeom>
            <a:noFill/>
            <a:ln w="19050" cmpd="sng">
              <a:solidFill>
                <a:schemeClr val="accent1"/>
              </a:solidFill>
              <a:prstDash val="solid"/>
              <a:round/>
              <a:headEnd/>
              <a:tailEnd/>
            </a:ln>
          </p:spPr>
          <p:txBody>
            <a:bodyPr/>
            <a:lstStyle/>
            <a:p>
              <a:endParaRPr lang="en-GB"/>
            </a:p>
          </p:txBody>
        </p:sp>
        <p:sp>
          <p:nvSpPr>
            <p:cNvPr id="164" name="Freeform 93">
              <a:extLst>
                <a:ext uri="{FF2B5EF4-FFF2-40B4-BE49-F238E27FC236}">
                  <a16:creationId xmlns:a16="http://schemas.microsoft.com/office/drawing/2014/main" id="{92C30781-778F-97BF-D96C-05209CE820B1}"/>
                </a:ext>
              </a:extLst>
            </p:cNvPr>
            <p:cNvSpPr>
              <a:spLocks/>
            </p:cNvSpPr>
            <p:nvPr/>
          </p:nvSpPr>
          <p:spPr bwMode="auto">
            <a:xfrm rot="5400000">
              <a:off x="3169" y="2475"/>
              <a:ext cx="16" cy="28"/>
            </a:xfrm>
            <a:custGeom>
              <a:avLst/>
              <a:gdLst/>
              <a:ahLst/>
              <a:cxnLst>
                <a:cxn ang="0">
                  <a:pos x="0" y="0"/>
                </a:cxn>
                <a:cxn ang="0">
                  <a:pos x="8" y="12"/>
                </a:cxn>
                <a:cxn ang="0">
                  <a:pos x="16" y="28"/>
                </a:cxn>
              </a:cxnLst>
              <a:rect l="0" t="0" r="r" b="b"/>
              <a:pathLst>
                <a:path w="16" h="28">
                  <a:moveTo>
                    <a:pt x="0" y="0"/>
                  </a:moveTo>
                  <a:lnTo>
                    <a:pt x="8" y="12"/>
                  </a:lnTo>
                  <a:lnTo>
                    <a:pt x="16" y="28"/>
                  </a:lnTo>
                </a:path>
              </a:pathLst>
            </a:custGeom>
            <a:noFill/>
            <a:ln w="19050" cmpd="sng">
              <a:solidFill>
                <a:schemeClr val="accent1"/>
              </a:solidFill>
              <a:prstDash val="solid"/>
              <a:round/>
              <a:headEnd/>
              <a:tailEnd/>
            </a:ln>
          </p:spPr>
          <p:txBody>
            <a:bodyPr/>
            <a:lstStyle/>
            <a:p>
              <a:endParaRPr lang="en-GB"/>
            </a:p>
          </p:txBody>
        </p:sp>
        <p:sp>
          <p:nvSpPr>
            <p:cNvPr id="165" name="Freeform 94">
              <a:extLst>
                <a:ext uri="{FF2B5EF4-FFF2-40B4-BE49-F238E27FC236}">
                  <a16:creationId xmlns:a16="http://schemas.microsoft.com/office/drawing/2014/main" id="{AEFF807F-6516-7EA4-22C8-7C7AB9B337EE}"/>
                </a:ext>
              </a:extLst>
            </p:cNvPr>
            <p:cNvSpPr>
              <a:spLocks/>
            </p:cNvSpPr>
            <p:nvPr/>
          </p:nvSpPr>
          <p:spPr bwMode="auto">
            <a:xfrm rot="5400000">
              <a:off x="3132" y="2490"/>
              <a:ext cx="23" cy="38"/>
            </a:xfrm>
            <a:custGeom>
              <a:avLst/>
              <a:gdLst/>
              <a:ahLst/>
              <a:cxnLst>
                <a:cxn ang="0">
                  <a:pos x="0" y="0"/>
                </a:cxn>
                <a:cxn ang="0">
                  <a:pos x="9" y="19"/>
                </a:cxn>
                <a:cxn ang="0">
                  <a:pos x="21" y="38"/>
                </a:cxn>
              </a:cxnLst>
              <a:rect l="0" t="0" r="r" b="b"/>
              <a:pathLst>
                <a:path w="21" h="38">
                  <a:moveTo>
                    <a:pt x="0" y="0"/>
                  </a:moveTo>
                  <a:lnTo>
                    <a:pt x="9" y="19"/>
                  </a:lnTo>
                  <a:lnTo>
                    <a:pt x="21" y="38"/>
                  </a:lnTo>
                </a:path>
              </a:pathLst>
            </a:custGeom>
            <a:noFill/>
            <a:ln w="19050" cmpd="sng">
              <a:solidFill>
                <a:schemeClr val="accent1"/>
              </a:solidFill>
              <a:prstDash val="solid"/>
              <a:round/>
              <a:headEnd/>
              <a:tailEnd/>
            </a:ln>
          </p:spPr>
          <p:txBody>
            <a:bodyPr/>
            <a:lstStyle/>
            <a:p>
              <a:endParaRPr lang="en-GB"/>
            </a:p>
          </p:txBody>
        </p:sp>
        <p:sp>
          <p:nvSpPr>
            <p:cNvPr id="166" name="Line 95">
              <a:extLst>
                <a:ext uri="{FF2B5EF4-FFF2-40B4-BE49-F238E27FC236}">
                  <a16:creationId xmlns:a16="http://schemas.microsoft.com/office/drawing/2014/main" id="{8E4F3A34-C99A-9458-109D-6DF6605A3491}"/>
                </a:ext>
              </a:extLst>
            </p:cNvPr>
            <p:cNvSpPr>
              <a:spLocks noChangeShapeType="1"/>
            </p:cNvSpPr>
            <p:nvPr/>
          </p:nvSpPr>
          <p:spPr bwMode="auto">
            <a:xfrm rot="5400000">
              <a:off x="3098" y="2509"/>
              <a:ext cx="16" cy="38"/>
            </a:xfrm>
            <a:prstGeom prst="line">
              <a:avLst/>
            </a:prstGeom>
            <a:noFill/>
            <a:ln w="19050">
              <a:solidFill>
                <a:schemeClr val="accent1"/>
              </a:solidFill>
              <a:round/>
              <a:headEnd/>
              <a:tailEnd/>
            </a:ln>
          </p:spPr>
          <p:txBody>
            <a:bodyPr/>
            <a:lstStyle/>
            <a:p>
              <a:endParaRPr lang="en-GB"/>
            </a:p>
          </p:txBody>
        </p:sp>
        <p:sp>
          <p:nvSpPr>
            <p:cNvPr id="167" name="Line 96">
              <a:extLst>
                <a:ext uri="{FF2B5EF4-FFF2-40B4-BE49-F238E27FC236}">
                  <a16:creationId xmlns:a16="http://schemas.microsoft.com/office/drawing/2014/main" id="{D1461FE3-1AB5-B7F4-5084-93FDD0094B9E}"/>
                </a:ext>
              </a:extLst>
            </p:cNvPr>
            <p:cNvSpPr>
              <a:spLocks noChangeShapeType="1"/>
            </p:cNvSpPr>
            <p:nvPr/>
          </p:nvSpPr>
          <p:spPr bwMode="auto">
            <a:xfrm rot="5400000">
              <a:off x="3054" y="2527"/>
              <a:ext cx="23" cy="41"/>
            </a:xfrm>
            <a:prstGeom prst="line">
              <a:avLst/>
            </a:prstGeom>
            <a:noFill/>
            <a:ln w="19050">
              <a:solidFill>
                <a:schemeClr val="accent1"/>
              </a:solidFill>
              <a:round/>
              <a:headEnd/>
              <a:tailEnd/>
            </a:ln>
          </p:spPr>
          <p:txBody>
            <a:bodyPr/>
            <a:lstStyle/>
            <a:p>
              <a:endParaRPr lang="en-GB"/>
            </a:p>
          </p:txBody>
        </p:sp>
        <p:sp>
          <p:nvSpPr>
            <p:cNvPr id="168" name="Freeform 97">
              <a:extLst>
                <a:ext uri="{FF2B5EF4-FFF2-40B4-BE49-F238E27FC236}">
                  <a16:creationId xmlns:a16="http://schemas.microsoft.com/office/drawing/2014/main" id="{F54E1FA8-3F5F-29A0-D0BC-29AFFBAA8841}"/>
                </a:ext>
              </a:extLst>
            </p:cNvPr>
            <p:cNvSpPr>
              <a:spLocks/>
            </p:cNvSpPr>
            <p:nvPr/>
          </p:nvSpPr>
          <p:spPr bwMode="auto">
            <a:xfrm rot="5400000">
              <a:off x="3011" y="2546"/>
              <a:ext cx="21" cy="47"/>
            </a:xfrm>
            <a:custGeom>
              <a:avLst/>
              <a:gdLst/>
              <a:ahLst/>
              <a:cxnLst>
                <a:cxn ang="0">
                  <a:pos x="0" y="0"/>
                </a:cxn>
                <a:cxn ang="0">
                  <a:pos x="12" y="22"/>
                </a:cxn>
                <a:cxn ang="0">
                  <a:pos x="20" y="47"/>
                </a:cxn>
              </a:cxnLst>
              <a:rect l="0" t="0" r="r" b="b"/>
              <a:pathLst>
                <a:path w="20" h="47">
                  <a:moveTo>
                    <a:pt x="0" y="0"/>
                  </a:moveTo>
                  <a:lnTo>
                    <a:pt x="12" y="22"/>
                  </a:lnTo>
                  <a:lnTo>
                    <a:pt x="20" y="47"/>
                  </a:lnTo>
                </a:path>
              </a:pathLst>
            </a:custGeom>
            <a:noFill/>
            <a:ln w="19050" cmpd="sng">
              <a:solidFill>
                <a:schemeClr val="accent1"/>
              </a:solidFill>
              <a:prstDash val="solid"/>
              <a:round/>
              <a:headEnd/>
              <a:tailEnd/>
            </a:ln>
          </p:spPr>
          <p:txBody>
            <a:bodyPr/>
            <a:lstStyle/>
            <a:p>
              <a:endParaRPr lang="en-GB"/>
            </a:p>
          </p:txBody>
        </p:sp>
        <p:sp>
          <p:nvSpPr>
            <p:cNvPr id="169" name="Line 98">
              <a:extLst>
                <a:ext uri="{FF2B5EF4-FFF2-40B4-BE49-F238E27FC236}">
                  <a16:creationId xmlns:a16="http://schemas.microsoft.com/office/drawing/2014/main" id="{15A426D6-8947-D151-2323-26A7650261C3}"/>
                </a:ext>
              </a:extLst>
            </p:cNvPr>
            <p:cNvSpPr>
              <a:spLocks noChangeShapeType="1"/>
            </p:cNvSpPr>
            <p:nvPr/>
          </p:nvSpPr>
          <p:spPr bwMode="auto">
            <a:xfrm rot="5400000">
              <a:off x="2968" y="2567"/>
              <a:ext cx="17" cy="44"/>
            </a:xfrm>
            <a:prstGeom prst="line">
              <a:avLst/>
            </a:prstGeom>
            <a:noFill/>
            <a:ln w="19050">
              <a:solidFill>
                <a:schemeClr val="accent1"/>
              </a:solidFill>
              <a:round/>
              <a:headEnd/>
              <a:tailEnd/>
            </a:ln>
          </p:spPr>
          <p:txBody>
            <a:bodyPr/>
            <a:lstStyle/>
            <a:p>
              <a:endParaRPr lang="en-GB"/>
            </a:p>
          </p:txBody>
        </p:sp>
        <p:sp>
          <p:nvSpPr>
            <p:cNvPr id="170" name="Line 99">
              <a:extLst>
                <a:ext uri="{FF2B5EF4-FFF2-40B4-BE49-F238E27FC236}">
                  <a16:creationId xmlns:a16="http://schemas.microsoft.com/office/drawing/2014/main" id="{3C2FD075-BEBB-5EEE-3210-5F31775A0E2B}"/>
                </a:ext>
              </a:extLst>
            </p:cNvPr>
            <p:cNvSpPr>
              <a:spLocks noChangeShapeType="1"/>
            </p:cNvSpPr>
            <p:nvPr/>
          </p:nvSpPr>
          <p:spPr bwMode="auto">
            <a:xfrm rot="5400000">
              <a:off x="2922" y="2586"/>
              <a:ext cx="22" cy="44"/>
            </a:xfrm>
            <a:prstGeom prst="line">
              <a:avLst/>
            </a:prstGeom>
            <a:noFill/>
            <a:ln w="19050">
              <a:solidFill>
                <a:schemeClr val="accent1"/>
              </a:solidFill>
              <a:round/>
              <a:headEnd/>
              <a:tailEnd/>
            </a:ln>
          </p:spPr>
          <p:txBody>
            <a:bodyPr/>
            <a:lstStyle/>
            <a:p>
              <a:endParaRPr lang="en-GB"/>
            </a:p>
          </p:txBody>
        </p:sp>
        <p:sp>
          <p:nvSpPr>
            <p:cNvPr id="171" name="Line 100">
              <a:extLst>
                <a:ext uri="{FF2B5EF4-FFF2-40B4-BE49-F238E27FC236}">
                  <a16:creationId xmlns:a16="http://schemas.microsoft.com/office/drawing/2014/main" id="{01291C1F-5A20-F2F4-8116-A91952F78AD8}"/>
                </a:ext>
              </a:extLst>
            </p:cNvPr>
            <p:cNvSpPr>
              <a:spLocks noChangeShapeType="1"/>
            </p:cNvSpPr>
            <p:nvPr/>
          </p:nvSpPr>
          <p:spPr bwMode="auto">
            <a:xfrm rot="5400000">
              <a:off x="2880" y="2606"/>
              <a:ext cx="17" cy="44"/>
            </a:xfrm>
            <a:prstGeom prst="line">
              <a:avLst/>
            </a:prstGeom>
            <a:noFill/>
            <a:ln w="19050">
              <a:solidFill>
                <a:schemeClr val="accent1"/>
              </a:solidFill>
              <a:round/>
              <a:headEnd/>
              <a:tailEnd/>
            </a:ln>
          </p:spPr>
          <p:txBody>
            <a:bodyPr/>
            <a:lstStyle/>
            <a:p>
              <a:endParaRPr lang="en-GB"/>
            </a:p>
          </p:txBody>
        </p:sp>
        <p:sp>
          <p:nvSpPr>
            <p:cNvPr id="172" name="Line 101">
              <a:extLst>
                <a:ext uri="{FF2B5EF4-FFF2-40B4-BE49-F238E27FC236}">
                  <a16:creationId xmlns:a16="http://schemas.microsoft.com/office/drawing/2014/main" id="{75C3A36D-8FF9-B9AD-B382-2132A5B9F713}"/>
                </a:ext>
              </a:extLst>
            </p:cNvPr>
            <p:cNvSpPr>
              <a:spLocks noChangeShapeType="1"/>
            </p:cNvSpPr>
            <p:nvPr/>
          </p:nvSpPr>
          <p:spPr bwMode="auto">
            <a:xfrm rot="5400000">
              <a:off x="2834" y="2625"/>
              <a:ext cx="21" cy="44"/>
            </a:xfrm>
            <a:prstGeom prst="line">
              <a:avLst/>
            </a:prstGeom>
            <a:noFill/>
            <a:ln w="19050">
              <a:solidFill>
                <a:schemeClr val="accent1"/>
              </a:solidFill>
              <a:round/>
              <a:headEnd/>
              <a:tailEnd/>
            </a:ln>
          </p:spPr>
          <p:txBody>
            <a:bodyPr/>
            <a:lstStyle/>
            <a:p>
              <a:endParaRPr lang="en-GB"/>
            </a:p>
          </p:txBody>
        </p:sp>
        <p:sp>
          <p:nvSpPr>
            <p:cNvPr id="173" name="Line 102">
              <a:extLst>
                <a:ext uri="{FF2B5EF4-FFF2-40B4-BE49-F238E27FC236}">
                  <a16:creationId xmlns:a16="http://schemas.microsoft.com/office/drawing/2014/main" id="{A72A3C2F-1D2A-FA33-5E30-9ACABD3BD9D4}"/>
                </a:ext>
              </a:extLst>
            </p:cNvPr>
            <p:cNvSpPr>
              <a:spLocks noChangeShapeType="1"/>
            </p:cNvSpPr>
            <p:nvPr/>
          </p:nvSpPr>
          <p:spPr bwMode="auto">
            <a:xfrm rot="5400000">
              <a:off x="2793" y="2645"/>
              <a:ext cx="17" cy="41"/>
            </a:xfrm>
            <a:prstGeom prst="line">
              <a:avLst/>
            </a:prstGeom>
            <a:noFill/>
            <a:ln w="19050">
              <a:solidFill>
                <a:schemeClr val="accent1"/>
              </a:solidFill>
              <a:round/>
              <a:headEnd/>
              <a:tailEnd/>
            </a:ln>
          </p:spPr>
          <p:txBody>
            <a:bodyPr/>
            <a:lstStyle/>
            <a:p>
              <a:endParaRPr lang="en-GB"/>
            </a:p>
          </p:txBody>
        </p:sp>
        <p:sp>
          <p:nvSpPr>
            <p:cNvPr id="174" name="Line 103">
              <a:extLst>
                <a:ext uri="{FF2B5EF4-FFF2-40B4-BE49-F238E27FC236}">
                  <a16:creationId xmlns:a16="http://schemas.microsoft.com/office/drawing/2014/main" id="{F7A38B0C-9185-E2AE-8A26-BCCD042B9C2E}"/>
                </a:ext>
              </a:extLst>
            </p:cNvPr>
            <p:cNvSpPr>
              <a:spLocks noChangeShapeType="1"/>
            </p:cNvSpPr>
            <p:nvPr/>
          </p:nvSpPr>
          <p:spPr bwMode="auto">
            <a:xfrm rot="5400000">
              <a:off x="2752" y="2666"/>
              <a:ext cx="22" cy="38"/>
            </a:xfrm>
            <a:prstGeom prst="line">
              <a:avLst/>
            </a:prstGeom>
            <a:noFill/>
            <a:ln w="19050">
              <a:solidFill>
                <a:schemeClr val="accent1"/>
              </a:solidFill>
              <a:round/>
              <a:headEnd/>
              <a:tailEnd/>
            </a:ln>
          </p:spPr>
          <p:txBody>
            <a:bodyPr/>
            <a:lstStyle/>
            <a:p>
              <a:endParaRPr lang="en-GB"/>
            </a:p>
          </p:txBody>
        </p:sp>
        <p:sp>
          <p:nvSpPr>
            <p:cNvPr id="175" name="Line 104">
              <a:extLst>
                <a:ext uri="{FF2B5EF4-FFF2-40B4-BE49-F238E27FC236}">
                  <a16:creationId xmlns:a16="http://schemas.microsoft.com/office/drawing/2014/main" id="{CC472663-C2AD-E6B7-69FA-E36C78F0E93F}"/>
                </a:ext>
              </a:extLst>
            </p:cNvPr>
            <p:cNvSpPr>
              <a:spLocks noChangeShapeType="1"/>
            </p:cNvSpPr>
            <p:nvPr/>
          </p:nvSpPr>
          <p:spPr bwMode="auto">
            <a:xfrm rot="5400000">
              <a:off x="2715" y="2689"/>
              <a:ext cx="22" cy="35"/>
            </a:xfrm>
            <a:prstGeom prst="line">
              <a:avLst/>
            </a:prstGeom>
            <a:noFill/>
            <a:ln w="19050">
              <a:solidFill>
                <a:schemeClr val="accent1"/>
              </a:solidFill>
              <a:round/>
              <a:headEnd/>
              <a:tailEnd/>
            </a:ln>
          </p:spPr>
          <p:txBody>
            <a:bodyPr/>
            <a:lstStyle/>
            <a:p>
              <a:endParaRPr lang="en-GB"/>
            </a:p>
          </p:txBody>
        </p:sp>
        <p:sp>
          <p:nvSpPr>
            <p:cNvPr id="176" name="Line 105">
              <a:extLst>
                <a:ext uri="{FF2B5EF4-FFF2-40B4-BE49-F238E27FC236}">
                  <a16:creationId xmlns:a16="http://schemas.microsoft.com/office/drawing/2014/main" id="{1C87184F-8F7C-AE26-F247-E7EEFC7D1D39}"/>
                </a:ext>
              </a:extLst>
            </p:cNvPr>
            <p:cNvSpPr>
              <a:spLocks noChangeShapeType="1"/>
            </p:cNvSpPr>
            <p:nvPr/>
          </p:nvSpPr>
          <p:spPr bwMode="auto">
            <a:xfrm rot="5400000">
              <a:off x="2684" y="2711"/>
              <a:ext cx="17" cy="31"/>
            </a:xfrm>
            <a:prstGeom prst="line">
              <a:avLst/>
            </a:prstGeom>
            <a:noFill/>
            <a:ln w="19050">
              <a:solidFill>
                <a:schemeClr val="accent1"/>
              </a:solidFill>
              <a:round/>
              <a:headEnd/>
              <a:tailEnd/>
            </a:ln>
          </p:spPr>
          <p:txBody>
            <a:bodyPr/>
            <a:lstStyle/>
            <a:p>
              <a:endParaRPr lang="en-GB"/>
            </a:p>
          </p:txBody>
        </p:sp>
        <p:sp>
          <p:nvSpPr>
            <p:cNvPr id="177" name="Line 106">
              <a:extLst>
                <a:ext uri="{FF2B5EF4-FFF2-40B4-BE49-F238E27FC236}">
                  <a16:creationId xmlns:a16="http://schemas.microsoft.com/office/drawing/2014/main" id="{3E83D731-521A-2ABF-F62A-5C02B3684F9A}"/>
                </a:ext>
              </a:extLst>
            </p:cNvPr>
            <p:cNvSpPr>
              <a:spLocks noChangeShapeType="1"/>
            </p:cNvSpPr>
            <p:nvPr/>
          </p:nvSpPr>
          <p:spPr bwMode="auto">
            <a:xfrm rot="5400000">
              <a:off x="2652" y="2731"/>
              <a:ext cx="21" cy="29"/>
            </a:xfrm>
            <a:prstGeom prst="line">
              <a:avLst/>
            </a:prstGeom>
            <a:noFill/>
            <a:ln w="19050">
              <a:solidFill>
                <a:schemeClr val="accent1"/>
              </a:solidFill>
              <a:round/>
              <a:headEnd/>
              <a:tailEnd/>
            </a:ln>
          </p:spPr>
          <p:txBody>
            <a:bodyPr/>
            <a:lstStyle/>
            <a:p>
              <a:endParaRPr lang="en-GB"/>
            </a:p>
          </p:txBody>
        </p:sp>
        <p:sp>
          <p:nvSpPr>
            <p:cNvPr id="178" name="Line 107">
              <a:extLst>
                <a:ext uri="{FF2B5EF4-FFF2-40B4-BE49-F238E27FC236}">
                  <a16:creationId xmlns:a16="http://schemas.microsoft.com/office/drawing/2014/main" id="{293D5A94-B9EB-E7B2-DA96-297E946EE605}"/>
                </a:ext>
              </a:extLst>
            </p:cNvPr>
            <p:cNvSpPr>
              <a:spLocks noChangeShapeType="1"/>
            </p:cNvSpPr>
            <p:nvPr/>
          </p:nvSpPr>
          <p:spPr bwMode="auto">
            <a:xfrm rot="5400000">
              <a:off x="2627" y="2752"/>
              <a:ext cx="18" cy="25"/>
            </a:xfrm>
            <a:prstGeom prst="line">
              <a:avLst/>
            </a:prstGeom>
            <a:noFill/>
            <a:ln w="19050">
              <a:solidFill>
                <a:schemeClr val="accent1"/>
              </a:solidFill>
              <a:round/>
              <a:headEnd/>
              <a:tailEnd/>
            </a:ln>
          </p:spPr>
          <p:txBody>
            <a:bodyPr/>
            <a:lstStyle/>
            <a:p>
              <a:endParaRPr lang="en-GB"/>
            </a:p>
          </p:txBody>
        </p:sp>
        <p:sp>
          <p:nvSpPr>
            <p:cNvPr id="179" name="Line 108">
              <a:extLst>
                <a:ext uri="{FF2B5EF4-FFF2-40B4-BE49-F238E27FC236}">
                  <a16:creationId xmlns:a16="http://schemas.microsoft.com/office/drawing/2014/main" id="{811BE21B-A195-2C17-326B-C11DA422900F}"/>
                </a:ext>
              </a:extLst>
            </p:cNvPr>
            <p:cNvSpPr>
              <a:spLocks noChangeShapeType="1"/>
            </p:cNvSpPr>
            <p:nvPr/>
          </p:nvSpPr>
          <p:spPr bwMode="auto">
            <a:xfrm rot="5400000">
              <a:off x="2602" y="2774"/>
              <a:ext cx="21" cy="22"/>
            </a:xfrm>
            <a:prstGeom prst="line">
              <a:avLst/>
            </a:prstGeom>
            <a:noFill/>
            <a:ln w="19050">
              <a:solidFill>
                <a:schemeClr val="accent1"/>
              </a:solidFill>
              <a:round/>
              <a:headEnd/>
              <a:tailEnd/>
            </a:ln>
          </p:spPr>
          <p:txBody>
            <a:bodyPr/>
            <a:lstStyle/>
            <a:p>
              <a:endParaRPr lang="en-GB"/>
            </a:p>
          </p:txBody>
        </p:sp>
        <p:sp>
          <p:nvSpPr>
            <p:cNvPr id="180" name="Line 109">
              <a:extLst>
                <a:ext uri="{FF2B5EF4-FFF2-40B4-BE49-F238E27FC236}">
                  <a16:creationId xmlns:a16="http://schemas.microsoft.com/office/drawing/2014/main" id="{634EFCC5-4219-FC99-3528-84EA8AEB27E1}"/>
                </a:ext>
              </a:extLst>
            </p:cNvPr>
            <p:cNvSpPr>
              <a:spLocks noChangeShapeType="1"/>
            </p:cNvSpPr>
            <p:nvPr/>
          </p:nvSpPr>
          <p:spPr bwMode="auto">
            <a:xfrm rot="5400000">
              <a:off x="2584" y="2793"/>
              <a:ext cx="16" cy="19"/>
            </a:xfrm>
            <a:prstGeom prst="line">
              <a:avLst/>
            </a:prstGeom>
            <a:noFill/>
            <a:ln w="19050">
              <a:solidFill>
                <a:schemeClr val="accent1"/>
              </a:solidFill>
              <a:round/>
              <a:headEnd/>
              <a:tailEnd/>
            </a:ln>
          </p:spPr>
          <p:txBody>
            <a:bodyPr/>
            <a:lstStyle/>
            <a:p>
              <a:endParaRPr lang="en-GB"/>
            </a:p>
          </p:txBody>
        </p:sp>
        <p:sp>
          <p:nvSpPr>
            <p:cNvPr id="181" name="Line 110">
              <a:extLst>
                <a:ext uri="{FF2B5EF4-FFF2-40B4-BE49-F238E27FC236}">
                  <a16:creationId xmlns:a16="http://schemas.microsoft.com/office/drawing/2014/main" id="{2B535178-283B-8256-101D-1BB6D8FCC6C1}"/>
                </a:ext>
              </a:extLst>
            </p:cNvPr>
            <p:cNvSpPr>
              <a:spLocks noChangeShapeType="1"/>
            </p:cNvSpPr>
            <p:nvPr/>
          </p:nvSpPr>
          <p:spPr bwMode="auto">
            <a:xfrm rot="5400000">
              <a:off x="2563" y="2815"/>
              <a:ext cx="23" cy="15"/>
            </a:xfrm>
            <a:prstGeom prst="line">
              <a:avLst/>
            </a:prstGeom>
            <a:noFill/>
            <a:ln w="19050">
              <a:solidFill>
                <a:schemeClr val="accent1"/>
              </a:solidFill>
              <a:round/>
              <a:headEnd/>
              <a:tailEnd/>
            </a:ln>
          </p:spPr>
          <p:txBody>
            <a:bodyPr/>
            <a:lstStyle/>
            <a:p>
              <a:endParaRPr lang="en-GB"/>
            </a:p>
          </p:txBody>
        </p:sp>
        <p:sp>
          <p:nvSpPr>
            <p:cNvPr id="182" name="Line 111">
              <a:extLst>
                <a:ext uri="{FF2B5EF4-FFF2-40B4-BE49-F238E27FC236}">
                  <a16:creationId xmlns:a16="http://schemas.microsoft.com/office/drawing/2014/main" id="{3FB6C5C1-07BD-1BE6-FEEA-7DEC3748B779}"/>
                </a:ext>
              </a:extLst>
            </p:cNvPr>
            <p:cNvSpPr>
              <a:spLocks noChangeShapeType="1"/>
            </p:cNvSpPr>
            <p:nvPr/>
          </p:nvSpPr>
          <p:spPr bwMode="auto">
            <a:xfrm rot="5400000">
              <a:off x="2553" y="2835"/>
              <a:ext cx="16" cy="13"/>
            </a:xfrm>
            <a:prstGeom prst="line">
              <a:avLst/>
            </a:prstGeom>
            <a:noFill/>
            <a:ln w="19050">
              <a:solidFill>
                <a:schemeClr val="accent1"/>
              </a:solidFill>
              <a:round/>
              <a:headEnd/>
              <a:tailEnd/>
            </a:ln>
          </p:spPr>
          <p:txBody>
            <a:bodyPr/>
            <a:lstStyle/>
            <a:p>
              <a:endParaRPr lang="en-GB"/>
            </a:p>
          </p:txBody>
        </p:sp>
        <p:sp>
          <p:nvSpPr>
            <p:cNvPr id="183" name="Line 112">
              <a:extLst>
                <a:ext uri="{FF2B5EF4-FFF2-40B4-BE49-F238E27FC236}">
                  <a16:creationId xmlns:a16="http://schemas.microsoft.com/office/drawing/2014/main" id="{8EBB9938-17CE-9784-50FA-411B4FE04849}"/>
                </a:ext>
              </a:extLst>
            </p:cNvPr>
            <p:cNvSpPr>
              <a:spLocks noChangeShapeType="1"/>
            </p:cNvSpPr>
            <p:nvPr/>
          </p:nvSpPr>
          <p:spPr bwMode="auto">
            <a:xfrm rot="5400000">
              <a:off x="2536" y="2855"/>
              <a:ext cx="23" cy="13"/>
            </a:xfrm>
            <a:prstGeom prst="line">
              <a:avLst/>
            </a:prstGeom>
            <a:noFill/>
            <a:ln w="19050">
              <a:solidFill>
                <a:schemeClr val="accent1"/>
              </a:solidFill>
              <a:round/>
              <a:headEnd/>
              <a:tailEnd/>
            </a:ln>
          </p:spPr>
          <p:txBody>
            <a:bodyPr/>
            <a:lstStyle/>
            <a:p>
              <a:endParaRPr lang="en-GB"/>
            </a:p>
          </p:txBody>
        </p:sp>
        <p:sp>
          <p:nvSpPr>
            <p:cNvPr id="184" name="Line 113">
              <a:extLst>
                <a:ext uri="{FF2B5EF4-FFF2-40B4-BE49-F238E27FC236}">
                  <a16:creationId xmlns:a16="http://schemas.microsoft.com/office/drawing/2014/main" id="{05A1921E-EA05-12C1-D738-702861D5EEE6}"/>
                </a:ext>
              </a:extLst>
            </p:cNvPr>
            <p:cNvSpPr>
              <a:spLocks noChangeShapeType="1"/>
            </p:cNvSpPr>
            <p:nvPr/>
          </p:nvSpPr>
          <p:spPr bwMode="auto">
            <a:xfrm rot="5400000">
              <a:off x="2526" y="2879"/>
              <a:ext cx="21" cy="9"/>
            </a:xfrm>
            <a:prstGeom prst="line">
              <a:avLst/>
            </a:prstGeom>
            <a:noFill/>
            <a:ln w="19050">
              <a:solidFill>
                <a:schemeClr val="accent1"/>
              </a:solidFill>
              <a:round/>
              <a:headEnd/>
              <a:tailEnd/>
            </a:ln>
          </p:spPr>
          <p:txBody>
            <a:bodyPr/>
            <a:lstStyle/>
            <a:p>
              <a:endParaRPr lang="en-GB"/>
            </a:p>
          </p:txBody>
        </p:sp>
        <p:sp>
          <p:nvSpPr>
            <p:cNvPr id="185" name="Line 114">
              <a:extLst>
                <a:ext uri="{FF2B5EF4-FFF2-40B4-BE49-F238E27FC236}">
                  <a16:creationId xmlns:a16="http://schemas.microsoft.com/office/drawing/2014/main" id="{7F3DCE5C-65F2-243E-86EF-66B1E7D816B3}"/>
                </a:ext>
              </a:extLst>
            </p:cNvPr>
            <p:cNvSpPr>
              <a:spLocks noChangeShapeType="1"/>
            </p:cNvSpPr>
            <p:nvPr/>
          </p:nvSpPr>
          <p:spPr bwMode="auto">
            <a:xfrm rot="5400000">
              <a:off x="2522" y="2899"/>
              <a:ext cx="16" cy="6"/>
            </a:xfrm>
            <a:prstGeom prst="line">
              <a:avLst/>
            </a:prstGeom>
            <a:noFill/>
            <a:ln w="19050">
              <a:solidFill>
                <a:schemeClr val="accent1"/>
              </a:solidFill>
              <a:round/>
              <a:headEnd/>
              <a:tailEnd/>
            </a:ln>
          </p:spPr>
          <p:txBody>
            <a:bodyPr/>
            <a:lstStyle/>
            <a:p>
              <a:endParaRPr lang="en-GB"/>
            </a:p>
          </p:txBody>
        </p:sp>
        <p:sp>
          <p:nvSpPr>
            <p:cNvPr id="186" name="Line 115">
              <a:extLst>
                <a:ext uri="{FF2B5EF4-FFF2-40B4-BE49-F238E27FC236}">
                  <a16:creationId xmlns:a16="http://schemas.microsoft.com/office/drawing/2014/main" id="{8A45DFF8-B457-A352-1443-6F9E12DCBF92}"/>
                </a:ext>
              </a:extLst>
            </p:cNvPr>
            <p:cNvSpPr>
              <a:spLocks noChangeShapeType="1"/>
            </p:cNvSpPr>
            <p:nvPr/>
          </p:nvSpPr>
          <p:spPr bwMode="auto">
            <a:xfrm rot="5400000">
              <a:off x="2511" y="2918"/>
              <a:ext cx="23" cy="7"/>
            </a:xfrm>
            <a:prstGeom prst="line">
              <a:avLst/>
            </a:prstGeom>
            <a:noFill/>
            <a:ln w="19050">
              <a:solidFill>
                <a:schemeClr val="accent1"/>
              </a:solidFill>
              <a:round/>
              <a:headEnd/>
              <a:tailEnd/>
            </a:ln>
          </p:spPr>
          <p:txBody>
            <a:bodyPr/>
            <a:lstStyle/>
            <a:p>
              <a:endParaRPr lang="en-GB"/>
            </a:p>
          </p:txBody>
        </p:sp>
        <p:sp>
          <p:nvSpPr>
            <p:cNvPr id="187" name="Line 116">
              <a:extLst>
                <a:ext uri="{FF2B5EF4-FFF2-40B4-BE49-F238E27FC236}">
                  <a16:creationId xmlns:a16="http://schemas.microsoft.com/office/drawing/2014/main" id="{2737914D-B7A4-31E1-211E-37D34326D4AC}"/>
                </a:ext>
              </a:extLst>
            </p:cNvPr>
            <p:cNvSpPr>
              <a:spLocks noChangeShapeType="1"/>
            </p:cNvSpPr>
            <p:nvPr/>
          </p:nvSpPr>
          <p:spPr bwMode="auto">
            <a:xfrm rot="5400000">
              <a:off x="2510" y="2939"/>
              <a:ext cx="16" cy="3"/>
            </a:xfrm>
            <a:prstGeom prst="line">
              <a:avLst/>
            </a:prstGeom>
            <a:noFill/>
            <a:ln w="19050">
              <a:solidFill>
                <a:schemeClr val="accent1"/>
              </a:solidFill>
              <a:round/>
              <a:headEnd/>
              <a:tailEnd/>
            </a:ln>
          </p:spPr>
          <p:txBody>
            <a:bodyPr/>
            <a:lstStyle/>
            <a:p>
              <a:endParaRPr lang="en-GB"/>
            </a:p>
          </p:txBody>
        </p:sp>
        <p:sp>
          <p:nvSpPr>
            <p:cNvPr id="188" name="Line 117">
              <a:extLst>
                <a:ext uri="{FF2B5EF4-FFF2-40B4-BE49-F238E27FC236}">
                  <a16:creationId xmlns:a16="http://schemas.microsoft.com/office/drawing/2014/main" id="{26284D1C-7263-C9E5-2455-4FD49AC98747}"/>
                </a:ext>
              </a:extLst>
            </p:cNvPr>
            <p:cNvSpPr>
              <a:spLocks noChangeShapeType="1"/>
            </p:cNvSpPr>
            <p:nvPr/>
          </p:nvSpPr>
          <p:spPr bwMode="auto">
            <a:xfrm rot="5400000">
              <a:off x="2503" y="2959"/>
              <a:ext cx="23" cy="3"/>
            </a:xfrm>
            <a:prstGeom prst="line">
              <a:avLst/>
            </a:prstGeom>
            <a:noFill/>
            <a:ln w="19050">
              <a:solidFill>
                <a:schemeClr val="accent1"/>
              </a:solidFill>
              <a:round/>
              <a:headEnd/>
              <a:tailEnd/>
            </a:ln>
          </p:spPr>
          <p:txBody>
            <a:bodyPr/>
            <a:lstStyle/>
            <a:p>
              <a:endParaRPr lang="en-GB"/>
            </a:p>
          </p:txBody>
        </p:sp>
        <p:sp>
          <p:nvSpPr>
            <p:cNvPr id="189" name="Line 118">
              <a:extLst>
                <a:ext uri="{FF2B5EF4-FFF2-40B4-BE49-F238E27FC236}">
                  <a16:creationId xmlns:a16="http://schemas.microsoft.com/office/drawing/2014/main" id="{C7A8AED5-C3A2-490D-F689-8F3BCD8ED494}"/>
                </a:ext>
              </a:extLst>
            </p:cNvPr>
            <p:cNvSpPr>
              <a:spLocks noChangeShapeType="1"/>
            </p:cNvSpPr>
            <p:nvPr/>
          </p:nvSpPr>
          <p:spPr bwMode="auto">
            <a:xfrm rot="5400000">
              <a:off x="2504" y="2978"/>
              <a:ext cx="16" cy="3"/>
            </a:xfrm>
            <a:prstGeom prst="line">
              <a:avLst/>
            </a:prstGeom>
            <a:noFill/>
            <a:ln w="19050">
              <a:solidFill>
                <a:schemeClr val="accent1"/>
              </a:solidFill>
              <a:round/>
              <a:headEnd/>
              <a:tailEnd/>
            </a:ln>
          </p:spPr>
          <p:txBody>
            <a:bodyPr/>
            <a:lstStyle/>
            <a:p>
              <a:endParaRPr lang="en-GB"/>
            </a:p>
          </p:txBody>
        </p:sp>
        <p:sp>
          <p:nvSpPr>
            <p:cNvPr id="190" name="Line 119">
              <a:extLst>
                <a:ext uri="{FF2B5EF4-FFF2-40B4-BE49-F238E27FC236}">
                  <a16:creationId xmlns:a16="http://schemas.microsoft.com/office/drawing/2014/main" id="{23982B9E-409D-1F10-B4C7-7D1A9BA562DD}"/>
                </a:ext>
              </a:extLst>
            </p:cNvPr>
            <p:cNvSpPr>
              <a:spLocks noChangeShapeType="1"/>
            </p:cNvSpPr>
            <p:nvPr/>
          </p:nvSpPr>
          <p:spPr bwMode="auto">
            <a:xfrm rot="5400000">
              <a:off x="2498" y="2997"/>
              <a:ext cx="22" cy="3"/>
            </a:xfrm>
            <a:prstGeom prst="line">
              <a:avLst/>
            </a:prstGeom>
            <a:noFill/>
            <a:ln w="19050">
              <a:solidFill>
                <a:schemeClr val="accent1"/>
              </a:solidFill>
              <a:round/>
              <a:headEnd/>
              <a:tailEnd/>
            </a:ln>
          </p:spPr>
          <p:txBody>
            <a:bodyPr/>
            <a:lstStyle/>
            <a:p>
              <a:endParaRPr lang="en-GB"/>
            </a:p>
          </p:txBody>
        </p:sp>
        <p:sp>
          <p:nvSpPr>
            <p:cNvPr id="191" name="Line 120">
              <a:extLst>
                <a:ext uri="{FF2B5EF4-FFF2-40B4-BE49-F238E27FC236}">
                  <a16:creationId xmlns:a16="http://schemas.microsoft.com/office/drawing/2014/main" id="{763B2869-329D-5C8A-D2BA-835FB1470DAC}"/>
                </a:ext>
              </a:extLst>
            </p:cNvPr>
            <p:cNvSpPr>
              <a:spLocks noChangeShapeType="1"/>
            </p:cNvSpPr>
            <p:nvPr/>
          </p:nvSpPr>
          <p:spPr bwMode="auto">
            <a:xfrm rot="5400000">
              <a:off x="2495" y="3019"/>
              <a:ext cx="22" cy="3"/>
            </a:xfrm>
            <a:prstGeom prst="line">
              <a:avLst/>
            </a:prstGeom>
            <a:noFill/>
            <a:ln w="19050">
              <a:solidFill>
                <a:schemeClr val="accent1"/>
              </a:solidFill>
              <a:round/>
              <a:headEnd/>
              <a:tailEnd/>
            </a:ln>
          </p:spPr>
          <p:txBody>
            <a:bodyPr/>
            <a:lstStyle/>
            <a:p>
              <a:endParaRPr lang="en-GB"/>
            </a:p>
          </p:txBody>
        </p:sp>
        <p:sp>
          <p:nvSpPr>
            <p:cNvPr id="192" name="Line 121">
              <a:extLst>
                <a:ext uri="{FF2B5EF4-FFF2-40B4-BE49-F238E27FC236}">
                  <a16:creationId xmlns:a16="http://schemas.microsoft.com/office/drawing/2014/main" id="{DF8B4A82-DFA5-2707-7257-0DADAC1E82A2}"/>
                </a:ext>
              </a:extLst>
            </p:cNvPr>
            <p:cNvSpPr>
              <a:spLocks noChangeShapeType="1"/>
            </p:cNvSpPr>
            <p:nvPr/>
          </p:nvSpPr>
          <p:spPr bwMode="auto">
            <a:xfrm rot="5400000">
              <a:off x="2496" y="3039"/>
              <a:ext cx="16" cy="1"/>
            </a:xfrm>
            <a:prstGeom prst="line">
              <a:avLst/>
            </a:prstGeom>
            <a:noFill/>
            <a:ln w="19050">
              <a:solidFill>
                <a:schemeClr val="accent1"/>
              </a:solidFill>
              <a:round/>
              <a:headEnd/>
              <a:tailEnd/>
            </a:ln>
          </p:spPr>
          <p:txBody>
            <a:bodyPr/>
            <a:lstStyle/>
            <a:p>
              <a:endParaRPr lang="en-GB"/>
            </a:p>
          </p:txBody>
        </p:sp>
        <p:sp>
          <p:nvSpPr>
            <p:cNvPr id="193" name="Line 122">
              <a:extLst>
                <a:ext uri="{FF2B5EF4-FFF2-40B4-BE49-F238E27FC236}">
                  <a16:creationId xmlns:a16="http://schemas.microsoft.com/office/drawing/2014/main" id="{F0912104-A5A0-AF9E-4BE5-9D2A01BF6FCD}"/>
                </a:ext>
              </a:extLst>
            </p:cNvPr>
            <p:cNvSpPr>
              <a:spLocks noChangeShapeType="1"/>
            </p:cNvSpPr>
            <p:nvPr/>
          </p:nvSpPr>
          <p:spPr bwMode="auto">
            <a:xfrm rot="5400000">
              <a:off x="2493" y="3058"/>
              <a:ext cx="22" cy="1"/>
            </a:xfrm>
            <a:prstGeom prst="line">
              <a:avLst/>
            </a:prstGeom>
            <a:noFill/>
            <a:ln w="19050">
              <a:solidFill>
                <a:schemeClr val="accent1"/>
              </a:solidFill>
              <a:round/>
              <a:headEnd/>
              <a:tailEnd/>
            </a:ln>
          </p:spPr>
          <p:txBody>
            <a:bodyPr/>
            <a:lstStyle/>
            <a:p>
              <a:endParaRPr lang="en-GB"/>
            </a:p>
          </p:txBody>
        </p:sp>
        <p:sp>
          <p:nvSpPr>
            <p:cNvPr id="194" name="Line 123">
              <a:extLst>
                <a:ext uri="{FF2B5EF4-FFF2-40B4-BE49-F238E27FC236}">
                  <a16:creationId xmlns:a16="http://schemas.microsoft.com/office/drawing/2014/main" id="{2BD0B81B-6965-2859-4F81-F75BA790EF64}"/>
                </a:ext>
              </a:extLst>
            </p:cNvPr>
            <p:cNvSpPr>
              <a:spLocks noChangeShapeType="1"/>
            </p:cNvSpPr>
            <p:nvPr/>
          </p:nvSpPr>
          <p:spPr bwMode="auto">
            <a:xfrm rot="5400000">
              <a:off x="2495" y="3078"/>
              <a:ext cx="17" cy="1"/>
            </a:xfrm>
            <a:prstGeom prst="line">
              <a:avLst/>
            </a:prstGeom>
            <a:noFill/>
            <a:ln w="19050">
              <a:solidFill>
                <a:schemeClr val="accent1"/>
              </a:solidFill>
              <a:round/>
              <a:headEnd/>
              <a:tailEnd/>
            </a:ln>
          </p:spPr>
          <p:txBody>
            <a:bodyPr/>
            <a:lstStyle/>
            <a:p>
              <a:endParaRPr lang="en-GB"/>
            </a:p>
          </p:txBody>
        </p:sp>
        <p:sp>
          <p:nvSpPr>
            <p:cNvPr id="195" name="Freeform 124">
              <a:extLst>
                <a:ext uri="{FF2B5EF4-FFF2-40B4-BE49-F238E27FC236}">
                  <a16:creationId xmlns:a16="http://schemas.microsoft.com/office/drawing/2014/main" id="{D588BC9F-491F-410D-F865-8DD55FCD3E1C}"/>
                </a:ext>
              </a:extLst>
            </p:cNvPr>
            <p:cNvSpPr>
              <a:spLocks/>
            </p:cNvSpPr>
            <p:nvPr/>
          </p:nvSpPr>
          <p:spPr bwMode="auto">
            <a:xfrm rot="5400000">
              <a:off x="2492" y="3096"/>
              <a:ext cx="22" cy="4"/>
            </a:xfrm>
            <a:custGeom>
              <a:avLst/>
              <a:gdLst/>
              <a:ahLst/>
              <a:cxnLst>
                <a:cxn ang="0">
                  <a:pos x="0" y="0"/>
                </a:cxn>
                <a:cxn ang="0">
                  <a:pos x="8" y="0"/>
                </a:cxn>
                <a:cxn ang="0">
                  <a:pos x="20" y="4"/>
                </a:cxn>
              </a:cxnLst>
              <a:rect l="0" t="0" r="r" b="b"/>
              <a:pathLst>
                <a:path w="20" h="4">
                  <a:moveTo>
                    <a:pt x="0" y="0"/>
                  </a:moveTo>
                  <a:lnTo>
                    <a:pt x="8" y="0"/>
                  </a:lnTo>
                  <a:lnTo>
                    <a:pt x="20" y="4"/>
                  </a:lnTo>
                </a:path>
              </a:pathLst>
            </a:custGeom>
            <a:noFill/>
            <a:ln w="19050" cmpd="sng">
              <a:solidFill>
                <a:schemeClr val="accent1"/>
              </a:solidFill>
              <a:prstDash val="solid"/>
              <a:round/>
              <a:headEnd/>
              <a:tailEnd/>
            </a:ln>
          </p:spPr>
          <p:txBody>
            <a:bodyPr/>
            <a:lstStyle/>
            <a:p>
              <a:endParaRPr lang="en-GB"/>
            </a:p>
          </p:txBody>
        </p:sp>
      </p:grpSp>
      <p:sp>
        <p:nvSpPr>
          <p:cNvPr id="196" name="Line 16">
            <a:extLst>
              <a:ext uri="{FF2B5EF4-FFF2-40B4-BE49-F238E27FC236}">
                <a16:creationId xmlns:a16="http://schemas.microsoft.com/office/drawing/2014/main" id="{EDA6D740-03AF-BCE7-879E-9E33CC4EEA93}"/>
              </a:ext>
            </a:extLst>
          </p:cNvPr>
          <p:cNvSpPr>
            <a:spLocks noChangeShapeType="1"/>
          </p:cNvSpPr>
          <p:nvPr/>
        </p:nvSpPr>
        <p:spPr bwMode="auto">
          <a:xfrm>
            <a:off x="3960171" y="1974769"/>
            <a:ext cx="3473048" cy="0"/>
          </a:xfrm>
          <a:prstGeom prst="line">
            <a:avLst/>
          </a:prstGeom>
          <a:noFill/>
          <a:ln w="19050">
            <a:solidFill>
              <a:schemeClr val="bg1">
                <a:lumMod val="50000"/>
              </a:schemeClr>
            </a:solidFill>
            <a:round/>
            <a:headEnd/>
            <a:tailEnd type="triangle" w="med" len="med"/>
          </a:ln>
          <a:effectLst/>
        </p:spPr>
        <p:txBody>
          <a:bodyPr wrap="none" lIns="0" tIns="0" rIns="0" bIns="0" anchor="ctr"/>
          <a:lstStyle/>
          <a:p>
            <a:endParaRPr lang="en-GB"/>
          </a:p>
        </p:txBody>
      </p:sp>
      <mc:AlternateContent xmlns:mc="http://schemas.openxmlformats.org/markup-compatibility/2006" xmlns:a14="http://schemas.microsoft.com/office/drawing/2010/main">
        <mc:Choice Requires="a14">
          <p:sp>
            <p:nvSpPr>
              <p:cNvPr id="197" name="Object 27">
                <a:extLst>
                  <a:ext uri="{FF2B5EF4-FFF2-40B4-BE49-F238E27FC236}">
                    <a16:creationId xmlns:a16="http://schemas.microsoft.com/office/drawing/2014/main" id="{BF69E9FA-B9DE-20CA-6125-B6A5BD7294F2}"/>
                  </a:ext>
                </a:extLst>
              </p:cNvPr>
              <p:cNvSpPr txBox="1"/>
              <p:nvPr/>
            </p:nvSpPr>
            <p:spPr bwMode="auto">
              <a:xfrm>
                <a:off x="7930709" y="3280648"/>
                <a:ext cx="358397" cy="263111"/>
              </a:xfrm>
              <a:prstGeom prst="rect">
                <a:avLst/>
              </a:prstGeom>
              <a:noFill/>
            </p:spPr>
            <p:txBody>
              <a:bodyPr>
                <a:normAutofit fontScale="25000" lnSpcReduction="20000"/>
              </a:bodyPr>
              <a:lstStyle/>
              <a:p>
                <a:pPr/>
                <a14:m>
                  <m:oMathPara xmlns:m="http://schemas.openxmlformats.org/officeDocument/2006/math">
                    <m:oMathParaPr>
                      <m:jc m:val="center"/>
                    </m:oMathParaPr>
                    <m:oMath xmlns:m="http://schemas.openxmlformats.org/officeDocument/2006/math">
                      <m:rad>
                        <m:radPr>
                          <m:degHide m:val="on"/>
                          <m:ctrlPr>
                            <a:rPr lang="en-GB" sz="4800" i="1" smtClean="0">
                              <a:solidFill>
                                <a:srgbClr val="000000"/>
                              </a:solidFill>
                              <a:latin typeface="Cambria Math" panose="02040503050406030204" pitchFamily="18" charset="0"/>
                            </a:rPr>
                          </m:ctrlPr>
                        </m:radPr>
                        <m:deg/>
                        <m:e>
                          <m:r>
                            <a:rPr lang="en-GB" sz="4800" b="0" i="1" smtClean="0">
                              <a:solidFill>
                                <a:srgbClr val="000000"/>
                              </a:solidFill>
                              <a:latin typeface="Cambria Math" panose="02040503050406030204" pitchFamily="18" charset="0"/>
                            </a:rPr>
                            <m:t>2</m:t>
                          </m:r>
                        </m:e>
                      </m:rad>
                      <m:r>
                        <a:rPr lang="en-GB" sz="4800" i="1">
                          <a:solidFill>
                            <a:srgbClr val="000000"/>
                          </a:solidFill>
                          <a:latin typeface="Cambria Math" panose="02040503050406030204" pitchFamily="18" charset="0"/>
                        </a:rPr>
                        <m:t>𝜎</m:t>
                      </m:r>
                    </m:oMath>
                  </m:oMathPara>
                </a14:m>
                <a:endParaRPr lang="en-GB" dirty="0"/>
              </a:p>
            </p:txBody>
          </p:sp>
        </mc:Choice>
        <mc:Fallback xmlns="">
          <p:sp>
            <p:nvSpPr>
              <p:cNvPr id="197" name="Object 27">
                <a:extLst>
                  <a:ext uri="{FF2B5EF4-FFF2-40B4-BE49-F238E27FC236}">
                    <a16:creationId xmlns:a16="http://schemas.microsoft.com/office/drawing/2014/main" id="{BF69E9FA-B9DE-20CA-6125-B6A5BD7294F2}"/>
                  </a:ext>
                </a:extLst>
              </p:cNvPr>
              <p:cNvSpPr txBox="1">
                <a:spLocks noRot="1" noChangeAspect="1" noMove="1" noResize="1" noEditPoints="1" noAdjustHandles="1" noChangeArrowheads="1" noChangeShapeType="1" noTextEdit="1"/>
              </p:cNvSpPr>
              <p:nvPr/>
            </p:nvSpPr>
            <p:spPr bwMode="auto">
              <a:xfrm>
                <a:off x="7930709" y="3280648"/>
                <a:ext cx="358397" cy="263111"/>
              </a:xfrm>
              <a:prstGeom prst="rect">
                <a:avLst/>
              </a:prstGeom>
              <a:blipFill>
                <a:blip r:embed="rId5"/>
                <a:stretch>
                  <a:fillRect r="-11864" b="-2326"/>
                </a:stretch>
              </a:blipFill>
            </p:spPr>
            <p:txBody>
              <a:bodyPr/>
              <a:lstStyle/>
              <a:p>
                <a:r>
                  <a:rPr lang="en-GB">
                    <a:noFill/>
                  </a:rPr>
                  <a:t> </a:t>
                </a:r>
              </a:p>
            </p:txBody>
          </p:sp>
        </mc:Fallback>
      </mc:AlternateContent>
    </p:spTree>
    <p:extLst>
      <p:ext uri="{BB962C8B-B14F-4D97-AF65-F5344CB8AC3E}">
        <p14:creationId xmlns:p14="http://schemas.microsoft.com/office/powerpoint/2010/main" val="3855663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ED9A10C-E3F0-4525-A839-C004975B7E94}"/>
              </a:ext>
            </a:extLst>
          </p:cNvPr>
          <p:cNvPicPr>
            <a:picLocks noChangeAspect="1"/>
          </p:cNvPicPr>
          <p:nvPr/>
        </p:nvPicPr>
        <p:blipFill>
          <a:blip r:embed="rId3"/>
          <a:stretch>
            <a:fillRect/>
          </a:stretch>
        </p:blipFill>
        <p:spPr>
          <a:xfrm>
            <a:off x="2079927" y="2157047"/>
            <a:ext cx="7251091" cy="4034586"/>
          </a:xfrm>
          <a:prstGeom prst="rect">
            <a:avLst/>
          </a:prstGeom>
        </p:spPr>
      </p:pic>
      <p:sp>
        <p:nvSpPr>
          <p:cNvPr id="4" name="Text Placeholder 3">
            <a:extLst>
              <a:ext uri="{FF2B5EF4-FFF2-40B4-BE49-F238E27FC236}">
                <a16:creationId xmlns:a16="http://schemas.microsoft.com/office/drawing/2014/main" id="{5BE87C2B-CCB1-4B9E-8333-DC6FDFE5FEAE}"/>
              </a:ext>
            </a:extLst>
          </p:cNvPr>
          <p:cNvSpPr>
            <a:spLocks noGrp="1"/>
          </p:cNvSpPr>
          <p:nvPr>
            <p:ph type="body" sz="quarter" idx="13"/>
          </p:nvPr>
        </p:nvSpPr>
        <p:spPr/>
        <p:txBody>
          <a:bodyPr/>
          <a:lstStyle/>
          <a:p>
            <a:r>
              <a:rPr lang="en-GB" dirty="0"/>
              <a:t>Volatility</a:t>
            </a:r>
          </a:p>
        </p:txBody>
      </p:sp>
      <p:sp>
        <p:nvSpPr>
          <p:cNvPr id="5" name="Title 4">
            <a:extLst>
              <a:ext uri="{FF2B5EF4-FFF2-40B4-BE49-F238E27FC236}">
                <a16:creationId xmlns:a16="http://schemas.microsoft.com/office/drawing/2014/main" id="{ABCBB100-8B32-4741-891D-7A7E157F1274}"/>
              </a:ext>
            </a:extLst>
          </p:cNvPr>
          <p:cNvSpPr>
            <a:spLocks noGrp="1"/>
          </p:cNvSpPr>
          <p:nvPr>
            <p:ph type="title"/>
          </p:nvPr>
        </p:nvSpPr>
        <p:spPr/>
        <p:txBody>
          <a:bodyPr/>
          <a:lstStyle/>
          <a:p>
            <a:r>
              <a:rPr lang="en-GB" dirty="0"/>
              <a:t>RISK MEASURES – A RECAP</a:t>
            </a:r>
          </a:p>
        </p:txBody>
      </p:sp>
      <p:sp>
        <p:nvSpPr>
          <p:cNvPr id="3" name="Content Placeholder 2">
            <a:extLst>
              <a:ext uri="{FF2B5EF4-FFF2-40B4-BE49-F238E27FC236}">
                <a16:creationId xmlns:a16="http://schemas.microsoft.com/office/drawing/2014/main" id="{E44F20DF-2D28-4E0A-A509-19DC4D700B33}"/>
              </a:ext>
            </a:extLst>
          </p:cNvPr>
          <p:cNvSpPr>
            <a:spLocks noGrp="1"/>
          </p:cNvSpPr>
          <p:nvPr>
            <p:ph sz="quarter" idx="14"/>
          </p:nvPr>
        </p:nvSpPr>
        <p:spPr>
          <a:xfrm>
            <a:off x="977900" y="1714500"/>
            <a:ext cx="2565400" cy="2708434"/>
          </a:xfrm>
        </p:spPr>
        <p:txBody>
          <a:bodyPr/>
          <a:lstStyle/>
          <a:p>
            <a:pPr marL="0" indent="0">
              <a:buNone/>
            </a:pPr>
            <a:r>
              <a:rPr lang="en-GB" dirty="0"/>
              <a:t>This is the standard deviation of the normal distribution and is a measure of its breadth. The higher the volatility the greater the uncertainty of the final return.  According to the theory there is a roughly two-thirds probability that the asset’s return will be within  +/-1 standard deviation of the mean.</a:t>
            </a:r>
          </a:p>
        </p:txBody>
      </p:sp>
      <p:sp>
        <p:nvSpPr>
          <p:cNvPr id="2" name="Text Placeholder 1">
            <a:extLst>
              <a:ext uri="{FF2B5EF4-FFF2-40B4-BE49-F238E27FC236}">
                <a16:creationId xmlns:a16="http://schemas.microsoft.com/office/drawing/2014/main" id="{DC54EDD1-BF23-4512-9890-AE93742052EE}"/>
              </a:ext>
            </a:extLst>
          </p:cNvPr>
          <p:cNvSpPr>
            <a:spLocks noGrp="1"/>
          </p:cNvSpPr>
          <p:nvPr>
            <p:ph type="body" sz="quarter" idx="15"/>
          </p:nvPr>
        </p:nvSpPr>
        <p:spPr>
          <a:xfrm>
            <a:off x="977900" y="6365021"/>
            <a:ext cx="3975100" cy="138499"/>
          </a:xfrm>
        </p:spPr>
        <p:txBody>
          <a:bodyPr/>
          <a:lstStyle/>
          <a:p>
            <a:r>
              <a:rPr lang="en-GB" dirty="0"/>
              <a:t>Source: CAIM, November 2024</a:t>
            </a:r>
          </a:p>
        </p:txBody>
      </p:sp>
      <p:sp>
        <p:nvSpPr>
          <p:cNvPr id="12" name="Content Placeholder 2">
            <a:extLst>
              <a:ext uri="{FF2B5EF4-FFF2-40B4-BE49-F238E27FC236}">
                <a16:creationId xmlns:a16="http://schemas.microsoft.com/office/drawing/2014/main" id="{1E697DF3-F68C-4098-B56D-BD1509C330BA}"/>
              </a:ext>
            </a:extLst>
          </p:cNvPr>
          <p:cNvSpPr txBox="1">
            <a:spLocks/>
          </p:cNvSpPr>
          <p:nvPr/>
        </p:nvSpPr>
        <p:spPr>
          <a:xfrm>
            <a:off x="6358792" y="1697099"/>
            <a:ext cx="2565400" cy="1477328"/>
          </a:xfrm>
          <a:prstGeom prst="rect">
            <a:avLst/>
          </a:prstGeom>
          <a:noFill/>
        </p:spPr>
        <p:txBody>
          <a:bodyPr vert="horz"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The normal distribution is of course symmetric. So, volatility is not only a measure of downside risk but also a measure of the possibility of out-performing the mean.</a:t>
            </a:r>
          </a:p>
        </p:txBody>
      </p:sp>
    </p:spTree>
    <p:extLst>
      <p:ext uri="{BB962C8B-B14F-4D97-AF65-F5344CB8AC3E}">
        <p14:creationId xmlns:p14="http://schemas.microsoft.com/office/powerpoint/2010/main" val="2547711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2DA573A-5472-4F77-960E-D8E173258E30}"/>
              </a:ext>
            </a:extLst>
          </p:cNvPr>
          <p:cNvPicPr>
            <a:picLocks noChangeAspect="1"/>
          </p:cNvPicPr>
          <p:nvPr/>
        </p:nvPicPr>
        <p:blipFill>
          <a:blip r:embed="rId3"/>
          <a:stretch>
            <a:fillRect/>
          </a:stretch>
        </p:blipFill>
        <p:spPr>
          <a:xfrm>
            <a:off x="1367007" y="2613585"/>
            <a:ext cx="7036324" cy="3915838"/>
          </a:xfrm>
          <a:prstGeom prst="rect">
            <a:avLst/>
          </a:prstGeom>
        </p:spPr>
      </p:pic>
      <p:sp>
        <p:nvSpPr>
          <p:cNvPr id="4" name="Text Placeholder 3">
            <a:extLst>
              <a:ext uri="{FF2B5EF4-FFF2-40B4-BE49-F238E27FC236}">
                <a16:creationId xmlns:a16="http://schemas.microsoft.com/office/drawing/2014/main" id="{5BE87C2B-CCB1-4B9E-8333-DC6FDFE5FEAE}"/>
              </a:ext>
            </a:extLst>
          </p:cNvPr>
          <p:cNvSpPr>
            <a:spLocks noGrp="1"/>
          </p:cNvSpPr>
          <p:nvPr>
            <p:ph type="body" sz="quarter" idx="13"/>
          </p:nvPr>
        </p:nvSpPr>
        <p:spPr>
          <a:xfrm>
            <a:off x="977900" y="1291709"/>
            <a:ext cx="8147050" cy="246221"/>
          </a:xfrm>
        </p:spPr>
        <p:txBody>
          <a:bodyPr/>
          <a:lstStyle/>
          <a:p>
            <a:r>
              <a:rPr lang="en-GB" dirty="0"/>
              <a:t>VaR</a:t>
            </a:r>
          </a:p>
        </p:txBody>
      </p:sp>
      <p:sp>
        <p:nvSpPr>
          <p:cNvPr id="5" name="Title 4">
            <a:extLst>
              <a:ext uri="{FF2B5EF4-FFF2-40B4-BE49-F238E27FC236}">
                <a16:creationId xmlns:a16="http://schemas.microsoft.com/office/drawing/2014/main" id="{ABCBB100-8B32-4741-891D-7A7E157F1274}"/>
              </a:ext>
            </a:extLst>
          </p:cNvPr>
          <p:cNvSpPr>
            <a:spLocks noGrp="1"/>
          </p:cNvSpPr>
          <p:nvPr>
            <p:ph type="title"/>
          </p:nvPr>
        </p:nvSpPr>
        <p:spPr/>
        <p:txBody>
          <a:bodyPr/>
          <a:lstStyle/>
          <a:p>
            <a:r>
              <a:rPr lang="en-GB" dirty="0"/>
              <a:t>DOWNSIDE RISK MEASURES</a:t>
            </a:r>
          </a:p>
        </p:txBody>
      </p:sp>
      <p:sp>
        <p:nvSpPr>
          <p:cNvPr id="3" name="Content Placeholder 2">
            <a:extLst>
              <a:ext uri="{FF2B5EF4-FFF2-40B4-BE49-F238E27FC236}">
                <a16:creationId xmlns:a16="http://schemas.microsoft.com/office/drawing/2014/main" id="{E44F20DF-2D28-4E0A-A509-19DC4D700B33}"/>
              </a:ext>
            </a:extLst>
          </p:cNvPr>
          <p:cNvSpPr>
            <a:spLocks noGrp="1"/>
          </p:cNvSpPr>
          <p:nvPr>
            <p:ph sz="quarter" idx="14"/>
          </p:nvPr>
        </p:nvSpPr>
        <p:spPr>
          <a:xfrm>
            <a:off x="977900" y="1713689"/>
            <a:ext cx="3390900" cy="2215991"/>
          </a:xfrm>
        </p:spPr>
        <p:txBody>
          <a:bodyPr/>
          <a:lstStyle/>
          <a:p>
            <a:pPr marL="0" indent="0">
              <a:buNone/>
            </a:pPr>
            <a:r>
              <a:rPr lang="en-GB" dirty="0"/>
              <a:t>VaR, “Value at Risk”, is a measure of downside risk. It tells you what your minimum loss will be in the worst </a:t>
            </a:r>
            <a:r>
              <a:rPr lang="en-GB" i="1" dirty="0"/>
              <a:t>x</a:t>
            </a:r>
            <a:r>
              <a:rPr lang="en-GB" dirty="0"/>
              <a:t>% of cases. </a:t>
            </a:r>
            <a:r>
              <a:rPr lang="en-GB" i="1" dirty="0"/>
              <a:t>x</a:t>
            </a:r>
            <a:r>
              <a:rPr lang="en-GB" dirty="0"/>
              <a:t> is a threshold you choose: typically,</a:t>
            </a:r>
            <a:r>
              <a:rPr lang="en-GB" i="1" dirty="0"/>
              <a:t> </a:t>
            </a:r>
            <a:r>
              <a:rPr lang="en-GB" dirty="0"/>
              <a:t>5 or 1 (or both). For a daily VaR with a threshold of 5%, for example, we’re asking “what’s the best I can   hope for on the worst day of the  month?”</a:t>
            </a:r>
          </a:p>
        </p:txBody>
      </p:sp>
      <p:sp>
        <p:nvSpPr>
          <p:cNvPr id="2" name="Text Placeholder 1">
            <a:extLst>
              <a:ext uri="{FF2B5EF4-FFF2-40B4-BE49-F238E27FC236}">
                <a16:creationId xmlns:a16="http://schemas.microsoft.com/office/drawing/2014/main" id="{DC54EDD1-BF23-4512-9890-AE93742052EE}"/>
              </a:ext>
            </a:extLst>
          </p:cNvPr>
          <p:cNvSpPr>
            <a:spLocks noGrp="1"/>
          </p:cNvSpPr>
          <p:nvPr>
            <p:ph type="body" sz="quarter" idx="15"/>
          </p:nvPr>
        </p:nvSpPr>
        <p:spPr>
          <a:xfrm>
            <a:off x="1076325" y="6390924"/>
            <a:ext cx="3975100" cy="138499"/>
          </a:xfrm>
        </p:spPr>
        <p:txBody>
          <a:bodyPr/>
          <a:lstStyle/>
          <a:p>
            <a:r>
              <a:rPr lang="en-GB" dirty="0"/>
              <a:t>Source: CAIM, November 2024</a:t>
            </a:r>
          </a:p>
        </p:txBody>
      </p:sp>
      <p:sp>
        <p:nvSpPr>
          <p:cNvPr id="12" name="Content Placeholder 2">
            <a:extLst>
              <a:ext uri="{FF2B5EF4-FFF2-40B4-BE49-F238E27FC236}">
                <a16:creationId xmlns:a16="http://schemas.microsoft.com/office/drawing/2014/main" id="{1E697DF3-F68C-4098-B56D-BD1509C330BA}"/>
              </a:ext>
            </a:extLst>
          </p:cNvPr>
          <p:cNvSpPr txBox="1">
            <a:spLocks/>
          </p:cNvSpPr>
          <p:nvPr/>
        </p:nvSpPr>
        <p:spPr>
          <a:xfrm>
            <a:off x="5600700" y="1713689"/>
            <a:ext cx="3390900" cy="1969770"/>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VaR tells you what your </a:t>
            </a:r>
            <a:r>
              <a:rPr lang="en-GB" i="1" dirty="0"/>
              <a:t>minimum</a:t>
            </a:r>
            <a:r>
              <a:rPr lang="en-GB" dirty="0"/>
              <a:t> loss will be if the worst happens. CVaR, or “Conditional Value at Risk” tells you what you can </a:t>
            </a:r>
            <a:r>
              <a:rPr lang="en-GB" i="1" dirty="0"/>
              <a:t>expect</a:t>
            </a:r>
            <a:r>
              <a:rPr lang="en-GB" dirty="0"/>
              <a:t> your loss to be if the worst happens. CVaR is the average value of the tail of the distribution to the left of the </a:t>
            </a:r>
            <a:r>
              <a:rPr lang="en-GB" dirty="0" err="1"/>
              <a:t>VaR.</a:t>
            </a:r>
            <a:r>
              <a:rPr lang="en-GB" dirty="0"/>
              <a:t> It is often regarded as a better measure of risk than </a:t>
            </a:r>
            <a:r>
              <a:rPr lang="en-GB" dirty="0" err="1"/>
              <a:t>VaR.</a:t>
            </a:r>
            <a:r>
              <a:rPr lang="en-GB" dirty="0"/>
              <a:t> </a:t>
            </a:r>
          </a:p>
        </p:txBody>
      </p:sp>
      <p:sp>
        <p:nvSpPr>
          <p:cNvPr id="9" name="Text Placeholder 3">
            <a:extLst>
              <a:ext uri="{FF2B5EF4-FFF2-40B4-BE49-F238E27FC236}">
                <a16:creationId xmlns:a16="http://schemas.microsoft.com/office/drawing/2014/main" id="{C45C3126-F6E9-4A79-80A5-F8190AD0313C}"/>
              </a:ext>
            </a:extLst>
          </p:cNvPr>
          <p:cNvSpPr txBox="1">
            <a:spLocks/>
          </p:cNvSpPr>
          <p:nvPr/>
        </p:nvSpPr>
        <p:spPr>
          <a:xfrm>
            <a:off x="5600700" y="1321140"/>
            <a:ext cx="8147050" cy="246221"/>
          </a:xfrm>
          <a:prstGeom prst="rect">
            <a:avLst/>
          </a:prstGeom>
        </p:spPr>
        <p:txBody>
          <a:bodyPr vert="horz" lIns="0" tIns="0" rIns="0" bIns="0" rtlCol="0" anchor="ctr"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600" b="1" i="0" kern="1200">
                <a:solidFill>
                  <a:schemeClr val="accent2"/>
                </a:solidFill>
                <a:latin typeface="+mn-lt"/>
                <a:ea typeface="Open Sans SemiBold" panose="020B0606030504020204" pitchFamily="34" charset="0"/>
                <a:cs typeface="Open Sans SemiBold" panose="020B0606030504020204" pitchFamily="34" charset="0"/>
              </a:defRPr>
            </a:lvl1pPr>
            <a:lvl2pPr marL="180975" indent="0" algn="l" defTabSz="914400" rtl="0" eaLnBrk="1" latinLnBrk="0" hangingPunct="1">
              <a:lnSpc>
                <a:spcPct val="100000"/>
              </a:lnSpc>
              <a:spcBef>
                <a:spcPts val="0"/>
              </a:spcBef>
              <a:spcAft>
                <a:spcPts val="300"/>
              </a:spcAft>
              <a:buFont typeface="System Font Regular"/>
              <a:buNone/>
              <a:defRPr sz="1600" b="0"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400" b="0"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400" b="0"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CVaR</a:t>
            </a:r>
          </a:p>
        </p:txBody>
      </p:sp>
    </p:spTree>
    <p:extLst>
      <p:ext uri="{BB962C8B-B14F-4D97-AF65-F5344CB8AC3E}">
        <p14:creationId xmlns:p14="http://schemas.microsoft.com/office/powerpoint/2010/main" val="2655076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EF142F-E3BF-4640-8E94-CAD87E8E4DCE}"/>
              </a:ext>
            </a:extLst>
          </p:cNvPr>
          <p:cNvPicPr>
            <a:picLocks noChangeAspect="1"/>
          </p:cNvPicPr>
          <p:nvPr/>
        </p:nvPicPr>
        <p:blipFill>
          <a:blip r:embed="rId3"/>
          <a:stretch>
            <a:fillRect/>
          </a:stretch>
        </p:blipFill>
        <p:spPr>
          <a:xfrm>
            <a:off x="1127125" y="1697099"/>
            <a:ext cx="8147050" cy="4533976"/>
          </a:xfrm>
          <a:prstGeom prst="rect">
            <a:avLst/>
          </a:prstGeom>
        </p:spPr>
      </p:pic>
      <p:sp>
        <p:nvSpPr>
          <p:cNvPr id="5" name="Title 4">
            <a:extLst>
              <a:ext uri="{FF2B5EF4-FFF2-40B4-BE49-F238E27FC236}">
                <a16:creationId xmlns:a16="http://schemas.microsoft.com/office/drawing/2014/main" id="{ABCBB100-8B32-4741-891D-7A7E157F1274}"/>
              </a:ext>
            </a:extLst>
          </p:cNvPr>
          <p:cNvSpPr>
            <a:spLocks noGrp="1"/>
          </p:cNvSpPr>
          <p:nvPr>
            <p:ph type="title"/>
          </p:nvPr>
        </p:nvSpPr>
        <p:spPr/>
        <p:txBody>
          <a:bodyPr/>
          <a:lstStyle/>
          <a:p>
            <a:r>
              <a:rPr lang="en-GB" dirty="0"/>
              <a:t>RETURN AND RISK GO TOGETHER</a:t>
            </a:r>
          </a:p>
        </p:txBody>
      </p:sp>
      <p:sp>
        <p:nvSpPr>
          <p:cNvPr id="3" name="Content Placeholder 2">
            <a:extLst>
              <a:ext uri="{FF2B5EF4-FFF2-40B4-BE49-F238E27FC236}">
                <a16:creationId xmlns:a16="http://schemas.microsoft.com/office/drawing/2014/main" id="{E44F20DF-2D28-4E0A-A509-19DC4D700B33}"/>
              </a:ext>
            </a:extLst>
          </p:cNvPr>
          <p:cNvSpPr>
            <a:spLocks noGrp="1"/>
          </p:cNvSpPr>
          <p:nvPr>
            <p:ph sz="quarter" idx="14"/>
          </p:nvPr>
        </p:nvSpPr>
        <p:spPr>
          <a:xfrm>
            <a:off x="977900" y="1697099"/>
            <a:ext cx="2501900" cy="1723549"/>
          </a:xfrm>
        </p:spPr>
        <p:txBody>
          <a:bodyPr/>
          <a:lstStyle/>
          <a:p>
            <a:pPr marL="0" indent="0">
              <a:buNone/>
            </a:pPr>
            <a:r>
              <a:rPr lang="en-GB" dirty="0"/>
              <a:t>In this example asset B has a tracking error twice that of asset A; but because of its higher forecast mean B has a lower VaR than A. The </a:t>
            </a:r>
            <a:r>
              <a:rPr lang="en-GB" dirty="0" err="1"/>
              <a:t>CVaRs</a:t>
            </a:r>
            <a:r>
              <a:rPr lang="en-GB" dirty="0"/>
              <a:t> of A and B are almost identical.</a:t>
            </a:r>
          </a:p>
        </p:txBody>
      </p:sp>
      <p:sp>
        <p:nvSpPr>
          <p:cNvPr id="2" name="Text Placeholder 1">
            <a:extLst>
              <a:ext uri="{FF2B5EF4-FFF2-40B4-BE49-F238E27FC236}">
                <a16:creationId xmlns:a16="http://schemas.microsoft.com/office/drawing/2014/main" id="{DC54EDD1-BF23-4512-9890-AE93742052EE}"/>
              </a:ext>
            </a:extLst>
          </p:cNvPr>
          <p:cNvSpPr>
            <a:spLocks noGrp="1"/>
          </p:cNvSpPr>
          <p:nvPr>
            <p:ph type="body" sz="quarter" idx="15"/>
          </p:nvPr>
        </p:nvSpPr>
        <p:spPr>
          <a:xfrm>
            <a:off x="1225550" y="6122382"/>
            <a:ext cx="3975100" cy="138499"/>
          </a:xfrm>
        </p:spPr>
        <p:txBody>
          <a:bodyPr/>
          <a:lstStyle/>
          <a:p>
            <a:r>
              <a:rPr lang="en-GB" dirty="0"/>
              <a:t>Source: CAIM, November 2024</a:t>
            </a:r>
          </a:p>
        </p:txBody>
      </p:sp>
      <p:sp>
        <p:nvSpPr>
          <p:cNvPr id="8" name="Text Placeholder 7">
            <a:extLst>
              <a:ext uri="{FF2B5EF4-FFF2-40B4-BE49-F238E27FC236}">
                <a16:creationId xmlns:a16="http://schemas.microsoft.com/office/drawing/2014/main" id="{4DA0F662-A147-433A-905B-1F062108F51A}"/>
              </a:ext>
            </a:extLst>
          </p:cNvPr>
          <p:cNvSpPr>
            <a:spLocks noGrp="1"/>
          </p:cNvSpPr>
          <p:nvPr>
            <p:ph type="body" sz="quarter" idx="13"/>
          </p:nvPr>
        </p:nvSpPr>
        <p:spPr/>
        <p:txBody>
          <a:bodyPr/>
          <a:lstStyle/>
          <a:p>
            <a:r>
              <a:rPr lang="en-GB" dirty="0"/>
              <a:t>Risks are dependent on return estimates</a:t>
            </a:r>
          </a:p>
        </p:txBody>
      </p:sp>
      <p:graphicFrame>
        <p:nvGraphicFramePr>
          <p:cNvPr id="6" name="Table 5">
            <a:extLst>
              <a:ext uri="{FF2B5EF4-FFF2-40B4-BE49-F238E27FC236}">
                <a16:creationId xmlns:a16="http://schemas.microsoft.com/office/drawing/2014/main" id="{DA00CEC5-2CFF-434F-B7CC-14C04FEF4D16}"/>
              </a:ext>
            </a:extLst>
          </p:cNvPr>
          <p:cNvGraphicFramePr>
            <a:graphicFrameLocks noGrp="1"/>
          </p:cNvGraphicFramePr>
          <p:nvPr/>
        </p:nvGraphicFramePr>
        <p:xfrm>
          <a:off x="6144100" y="1352549"/>
          <a:ext cx="2501898" cy="1536051"/>
        </p:xfrm>
        <a:graphic>
          <a:graphicData uri="http://schemas.openxmlformats.org/drawingml/2006/table">
            <a:tbl>
              <a:tblPr/>
              <a:tblGrid>
                <a:gridCol w="760070">
                  <a:extLst>
                    <a:ext uri="{9D8B030D-6E8A-4147-A177-3AD203B41FA5}">
                      <a16:colId xmlns:a16="http://schemas.microsoft.com/office/drawing/2014/main" val="899048547"/>
                    </a:ext>
                  </a:extLst>
                </a:gridCol>
                <a:gridCol w="868667">
                  <a:extLst>
                    <a:ext uri="{9D8B030D-6E8A-4147-A177-3AD203B41FA5}">
                      <a16:colId xmlns:a16="http://schemas.microsoft.com/office/drawing/2014/main" val="4149975736"/>
                    </a:ext>
                  </a:extLst>
                </a:gridCol>
                <a:gridCol w="873161">
                  <a:extLst>
                    <a:ext uri="{9D8B030D-6E8A-4147-A177-3AD203B41FA5}">
                      <a16:colId xmlns:a16="http://schemas.microsoft.com/office/drawing/2014/main" val="683067534"/>
                    </a:ext>
                  </a:extLst>
                </a:gridCol>
              </a:tblGrid>
              <a:tr h="390673">
                <a:tc gridSpan="2">
                  <a:txBody>
                    <a:bodyPr/>
                    <a:lstStyle/>
                    <a:p>
                      <a:pPr algn="l" fontAlgn="b"/>
                      <a:r>
                        <a:rPr lang="en-GB" sz="1200" b="0" i="0" u="none" strike="noStrike" dirty="0">
                          <a:solidFill>
                            <a:srgbClr val="000000"/>
                          </a:solidFill>
                          <a:effectLst/>
                          <a:latin typeface="Calibri" panose="020F0502020204030204" pitchFamily="34" charset="0"/>
                        </a:rPr>
                        <a:t> </a:t>
                      </a:r>
                    </a:p>
                    <a:p>
                      <a:pPr algn="r" fontAlgn="b"/>
                      <a:r>
                        <a:rPr lang="en-GB" sz="1200" b="0" i="0" u="none" strike="noStrike" dirty="0">
                          <a:solidFill>
                            <a:srgbClr val="000000"/>
                          </a:solidFill>
                          <a:effectLst/>
                          <a:latin typeface="Calibri" panose="020F0502020204030204" pitchFamily="34" charset="0"/>
                        </a:rPr>
                        <a:t>VaR Threshold, %</a:t>
                      </a:r>
                    </a:p>
                  </a:txBody>
                  <a:tcPr marL="7262" marR="7262" marT="7262" marB="0" anchor="b">
                    <a:lnL>
                      <a:noFill/>
                    </a:lnL>
                    <a:lnR>
                      <a:noFill/>
                    </a:lnR>
                    <a:lnT>
                      <a:noFill/>
                    </a:lnT>
                    <a:lnB>
                      <a:noFill/>
                    </a:lnB>
                    <a:solidFill>
                      <a:srgbClr val="FFFFFF"/>
                    </a:solidFill>
                  </a:tcPr>
                </a:tc>
                <a:tc hMerge="1">
                  <a:txBody>
                    <a:bodyPr/>
                    <a:lstStyle/>
                    <a:p>
                      <a:pPr algn="r" fontAlgn="b"/>
                      <a:r>
                        <a:rPr lang="en-GB" sz="1000" b="0" i="0" u="none" strike="noStrike" dirty="0">
                          <a:solidFill>
                            <a:srgbClr val="000000"/>
                          </a:solidFill>
                          <a:effectLst/>
                          <a:latin typeface="Calibri" panose="020F0502020204030204" pitchFamily="34" charset="0"/>
                        </a:rPr>
                        <a:t>VaR Threshold, %</a:t>
                      </a:r>
                    </a:p>
                  </a:txBody>
                  <a:tcPr marL="7262" marR="7262" marT="7262" marB="0" anchor="b">
                    <a:lnL>
                      <a:noFill/>
                    </a:lnL>
                    <a:lnR>
                      <a:noFill/>
                    </a:lnR>
                    <a:lnT>
                      <a:noFill/>
                    </a:lnT>
                    <a:lnB>
                      <a:noFill/>
                    </a:lnB>
                    <a:solidFill>
                      <a:srgbClr val="FFFFFF"/>
                    </a:solidFill>
                  </a:tcPr>
                </a:tc>
                <a:tc>
                  <a:txBody>
                    <a:bodyPr/>
                    <a:lstStyle/>
                    <a:p>
                      <a:pPr algn="r" fontAlgn="b"/>
                      <a:r>
                        <a:rPr lang="en-GB" sz="1200" b="0" i="0" u="none" strike="noStrike">
                          <a:solidFill>
                            <a:srgbClr val="000000"/>
                          </a:solidFill>
                          <a:effectLst/>
                          <a:latin typeface="Calibri" panose="020F0502020204030204" pitchFamily="34" charset="0"/>
                        </a:rPr>
                        <a:t>5</a:t>
                      </a:r>
                    </a:p>
                  </a:txBody>
                  <a:tcPr marL="7262" marR="7262" marT="7262" marB="0" anchor="b">
                    <a:lnL>
                      <a:noFill/>
                    </a:lnL>
                    <a:lnR>
                      <a:noFill/>
                    </a:lnR>
                    <a:lnT>
                      <a:noFill/>
                    </a:lnT>
                    <a:lnB>
                      <a:noFill/>
                    </a:lnB>
                    <a:solidFill>
                      <a:srgbClr val="FFFFFF"/>
                    </a:solidFill>
                  </a:tcPr>
                </a:tc>
                <a:extLst>
                  <a:ext uri="{0D108BD9-81ED-4DB2-BD59-A6C34878D82A}">
                    <a16:rowId xmlns:a16="http://schemas.microsoft.com/office/drawing/2014/main" val="2525170485"/>
                  </a:ext>
                </a:extLst>
              </a:tr>
              <a:tr h="145232">
                <a:tc>
                  <a:txBody>
                    <a:bodyPr/>
                    <a:lstStyle/>
                    <a:p>
                      <a:pPr algn="r" fontAlgn="b"/>
                      <a:r>
                        <a:rPr lang="en-GB" sz="1200" b="0" i="0" u="none" strike="noStrike" dirty="0">
                          <a:solidFill>
                            <a:srgbClr val="000000"/>
                          </a:solidFill>
                          <a:effectLst/>
                          <a:latin typeface="Calibri" panose="020F0502020204030204" pitchFamily="34" charset="0"/>
                        </a:rPr>
                        <a:t> </a:t>
                      </a:r>
                    </a:p>
                  </a:txBody>
                  <a:tcPr marL="7262" marR="7262" marT="7262" marB="0" anchor="b">
                    <a:lnL>
                      <a:noFill/>
                    </a:lnL>
                    <a:lnR>
                      <a:noFill/>
                    </a:lnR>
                    <a:lnT>
                      <a:noFill/>
                    </a:lnT>
                    <a:lnB>
                      <a:noFill/>
                    </a:lnB>
                    <a:solidFill>
                      <a:srgbClr val="FFFFFF"/>
                    </a:solidFill>
                  </a:tcPr>
                </a:tc>
                <a:tc>
                  <a:txBody>
                    <a:bodyPr/>
                    <a:lstStyle/>
                    <a:p>
                      <a:pPr algn="l" fontAlgn="b"/>
                      <a:r>
                        <a:rPr lang="en-GB" sz="1200" b="0" i="0" u="none" strike="noStrike" dirty="0">
                          <a:solidFill>
                            <a:srgbClr val="000000"/>
                          </a:solidFill>
                          <a:effectLst/>
                          <a:latin typeface="Calibri" panose="020F0502020204030204" pitchFamily="34" charset="0"/>
                        </a:rPr>
                        <a:t> </a:t>
                      </a:r>
                    </a:p>
                  </a:txBody>
                  <a:tcPr marL="7262" marR="7262" marT="7262" marB="0" anchor="b">
                    <a:lnL>
                      <a:noFill/>
                    </a:lnL>
                    <a:lnR>
                      <a:noFill/>
                    </a:lnR>
                    <a:lnT>
                      <a:noFill/>
                    </a:lnT>
                    <a:lnB>
                      <a:noFill/>
                    </a:lnB>
                    <a:solidFill>
                      <a:srgbClr val="FFFFFF"/>
                    </a:solidFill>
                  </a:tcPr>
                </a:tc>
                <a:tc>
                  <a:txBody>
                    <a:bodyPr/>
                    <a:lstStyle/>
                    <a:p>
                      <a:pPr algn="l" fontAlgn="b"/>
                      <a:r>
                        <a:rPr lang="en-GB" sz="1200" b="0" i="0" u="none" strike="noStrike">
                          <a:solidFill>
                            <a:srgbClr val="000000"/>
                          </a:solidFill>
                          <a:effectLst/>
                          <a:latin typeface="Calibri" panose="020F0502020204030204" pitchFamily="34" charset="0"/>
                        </a:rPr>
                        <a:t> </a:t>
                      </a:r>
                    </a:p>
                  </a:txBody>
                  <a:tcPr marL="7262" marR="7262" marT="7262" marB="0" anchor="b">
                    <a:lnL>
                      <a:noFill/>
                    </a:lnL>
                    <a:lnR>
                      <a:noFill/>
                    </a:lnR>
                    <a:lnT>
                      <a:noFill/>
                    </a:lnT>
                    <a:lnB>
                      <a:noFill/>
                    </a:lnB>
                    <a:solidFill>
                      <a:srgbClr val="FFFFFF"/>
                    </a:solidFill>
                  </a:tcPr>
                </a:tc>
                <a:extLst>
                  <a:ext uri="{0D108BD9-81ED-4DB2-BD59-A6C34878D82A}">
                    <a16:rowId xmlns:a16="http://schemas.microsoft.com/office/drawing/2014/main" val="1967886180"/>
                  </a:ext>
                </a:extLst>
              </a:tr>
              <a:tr h="145232">
                <a:tc>
                  <a:txBody>
                    <a:bodyPr/>
                    <a:lstStyle/>
                    <a:p>
                      <a:pPr algn="l" fontAlgn="b"/>
                      <a:r>
                        <a:rPr lang="en-GB" sz="1200" b="0" i="0" u="none" strike="noStrike" dirty="0">
                          <a:solidFill>
                            <a:srgbClr val="000000"/>
                          </a:solidFill>
                          <a:effectLst/>
                          <a:latin typeface="Calibri" panose="020F0502020204030204" pitchFamily="34" charset="0"/>
                        </a:rPr>
                        <a:t> </a:t>
                      </a:r>
                    </a:p>
                  </a:txBody>
                  <a:tcPr marL="7262" marR="7262" marT="7262" marB="0" anchor="b">
                    <a:lnL>
                      <a:noFill/>
                    </a:lnL>
                    <a:lnR>
                      <a:noFill/>
                    </a:lnR>
                    <a:lnT>
                      <a:noFill/>
                    </a:lnT>
                    <a:lnB>
                      <a:noFill/>
                    </a:lnB>
                    <a:solidFill>
                      <a:srgbClr val="FFFFFF"/>
                    </a:solidFill>
                  </a:tcPr>
                </a:tc>
                <a:tc>
                  <a:txBody>
                    <a:bodyPr/>
                    <a:lstStyle/>
                    <a:p>
                      <a:pPr algn="r" fontAlgn="b"/>
                      <a:r>
                        <a:rPr lang="en-GB" sz="1200" b="0" i="0" u="none" strike="noStrike" dirty="0">
                          <a:solidFill>
                            <a:srgbClr val="000000"/>
                          </a:solidFill>
                          <a:effectLst/>
                          <a:latin typeface="Calibri" panose="020F0502020204030204" pitchFamily="34" charset="0"/>
                        </a:rPr>
                        <a:t>Asset A</a:t>
                      </a:r>
                    </a:p>
                  </a:txBody>
                  <a:tcPr marL="7262" marR="7262" marT="7262"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GB" sz="1200" b="0" i="0" u="none" strike="noStrike">
                          <a:solidFill>
                            <a:srgbClr val="000000"/>
                          </a:solidFill>
                          <a:effectLst/>
                          <a:latin typeface="Calibri" panose="020F0502020204030204" pitchFamily="34" charset="0"/>
                        </a:rPr>
                        <a:t>Asset B</a:t>
                      </a:r>
                    </a:p>
                  </a:txBody>
                  <a:tcPr marL="7262" marR="7262" marT="7262"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93867540"/>
                  </a:ext>
                </a:extLst>
              </a:tr>
              <a:tr h="145232">
                <a:tc>
                  <a:txBody>
                    <a:bodyPr/>
                    <a:lstStyle/>
                    <a:p>
                      <a:pPr algn="r" fontAlgn="b"/>
                      <a:r>
                        <a:rPr lang="en-GB" sz="1200" b="0" i="0" u="none" strike="noStrike" dirty="0">
                          <a:solidFill>
                            <a:srgbClr val="000000"/>
                          </a:solidFill>
                          <a:effectLst/>
                          <a:latin typeface="Calibri" panose="020F0502020204030204" pitchFamily="34" charset="0"/>
                        </a:rPr>
                        <a:t>Mean</a:t>
                      </a:r>
                    </a:p>
                  </a:txBody>
                  <a:tcPr marL="7262" marR="7262" marT="7262" marB="0" anchor="b">
                    <a:lnL>
                      <a:noFill/>
                    </a:lnL>
                    <a:lnR>
                      <a:noFill/>
                    </a:lnR>
                    <a:lnT>
                      <a:noFill/>
                    </a:lnT>
                    <a:lnB>
                      <a:noFill/>
                    </a:lnB>
                    <a:solidFill>
                      <a:srgbClr val="FFFFFF"/>
                    </a:solidFill>
                  </a:tcPr>
                </a:tc>
                <a:tc>
                  <a:txBody>
                    <a:bodyPr/>
                    <a:lstStyle/>
                    <a:p>
                      <a:pPr algn="r" fontAlgn="b"/>
                      <a:r>
                        <a:rPr lang="en-GB" sz="1200" b="0" i="0" u="none" strike="noStrike" dirty="0">
                          <a:solidFill>
                            <a:srgbClr val="000000"/>
                          </a:solidFill>
                          <a:effectLst/>
                          <a:latin typeface="Calibri" panose="020F0502020204030204" pitchFamily="34" charset="0"/>
                        </a:rPr>
                        <a:t>0</a:t>
                      </a:r>
                    </a:p>
                  </a:txBody>
                  <a:tcPr marL="7262" marR="7262" marT="7262"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GB" sz="1200" b="0" i="0" u="none" strike="noStrike" dirty="0">
                          <a:solidFill>
                            <a:srgbClr val="000000"/>
                          </a:solidFill>
                          <a:effectLst/>
                          <a:latin typeface="Calibri" panose="020F0502020204030204" pitchFamily="34" charset="0"/>
                        </a:rPr>
                        <a:t>2</a:t>
                      </a:r>
                    </a:p>
                  </a:txBody>
                  <a:tcPr marL="7262" marR="7262" marT="7262"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285710419"/>
                  </a:ext>
                </a:extLst>
              </a:tr>
              <a:tr h="145232">
                <a:tc>
                  <a:txBody>
                    <a:bodyPr/>
                    <a:lstStyle/>
                    <a:p>
                      <a:pPr algn="r" fontAlgn="b"/>
                      <a:r>
                        <a:rPr lang="en-GB" sz="1200" b="0" i="0" u="none" strike="noStrike" dirty="0">
                          <a:solidFill>
                            <a:srgbClr val="000000"/>
                          </a:solidFill>
                          <a:effectLst/>
                          <a:latin typeface="Calibri" panose="020F0502020204030204" pitchFamily="34" charset="0"/>
                        </a:rPr>
                        <a:t>Std Dev</a:t>
                      </a:r>
                    </a:p>
                  </a:txBody>
                  <a:tcPr marL="7262" marR="7262" marT="7262" marB="0" anchor="b">
                    <a:lnL>
                      <a:noFill/>
                    </a:lnL>
                    <a:lnR>
                      <a:noFill/>
                    </a:lnR>
                    <a:lnT>
                      <a:noFill/>
                    </a:lnT>
                    <a:lnB>
                      <a:noFill/>
                    </a:lnB>
                    <a:solidFill>
                      <a:srgbClr val="FFFFFF"/>
                    </a:solidFill>
                  </a:tcPr>
                </a:tc>
                <a:tc>
                  <a:txBody>
                    <a:bodyPr/>
                    <a:lstStyle/>
                    <a:p>
                      <a:pPr algn="r" fontAlgn="b"/>
                      <a:r>
                        <a:rPr lang="en-GB" sz="1200" b="0" i="0" u="none" strike="noStrike" dirty="0">
                          <a:solidFill>
                            <a:srgbClr val="000000"/>
                          </a:solidFill>
                          <a:effectLst/>
                          <a:latin typeface="Calibri" panose="020F0502020204030204" pitchFamily="34" charset="0"/>
                        </a:rPr>
                        <a:t>1</a:t>
                      </a:r>
                    </a:p>
                  </a:txBody>
                  <a:tcPr marL="7262" marR="7262" marT="7262" marB="0" anchor="b">
                    <a:lnL>
                      <a:noFill/>
                    </a:lnL>
                    <a:lnR>
                      <a:noFill/>
                    </a:lnR>
                    <a:lnT>
                      <a:noFill/>
                    </a:lnT>
                    <a:lnB>
                      <a:noFill/>
                    </a:lnB>
                    <a:solidFill>
                      <a:srgbClr val="FFFFFF"/>
                    </a:solidFill>
                  </a:tcPr>
                </a:tc>
                <a:tc>
                  <a:txBody>
                    <a:bodyPr/>
                    <a:lstStyle/>
                    <a:p>
                      <a:pPr algn="r" fontAlgn="b"/>
                      <a:r>
                        <a:rPr lang="en-GB" sz="1200" b="0" i="0" u="none" strike="noStrike" dirty="0">
                          <a:solidFill>
                            <a:srgbClr val="000000"/>
                          </a:solidFill>
                          <a:effectLst/>
                          <a:latin typeface="Calibri" panose="020F0502020204030204" pitchFamily="34" charset="0"/>
                        </a:rPr>
                        <a:t>2</a:t>
                      </a:r>
                    </a:p>
                  </a:txBody>
                  <a:tcPr marL="7262" marR="7262" marT="7262" marB="0" anchor="b">
                    <a:lnL>
                      <a:noFill/>
                    </a:lnL>
                    <a:lnR>
                      <a:noFill/>
                    </a:lnR>
                    <a:lnT>
                      <a:noFill/>
                    </a:lnT>
                    <a:lnB>
                      <a:noFill/>
                    </a:lnB>
                    <a:solidFill>
                      <a:srgbClr val="FFFFFF"/>
                    </a:solidFill>
                  </a:tcPr>
                </a:tc>
                <a:extLst>
                  <a:ext uri="{0D108BD9-81ED-4DB2-BD59-A6C34878D82A}">
                    <a16:rowId xmlns:a16="http://schemas.microsoft.com/office/drawing/2014/main" val="3426800764"/>
                  </a:ext>
                </a:extLst>
              </a:tr>
              <a:tr h="145232">
                <a:tc>
                  <a:txBody>
                    <a:bodyPr/>
                    <a:lstStyle/>
                    <a:p>
                      <a:pPr algn="r" fontAlgn="b"/>
                      <a:r>
                        <a:rPr lang="en-GB" sz="1200" b="0" i="0" u="none" strike="noStrike" dirty="0">
                          <a:solidFill>
                            <a:srgbClr val="000000"/>
                          </a:solidFill>
                          <a:effectLst/>
                          <a:latin typeface="Calibri" panose="020F0502020204030204" pitchFamily="34" charset="0"/>
                        </a:rPr>
                        <a:t>VaR</a:t>
                      </a:r>
                    </a:p>
                  </a:txBody>
                  <a:tcPr marL="7262" marR="7262" marT="7262" marB="0" anchor="b">
                    <a:lnL>
                      <a:noFill/>
                    </a:lnL>
                    <a:lnR>
                      <a:noFill/>
                    </a:lnR>
                    <a:lnT>
                      <a:noFill/>
                    </a:lnT>
                    <a:lnB>
                      <a:noFill/>
                    </a:lnB>
                    <a:solidFill>
                      <a:srgbClr val="FFFFFF"/>
                    </a:solidFill>
                  </a:tcPr>
                </a:tc>
                <a:tc>
                  <a:txBody>
                    <a:bodyPr/>
                    <a:lstStyle/>
                    <a:p>
                      <a:pPr algn="r" fontAlgn="b"/>
                      <a:r>
                        <a:rPr lang="en-GB" sz="1200" b="0" i="0" u="none" strike="noStrike">
                          <a:solidFill>
                            <a:srgbClr val="000000"/>
                          </a:solidFill>
                          <a:effectLst/>
                          <a:latin typeface="Calibri" panose="020F0502020204030204" pitchFamily="34" charset="0"/>
                        </a:rPr>
                        <a:t>-1.64</a:t>
                      </a:r>
                    </a:p>
                  </a:txBody>
                  <a:tcPr marL="9525" marR="9525" marT="9525" marB="0" anchor="b">
                    <a:lnL>
                      <a:noFill/>
                    </a:lnL>
                    <a:lnR>
                      <a:noFill/>
                    </a:lnR>
                    <a:lnT>
                      <a:noFill/>
                    </a:lnT>
                    <a:lnB>
                      <a:noFill/>
                    </a:lnB>
                    <a:solidFill>
                      <a:srgbClr val="FFFFFF"/>
                    </a:solidFill>
                  </a:tcPr>
                </a:tc>
                <a:tc>
                  <a:txBody>
                    <a:bodyPr/>
                    <a:lstStyle/>
                    <a:p>
                      <a:pPr algn="r" fontAlgn="b"/>
                      <a:r>
                        <a:rPr lang="en-GB" sz="1200" b="0" i="0" u="none" strike="noStrike" dirty="0">
                          <a:solidFill>
                            <a:srgbClr val="000000"/>
                          </a:solidFill>
                          <a:effectLst/>
                          <a:latin typeface="Calibri" panose="020F0502020204030204" pitchFamily="34" charset="0"/>
                        </a:rPr>
                        <a:t>-1.29</a:t>
                      </a: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1885993983"/>
                  </a:ext>
                </a:extLst>
              </a:tr>
              <a:tr h="145232">
                <a:tc>
                  <a:txBody>
                    <a:bodyPr/>
                    <a:lstStyle/>
                    <a:p>
                      <a:pPr algn="r" fontAlgn="b"/>
                      <a:r>
                        <a:rPr lang="en-GB" sz="1200" b="0" i="0" u="none" strike="noStrike" dirty="0">
                          <a:solidFill>
                            <a:srgbClr val="000000"/>
                          </a:solidFill>
                          <a:effectLst/>
                          <a:latin typeface="Calibri" panose="020F0502020204030204" pitchFamily="34" charset="0"/>
                        </a:rPr>
                        <a:t>CVaR</a:t>
                      </a:r>
                    </a:p>
                  </a:txBody>
                  <a:tcPr marL="7262" marR="7262" marT="7262" marB="0" anchor="b">
                    <a:lnL>
                      <a:noFill/>
                    </a:lnL>
                    <a:lnR>
                      <a:noFill/>
                    </a:lnR>
                    <a:lnT>
                      <a:noFill/>
                    </a:lnT>
                    <a:lnB>
                      <a:noFill/>
                    </a:lnB>
                    <a:solidFill>
                      <a:srgbClr val="FFFFFF"/>
                    </a:solidFill>
                  </a:tcPr>
                </a:tc>
                <a:tc>
                  <a:txBody>
                    <a:bodyPr/>
                    <a:lstStyle/>
                    <a:p>
                      <a:pPr algn="r" fontAlgn="b"/>
                      <a:r>
                        <a:rPr lang="en-GB" sz="1200" b="0" i="0" u="none" strike="noStrike">
                          <a:solidFill>
                            <a:srgbClr val="000000"/>
                          </a:solidFill>
                          <a:effectLst/>
                          <a:latin typeface="Calibri" panose="020F0502020204030204" pitchFamily="34" charset="0"/>
                        </a:rPr>
                        <a:t>-2.06</a:t>
                      </a:r>
                    </a:p>
                  </a:txBody>
                  <a:tcPr marL="9525" marR="9525" marT="9525" marB="0" anchor="b">
                    <a:lnL>
                      <a:noFill/>
                    </a:lnL>
                    <a:lnR>
                      <a:noFill/>
                    </a:lnR>
                    <a:lnT>
                      <a:noFill/>
                    </a:lnT>
                    <a:lnB>
                      <a:noFill/>
                    </a:lnB>
                    <a:solidFill>
                      <a:srgbClr val="FFFFFF"/>
                    </a:solidFill>
                  </a:tcPr>
                </a:tc>
                <a:tc>
                  <a:txBody>
                    <a:bodyPr/>
                    <a:lstStyle/>
                    <a:p>
                      <a:pPr algn="r" fontAlgn="b"/>
                      <a:r>
                        <a:rPr lang="en-GB" sz="1200" b="0" i="0" u="none" strike="noStrike" dirty="0">
                          <a:solidFill>
                            <a:srgbClr val="000000"/>
                          </a:solidFill>
                          <a:effectLst/>
                          <a:latin typeface="Calibri" panose="020F0502020204030204" pitchFamily="34" charset="0"/>
                        </a:rPr>
                        <a:t>-2.13</a:t>
                      </a: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2442393498"/>
                  </a:ext>
                </a:extLst>
              </a:tr>
            </a:tbl>
          </a:graphicData>
        </a:graphic>
      </p:graphicFrame>
    </p:spTree>
    <p:extLst>
      <p:ext uri="{BB962C8B-B14F-4D97-AF65-F5344CB8AC3E}">
        <p14:creationId xmlns:p14="http://schemas.microsoft.com/office/powerpoint/2010/main" val="679153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75CECB5-9578-462D-95F3-C3BDC685BE49}"/>
              </a:ext>
            </a:extLst>
          </p:cNvPr>
          <p:cNvPicPr>
            <a:picLocks noChangeAspect="1"/>
          </p:cNvPicPr>
          <p:nvPr/>
        </p:nvPicPr>
        <p:blipFill>
          <a:blip r:embed="rId2"/>
          <a:stretch>
            <a:fillRect/>
          </a:stretch>
        </p:blipFill>
        <p:spPr>
          <a:xfrm>
            <a:off x="2920455" y="4638889"/>
            <a:ext cx="6286231" cy="1893700"/>
          </a:xfrm>
          <a:prstGeom prst="rect">
            <a:avLst/>
          </a:prstGeom>
        </p:spPr>
      </p:pic>
      <p:pic>
        <p:nvPicPr>
          <p:cNvPr id="17" name="Picture 16">
            <a:extLst>
              <a:ext uri="{FF2B5EF4-FFF2-40B4-BE49-F238E27FC236}">
                <a16:creationId xmlns:a16="http://schemas.microsoft.com/office/drawing/2014/main" id="{B2475CDC-5411-436C-ACB3-B666B5C98E97}"/>
              </a:ext>
            </a:extLst>
          </p:cNvPr>
          <p:cNvPicPr>
            <a:picLocks noChangeAspect="1"/>
          </p:cNvPicPr>
          <p:nvPr/>
        </p:nvPicPr>
        <p:blipFill>
          <a:blip r:embed="rId3"/>
          <a:stretch>
            <a:fillRect/>
          </a:stretch>
        </p:blipFill>
        <p:spPr>
          <a:xfrm>
            <a:off x="2920455" y="2886879"/>
            <a:ext cx="6151234" cy="1893700"/>
          </a:xfrm>
          <a:prstGeom prst="rect">
            <a:avLst/>
          </a:prstGeom>
        </p:spPr>
      </p:pic>
      <p:pic>
        <p:nvPicPr>
          <p:cNvPr id="7" name="Picture 6">
            <a:extLst>
              <a:ext uri="{FF2B5EF4-FFF2-40B4-BE49-F238E27FC236}">
                <a16:creationId xmlns:a16="http://schemas.microsoft.com/office/drawing/2014/main" id="{E238FC24-6BD3-48DC-9C73-4E6D356F872D}"/>
              </a:ext>
            </a:extLst>
          </p:cNvPr>
          <p:cNvPicPr>
            <a:picLocks noChangeAspect="1"/>
          </p:cNvPicPr>
          <p:nvPr/>
        </p:nvPicPr>
        <p:blipFill>
          <a:blip r:embed="rId4"/>
          <a:stretch>
            <a:fillRect/>
          </a:stretch>
        </p:blipFill>
        <p:spPr>
          <a:xfrm>
            <a:off x="2650461" y="1296467"/>
            <a:ext cx="6556226" cy="1702725"/>
          </a:xfrm>
          <a:prstGeom prst="rect">
            <a:avLst/>
          </a:prstGeom>
        </p:spPr>
      </p:pic>
      <p:pic>
        <p:nvPicPr>
          <p:cNvPr id="14" name="Picture 13">
            <a:extLst>
              <a:ext uri="{FF2B5EF4-FFF2-40B4-BE49-F238E27FC236}">
                <a16:creationId xmlns:a16="http://schemas.microsoft.com/office/drawing/2014/main" id="{75684003-23E6-4B0F-BD3C-2A76D71EC818}"/>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2000"/>
                    </a14:imgEffect>
                    <a14:imgEffect>
                      <a14:saturation sat="0"/>
                    </a14:imgEffect>
                    <a14:imgEffect>
                      <a14:brightnessContrast bright="40000" contrast="95000"/>
                    </a14:imgEffect>
                  </a14:imgLayer>
                </a14:imgProps>
              </a:ext>
            </a:extLst>
          </a:blip>
          <a:stretch>
            <a:fillRect/>
          </a:stretch>
        </p:blipFill>
        <p:spPr>
          <a:xfrm>
            <a:off x="977900" y="5619690"/>
            <a:ext cx="1180824" cy="907708"/>
          </a:xfrm>
          <a:prstGeom prst="rect">
            <a:avLst/>
          </a:prstGeom>
          <a:solidFill>
            <a:schemeClr val="bg1"/>
          </a:solidFill>
        </p:spPr>
      </p:pic>
      <p:sp>
        <p:nvSpPr>
          <p:cNvPr id="8" name="Text Placeholder 7">
            <a:extLst>
              <a:ext uri="{FF2B5EF4-FFF2-40B4-BE49-F238E27FC236}">
                <a16:creationId xmlns:a16="http://schemas.microsoft.com/office/drawing/2014/main" id="{8D9BAEE6-6D37-4961-9650-DE9BA6312EFD}"/>
              </a:ext>
            </a:extLst>
          </p:cNvPr>
          <p:cNvSpPr>
            <a:spLocks noGrp="1"/>
          </p:cNvSpPr>
          <p:nvPr>
            <p:ph type="body" sz="quarter" idx="19"/>
          </p:nvPr>
        </p:nvSpPr>
        <p:spPr>
          <a:xfrm>
            <a:off x="7695291" y="6430878"/>
            <a:ext cx="2367237" cy="138499"/>
          </a:xfrm>
        </p:spPr>
        <p:txBody>
          <a:bodyPr/>
          <a:lstStyle/>
          <a:p>
            <a:r>
              <a:rPr lang="en-GB" dirty="0"/>
              <a:t>Source: ICE, CAIM, November 2024</a:t>
            </a:r>
          </a:p>
        </p:txBody>
      </p:sp>
      <p:sp>
        <p:nvSpPr>
          <p:cNvPr id="5" name="Title 4">
            <a:extLst>
              <a:ext uri="{FF2B5EF4-FFF2-40B4-BE49-F238E27FC236}">
                <a16:creationId xmlns:a16="http://schemas.microsoft.com/office/drawing/2014/main" id="{3CC548FA-8BC3-490F-B13B-B299ED97B88B}"/>
              </a:ext>
            </a:extLst>
          </p:cNvPr>
          <p:cNvSpPr>
            <a:spLocks noGrp="1"/>
          </p:cNvSpPr>
          <p:nvPr>
            <p:ph type="title"/>
          </p:nvPr>
        </p:nvSpPr>
        <p:spPr>
          <a:xfrm>
            <a:off x="979200" y="343203"/>
            <a:ext cx="6316950" cy="664797"/>
          </a:xfrm>
        </p:spPr>
        <p:txBody>
          <a:bodyPr/>
          <a:lstStyle/>
          <a:p>
            <a:r>
              <a:rPr lang="en-GB" dirty="0"/>
              <a:t>WHAT’s WRONG WITH THE </a:t>
            </a:r>
            <a:br>
              <a:rPr lang="en-GB" dirty="0"/>
            </a:br>
            <a:r>
              <a:rPr lang="en-GB" dirty="0"/>
              <a:t>NORMAL DISTRIBUTION?</a:t>
            </a:r>
          </a:p>
        </p:txBody>
      </p:sp>
      <p:sp>
        <p:nvSpPr>
          <p:cNvPr id="13" name="Text Placeholder 3">
            <a:extLst>
              <a:ext uri="{FF2B5EF4-FFF2-40B4-BE49-F238E27FC236}">
                <a16:creationId xmlns:a16="http://schemas.microsoft.com/office/drawing/2014/main" id="{7073D6BA-6805-4E77-BBE2-EFE82D22F4EE}"/>
              </a:ext>
            </a:extLst>
          </p:cNvPr>
          <p:cNvSpPr txBox="1">
            <a:spLocks/>
          </p:cNvSpPr>
          <p:nvPr/>
        </p:nvSpPr>
        <p:spPr>
          <a:xfrm>
            <a:off x="7072718" y="4981037"/>
            <a:ext cx="1836057" cy="246221"/>
          </a:xfrm>
          <a:prstGeom prst="rect">
            <a:avLst/>
          </a:prstGeom>
        </p:spPr>
        <p:txBody>
          <a:bodyPr vert="horz" wrap="square" lIns="0" tIns="0" rIns="0" bIns="0" rtlCol="0" anchor="ctr"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600" b="1" i="0" kern="1200">
                <a:solidFill>
                  <a:schemeClr val="accent2"/>
                </a:solidFill>
                <a:latin typeface="+mn-lt"/>
                <a:ea typeface="Open Sans SemiBold" panose="020B0606030504020204" pitchFamily="34" charset="0"/>
                <a:cs typeface="Open Sans SemiBold" panose="020B0606030504020204" pitchFamily="34" charset="0"/>
              </a:defRPr>
            </a:lvl1pPr>
            <a:lvl2pPr marL="180975" indent="0" algn="l" defTabSz="914400" rtl="0" eaLnBrk="1" latinLnBrk="0" hangingPunct="1">
              <a:lnSpc>
                <a:spcPct val="100000"/>
              </a:lnSpc>
              <a:spcBef>
                <a:spcPts val="0"/>
              </a:spcBef>
              <a:spcAft>
                <a:spcPts val="300"/>
              </a:spcAft>
              <a:buFont typeface="System Font Regular"/>
              <a:buNone/>
              <a:defRPr sz="1600" b="0"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400" b="0"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400" b="0"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GB" dirty="0">
                <a:solidFill>
                  <a:schemeClr val="tx1"/>
                </a:solidFill>
              </a:rPr>
              <a:t>US HY Corporates</a:t>
            </a:r>
          </a:p>
        </p:txBody>
      </p:sp>
      <p:sp>
        <p:nvSpPr>
          <p:cNvPr id="11" name="Text Placeholder 3">
            <a:extLst>
              <a:ext uri="{FF2B5EF4-FFF2-40B4-BE49-F238E27FC236}">
                <a16:creationId xmlns:a16="http://schemas.microsoft.com/office/drawing/2014/main" id="{EF4E96A9-D09C-4C71-A469-70EBDE0716C2}"/>
              </a:ext>
            </a:extLst>
          </p:cNvPr>
          <p:cNvSpPr txBox="1">
            <a:spLocks/>
          </p:cNvSpPr>
          <p:nvPr/>
        </p:nvSpPr>
        <p:spPr>
          <a:xfrm>
            <a:off x="7072720" y="1592429"/>
            <a:ext cx="1836057" cy="246221"/>
          </a:xfrm>
          <a:prstGeom prst="rect">
            <a:avLst/>
          </a:prstGeom>
        </p:spPr>
        <p:txBody>
          <a:bodyPr vert="horz" wrap="square" lIns="0" tIns="0" rIns="0" bIns="0" rtlCol="0" anchor="ctr"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600" b="1" i="0" kern="1200">
                <a:solidFill>
                  <a:schemeClr val="accent2"/>
                </a:solidFill>
                <a:latin typeface="+mn-lt"/>
                <a:ea typeface="Open Sans SemiBold" panose="020B0606030504020204" pitchFamily="34" charset="0"/>
                <a:cs typeface="Open Sans SemiBold" panose="020B0606030504020204" pitchFamily="34" charset="0"/>
              </a:defRPr>
            </a:lvl1pPr>
            <a:lvl2pPr marL="180975" indent="0" algn="l" defTabSz="914400" rtl="0" eaLnBrk="1" latinLnBrk="0" hangingPunct="1">
              <a:lnSpc>
                <a:spcPct val="100000"/>
              </a:lnSpc>
              <a:spcBef>
                <a:spcPts val="0"/>
              </a:spcBef>
              <a:spcAft>
                <a:spcPts val="300"/>
              </a:spcAft>
              <a:buFont typeface="System Font Regular"/>
              <a:buNone/>
              <a:defRPr sz="1600" b="0"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400" b="0"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400" b="0"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GB" dirty="0">
                <a:solidFill>
                  <a:schemeClr val="tx1"/>
                </a:solidFill>
              </a:rPr>
              <a:t>US Treasuries</a:t>
            </a:r>
          </a:p>
        </p:txBody>
      </p:sp>
      <p:sp>
        <p:nvSpPr>
          <p:cNvPr id="12" name="Text Placeholder 3">
            <a:extLst>
              <a:ext uri="{FF2B5EF4-FFF2-40B4-BE49-F238E27FC236}">
                <a16:creationId xmlns:a16="http://schemas.microsoft.com/office/drawing/2014/main" id="{7419225F-7E59-4FDE-814F-68370F7AD09F}"/>
              </a:ext>
            </a:extLst>
          </p:cNvPr>
          <p:cNvSpPr txBox="1">
            <a:spLocks/>
          </p:cNvSpPr>
          <p:nvPr/>
        </p:nvSpPr>
        <p:spPr>
          <a:xfrm>
            <a:off x="7072719" y="3280739"/>
            <a:ext cx="1836057" cy="246221"/>
          </a:xfrm>
          <a:prstGeom prst="rect">
            <a:avLst/>
          </a:prstGeom>
        </p:spPr>
        <p:txBody>
          <a:bodyPr vert="horz" wrap="square" lIns="0" tIns="0" rIns="0" bIns="0" rtlCol="0" anchor="ctr"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600" b="1" i="0" kern="1200">
                <a:solidFill>
                  <a:schemeClr val="accent2"/>
                </a:solidFill>
                <a:latin typeface="+mn-lt"/>
                <a:ea typeface="Open Sans SemiBold" panose="020B0606030504020204" pitchFamily="34" charset="0"/>
                <a:cs typeface="Open Sans SemiBold" panose="020B0606030504020204" pitchFamily="34" charset="0"/>
              </a:defRPr>
            </a:lvl1pPr>
            <a:lvl2pPr marL="180975" indent="0" algn="l" defTabSz="914400" rtl="0" eaLnBrk="1" latinLnBrk="0" hangingPunct="1">
              <a:lnSpc>
                <a:spcPct val="100000"/>
              </a:lnSpc>
              <a:spcBef>
                <a:spcPts val="0"/>
              </a:spcBef>
              <a:spcAft>
                <a:spcPts val="300"/>
              </a:spcAft>
              <a:buFont typeface="System Font Regular"/>
              <a:buNone/>
              <a:defRPr sz="1600" b="0"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400" b="0"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400" b="0"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GB" dirty="0">
                <a:solidFill>
                  <a:schemeClr val="tx1"/>
                </a:solidFill>
              </a:rPr>
              <a:t>US IG Corporates</a:t>
            </a:r>
          </a:p>
        </p:txBody>
      </p:sp>
      <p:sp>
        <p:nvSpPr>
          <p:cNvPr id="3" name="Content Placeholder 2">
            <a:extLst>
              <a:ext uri="{FF2B5EF4-FFF2-40B4-BE49-F238E27FC236}">
                <a16:creationId xmlns:a16="http://schemas.microsoft.com/office/drawing/2014/main" id="{B6F0967B-DD96-4FD5-9396-B0512686D274}"/>
              </a:ext>
            </a:extLst>
          </p:cNvPr>
          <p:cNvSpPr>
            <a:spLocks noGrp="1"/>
          </p:cNvSpPr>
          <p:nvPr>
            <p:ph sz="quarter" idx="14"/>
          </p:nvPr>
        </p:nvSpPr>
        <p:spPr>
          <a:xfrm>
            <a:off x="963385" y="1430992"/>
            <a:ext cx="3989615" cy="4739759"/>
          </a:xfrm>
        </p:spPr>
        <p:txBody>
          <a:bodyPr/>
          <a:lstStyle/>
          <a:p>
            <a:pPr marL="0" indent="0">
              <a:buNone/>
            </a:pPr>
            <a:endParaRPr lang="en-GB" dirty="0">
              <a:latin typeface="+mn-lt"/>
            </a:endParaRPr>
          </a:p>
          <a:p>
            <a:pPr marL="0" indent="0">
              <a:buNone/>
            </a:pPr>
            <a:r>
              <a:rPr lang="en-GB" dirty="0">
                <a:latin typeface="+mn-lt"/>
              </a:rPr>
              <a:t>If we look at a histogram of the monthly returns of US Treasuries over the past 20 years, it matches a normal distribution pretty well.</a:t>
            </a:r>
          </a:p>
          <a:p>
            <a:pPr marL="0" indent="0">
              <a:buNone/>
            </a:pPr>
            <a:endParaRPr lang="en-GB" dirty="0">
              <a:latin typeface="+mn-lt"/>
            </a:endParaRPr>
          </a:p>
          <a:p>
            <a:pPr marL="0" indent="0">
              <a:buNone/>
            </a:pPr>
            <a:endParaRPr lang="en-GB" dirty="0">
              <a:latin typeface="+mn-lt"/>
            </a:endParaRPr>
          </a:p>
          <a:p>
            <a:pPr marL="0" indent="0">
              <a:buNone/>
            </a:pPr>
            <a:r>
              <a:rPr lang="en-GB" dirty="0">
                <a:latin typeface="+mn-lt"/>
              </a:rPr>
              <a:t>However, for less liquid markets subject to credit risks, we often find that there was a greater likelihood of extreme events than the normal distribution predicts: a phenomenon known as “leptokurtosis”.</a:t>
            </a:r>
          </a:p>
          <a:p>
            <a:pPr marL="0" indent="0">
              <a:buNone/>
            </a:pPr>
            <a:endParaRPr lang="en-GB" sz="1200" dirty="0">
              <a:latin typeface="+mn-lt"/>
            </a:endParaRPr>
          </a:p>
          <a:p>
            <a:pPr marL="0" indent="0">
              <a:buNone/>
            </a:pPr>
            <a:endParaRPr lang="en-GB" dirty="0">
              <a:latin typeface="+mn-lt"/>
            </a:endParaRPr>
          </a:p>
          <a:p>
            <a:pPr marL="0" indent="0">
              <a:buNone/>
            </a:pPr>
            <a:r>
              <a:rPr lang="en-GB" dirty="0">
                <a:latin typeface="+mn-lt"/>
              </a:rPr>
              <a:t>This means there is a role for downside risk measures in addition to the more common volatility and tracking error.</a:t>
            </a:r>
          </a:p>
          <a:p>
            <a:pPr marL="0" indent="0">
              <a:buNone/>
            </a:pPr>
            <a:endParaRPr lang="en-GB" sz="1600" dirty="0">
              <a:latin typeface="+mn-lt"/>
            </a:endParaRPr>
          </a:p>
          <a:p>
            <a:pPr marL="0" indent="0">
              <a:buNone/>
            </a:pPr>
            <a:endParaRPr lang="en-GB" sz="1600" dirty="0">
              <a:latin typeface="+mn-lt"/>
            </a:endParaRPr>
          </a:p>
        </p:txBody>
      </p:sp>
      <p:sp>
        <p:nvSpPr>
          <p:cNvPr id="4" name="Text Placeholder 3">
            <a:extLst>
              <a:ext uri="{FF2B5EF4-FFF2-40B4-BE49-F238E27FC236}">
                <a16:creationId xmlns:a16="http://schemas.microsoft.com/office/drawing/2014/main" id="{221A8166-3761-4441-A915-D8B7AB8246AD}"/>
              </a:ext>
            </a:extLst>
          </p:cNvPr>
          <p:cNvSpPr>
            <a:spLocks noGrp="1"/>
          </p:cNvSpPr>
          <p:nvPr>
            <p:ph type="body" sz="quarter" idx="13"/>
          </p:nvPr>
        </p:nvSpPr>
        <p:spPr>
          <a:xfrm>
            <a:off x="977900" y="1229439"/>
            <a:ext cx="4131129" cy="265691"/>
          </a:xfrm>
        </p:spPr>
        <p:txBody>
          <a:bodyPr/>
          <a:lstStyle/>
          <a:p>
            <a:r>
              <a:rPr lang="en-GB" dirty="0"/>
              <a:t>Historical return distributions often have fat tails</a:t>
            </a:r>
          </a:p>
        </p:txBody>
      </p:sp>
    </p:spTree>
    <p:extLst>
      <p:ext uri="{BB962C8B-B14F-4D97-AF65-F5344CB8AC3E}">
        <p14:creationId xmlns:p14="http://schemas.microsoft.com/office/powerpoint/2010/main" val="2149661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a:extLst>
              <a:ext uri="{FF2B5EF4-FFF2-40B4-BE49-F238E27FC236}">
                <a16:creationId xmlns:a16="http://schemas.microsoft.com/office/drawing/2014/main" id="{5FACEF63-2802-4047-F005-A315F1B40ADB}"/>
              </a:ext>
            </a:extLst>
          </p:cNvPr>
          <p:cNvGraphicFramePr>
            <a:graphicFrameLocks noGrp="1"/>
          </p:cNvGraphicFramePr>
          <p:nvPr>
            <p:ph sz="quarter" idx="14"/>
            <p:extLst>
              <p:ext uri="{D42A27DB-BD31-4B8C-83A1-F6EECF244321}">
                <p14:modId xmlns:p14="http://schemas.microsoft.com/office/powerpoint/2010/main" val="1042166428"/>
              </p:ext>
            </p:extLst>
          </p:nvPr>
        </p:nvGraphicFramePr>
        <p:xfrm>
          <a:off x="1915886" y="1319770"/>
          <a:ext cx="6589711" cy="3663359"/>
        </p:xfrm>
        <a:graphic>
          <a:graphicData uri="http://schemas.openxmlformats.org/drawingml/2006/chart">
            <c:chart xmlns:c="http://schemas.openxmlformats.org/drawingml/2006/chart" xmlns:r="http://schemas.openxmlformats.org/officeDocument/2006/relationships" r:id="rId2"/>
          </a:graphicData>
        </a:graphic>
      </p:graphicFrame>
      <p:sp>
        <p:nvSpPr>
          <p:cNvPr id="9" name="Title 8">
            <a:extLst>
              <a:ext uri="{FF2B5EF4-FFF2-40B4-BE49-F238E27FC236}">
                <a16:creationId xmlns:a16="http://schemas.microsoft.com/office/drawing/2014/main" id="{5C12EE48-A485-D228-49CF-B7356F77D293}"/>
              </a:ext>
            </a:extLst>
          </p:cNvPr>
          <p:cNvSpPr>
            <a:spLocks noGrp="1"/>
          </p:cNvSpPr>
          <p:nvPr>
            <p:ph type="title"/>
          </p:nvPr>
        </p:nvSpPr>
        <p:spPr/>
        <p:txBody>
          <a:bodyPr/>
          <a:lstStyle/>
          <a:p>
            <a:r>
              <a:rPr lang="en-GB" dirty="0"/>
              <a:t>Combining normal curves</a:t>
            </a:r>
          </a:p>
        </p:txBody>
      </p:sp>
      <p:sp>
        <p:nvSpPr>
          <p:cNvPr id="13" name="Content Placeholder 13">
            <a:extLst>
              <a:ext uri="{FF2B5EF4-FFF2-40B4-BE49-F238E27FC236}">
                <a16:creationId xmlns:a16="http://schemas.microsoft.com/office/drawing/2014/main" id="{E74639ED-4F6D-973D-7AD8-A365002622EC}"/>
              </a:ext>
            </a:extLst>
          </p:cNvPr>
          <p:cNvSpPr txBox="1">
            <a:spLocks/>
          </p:cNvSpPr>
          <p:nvPr/>
        </p:nvSpPr>
        <p:spPr>
          <a:xfrm>
            <a:off x="1915885" y="5192772"/>
            <a:ext cx="6589711" cy="1215717"/>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GB" dirty="0"/>
              <a:t>Suppose we want to model two scenarios we consider equally likely.</a:t>
            </a:r>
          </a:p>
          <a:p>
            <a:pPr>
              <a:spcAft>
                <a:spcPts val="600"/>
              </a:spcAft>
            </a:pPr>
            <a:r>
              <a:rPr lang="en-GB" dirty="0"/>
              <a:t>In one scenario we’re more certain of an asset’s returns than in the other.</a:t>
            </a:r>
          </a:p>
          <a:p>
            <a:pPr>
              <a:spcAft>
                <a:spcPts val="600"/>
              </a:spcAft>
            </a:pPr>
            <a:r>
              <a:rPr lang="en-GB" dirty="0"/>
              <a:t>This naturally gives rise to fat tails.</a:t>
            </a:r>
          </a:p>
          <a:p>
            <a:pPr>
              <a:spcAft>
                <a:spcPts val="600"/>
              </a:spcAft>
            </a:pPr>
            <a:r>
              <a:rPr lang="en-GB" dirty="0"/>
              <a:t>The same effect could be produced by volatility changing over time.</a:t>
            </a:r>
          </a:p>
        </p:txBody>
      </p:sp>
      <p:sp>
        <p:nvSpPr>
          <p:cNvPr id="14" name="Text Box 24">
            <a:extLst>
              <a:ext uri="{FF2B5EF4-FFF2-40B4-BE49-F238E27FC236}">
                <a16:creationId xmlns:a16="http://schemas.microsoft.com/office/drawing/2014/main" id="{2D4BC17F-B443-FB73-32A2-BD5ECFC912CE}"/>
              </a:ext>
            </a:extLst>
          </p:cNvPr>
          <p:cNvSpPr txBox="1">
            <a:spLocks noChangeArrowheads="1"/>
          </p:cNvSpPr>
          <p:nvPr/>
        </p:nvSpPr>
        <p:spPr bwMode="auto">
          <a:xfrm>
            <a:off x="6288788" y="2003312"/>
            <a:ext cx="1338581" cy="369332"/>
          </a:xfrm>
          <a:prstGeom prst="rect">
            <a:avLst/>
          </a:prstGeom>
          <a:noFill/>
          <a:ln w="9525">
            <a:noFill/>
            <a:miter lim="800000"/>
            <a:headEnd/>
            <a:tailEnd/>
          </a:ln>
          <a:effectLst/>
        </p:spPr>
        <p:txBody>
          <a:bodyPr wrap="square" lIns="0" tIns="0" rIns="0" bIns="0">
            <a:spAutoFit/>
          </a:bodyPr>
          <a:lstStyle/>
          <a:p>
            <a:pPr algn="ctr" defTabSz="858838"/>
            <a:r>
              <a:rPr lang="en-GB" sz="1200" b="1" dirty="0"/>
              <a:t>N(0,1)</a:t>
            </a:r>
          </a:p>
          <a:p>
            <a:pPr algn="ctr" defTabSz="858838"/>
            <a:r>
              <a:rPr lang="en-GB" sz="1200" b="1" dirty="0"/>
              <a:t>Kurtosis = 0</a:t>
            </a:r>
          </a:p>
        </p:txBody>
      </p:sp>
      <p:cxnSp>
        <p:nvCxnSpPr>
          <p:cNvPr id="15" name="Straight Arrow Connector 14">
            <a:extLst>
              <a:ext uri="{FF2B5EF4-FFF2-40B4-BE49-F238E27FC236}">
                <a16:creationId xmlns:a16="http://schemas.microsoft.com/office/drawing/2014/main" id="{E453504A-6040-CBB1-27E9-AE1DCAD16C97}"/>
              </a:ext>
            </a:extLst>
          </p:cNvPr>
          <p:cNvCxnSpPr>
            <a:cxnSpLocks/>
          </p:cNvCxnSpPr>
          <p:nvPr/>
        </p:nvCxnSpPr>
        <p:spPr>
          <a:xfrm flipH="1" flipV="1">
            <a:off x="5450958" y="2083981"/>
            <a:ext cx="1080471" cy="886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4017083-3AE5-C29C-479A-6D8D5EB63F05}"/>
              </a:ext>
            </a:extLst>
          </p:cNvPr>
          <p:cNvCxnSpPr>
            <a:cxnSpLocks/>
          </p:cNvCxnSpPr>
          <p:nvPr/>
        </p:nvCxnSpPr>
        <p:spPr>
          <a:xfrm flipH="1">
            <a:off x="6592186" y="3812159"/>
            <a:ext cx="1137394" cy="6535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 Box 24">
            <a:extLst>
              <a:ext uri="{FF2B5EF4-FFF2-40B4-BE49-F238E27FC236}">
                <a16:creationId xmlns:a16="http://schemas.microsoft.com/office/drawing/2014/main" id="{81D3D9D1-9939-36BB-AD4C-84C8C84F7A57}"/>
              </a:ext>
            </a:extLst>
          </p:cNvPr>
          <p:cNvSpPr txBox="1">
            <a:spLocks noChangeArrowheads="1"/>
          </p:cNvSpPr>
          <p:nvPr/>
        </p:nvSpPr>
        <p:spPr bwMode="auto">
          <a:xfrm>
            <a:off x="7167016" y="3383343"/>
            <a:ext cx="1338581" cy="369332"/>
          </a:xfrm>
          <a:prstGeom prst="rect">
            <a:avLst/>
          </a:prstGeom>
          <a:noFill/>
          <a:ln w="9525">
            <a:noFill/>
            <a:miter lim="800000"/>
            <a:headEnd/>
            <a:tailEnd/>
          </a:ln>
          <a:effectLst/>
        </p:spPr>
        <p:txBody>
          <a:bodyPr wrap="square" lIns="0" tIns="0" rIns="0" bIns="0">
            <a:spAutoFit/>
          </a:bodyPr>
          <a:lstStyle/>
          <a:p>
            <a:pPr algn="ctr" defTabSz="858838"/>
            <a:r>
              <a:rPr lang="en-GB" sz="1200" b="1" dirty="0"/>
              <a:t>N(0,2)</a:t>
            </a:r>
          </a:p>
          <a:p>
            <a:pPr algn="ctr" defTabSz="858838"/>
            <a:r>
              <a:rPr lang="en-GB" sz="1200" b="1" dirty="0"/>
              <a:t>Kurtosis = 0</a:t>
            </a:r>
          </a:p>
        </p:txBody>
      </p:sp>
      <p:sp>
        <p:nvSpPr>
          <p:cNvPr id="21" name="Text Box 24">
            <a:extLst>
              <a:ext uri="{FF2B5EF4-FFF2-40B4-BE49-F238E27FC236}">
                <a16:creationId xmlns:a16="http://schemas.microsoft.com/office/drawing/2014/main" id="{808C040B-2179-E799-17A0-BA529D6D8E67}"/>
              </a:ext>
            </a:extLst>
          </p:cNvPr>
          <p:cNvSpPr txBox="1">
            <a:spLocks noChangeArrowheads="1"/>
          </p:cNvSpPr>
          <p:nvPr/>
        </p:nvSpPr>
        <p:spPr bwMode="auto">
          <a:xfrm>
            <a:off x="6772114" y="2799598"/>
            <a:ext cx="1338581" cy="369332"/>
          </a:xfrm>
          <a:prstGeom prst="rect">
            <a:avLst/>
          </a:prstGeom>
          <a:noFill/>
          <a:ln w="9525">
            <a:noFill/>
            <a:miter lim="800000"/>
            <a:headEnd/>
            <a:tailEnd/>
          </a:ln>
          <a:effectLst/>
        </p:spPr>
        <p:txBody>
          <a:bodyPr wrap="square" lIns="0" tIns="0" rIns="0" bIns="0">
            <a:spAutoFit/>
          </a:bodyPr>
          <a:lstStyle/>
          <a:p>
            <a:pPr algn="ctr" defTabSz="858838"/>
            <a:r>
              <a:rPr lang="en-GB" sz="1200" b="1" dirty="0"/>
              <a:t>Half-and-half</a:t>
            </a:r>
          </a:p>
          <a:p>
            <a:pPr algn="ctr" defTabSz="858838"/>
            <a:r>
              <a:rPr lang="en-GB" sz="1200" b="1" dirty="0"/>
              <a:t>Kurtosis = ?</a:t>
            </a:r>
          </a:p>
        </p:txBody>
      </p:sp>
      <p:cxnSp>
        <p:nvCxnSpPr>
          <p:cNvPr id="22" name="Straight Arrow Connector 21">
            <a:extLst>
              <a:ext uri="{FF2B5EF4-FFF2-40B4-BE49-F238E27FC236}">
                <a16:creationId xmlns:a16="http://schemas.microsoft.com/office/drawing/2014/main" id="{FAD74FFA-3181-59A4-5242-5CAB0E4A86AF}"/>
              </a:ext>
            </a:extLst>
          </p:cNvPr>
          <p:cNvCxnSpPr>
            <a:cxnSpLocks/>
          </p:cNvCxnSpPr>
          <p:nvPr/>
        </p:nvCxnSpPr>
        <p:spPr>
          <a:xfrm flipH="1" flipV="1">
            <a:off x="5613991" y="2892056"/>
            <a:ext cx="1370214" cy="13472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492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8D9BAEE6-6D37-4961-9650-DE9BA6312EFD}"/>
              </a:ext>
            </a:extLst>
          </p:cNvPr>
          <p:cNvSpPr>
            <a:spLocks noGrp="1"/>
          </p:cNvSpPr>
          <p:nvPr>
            <p:ph type="body" sz="quarter" idx="19"/>
          </p:nvPr>
        </p:nvSpPr>
        <p:spPr>
          <a:xfrm>
            <a:off x="4061085" y="5933453"/>
            <a:ext cx="3975100" cy="138499"/>
          </a:xfrm>
        </p:spPr>
        <p:txBody>
          <a:bodyPr/>
          <a:lstStyle/>
          <a:p>
            <a:r>
              <a:rPr lang="en-GB" dirty="0"/>
              <a:t>Source: ICE, CAIM, November 2024</a:t>
            </a:r>
          </a:p>
        </p:txBody>
      </p:sp>
      <p:sp>
        <p:nvSpPr>
          <p:cNvPr id="3" name="Content Placeholder 2">
            <a:extLst>
              <a:ext uri="{FF2B5EF4-FFF2-40B4-BE49-F238E27FC236}">
                <a16:creationId xmlns:a16="http://schemas.microsoft.com/office/drawing/2014/main" id="{B6F0967B-DD96-4FD5-9396-B0512686D274}"/>
              </a:ext>
            </a:extLst>
          </p:cNvPr>
          <p:cNvSpPr>
            <a:spLocks noGrp="1"/>
          </p:cNvSpPr>
          <p:nvPr>
            <p:ph sz="quarter" idx="14"/>
          </p:nvPr>
        </p:nvSpPr>
        <p:spPr>
          <a:xfrm>
            <a:off x="977900" y="1599750"/>
            <a:ext cx="3005514" cy="4909036"/>
          </a:xfrm>
        </p:spPr>
        <p:txBody>
          <a:bodyPr/>
          <a:lstStyle/>
          <a:p>
            <a:pPr marL="0" indent="0">
              <a:buNone/>
            </a:pPr>
            <a:r>
              <a:rPr lang="en-GB" dirty="0">
                <a:latin typeface="+mn-lt"/>
              </a:rPr>
              <a:t>From the table of asset returns it’s possible to calculate the returns of any portfolio – or benchmark  – made up from some combination of those assets.</a:t>
            </a:r>
          </a:p>
          <a:p>
            <a:pPr marL="0" indent="0">
              <a:buNone/>
            </a:pPr>
            <a:endParaRPr lang="en-GB" dirty="0">
              <a:latin typeface="+mn-lt"/>
            </a:endParaRPr>
          </a:p>
          <a:p>
            <a:pPr marL="0" indent="0">
              <a:buNone/>
            </a:pPr>
            <a:r>
              <a:rPr lang="en-GB" dirty="0">
                <a:latin typeface="+mn-lt"/>
              </a:rPr>
              <a:t>We could plot such portfolio-benchmark return pairs in an x-y chart, as shown here.</a:t>
            </a:r>
          </a:p>
          <a:p>
            <a:pPr marL="0" indent="0">
              <a:buNone/>
            </a:pPr>
            <a:endParaRPr lang="en-GB" dirty="0">
              <a:latin typeface="+mn-lt"/>
            </a:endParaRPr>
          </a:p>
          <a:p>
            <a:pPr marL="0" indent="0">
              <a:buNone/>
            </a:pPr>
            <a:r>
              <a:rPr lang="en-GB" dirty="0">
                <a:latin typeface="+mn-lt"/>
              </a:rPr>
              <a:t>Each blue dot represents one scenario. The scenarios are actually 240 monthly returns of two assets, from the past 20 years.</a:t>
            </a:r>
          </a:p>
          <a:p>
            <a:pPr marL="0" indent="0">
              <a:buNone/>
            </a:pPr>
            <a:endParaRPr lang="en-GB" dirty="0">
              <a:latin typeface="+mn-lt"/>
            </a:endParaRPr>
          </a:p>
          <a:p>
            <a:pPr marL="0" indent="0">
              <a:buNone/>
            </a:pPr>
            <a:r>
              <a:rPr lang="en-GB" i="1" dirty="0">
                <a:latin typeface="+mn-lt"/>
              </a:rPr>
              <a:t>All scenarios are equally likely.</a:t>
            </a:r>
            <a:r>
              <a:rPr lang="en-GB" dirty="0">
                <a:latin typeface="+mn-lt"/>
              </a:rPr>
              <a:t> The red </a:t>
            </a:r>
            <a:r>
              <a:rPr lang="en-GB" i="1" dirty="0">
                <a:latin typeface="+mn-lt"/>
              </a:rPr>
              <a:t>y = x </a:t>
            </a:r>
            <a:r>
              <a:rPr lang="en-GB" dirty="0">
                <a:latin typeface="+mn-lt"/>
              </a:rPr>
              <a:t>line marks where the returns of the portfolio and the benchmark are the same.</a:t>
            </a:r>
            <a:endParaRPr lang="en-GB" sz="1600" dirty="0">
              <a:latin typeface="+mn-lt"/>
            </a:endParaRPr>
          </a:p>
        </p:txBody>
      </p:sp>
      <p:sp>
        <p:nvSpPr>
          <p:cNvPr id="4" name="Text Placeholder 3">
            <a:extLst>
              <a:ext uri="{FF2B5EF4-FFF2-40B4-BE49-F238E27FC236}">
                <a16:creationId xmlns:a16="http://schemas.microsoft.com/office/drawing/2014/main" id="{221A8166-3761-4441-A915-D8B7AB8246AD}"/>
              </a:ext>
            </a:extLst>
          </p:cNvPr>
          <p:cNvSpPr>
            <a:spLocks noGrp="1"/>
          </p:cNvSpPr>
          <p:nvPr>
            <p:ph type="body" sz="quarter" idx="13"/>
          </p:nvPr>
        </p:nvSpPr>
        <p:spPr>
          <a:xfrm>
            <a:off x="977900" y="1176274"/>
            <a:ext cx="8147050" cy="246221"/>
          </a:xfrm>
        </p:spPr>
        <p:txBody>
          <a:bodyPr/>
          <a:lstStyle/>
          <a:p>
            <a:r>
              <a:rPr lang="en-GB" dirty="0"/>
              <a:t>We will use scenario scatter charts to illustrate the empirical calculation of risk measures</a:t>
            </a:r>
          </a:p>
        </p:txBody>
      </p:sp>
      <p:sp>
        <p:nvSpPr>
          <p:cNvPr id="5" name="Title 4">
            <a:extLst>
              <a:ext uri="{FF2B5EF4-FFF2-40B4-BE49-F238E27FC236}">
                <a16:creationId xmlns:a16="http://schemas.microsoft.com/office/drawing/2014/main" id="{3CC548FA-8BC3-490F-B13B-B299ED97B88B}"/>
              </a:ext>
            </a:extLst>
          </p:cNvPr>
          <p:cNvSpPr>
            <a:spLocks noGrp="1"/>
          </p:cNvSpPr>
          <p:nvPr>
            <p:ph type="title"/>
          </p:nvPr>
        </p:nvSpPr>
        <p:spPr>
          <a:xfrm>
            <a:off x="979200" y="675601"/>
            <a:ext cx="6316950" cy="332399"/>
          </a:xfrm>
        </p:spPr>
        <p:txBody>
          <a:bodyPr/>
          <a:lstStyle/>
          <a:p>
            <a:r>
              <a:rPr lang="en-GB" dirty="0"/>
              <a:t>Another WAY TO PICTURE RISKS</a:t>
            </a:r>
          </a:p>
        </p:txBody>
      </p:sp>
      <p:pic>
        <p:nvPicPr>
          <p:cNvPr id="6" name="Picture 5">
            <a:extLst>
              <a:ext uri="{FF2B5EF4-FFF2-40B4-BE49-F238E27FC236}">
                <a16:creationId xmlns:a16="http://schemas.microsoft.com/office/drawing/2014/main" id="{395563CA-20C4-4A20-AE6E-09729F3A4CD1}"/>
              </a:ext>
            </a:extLst>
          </p:cNvPr>
          <p:cNvPicPr>
            <a:picLocks noChangeAspect="1"/>
          </p:cNvPicPr>
          <p:nvPr/>
        </p:nvPicPr>
        <p:blipFill>
          <a:blip r:embed="rId3"/>
          <a:stretch>
            <a:fillRect/>
          </a:stretch>
        </p:blipFill>
        <p:spPr>
          <a:xfrm>
            <a:off x="4061085" y="1599750"/>
            <a:ext cx="4942532" cy="4225698"/>
          </a:xfrm>
          <a:prstGeom prst="rect">
            <a:avLst/>
          </a:prstGeom>
        </p:spPr>
      </p:pic>
    </p:spTree>
    <p:extLst>
      <p:ext uri="{BB962C8B-B14F-4D97-AF65-F5344CB8AC3E}">
        <p14:creationId xmlns:p14="http://schemas.microsoft.com/office/powerpoint/2010/main" val="1144406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BCCE37-DEE0-4F53-BEF2-53B91E420EA7}"/>
              </a:ext>
            </a:extLst>
          </p:cNvPr>
          <p:cNvPicPr>
            <a:picLocks noChangeAspect="1"/>
          </p:cNvPicPr>
          <p:nvPr/>
        </p:nvPicPr>
        <p:blipFill>
          <a:blip r:embed="rId3"/>
          <a:stretch>
            <a:fillRect/>
          </a:stretch>
        </p:blipFill>
        <p:spPr>
          <a:xfrm>
            <a:off x="4048114" y="1606062"/>
            <a:ext cx="4980372" cy="4258050"/>
          </a:xfrm>
          <a:prstGeom prst="rect">
            <a:avLst/>
          </a:prstGeom>
        </p:spPr>
      </p:pic>
      <p:sp>
        <p:nvSpPr>
          <p:cNvPr id="8" name="Text Placeholder 7">
            <a:extLst>
              <a:ext uri="{FF2B5EF4-FFF2-40B4-BE49-F238E27FC236}">
                <a16:creationId xmlns:a16="http://schemas.microsoft.com/office/drawing/2014/main" id="{8D9BAEE6-6D37-4961-9650-DE9BA6312EFD}"/>
              </a:ext>
            </a:extLst>
          </p:cNvPr>
          <p:cNvSpPr>
            <a:spLocks noGrp="1"/>
          </p:cNvSpPr>
          <p:nvPr>
            <p:ph type="body" sz="quarter" idx="19"/>
          </p:nvPr>
        </p:nvSpPr>
        <p:spPr>
          <a:xfrm>
            <a:off x="4048114" y="5950926"/>
            <a:ext cx="3975100" cy="138499"/>
          </a:xfrm>
        </p:spPr>
        <p:txBody>
          <a:bodyPr/>
          <a:lstStyle/>
          <a:p>
            <a:r>
              <a:rPr lang="en-GB" dirty="0"/>
              <a:t>Source: ICE, CAIM, November 2024</a:t>
            </a:r>
          </a:p>
        </p:txBody>
      </p:sp>
      <p:sp>
        <p:nvSpPr>
          <p:cNvPr id="3" name="Content Placeholder 2">
            <a:extLst>
              <a:ext uri="{FF2B5EF4-FFF2-40B4-BE49-F238E27FC236}">
                <a16:creationId xmlns:a16="http://schemas.microsoft.com/office/drawing/2014/main" id="{B6F0967B-DD96-4FD5-9396-B0512686D274}"/>
              </a:ext>
            </a:extLst>
          </p:cNvPr>
          <p:cNvSpPr>
            <a:spLocks noGrp="1"/>
          </p:cNvSpPr>
          <p:nvPr>
            <p:ph sz="quarter" idx="14"/>
          </p:nvPr>
        </p:nvSpPr>
        <p:spPr>
          <a:xfrm>
            <a:off x="977900" y="1765805"/>
            <a:ext cx="2921029" cy="4416594"/>
          </a:xfrm>
        </p:spPr>
        <p:txBody>
          <a:bodyPr/>
          <a:lstStyle/>
          <a:p>
            <a:pPr marL="0" indent="0">
              <a:buNone/>
            </a:pPr>
            <a:r>
              <a:rPr lang="en-GB" dirty="0">
                <a:latin typeface="+mn-lt"/>
              </a:rPr>
              <a:t>In any single scenario the difference between the return of the portfolio and the benchmark is the vertical distance of the scenario from the red line.</a:t>
            </a:r>
          </a:p>
          <a:p>
            <a:pPr marL="0" indent="0">
              <a:buNone/>
            </a:pPr>
            <a:endParaRPr lang="en-GB" dirty="0">
              <a:latin typeface="+mn-lt"/>
            </a:endParaRPr>
          </a:p>
          <a:p>
            <a:pPr marL="0" indent="0">
              <a:buNone/>
            </a:pPr>
            <a:r>
              <a:rPr lang="en-GB" dirty="0">
                <a:latin typeface="+mn-lt"/>
              </a:rPr>
              <a:t>Above the red line the portfolio out-performed the benchmark and the difference is positive. Below the line the portfolio under-performed the benchmark, and the difference is negative. </a:t>
            </a:r>
          </a:p>
          <a:p>
            <a:pPr marL="0" indent="0">
              <a:buNone/>
            </a:pPr>
            <a:endParaRPr lang="en-GB" dirty="0">
              <a:latin typeface="+mn-lt"/>
            </a:endParaRPr>
          </a:p>
          <a:p>
            <a:pPr marL="0" indent="0">
              <a:buNone/>
            </a:pPr>
            <a:r>
              <a:rPr lang="en-GB" dirty="0">
                <a:latin typeface="+mn-lt"/>
              </a:rPr>
              <a:t>The portfolio’s tracking error is the standard deviation of all these positive and negative differences.</a:t>
            </a:r>
          </a:p>
          <a:p>
            <a:pPr marL="0" indent="0">
              <a:buNone/>
            </a:pPr>
            <a:endParaRPr lang="en-GB" sz="1600" dirty="0">
              <a:latin typeface="+mn-lt"/>
            </a:endParaRPr>
          </a:p>
          <a:p>
            <a:pPr marL="0" indent="0">
              <a:buNone/>
            </a:pPr>
            <a:endParaRPr lang="en-GB" sz="1600" dirty="0">
              <a:latin typeface="+mn-lt"/>
            </a:endParaRPr>
          </a:p>
        </p:txBody>
      </p:sp>
      <p:sp>
        <p:nvSpPr>
          <p:cNvPr id="4" name="Text Placeholder 3">
            <a:extLst>
              <a:ext uri="{FF2B5EF4-FFF2-40B4-BE49-F238E27FC236}">
                <a16:creationId xmlns:a16="http://schemas.microsoft.com/office/drawing/2014/main" id="{221A8166-3761-4441-A915-D8B7AB8246AD}"/>
              </a:ext>
            </a:extLst>
          </p:cNvPr>
          <p:cNvSpPr>
            <a:spLocks noGrp="1"/>
          </p:cNvSpPr>
          <p:nvPr>
            <p:ph type="body" sz="quarter" idx="13"/>
          </p:nvPr>
        </p:nvSpPr>
        <p:spPr/>
        <p:txBody>
          <a:bodyPr/>
          <a:lstStyle/>
          <a:p>
            <a:r>
              <a:rPr lang="en-GB" dirty="0"/>
              <a:t>Calculating this empirically</a:t>
            </a:r>
          </a:p>
        </p:txBody>
      </p:sp>
      <p:sp>
        <p:nvSpPr>
          <p:cNvPr id="5" name="Title 4">
            <a:extLst>
              <a:ext uri="{FF2B5EF4-FFF2-40B4-BE49-F238E27FC236}">
                <a16:creationId xmlns:a16="http://schemas.microsoft.com/office/drawing/2014/main" id="{3CC548FA-8BC3-490F-B13B-B299ED97B88B}"/>
              </a:ext>
            </a:extLst>
          </p:cNvPr>
          <p:cNvSpPr>
            <a:spLocks noGrp="1"/>
          </p:cNvSpPr>
          <p:nvPr>
            <p:ph type="title"/>
          </p:nvPr>
        </p:nvSpPr>
        <p:spPr>
          <a:xfrm>
            <a:off x="979200" y="675601"/>
            <a:ext cx="6316950" cy="332399"/>
          </a:xfrm>
        </p:spPr>
        <p:txBody>
          <a:bodyPr/>
          <a:lstStyle/>
          <a:p>
            <a:r>
              <a:rPr lang="en-GB" dirty="0"/>
              <a:t>TRACKING ERROR</a:t>
            </a:r>
          </a:p>
        </p:txBody>
      </p:sp>
      <p:cxnSp>
        <p:nvCxnSpPr>
          <p:cNvPr id="13" name="Straight Arrow Connector 12">
            <a:extLst>
              <a:ext uri="{FF2B5EF4-FFF2-40B4-BE49-F238E27FC236}">
                <a16:creationId xmlns:a16="http://schemas.microsoft.com/office/drawing/2014/main" id="{B3957E6D-D4C3-431A-81BD-4390232B79D8}"/>
              </a:ext>
            </a:extLst>
          </p:cNvPr>
          <p:cNvCxnSpPr>
            <a:cxnSpLocks/>
          </p:cNvCxnSpPr>
          <p:nvPr/>
        </p:nvCxnSpPr>
        <p:spPr>
          <a:xfrm flipV="1">
            <a:off x="7311199" y="2208336"/>
            <a:ext cx="0" cy="851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885B718-D5BE-466A-A7F8-0C44D2C364DB}"/>
              </a:ext>
            </a:extLst>
          </p:cNvPr>
          <p:cNvCxnSpPr>
            <a:cxnSpLocks/>
          </p:cNvCxnSpPr>
          <p:nvPr/>
        </p:nvCxnSpPr>
        <p:spPr>
          <a:xfrm>
            <a:off x="5368248" y="4702419"/>
            <a:ext cx="0" cy="537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4010643-B292-4E4C-BFF8-099BF24F208C}"/>
              </a:ext>
            </a:extLst>
          </p:cNvPr>
          <p:cNvCxnSpPr>
            <a:cxnSpLocks/>
          </p:cNvCxnSpPr>
          <p:nvPr/>
        </p:nvCxnSpPr>
        <p:spPr>
          <a:xfrm>
            <a:off x="6868129" y="3429000"/>
            <a:ext cx="0" cy="698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8777707-4A0A-4C88-B86F-43004AEDCBA6}"/>
              </a:ext>
            </a:extLst>
          </p:cNvPr>
          <p:cNvCxnSpPr>
            <a:cxnSpLocks/>
          </p:cNvCxnSpPr>
          <p:nvPr/>
        </p:nvCxnSpPr>
        <p:spPr>
          <a:xfrm flipV="1">
            <a:off x="6045107" y="3276601"/>
            <a:ext cx="0" cy="851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341154"/>
      </p:ext>
    </p:extLst>
  </p:cSld>
  <p:clrMapOvr>
    <a:masterClrMapping/>
  </p:clrMapOvr>
</p:sld>
</file>

<file path=ppt/theme/theme1.xml><?xml version="1.0" encoding="utf-8"?>
<a:theme xmlns:a="http://schemas.openxmlformats.org/drawingml/2006/main" name="Office Theme">
  <a:themeElements>
    <a:clrScheme name="CAIM">
      <a:dk1>
        <a:srgbClr val="2C2824"/>
      </a:dk1>
      <a:lt1>
        <a:srgbClr val="FFFFFF"/>
      </a:lt1>
      <a:dk2>
        <a:srgbClr val="D12E28"/>
      </a:dk2>
      <a:lt2>
        <a:srgbClr val="69B578"/>
      </a:lt2>
      <a:accent1>
        <a:srgbClr val="28264B"/>
      </a:accent1>
      <a:accent2>
        <a:srgbClr val="9A221D"/>
      </a:accent2>
      <a:accent3>
        <a:srgbClr val="707070"/>
      </a:accent3>
      <a:accent4>
        <a:srgbClr val="548BE9"/>
      </a:accent4>
      <a:accent5>
        <a:srgbClr val="82ACB3"/>
      </a:accent5>
      <a:accent6>
        <a:srgbClr val="E6BE8A"/>
      </a:accent6>
      <a:hlink>
        <a:srgbClr val="675D54"/>
      </a:hlink>
      <a:folHlink>
        <a:srgbClr val="9E9388"/>
      </a:folHlink>
    </a:clrScheme>
    <a:fontScheme name="CAIM OpenSans SourceSansCAIM">
      <a:majorFont>
        <a:latin typeface="Open Sans"/>
        <a:ea typeface=""/>
        <a:cs typeface=""/>
      </a:majorFont>
      <a:minorFont>
        <a:latin typeface="Source Sans CAIM"/>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IM PPTX Template 2023-01-10.potx" id="{6AF37BCF-0142-4BFD-84A1-8EE2217D8036}" vid="{DB751CD6-A97D-4E3E-AC1C-01E471443A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A68072A6084CD4F91BAAE6C620D7BEF" ma:contentTypeVersion="6" ma:contentTypeDescription="Create a new document." ma:contentTypeScope="" ma:versionID="d643f4c24d09188bd26061b55196d7a1">
  <xsd:schema xmlns:xsd="http://www.w3.org/2001/XMLSchema" xmlns:xs="http://www.w3.org/2001/XMLSchema" xmlns:p="http://schemas.microsoft.com/office/2006/metadata/properties" xmlns:ns2="909f915b-ce8e-490f-99f5-b5325376a70b" xmlns:ns3="6a327845-9b51-4b97-9d66-4acf00a098f1" targetNamespace="http://schemas.microsoft.com/office/2006/metadata/properties" ma:root="true" ma:fieldsID="a88ba98809e1f1563bcfa89b61229402" ns2:_="" ns3:_="">
    <xsd:import namespace="909f915b-ce8e-490f-99f5-b5325376a70b"/>
    <xsd:import namespace="6a327845-9b51-4b97-9d66-4acf00a098f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9f915b-ce8e-490f-99f5-b5325376a7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a327845-9b51-4b97-9d66-4acf00a098f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5A66B-B9D1-4476-8CC5-E81692BA4A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9f915b-ce8e-490f-99f5-b5325376a70b"/>
    <ds:schemaRef ds:uri="6a327845-9b51-4b97-9d66-4acf00a098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DD1FD9C-1F73-45C1-A051-A67038AC99F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1924A2F-DC60-476F-B19E-364DF10596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CAIM PPTX Template 2023-01-10</Template>
  <TotalTime>15316</TotalTime>
  <Words>1251</Words>
  <Application>Microsoft Office PowerPoint</Application>
  <PresentationFormat>A4 Paper (210x297 mm)</PresentationFormat>
  <Paragraphs>151</Paragraphs>
  <Slides>15</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Cambria Math</vt:lpstr>
      <vt:lpstr>Open Sans</vt:lpstr>
      <vt:lpstr>Source Sans CAIM</vt:lpstr>
      <vt:lpstr>Source Sans CAIM (Body)</vt:lpstr>
      <vt:lpstr>System Font Regular</vt:lpstr>
      <vt:lpstr>Office Theme</vt:lpstr>
      <vt:lpstr>Portfolio risk measures</vt:lpstr>
      <vt:lpstr>The “standard model”</vt:lpstr>
      <vt:lpstr>RISK MEASURES – A RECAP</vt:lpstr>
      <vt:lpstr>DOWNSIDE RISK MEASURES</vt:lpstr>
      <vt:lpstr>RETURN AND RISK GO TOGETHER</vt:lpstr>
      <vt:lpstr>WHAT’s WRONG WITH THE  NORMAL DISTRIBUTION?</vt:lpstr>
      <vt:lpstr>Combining normal curves</vt:lpstr>
      <vt:lpstr>Another WAY TO PICTURE RISKS</vt:lpstr>
      <vt:lpstr>TRACKING ERROR</vt:lpstr>
      <vt:lpstr>Probability of shortfall</vt:lpstr>
      <vt:lpstr>Expected shortfall</vt:lpstr>
      <vt:lpstr>VAR AND cvar</vt:lpstr>
      <vt:lpstr>KEY POINTS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Nash, Charlie</dc:creator>
  <cp:lastModifiedBy>Alan Cubbon</cp:lastModifiedBy>
  <cp:revision>13</cp:revision>
  <dcterms:created xsi:type="dcterms:W3CDTF">2023-04-24T11:48:11Z</dcterms:created>
  <dcterms:modified xsi:type="dcterms:W3CDTF">2024-11-11T07:12:23Z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0x0101000A68072A6084CD4F91BAAE6C620D7BEF</vt:lpwstr>
  </property>
</Properties>
</file>