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1"/>
  </p:notesMasterIdLst>
  <p:sldIdLst>
    <p:sldId id="256" r:id="rId2"/>
    <p:sldId id="2102937622" r:id="rId3"/>
    <p:sldId id="2102937578" r:id="rId4"/>
    <p:sldId id="2102937621" r:id="rId5"/>
    <p:sldId id="2102937580" r:id="rId6"/>
    <p:sldId id="2102937584" r:id="rId7"/>
    <p:sldId id="2102937582" r:id="rId8"/>
    <p:sldId id="2102937619" r:id="rId9"/>
    <p:sldId id="2102937620" r:id="rId10"/>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1A73"/>
    <a:srgbClr val="D12E28"/>
    <a:srgbClr val="06031B"/>
    <a:srgbClr val="878787"/>
    <a:srgbClr val="A1D5FF"/>
    <a:srgbClr val="C6C6C6"/>
    <a:srgbClr val="FFED8F"/>
    <a:srgbClr val="C0B55E"/>
    <a:srgbClr val="548BE9"/>
    <a:srgbClr val="4B58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32" autoAdjust="0"/>
    <p:restoredTop sz="96165"/>
  </p:normalViewPr>
  <p:slideViewPr>
    <p:cSldViewPr snapToGrid="0">
      <p:cViewPr varScale="1">
        <p:scale>
          <a:sx n="77" d="100"/>
          <a:sy n="77" d="100"/>
        </p:scale>
        <p:origin x="1063" y="55"/>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168612574952633"/>
          <c:y val="8.6273214256766484E-2"/>
          <c:w val="0.82664626180476319"/>
          <c:h val="0.78178556715092185"/>
        </c:manualLayout>
      </c:layout>
      <c:lineChart>
        <c:grouping val="standard"/>
        <c:varyColors val="0"/>
        <c:ser>
          <c:idx val="0"/>
          <c:order val="0"/>
          <c:tx>
            <c:strRef>
              <c:f>Sheet1!$B$1</c:f>
              <c:strCache>
                <c:ptCount val="1"/>
                <c:pt idx="0">
                  <c:v>Govt spreads, bp</c:v>
                </c:pt>
              </c:strCache>
            </c:strRef>
          </c:tx>
          <c:spPr>
            <a:ln w="28575" cap="rnd">
              <a:solidFill>
                <a:schemeClr val="accent1"/>
              </a:solidFill>
              <a:round/>
            </a:ln>
            <a:effectLst/>
          </c:spPr>
          <c:marker>
            <c:symbol val="square"/>
            <c:size val="5"/>
            <c:spPr>
              <a:solidFill>
                <a:schemeClr val="accent1"/>
              </a:solidFill>
              <a:ln w="9525">
                <a:solidFill>
                  <a:schemeClr val="accent1"/>
                </a:solidFill>
              </a:ln>
              <a:effectLst/>
            </c:spPr>
          </c:marker>
          <c:cat>
            <c:strRef>
              <c:f>Sheet1!$A$2:$A$8</c:f>
              <c:strCache>
                <c:ptCount val="7"/>
                <c:pt idx="0">
                  <c:v>AAA</c:v>
                </c:pt>
                <c:pt idx="1">
                  <c:v>AA</c:v>
                </c:pt>
                <c:pt idx="2">
                  <c:v>A</c:v>
                </c:pt>
                <c:pt idx="3">
                  <c:v>BBB</c:v>
                </c:pt>
                <c:pt idx="4">
                  <c:v>BB</c:v>
                </c:pt>
                <c:pt idx="5">
                  <c:v>B</c:v>
                </c:pt>
                <c:pt idx="6">
                  <c:v>CCC</c:v>
                </c:pt>
              </c:strCache>
            </c:strRef>
          </c:cat>
          <c:val>
            <c:numRef>
              <c:f>Sheet1!$B$2:$B$8</c:f>
              <c:numCache>
                <c:formatCode>0</c:formatCode>
                <c:ptCount val="7"/>
                <c:pt idx="0">
                  <c:v>36</c:v>
                </c:pt>
                <c:pt idx="1">
                  <c:v>47</c:v>
                </c:pt>
                <c:pt idx="2">
                  <c:v>71</c:v>
                </c:pt>
                <c:pt idx="3">
                  <c:v>106</c:v>
                </c:pt>
                <c:pt idx="4">
                  <c:v>206</c:v>
                </c:pt>
                <c:pt idx="5">
                  <c:v>324</c:v>
                </c:pt>
                <c:pt idx="6">
                  <c:v>669</c:v>
                </c:pt>
              </c:numCache>
            </c:numRef>
          </c:val>
          <c:smooth val="0"/>
          <c:extLst>
            <c:ext xmlns:c16="http://schemas.microsoft.com/office/drawing/2014/chart" uri="{C3380CC4-5D6E-409C-BE32-E72D297353CC}">
              <c16:uniqueId val="{00000000-A276-4694-9522-A4A819A3CC9C}"/>
            </c:ext>
          </c:extLst>
        </c:ser>
        <c:ser>
          <c:idx val="1"/>
          <c:order val="1"/>
          <c:tx>
            <c:strRef>
              <c:f>Sheet1!$C$1</c:f>
              <c:strCache>
                <c:ptCount val="1"/>
                <c:pt idx="0">
                  <c:v>B'even spreads</c:v>
                </c:pt>
              </c:strCache>
            </c:strRef>
          </c:tx>
          <c:spPr>
            <a:ln w="28575" cap="rnd">
              <a:solidFill>
                <a:schemeClr val="accent2"/>
              </a:solidFill>
              <a:round/>
            </a:ln>
            <a:effectLst/>
          </c:spPr>
          <c:marker>
            <c:symbol val="square"/>
            <c:size val="5"/>
            <c:spPr>
              <a:solidFill>
                <a:schemeClr val="accent2"/>
              </a:solidFill>
              <a:ln w="9525">
                <a:solidFill>
                  <a:schemeClr val="accent2"/>
                </a:solidFill>
              </a:ln>
              <a:effectLst/>
            </c:spPr>
          </c:marker>
          <c:cat>
            <c:strRef>
              <c:f>Sheet1!$A$2:$A$8</c:f>
              <c:strCache>
                <c:ptCount val="7"/>
                <c:pt idx="0">
                  <c:v>AAA</c:v>
                </c:pt>
                <c:pt idx="1">
                  <c:v>AA</c:v>
                </c:pt>
                <c:pt idx="2">
                  <c:v>A</c:v>
                </c:pt>
                <c:pt idx="3">
                  <c:v>BBB</c:v>
                </c:pt>
                <c:pt idx="4">
                  <c:v>BB</c:v>
                </c:pt>
                <c:pt idx="5">
                  <c:v>B</c:v>
                </c:pt>
                <c:pt idx="6">
                  <c:v>CCC</c:v>
                </c:pt>
              </c:strCache>
            </c:strRef>
          </c:cat>
          <c:val>
            <c:numRef>
              <c:f>Sheet1!$C$2:$C$8</c:f>
              <c:numCache>
                <c:formatCode>0</c:formatCode>
                <c:ptCount val="7"/>
                <c:pt idx="0">
                  <c:v>43.566094491179051</c:v>
                </c:pt>
                <c:pt idx="1">
                  <c:v>54.997652149076302</c:v>
                </c:pt>
                <c:pt idx="2">
                  <c:v>84.300023835890997</c:v>
                </c:pt>
                <c:pt idx="3">
                  <c:v>121.9197175150661</c:v>
                </c:pt>
                <c:pt idx="4">
                  <c:v>236.18683699495676</c:v>
                </c:pt>
                <c:pt idx="5">
                  <c:v>330.46240654764358</c:v>
                </c:pt>
                <c:pt idx="6">
                  <c:v>580.37049082126123</c:v>
                </c:pt>
              </c:numCache>
            </c:numRef>
          </c:val>
          <c:smooth val="0"/>
          <c:extLst>
            <c:ext xmlns:c16="http://schemas.microsoft.com/office/drawing/2014/chart" uri="{C3380CC4-5D6E-409C-BE32-E72D297353CC}">
              <c16:uniqueId val="{00000001-A276-4694-9522-A4A819A3CC9C}"/>
            </c:ext>
          </c:extLst>
        </c:ser>
        <c:dLbls>
          <c:showLegendKey val="0"/>
          <c:showVal val="0"/>
          <c:showCatName val="0"/>
          <c:showSerName val="0"/>
          <c:showPercent val="0"/>
          <c:showBubbleSize val="0"/>
        </c:dLbls>
        <c:marker val="1"/>
        <c:smooth val="0"/>
        <c:axId val="90362800"/>
        <c:axId val="90952240"/>
      </c:lineChart>
      <c:catAx>
        <c:axId val="90362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0952240"/>
        <c:crosses val="autoZero"/>
        <c:auto val="1"/>
        <c:lblAlgn val="ctr"/>
        <c:lblOffset val="100"/>
        <c:noMultiLvlLbl val="0"/>
      </c:catAx>
      <c:valAx>
        <c:axId val="909522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wrap="square" anchor="ctr" anchorCtr="1"/>
              <a:lstStyle/>
              <a:p>
                <a:pPr>
                  <a:defRPr sz="1330" b="0" i="0" u="none" strike="noStrike" kern="1200" baseline="0">
                    <a:solidFill>
                      <a:schemeClr val="tx1">
                        <a:lumMod val="65000"/>
                        <a:lumOff val="35000"/>
                      </a:schemeClr>
                    </a:solidFill>
                    <a:latin typeface="+mn-lt"/>
                    <a:ea typeface="+mn-ea"/>
                    <a:cs typeface="+mn-cs"/>
                  </a:defRPr>
                </a:pPr>
                <a:r>
                  <a:rPr lang="en-GB" sz="1200" dirty="0"/>
                  <a:t>bp</a:t>
                </a:r>
                <a:endParaRPr lang="en-GB" dirty="0"/>
              </a:p>
            </c:rich>
          </c:tx>
          <c:layout>
            <c:manualLayout>
              <c:xMode val="edge"/>
              <c:yMode val="edge"/>
              <c:x val="3.6233465628278307E-3"/>
              <c:y val="2.8768545272517178E-3"/>
            </c:manualLayout>
          </c:layout>
          <c:overlay val="0"/>
          <c:spPr>
            <a:noFill/>
            <a:ln>
              <a:noFill/>
            </a:ln>
            <a:effectLst/>
          </c:spPr>
          <c:txPr>
            <a:bodyPr rot="0" spcFirstLastPara="1" vertOverflow="ellipsis"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0362800"/>
        <c:crosses val="autoZero"/>
        <c:crossBetween val="between"/>
      </c:valAx>
      <c:spPr>
        <a:noFill/>
        <a:ln>
          <a:noFill/>
        </a:ln>
        <a:effectLst/>
      </c:spPr>
    </c:plotArea>
    <c:legend>
      <c:legendPos val="b"/>
      <c:layout>
        <c:manualLayout>
          <c:xMode val="edge"/>
          <c:yMode val="edge"/>
          <c:x val="0.14131650731074361"/>
          <c:y val="0.18904397202131104"/>
          <c:w val="0.54344635036277678"/>
          <c:h val="0.15073007205971381"/>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lumMod val="10000"/>
        <a:lumOff val="90000"/>
      </a:schemeClr>
    </a:soli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168612574952633"/>
          <c:y val="0.12272184584401376"/>
          <c:w val="0.82664626180476319"/>
          <c:h val="0.74533668219739269"/>
        </c:manualLayout>
      </c:layout>
      <c:lineChart>
        <c:grouping val="standard"/>
        <c:varyColors val="0"/>
        <c:ser>
          <c:idx val="0"/>
          <c:order val="0"/>
          <c:tx>
            <c:strRef>
              <c:f>Sheet1!$B$1</c:f>
              <c:strCache>
                <c:ptCount val="1"/>
                <c:pt idx="0">
                  <c:v>Govt spreads, bp</c:v>
                </c:pt>
              </c:strCache>
            </c:strRef>
          </c:tx>
          <c:spPr>
            <a:ln w="28575" cap="rnd">
              <a:solidFill>
                <a:schemeClr val="accent1"/>
              </a:solidFill>
              <a:round/>
            </a:ln>
            <a:effectLst/>
          </c:spPr>
          <c:marker>
            <c:symbol val="square"/>
            <c:size val="5"/>
            <c:spPr>
              <a:solidFill>
                <a:schemeClr val="accent1"/>
              </a:solidFill>
              <a:ln w="9525">
                <a:solidFill>
                  <a:schemeClr val="accent1"/>
                </a:solidFill>
              </a:ln>
              <a:effectLst/>
            </c:spPr>
          </c:marker>
          <c:cat>
            <c:strRef>
              <c:f>Sheet1!$A$2:$A$8</c:f>
              <c:strCache>
                <c:ptCount val="7"/>
                <c:pt idx="0">
                  <c:v>AAA</c:v>
                </c:pt>
                <c:pt idx="1">
                  <c:v>AA</c:v>
                </c:pt>
                <c:pt idx="2">
                  <c:v>A</c:v>
                </c:pt>
                <c:pt idx="3">
                  <c:v>BBB</c:v>
                </c:pt>
                <c:pt idx="4">
                  <c:v>BB</c:v>
                </c:pt>
                <c:pt idx="5">
                  <c:v>B</c:v>
                </c:pt>
                <c:pt idx="6">
                  <c:v>CCC</c:v>
                </c:pt>
              </c:strCache>
            </c:strRef>
          </c:cat>
          <c:val>
            <c:numRef>
              <c:f>Sheet1!$B$2:$B$8</c:f>
              <c:numCache>
                <c:formatCode>0</c:formatCode>
                <c:ptCount val="7"/>
                <c:pt idx="0">
                  <c:v>36</c:v>
                </c:pt>
                <c:pt idx="1">
                  <c:v>47</c:v>
                </c:pt>
                <c:pt idx="2">
                  <c:v>71</c:v>
                </c:pt>
                <c:pt idx="3">
                  <c:v>106</c:v>
                </c:pt>
                <c:pt idx="4">
                  <c:v>206</c:v>
                </c:pt>
                <c:pt idx="5">
                  <c:v>324</c:v>
                </c:pt>
                <c:pt idx="6">
                  <c:v>669</c:v>
                </c:pt>
              </c:numCache>
            </c:numRef>
          </c:val>
          <c:smooth val="0"/>
          <c:extLst>
            <c:ext xmlns:c16="http://schemas.microsoft.com/office/drawing/2014/chart" uri="{C3380CC4-5D6E-409C-BE32-E72D297353CC}">
              <c16:uniqueId val="{00000000-F566-400F-B8A3-1DCA8A094657}"/>
            </c:ext>
          </c:extLst>
        </c:ser>
        <c:ser>
          <c:idx val="1"/>
          <c:order val="1"/>
          <c:tx>
            <c:strRef>
              <c:f>Sheet1!$C$1</c:f>
              <c:strCache>
                <c:ptCount val="1"/>
                <c:pt idx="0">
                  <c:v>B'even spreads</c:v>
                </c:pt>
              </c:strCache>
            </c:strRef>
          </c:tx>
          <c:spPr>
            <a:ln w="28575" cap="rnd">
              <a:solidFill>
                <a:schemeClr val="accent2"/>
              </a:solidFill>
              <a:round/>
            </a:ln>
            <a:effectLst/>
          </c:spPr>
          <c:marker>
            <c:symbol val="square"/>
            <c:size val="5"/>
            <c:spPr>
              <a:solidFill>
                <a:schemeClr val="accent2"/>
              </a:solidFill>
              <a:ln w="9525">
                <a:solidFill>
                  <a:schemeClr val="accent2"/>
                </a:solidFill>
              </a:ln>
              <a:effectLst/>
            </c:spPr>
          </c:marker>
          <c:cat>
            <c:strRef>
              <c:f>Sheet1!$A$2:$A$8</c:f>
              <c:strCache>
                <c:ptCount val="7"/>
                <c:pt idx="0">
                  <c:v>AAA</c:v>
                </c:pt>
                <c:pt idx="1">
                  <c:v>AA</c:v>
                </c:pt>
                <c:pt idx="2">
                  <c:v>A</c:v>
                </c:pt>
                <c:pt idx="3">
                  <c:v>BBB</c:v>
                </c:pt>
                <c:pt idx="4">
                  <c:v>BB</c:v>
                </c:pt>
                <c:pt idx="5">
                  <c:v>B</c:v>
                </c:pt>
                <c:pt idx="6">
                  <c:v>CCC</c:v>
                </c:pt>
              </c:strCache>
            </c:strRef>
          </c:cat>
          <c:val>
            <c:numRef>
              <c:f>Sheet1!$C$2:$C$8</c:f>
              <c:numCache>
                <c:formatCode>0</c:formatCode>
                <c:ptCount val="7"/>
                <c:pt idx="0">
                  <c:v>43.566094491179051</c:v>
                </c:pt>
                <c:pt idx="1">
                  <c:v>54.997652149076302</c:v>
                </c:pt>
                <c:pt idx="2">
                  <c:v>84.300023835890997</c:v>
                </c:pt>
                <c:pt idx="3">
                  <c:v>121.9197175150661</c:v>
                </c:pt>
                <c:pt idx="4">
                  <c:v>236.18683699495676</c:v>
                </c:pt>
                <c:pt idx="5">
                  <c:v>330.46240654764358</c:v>
                </c:pt>
                <c:pt idx="6">
                  <c:v>580.37049082126123</c:v>
                </c:pt>
              </c:numCache>
            </c:numRef>
          </c:val>
          <c:smooth val="0"/>
          <c:extLst>
            <c:ext xmlns:c16="http://schemas.microsoft.com/office/drawing/2014/chart" uri="{C3380CC4-5D6E-409C-BE32-E72D297353CC}">
              <c16:uniqueId val="{00000001-F566-400F-B8A3-1DCA8A094657}"/>
            </c:ext>
          </c:extLst>
        </c:ser>
        <c:dLbls>
          <c:showLegendKey val="0"/>
          <c:showVal val="0"/>
          <c:showCatName val="0"/>
          <c:showSerName val="0"/>
          <c:showPercent val="0"/>
          <c:showBubbleSize val="0"/>
        </c:dLbls>
        <c:marker val="1"/>
        <c:smooth val="0"/>
        <c:axId val="90362800"/>
        <c:axId val="90952240"/>
      </c:lineChart>
      <c:catAx>
        <c:axId val="90362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0952240"/>
        <c:crosses val="autoZero"/>
        <c:auto val="1"/>
        <c:lblAlgn val="ctr"/>
        <c:lblOffset val="100"/>
        <c:noMultiLvlLbl val="0"/>
      </c:catAx>
      <c:valAx>
        <c:axId val="909522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wrap="square" anchor="ctr" anchorCtr="1"/>
              <a:lstStyle/>
              <a:p>
                <a:pPr>
                  <a:defRPr sz="1330" b="0" i="0" u="none" strike="noStrike" kern="1200" baseline="0">
                    <a:solidFill>
                      <a:schemeClr val="tx1">
                        <a:lumMod val="65000"/>
                        <a:lumOff val="35000"/>
                      </a:schemeClr>
                    </a:solidFill>
                    <a:latin typeface="+mn-lt"/>
                    <a:ea typeface="+mn-ea"/>
                    <a:cs typeface="+mn-cs"/>
                  </a:defRPr>
                </a:pPr>
                <a:r>
                  <a:rPr lang="en-GB" sz="1200" dirty="0"/>
                  <a:t>bp</a:t>
                </a:r>
                <a:endParaRPr lang="en-GB" dirty="0"/>
              </a:p>
            </c:rich>
          </c:tx>
          <c:layout>
            <c:manualLayout>
              <c:xMode val="edge"/>
              <c:yMode val="edge"/>
              <c:x val="3.6233465628278307E-3"/>
              <c:y val="2.8768545272517178E-3"/>
            </c:manualLayout>
          </c:layout>
          <c:overlay val="0"/>
          <c:spPr>
            <a:noFill/>
            <a:ln>
              <a:noFill/>
            </a:ln>
            <a:effectLst/>
          </c:spPr>
          <c:txPr>
            <a:bodyPr rot="0" spcFirstLastPara="1" vertOverflow="ellipsis"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0362800"/>
        <c:crosses val="autoZero"/>
        <c:crossBetween val="between"/>
      </c:valAx>
      <c:spPr>
        <a:noFill/>
        <a:ln>
          <a:noFill/>
        </a:ln>
        <a:effectLst/>
      </c:spPr>
    </c:plotArea>
    <c:legend>
      <c:legendPos val="b"/>
      <c:layout>
        <c:manualLayout>
          <c:xMode val="edge"/>
          <c:yMode val="edge"/>
          <c:x val="0.1491944500875412"/>
          <c:y val="0.15057797530196113"/>
          <c:w val="0.54344635036277678"/>
          <c:h val="0.2533060873805571"/>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lumMod val="10000"/>
        <a:lumOff val="90000"/>
      </a:schemeClr>
    </a:soli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168612574952633"/>
          <c:y val="0.11230789541441782"/>
          <c:w val="0.82664626180476319"/>
          <c:h val="0.75575063262698861"/>
        </c:manualLayout>
      </c:layout>
      <c:lineChart>
        <c:grouping val="standard"/>
        <c:varyColors val="0"/>
        <c:ser>
          <c:idx val="0"/>
          <c:order val="0"/>
          <c:tx>
            <c:strRef>
              <c:f>Sheet1!$B$1</c:f>
              <c:strCache>
                <c:ptCount val="1"/>
                <c:pt idx="0">
                  <c:v>Govt spreads, bp</c:v>
                </c:pt>
              </c:strCache>
            </c:strRef>
          </c:tx>
          <c:spPr>
            <a:ln w="28575" cap="rnd">
              <a:solidFill>
                <a:schemeClr val="accent1"/>
              </a:solidFill>
              <a:round/>
            </a:ln>
            <a:effectLst/>
          </c:spPr>
          <c:marker>
            <c:symbol val="square"/>
            <c:size val="5"/>
            <c:spPr>
              <a:solidFill>
                <a:schemeClr val="accent1"/>
              </a:solidFill>
              <a:ln w="9525">
                <a:solidFill>
                  <a:schemeClr val="accent1"/>
                </a:solidFill>
              </a:ln>
              <a:effectLst/>
            </c:spPr>
          </c:marker>
          <c:cat>
            <c:strRef>
              <c:f>Sheet1!$A$2:$A$8</c:f>
              <c:strCache>
                <c:ptCount val="7"/>
                <c:pt idx="0">
                  <c:v>AAA</c:v>
                </c:pt>
                <c:pt idx="1">
                  <c:v>AA</c:v>
                </c:pt>
                <c:pt idx="2">
                  <c:v>A</c:v>
                </c:pt>
                <c:pt idx="3">
                  <c:v>BBB</c:v>
                </c:pt>
                <c:pt idx="4">
                  <c:v>BB</c:v>
                </c:pt>
                <c:pt idx="5">
                  <c:v>B</c:v>
                </c:pt>
                <c:pt idx="6">
                  <c:v>CCC</c:v>
                </c:pt>
              </c:strCache>
            </c:strRef>
          </c:cat>
          <c:val>
            <c:numRef>
              <c:f>Sheet1!$B$2:$B$8</c:f>
              <c:numCache>
                <c:formatCode>0</c:formatCode>
                <c:ptCount val="7"/>
                <c:pt idx="0">
                  <c:v>36</c:v>
                </c:pt>
                <c:pt idx="1">
                  <c:v>47</c:v>
                </c:pt>
                <c:pt idx="2">
                  <c:v>71</c:v>
                </c:pt>
                <c:pt idx="3">
                  <c:v>106</c:v>
                </c:pt>
                <c:pt idx="4">
                  <c:v>206</c:v>
                </c:pt>
                <c:pt idx="5">
                  <c:v>324</c:v>
                </c:pt>
                <c:pt idx="6">
                  <c:v>669</c:v>
                </c:pt>
              </c:numCache>
            </c:numRef>
          </c:val>
          <c:smooth val="0"/>
          <c:extLst>
            <c:ext xmlns:c16="http://schemas.microsoft.com/office/drawing/2014/chart" uri="{C3380CC4-5D6E-409C-BE32-E72D297353CC}">
              <c16:uniqueId val="{00000000-E360-407F-BF1A-2672882ABB5C}"/>
            </c:ext>
          </c:extLst>
        </c:ser>
        <c:ser>
          <c:idx val="1"/>
          <c:order val="1"/>
          <c:tx>
            <c:strRef>
              <c:f>Sheet1!$C$1</c:f>
              <c:strCache>
                <c:ptCount val="1"/>
                <c:pt idx="0">
                  <c:v>B'even spreads</c:v>
                </c:pt>
              </c:strCache>
            </c:strRef>
          </c:tx>
          <c:spPr>
            <a:ln w="28575" cap="rnd">
              <a:solidFill>
                <a:schemeClr val="accent2"/>
              </a:solidFill>
              <a:round/>
            </a:ln>
            <a:effectLst/>
          </c:spPr>
          <c:marker>
            <c:symbol val="square"/>
            <c:size val="5"/>
            <c:spPr>
              <a:solidFill>
                <a:schemeClr val="accent2"/>
              </a:solidFill>
              <a:ln w="9525">
                <a:solidFill>
                  <a:schemeClr val="accent2"/>
                </a:solidFill>
              </a:ln>
              <a:effectLst/>
            </c:spPr>
          </c:marker>
          <c:cat>
            <c:strRef>
              <c:f>Sheet1!$A$2:$A$8</c:f>
              <c:strCache>
                <c:ptCount val="7"/>
                <c:pt idx="0">
                  <c:v>AAA</c:v>
                </c:pt>
                <c:pt idx="1">
                  <c:v>AA</c:v>
                </c:pt>
                <c:pt idx="2">
                  <c:v>A</c:v>
                </c:pt>
                <c:pt idx="3">
                  <c:v>BBB</c:v>
                </c:pt>
                <c:pt idx="4">
                  <c:v>BB</c:v>
                </c:pt>
                <c:pt idx="5">
                  <c:v>B</c:v>
                </c:pt>
                <c:pt idx="6">
                  <c:v>CCC</c:v>
                </c:pt>
              </c:strCache>
            </c:strRef>
          </c:cat>
          <c:val>
            <c:numRef>
              <c:f>Sheet1!$C$2:$C$8</c:f>
              <c:numCache>
                <c:formatCode>0</c:formatCode>
                <c:ptCount val="7"/>
                <c:pt idx="0">
                  <c:v>43.601116738847388</c:v>
                </c:pt>
                <c:pt idx="1">
                  <c:v>56.130429889883395</c:v>
                </c:pt>
                <c:pt idx="2">
                  <c:v>86.994403996969496</c:v>
                </c:pt>
                <c:pt idx="3">
                  <c:v>126.06826619015794</c:v>
                </c:pt>
                <c:pt idx="4">
                  <c:v>238.00464006645271</c:v>
                </c:pt>
                <c:pt idx="5">
                  <c:v>325.63920419884266</c:v>
                </c:pt>
                <c:pt idx="6">
                  <c:v>242.06628900327217</c:v>
                </c:pt>
              </c:numCache>
            </c:numRef>
          </c:val>
          <c:smooth val="0"/>
          <c:extLst>
            <c:ext xmlns:c16="http://schemas.microsoft.com/office/drawing/2014/chart" uri="{C3380CC4-5D6E-409C-BE32-E72D297353CC}">
              <c16:uniqueId val="{00000001-E360-407F-BF1A-2672882ABB5C}"/>
            </c:ext>
          </c:extLst>
        </c:ser>
        <c:dLbls>
          <c:showLegendKey val="0"/>
          <c:showVal val="0"/>
          <c:showCatName val="0"/>
          <c:showSerName val="0"/>
          <c:showPercent val="0"/>
          <c:showBubbleSize val="0"/>
        </c:dLbls>
        <c:marker val="1"/>
        <c:smooth val="0"/>
        <c:axId val="90362800"/>
        <c:axId val="90952240"/>
      </c:lineChart>
      <c:catAx>
        <c:axId val="90362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0952240"/>
        <c:crosses val="autoZero"/>
        <c:auto val="1"/>
        <c:lblAlgn val="ctr"/>
        <c:lblOffset val="100"/>
        <c:noMultiLvlLbl val="0"/>
      </c:catAx>
      <c:valAx>
        <c:axId val="909522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wrap="square" anchor="ctr" anchorCtr="1"/>
              <a:lstStyle/>
              <a:p>
                <a:pPr>
                  <a:defRPr sz="1330" b="0" i="0" u="none" strike="noStrike" kern="1200" baseline="0">
                    <a:solidFill>
                      <a:schemeClr val="tx1">
                        <a:lumMod val="65000"/>
                        <a:lumOff val="35000"/>
                      </a:schemeClr>
                    </a:solidFill>
                    <a:latin typeface="+mn-lt"/>
                    <a:ea typeface="+mn-ea"/>
                    <a:cs typeface="+mn-cs"/>
                  </a:defRPr>
                </a:pPr>
                <a:r>
                  <a:rPr lang="en-GB" sz="1200" dirty="0"/>
                  <a:t>bp</a:t>
                </a:r>
                <a:endParaRPr lang="en-GB" dirty="0"/>
              </a:p>
            </c:rich>
          </c:tx>
          <c:layout>
            <c:manualLayout>
              <c:xMode val="edge"/>
              <c:yMode val="edge"/>
              <c:x val="3.6233465628278307E-3"/>
              <c:y val="2.8768545272517178E-3"/>
            </c:manualLayout>
          </c:layout>
          <c:overlay val="0"/>
          <c:spPr>
            <a:noFill/>
            <a:ln>
              <a:noFill/>
            </a:ln>
            <a:effectLst/>
          </c:spPr>
          <c:txPr>
            <a:bodyPr rot="0" spcFirstLastPara="1" vertOverflow="ellipsis"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0362800"/>
        <c:crosses val="autoZero"/>
        <c:crossBetween val="between"/>
      </c:valAx>
      <c:spPr>
        <a:noFill/>
        <a:ln>
          <a:noFill/>
        </a:ln>
        <a:effectLst/>
      </c:spPr>
    </c:plotArea>
    <c:legend>
      <c:legendPos val="b"/>
      <c:layout>
        <c:manualLayout>
          <c:xMode val="edge"/>
          <c:yMode val="edge"/>
          <c:x val="0.14131650731074361"/>
          <c:y val="0.18904397202131104"/>
          <c:w val="0.54344635036277678"/>
          <c:h val="0.22125103547913721"/>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lumMod val="10000"/>
        <a:lumOff val="90000"/>
      </a:schemeClr>
    </a:soli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5BF13E-0A9F-7A42-B666-707E8C2C3FC9}" type="datetimeFigureOut">
              <a:rPr lang="en-US" smtClean="0"/>
              <a:t>11/11/2024</a:t>
            </a:fld>
            <a:endParaRPr lang="en-US"/>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33770A-0522-EE44-9D17-01699D29C038}" type="slidenum">
              <a:rPr lang="en-US" smtClean="0"/>
              <a:t>‹#›</a:t>
            </a:fld>
            <a:endParaRPr lang="en-US"/>
          </a:p>
        </p:txBody>
      </p:sp>
    </p:spTree>
    <p:extLst>
      <p:ext uri="{BB962C8B-B14F-4D97-AF65-F5344CB8AC3E}">
        <p14:creationId xmlns:p14="http://schemas.microsoft.com/office/powerpoint/2010/main" val="3919861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33770A-0522-EE44-9D17-01699D29C038}" type="slidenum">
              <a:rPr lang="en-US" smtClean="0"/>
              <a:t>1</a:t>
            </a:fld>
            <a:endParaRPr lang="en-US"/>
          </a:p>
        </p:txBody>
      </p:sp>
    </p:spTree>
    <p:extLst>
      <p:ext uri="{BB962C8B-B14F-4D97-AF65-F5344CB8AC3E}">
        <p14:creationId xmlns:p14="http://schemas.microsoft.com/office/powerpoint/2010/main" val="2859073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133770A-0522-EE44-9D17-01699D29C038}" type="slidenum">
              <a:rPr lang="en-US" smtClean="0"/>
              <a:t>4</a:t>
            </a:fld>
            <a:endParaRPr lang="en-US"/>
          </a:p>
        </p:txBody>
      </p:sp>
    </p:spTree>
    <p:extLst>
      <p:ext uri="{BB962C8B-B14F-4D97-AF65-F5344CB8AC3E}">
        <p14:creationId xmlns:p14="http://schemas.microsoft.com/office/powerpoint/2010/main" val="35679043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B9EA737-26A3-7F4D-9FE4-01A3EC7EBC5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208"/>
          <a:stretch/>
        </p:blipFill>
        <p:spPr>
          <a:xfrm>
            <a:off x="0" y="0"/>
            <a:ext cx="9919803" cy="6858002"/>
          </a:xfrm>
          <a:prstGeom prst="rect">
            <a:avLst/>
          </a:prstGeom>
        </p:spPr>
      </p:pic>
      <p:sp>
        <p:nvSpPr>
          <p:cNvPr id="14" name="Date">
            <a:extLst>
              <a:ext uri="{FF2B5EF4-FFF2-40B4-BE49-F238E27FC236}">
                <a16:creationId xmlns:a16="http://schemas.microsoft.com/office/drawing/2014/main" id="{AB2A5CAA-6849-074F-AEE6-2652D32676B4}"/>
              </a:ext>
            </a:extLst>
          </p:cNvPr>
          <p:cNvSpPr>
            <a:spLocks noGrp="1"/>
          </p:cNvSpPr>
          <p:nvPr>
            <p:ph type="body" sz="quarter" idx="13" hasCustomPrompt="1"/>
          </p:nvPr>
        </p:nvSpPr>
        <p:spPr>
          <a:xfrm>
            <a:off x="6821403" y="5748376"/>
            <a:ext cx="2619788" cy="246221"/>
          </a:xfrm>
        </p:spPr>
        <p:txBody>
          <a:bodyPr/>
          <a:lstStyle>
            <a:lvl1pPr marL="0" indent="0" algn="r" fontAlgn="b">
              <a:buNone/>
              <a:defRPr sz="1600" b="0" i="0" cap="all" spc="100" baseline="0">
                <a:solidFill>
                  <a:schemeClr val="tx1">
                    <a:lumMod val="25000"/>
                    <a:lumOff val="75000"/>
                  </a:schemeClr>
                </a:solidFill>
                <a:latin typeface="+mj-lt"/>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dirty="0"/>
              <a:t>Date </a:t>
            </a:r>
          </a:p>
        </p:txBody>
      </p:sp>
      <p:sp>
        <p:nvSpPr>
          <p:cNvPr id="13" name="Name 3">
            <a:extLst>
              <a:ext uri="{FF2B5EF4-FFF2-40B4-BE49-F238E27FC236}">
                <a16:creationId xmlns:a16="http://schemas.microsoft.com/office/drawing/2014/main" id="{B0A01171-0C95-0649-9A4B-BFE5CD9C1AAB}"/>
              </a:ext>
            </a:extLst>
          </p:cNvPr>
          <p:cNvSpPr>
            <a:spLocks noGrp="1"/>
          </p:cNvSpPr>
          <p:nvPr>
            <p:ph type="body" sz="quarter" idx="12" hasCustomPrompt="1"/>
          </p:nvPr>
        </p:nvSpPr>
        <p:spPr>
          <a:xfrm>
            <a:off x="3639302" y="6117708"/>
            <a:ext cx="2619788" cy="430887"/>
          </a:xfrm>
        </p:spPr>
        <p:txBody>
          <a:bodyPr/>
          <a:lstStyle>
            <a:lvl1pPr marL="0" indent="0" algn="ctr">
              <a:spcAft>
                <a:spcPts val="0"/>
              </a:spcAft>
              <a:buNone/>
              <a:defRPr sz="1400" b="0">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dirty="0"/>
              <a:t>Presenter Name Three</a:t>
            </a:r>
          </a:p>
          <a:p>
            <a:pPr lvl="0"/>
            <a:r>
              <a:rPr lang="en-US" dirty="0"/>
              <a:t>Job Title</a:t>
            </a:r>
          </a:p>
        </p:txBody>
      </p:sp>
      <p:sp>
        <p:nvSpPr>
          <p:cNvPr id="11" name="Name 2">
            <a:extLst>
              <a:ext uri="{FF2B5EF4-FFF2-40B4-BE49-F238E27FC236}">
                <a16:creationId xmlns:a16="http://schemas.microsoft.com/office/drawing/2014/main" id="{FEE53DEA-97EC-6B4C-A05E-05736964EC83}"/>
              </a:ext>
            </a:extLst>
          </p:cNvPr>
          <p:cNvSpPr>
            <a:spLocks noGrp="1"/>
          </p:cNvSpPr>
          <p:nvPr>
            <p:ph type="body" sz="quarter" idx="11" hasCustomPrompt="1"/>
          </p:nvPr>
        </p:nvSpPr>
        <p:spPr>
          <a:xfrm>
            <a:off x="6821403" y="6117708"/>
            <a:ext cx="2619788" cy="430887"/>
          </a:xfrm>
        </p:spPr>
        <p:txBody>
          <a:bodyPr/>
          <a:lstStyle>
            <a:lvl1pPr marL="0" indent="0" algn="r">
              <a:spcAft>
                <a:spcPts val="0"/>
              </a:spcAft>
              <a:buNone/>
              <a:defRPr sz="1400" b="0">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a:t>Presenter Name Two</a:t>
            </a:r>
          </a:p>
          <a:p>
            <a:pPr lvl="0"/>
            <a:r>
              <a:rPr lang="en-US"/>
              <a:t>Job Title</a:t>
            </a:r>
          </a:p>
        </p:txBody>
      </p:sp>
      <p:sp>
        <p:nvSpPr>
          <p:cNvPr id="9" name="Name 1">
            <a:extLst>
              <a:ext uri="{FF2B5EF4-FFF2-40B4-BE49-F238E27FC236}">
                <a16:creationId xmlns:a16="http://schemas.microsoft.com/office/drawing/2014/main" id="{7D76FDFA-360A-4E1D-8E68-C41A237A2273}"/>
              </a:ext>
            </a:extLst>
          </p:cNvPr>
          <p:cNvSpPr>
            <a:spLocks noGrp="1"/>
          </p:cNvSpPr>
          <p:nvPr>
            <p:ph type="body" sz="quarter" idx="10" hasCustomPrompt="1"/>
          </p:nvPr>
        </p:nvSpPr>
        <p:spPr>
          <a:xfrm>
            <a:off x="457200" y="6128080"/>
            <a:ext cx="2619788" cy="430887"/>
          </a:xfrm>
        </p:spPr>
        <p:txBody>
          <a:bodyPr/>
          <a:lstStyle>
            <a:lvl1pPr marL="0" indent="0">
              <a:spcAft>
                <a:spcPts val="0"/>
              </a:spcAft>
              <a:buNone/>
              <a:defRPr sz="1400" b="0">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dirty="0"/>
              <a:t>Presenter Name One</a:t>
            </a:r>
          </a:p>
          <a:p>
            <a:pPr lvl="0"/>
            <a:r>
              <a:rPr lang="en-US" dirty="0"/>
              <a:t>Job Title</a:t>
            </a:r>
          </a:p>
        </p:txBody>
      </p:sp>
      <p:sp>
        <p:nvSpPr>
          <p:cNvPr id="10" name="Title">
            <a:extLst>
              <a:ext uri="{FF2B5EF4-FFF2-40B4-BE49-F238E27FC236}">
                <a16:creationId xmlns:a16="http://schemas.microsoft.com/office/drawing/2014/main" id="{527E1552-E90D-4F57-96D1-C05313AFBBA3}"/>
              </a:ext>
            </a:extLst>
          </p:cNvPr>
          <p:cNvSpPr>
            <a:spLocks noGrp="1"/>
          </p:cNvSpPr>
          <p:nvPr>
            <p:ph type="ctrTitle" hasCustomPrompt="1"/>
          </p:nvPr>
        </p:nvSpPr>
        <p:spPr>
          <a:xfrm>
            <a:off x="461005" y="5647325"/>
            <a:ext cx="6987102" cy="398571"/>
          </a:xfrm>
          <a:prstGeom prst="rect">
            <a:avLst/>
          </a:prstGeom>
        </p:spPr>
        <p:txBody>
          <a:bodyPr wrap="square" lIns="0" tIns="0" rIns="0" bIns="0">
            <a:spAutoFit/>
          </a:bodyPr>
          <a:lstStyle>
            <a:lvl1pPr>
              <a:defRPr sz="2800" b="0" i="0" kern="1200" cap="all" spc="150" baseline="0">
                <a:solidFill>
                  <a:srgbClr val="FFFFFF"/>
                </a:solidFill>
                <a:latin typeface="+mj-lt"/>
                <a:ea typeface="+mn-ea"/>
                <a:cs typeface="Arial" panose="020B0604020202020204" pitchFamily="34" charset="0"/>
              </a:defRPr>
            </a:lvl1pPr>
          </a:lstStyle>
          <a:p>
            <a:r>
              <a:rPr lang="en-US" dirty="0"/>
              <a:t>Click to edit title</a:t>
            </a:r>
            <a:endParaRPr dirty="0"/>
          </a:p>
        </p:txBody>
      </p:sp>
      <p:sp>
        <p:nvSpPr>
          <p:cNvPr id="8" name="_Footer Line">
            <a:extLst>
              <a:ext uri="{FF2B5EF4-FFF2-40B4-BE49-F238E27FC236}">
                <a16:creationId xmlns:a16="http://schemas.microsoft.com/office/drawing/2014/main" id="{F9755F95-7D3C-4CAB-BE69-1CE668760B23}"/>
              </a:ext>
            </a:extLst>
          </p:cNvPr>
          <p:cNvSpPr/>
          <p:nvPr userDrawn="1"/>
        </p:nvSpPr>
        <p:spPr>
          <a:xfrm flipV="1">
            <a:off x="448056" y="6601213"/>
            <a:ext cx="9464040" cy="45719"/>
          </a:xfrm>
          <a:custGeom>
            <a:avLst/>
            <a:gdLst/>
            <a:ahLst/>
            <a:cxnLst/>
            <a:rect l="l" t="t" r="r" b="b"/>
            <a:pathLst>
              <a:path w="11595735">
                <a:moveTo>
                  <a:pt x="0" y="0"/>
                </a:moveTo>
                <a:lnTo>
                  <a:pt x="11595193" y="0"/>
                </a:lnTo>
              </a:path>
            </a:pathLst>
          </a:custGeom>
          <a:ln w="38100">
            <a:solidFill>
              <a:srgbClr val="D12E28"/>
            </a:solidFill>
          </a:ln>
        </p:spPr>
        <p:txBody>
          <a:bodyPr wrap="square" lIns="0" tIns="0" rIns="0" bIns="0" rtlCol="0"/>
          <a:lstStyle/>
          <a:p>
            <a:endParaRPr sz="1463"/>
          </a:p>
        </p:txBody>
      </p:sp>
      <p:pic>
        <p:nvPicPr>
          <p:cNvPr id="3" name="Picture 2">
            <a:extLst>
              <a:ext uri="{FF2B5EF4-FFF2-40B4-BE49-F238E27FC236}">
                <a16:creationId xmlns:a16="http://schemas.microsoft.com/office/drawing/2014/main" id="{FC509157-F01A-FC4C-B6F4-7399574E8BB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579568" y="500152"/>
            <a:ext cx="2861624" cy="645965"/>
          </a:xfrm>
          <a:prstGeom prst="rect">
            <a:avLst/>
          </a:prstGeom>
        </p:spPr>
      </p:pic>
    </p:spTree>
    <p:extLst>
      <p:ext uri="{BB962C8B-B14F-4D97-AF65-F5344CB8AC3E}">
        <p14:creationId xmlns:p14="http://schemas.microsoft.com/office/powerpoint/2010/main" val="3044895840"/>
      </p:ext>
    </p:extLst>
  </p:cSld>
  <p:clrMapOvr>
    <a:masterClrMapping/>
  </p:clrMapOvr>
  <p:extLst>
    <p:ext uri="{DCECCB84-F9BA-43D5-87BE-67443E8EF086}">
      <p15:sldGuideLst xmlns:p15="http://schemas.microsoft.com/office/powerpoint/2012/main">
        <p15:guide id="1" orient="horz" pos="2160">
          <p15:clr>
            <a:srgbClr val="FBAE40"/>
          </p15:clr>
        </p15:guide>
        <p15:guide id="2" pos="3120">
          <p15:clr>
            <a:srgbClr val="FBAE40"/>
          </p15:clr>
        </p15:guide>
        <p15:guide id="3" pos="5952">
          <p15:clr>
            <a:srgbClr val="FBAE40"/>
          </p15:clr>
        </p15:guide>
        <p15:guide id="4" pos="288">
          <p15:clr>
            <a:srgbClr val="FBAE40"/>
          </p15:clr>
        </p15:guide>
        <p15:guide id="5" orient="horz" pos="3884">
          <p15:clr>
            <a:srgbClr val="FBAE40"/>
          </p15:clr>
        </p15:guide>
        <p15:guide id="6" pos="4299">
          <p15:clr>
            <a:srgbClr val="FBAE40"/>
          </p15:clr>
        </p15:guide>
        <p15:guide id="7" orient="horz" pos="378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2:3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4318000" y="6096000"/>
            <a:ext cx="483130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4318001" y="1947672"/>
            <a:ext cx="4831310"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Title R">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4318000" y="1714500"/>
            <a:ext cx="4806949"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189835"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1" y="1943100"/>
            <a:ext cx="3189836"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L">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899" y="1714500"/>
            <a:ext cx="3175001"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430820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Long">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8147048"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3934984"/>
            <a:ext cx="8147049" cy="2089387"/>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8147050" cy="211931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1054495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Long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159566"/>
            <a:ext cx="8147049" cy="1864805"/>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Title Bottom">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993775" y="3934985"/>
            <a:ext cx="8131174"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8147050" cy="189071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9580991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Long w Top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025472"/>
            <a:ext cx="8147049" cy="19989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099"/>
            <a:ext cx="8147050" cy="1981201"/>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9229811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Long 3:2">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8147048"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351338"/>
            <a:ext cx="8147049" cy="167303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8147050" cy="2549525"/>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10005823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Long 3:2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583113"/>
            <a:ext cx="8147049" cy="1441258"/>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Title Bottom">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993776" y="4355673"/>
            <a:ext cx="8131174"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8147050" cy="2320925"/>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6270618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Long 3:2 w Top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351338"/>
            <a:ext cx="8147049" cy="1673034"/>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099"/>
            <a:ext cx="8147050" cy="2336611"/>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48633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ong Chart and Table w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4" name="Table">
            <a:extLst>
              <a:ext uri="{FF2B5EF4-FFF2-40B4-BE49-F238E27FC236}">
                <a16:creationId xmlns:a16="http://schemas.microsoft.com/office/drawing/2014/main" id="{932B51FA-CE55-1B4B-AF5B-1B420C4A2AB3}"/>
              </a:ext>
            </a:extLst>
          </p:cNvPr>
          <p:cNvSpPr>
            <a:spLocks noGrp="1"/>
          </p:cNvSpPr>
          <p:nvPr>
            <p:ph type="tbl" sz="quarter" idx="18"/>
          </p:nvPr>
        </p:nvSpPr>
        <p:spPr>
          <a:xfrm>
            <a:off x="977900" y="4351338"/>
            <a:ext cx="8147048" cy="1668462"/>
          </a:xfrm>
          <a:solidFill>
            <a:schemeClr val="tx1">
              <a:lumMod val="10000"/>
              <a:lumOff val="90000"/>
            </a:schemeClr>
          </a:solidFill>
        </p:spPr>
        <p:txBody>
          <a:bodyPr/>
          <a:lstStyle/>
          <a:p>
            <a:r>
              <a:rPr lang="en-US"/>
              <a:t>Click icon to add table</a:t>
            </a:r>
          </a:p>
        </p:txBody>
      </p:sp>
      <p:sp>
        <p:nvSpPr>
          <p:cNvPr id="10" name="Chart">
            <a:extLst>
              <a:ext uri="{FF2B5EF4-FFF2-40B4-BE49-F238E27FC236}">
                <a16:creationId xmlns:a16="http://schemas.microsoft.com/office/drawing/2014/main" id="{2623D900-715A-3247-BE45-23EF1E657179}"/>
              </a:ext>
            </a:extLst>
          </p:cNvPr>
          <p:cNvSpPr>
            <a:spLocks noGrp="1"/>
          </p:cNvSpPr>
          <p:nvPr>
            <p:ph type="chart" sz="quarter" idx="17"/>
          </p:nvPr>
        </p:nvSpPr>
        <p:spPr>
          <a:xfrm>
            <a:off x="977900" y="1943100"/>
            <a:ext cx="8147048" cy="2408238"/>
          </a:xfrm>
          <a:solidFill>
            <a:schemeClr val="tx1">
              <a:lumMod val="10000"/>
              <a:lumOff val="90000"/>
            </a:schemeClr>
          </a:solidFill>
        </p:spPr>
        <p:txBody>
          <a:bodyPr/>
          <a:lstStyle/>
          <a:p>
            <a:r>
              <a:rPr lang="en-US"/>
              <a:t>Click icon to add chart</a:t>
            </a:r>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6779331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11 November 2024</a:t>
            </a:fld>
            <a:endParaRPr lang="en-US" dirty="0"/>
          </a:p>
        </p:txBody>
      </p:sp>
      <p:sp>
        <p:nvSpPr>
          <p:cNvPr id="2" name="Title">
            <a:extLst>
              <a:ext uri="{FF2B5EF4-FFF2-40B4-BE49-F238E27FC236}">
                <a16:creationId xmlns:a16="http://schemas.microsoft.com/office/drawing/2014/main" id="{58FDDDF9-1A13-CF49-96FC-2EF22D0B46B1}"/>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0981752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w Takeaway">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11 November 2024</a:t>
            </a:fld>
            <a:endParaRPr lang="en-US" dirty="0"/>
          </a:p>
        </p:txBody>
      </p:sp>
      <p:sp>
        <p:nvSpPr>
          <p:cNvPr id="6" name="Takeaway">
            <a:extLst>
              <a:ext uri="{FF2B5EF4-FFF2-40B4-BE49-F238E27FC236}">
                <a16:creationId xmlns:a16="http://schemas.microsoft.com/office/drawing/2014/main" id="{42D88858-AD18-EF46-8120-719FF25E64F5}"/>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58FDDDF9-1A13-CF49-96FC-2EF22D0B46B1}"/>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4224211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B">
    <p:bg>
      <p:bgPr>
        <a:solidFill>
          <a:schemeClr val="bg1"/>
        </a:solidFill>
        <a:effectLst/>
      </p:bgPr>
    </p:bg>
    <p:spTree>
      <p:nvGrpSpPr>
        <p:cNvPr id="1" name=""/>
        <p:cNvGrpSpPr/>
        <p:nvPr/>
      </p:nvGrpSpPr>
      <p:grpSpPr>
        <a:xfrm>
          <a:off x="0" y="0"/>
          <a:ext cx="0" cy="0"/>
          <a:chOff x="0" y="0"/>
          <a:chExt cx="0" cy="0"/>
        </a:xfrm>
      </p:grpSpPr>
      <p:pic>
        <p:nvPicPr>
          <p:cNvPr id="3" name="_Background Picture">
            <a:extLst>
              <a:ext uri="{FF2B5EF4-FFF2-40B4-BE49-F238E27FC236}">
                <a16:creationId xmlns:a16="http://schemas.microsoft.com/office/drawing/2014/main" id="{F28DA60E-A7E6-4177-B5D1-EF31D90A7454}"/>
              </a:ext>
            </a:extLst>
          </p:cNvPr>
          <p:cNvPicPr preferRelativeResize="0">
            <a:picLocks/>
          </p:cNvPicPr>
          <p:nvPr userDrawn="1"/>
        </p:nvPicPr>
        <p:blipFill rotWithShape="1">
          <a:blip r:embed="rId2">
            <a:extLst>
              <a:ext uri="{BEBA8EAE-BF5A-486C-A8C5-ECC9F3942E4B}">
                <a14:imgProps xmlns:a14="http://schemas.microsoft.com/office/drawing/2010/main">
                  <a14:imgLayer r:embed="rId3">
                    <a14:imgEffect>
                      <a14:saturation sat="25000"/>
                    </a14:imgEffect>
                  </a14:imgLayer>
                </a14:imgProps>
              </a:ext>
              <a:ext uri="{28A0092B-C50C-407E-A947-70E740481C1C}">
                <a14:useLocalDpi xmlns:a14="http://schemas.microsoft.com/office/drawing/2010/main" val="0"/>
              </a:ext>
            </a:extLst>
          </a:blip>
          <a:srcRect t="5725" b="36005"/>
          <a:stretch/>
        </p:blipFill>
        <p:spPr>
          <a:xfrm>
            <a:off x="0" y="2285999"/>
            <a:ext cx="9812740" cy="3125337"/>
          </a:xfrm>
          <a:prstGeom prst="rect">
            <a:avLst/>
          </a:prstGeom>
        </p:spPr>
      </p:pic>
      <p:sp>
        <p:nvSpPr>
          <p:cNvPr id="13" name="_Left Gradient">
            <a:extLst>
              <a:ext uri="{FF2B5EF4-FFF2-40B4-BE49-F238E27FC236}">
                <a16:creationId xmlns:a16="http://schemas.microsoft.com/office/drawing/2014/main" id="{F5B8FC14-1311-4784-AD0E-EC6AF7811891}"/>
              </a:ext>
            </a:extLst>
          </p:cNvPr>
          <p:cNvSpPr/>
          <p:nvPr userDrawn="1"/>
        </p:nvSpPr>
        <p:spPr>
          <a:xfrm rot="16200000">
            <a:off x="3336901" y="-1050654"/>
            <a:ext cx="3124201" cy="9798002"/>
          </a:xfrm>
          <a:prstGeom prst="rect">
            <a:avLst/>
          </a:prstGeom>
          <a:gradFill>
            <a:gsLst>
              <a:gs pos="23000">
                <a:srgbClr val="06031B"/>
              </a:gs>
              <a:gs pos="100000">
                <a:schemeClr val="bg1">
                  <a:lumMod val="95000"/>
                  <a:alpha val="52000"/>
                </a:schemeClr>
              </a:gs>
              <a:gs pos="51000">
                <a:srgbClr val="271A73">
                  <a:alpha val="69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_Red Sidebar">
            <a:extLst>
              <a:ext uri="{FF2B5EF4-FFF2-40B4-BE49-F238E27FC236}">
                <a16:creationId xmlns:a16="http://schemas.microsoft.com/office/drawing/2014/main" id="{64DAF4AE-D5C4-47F9-B1F0-C56B2C2366CA}"/>
              </a:ext>
            </a:extLst>
          </p:cNvPr>
          <p:cNvSpPr/>
          <p:nvPr userDrawn="1"/>
        </p:nvSpPr>
        <p:spPr>
          <a:xfrm flipH="1">
            <a:off x="9798000" y="2285997"/>
            <a:ext cx="108000" cy="3124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_Footer Line">
            <a:extLst>
              <a:ext uri="{FF2B5EF4-FFF2-40B4-BE49-F238E27FC236}">
                <a16:creationId xmlns:a16="http://schemas.microsoft.com/office/drawing/2014/main" id="{2D074338-30F1-4FBE-963F-57A7E82365EE}"/>
              </a:ext>
            </a:extLst>
          </p:cNvPr>
          <p:cNvSpPr/>
          <p:nvPr userDrawn="1"/>
        </p:nvSpPr>
        <p:spPr>
          <a:xfrm flipV="1">
            <a:off x="1" y="6453336"/>
            <a:ext cx="7772400" cy="67600"/>
          </a:xfrm>
          <a:custGeom>
            <a:avLst/>
            <a:gdLst/>
            <a:ahLst/>
            <a:cxnLst/>
            <a:rect l="l" t="t" r="r" b="b"/>
            <a:pathLst>
              <a:path w="5758815">
                <a:moveTo>
                  <a:pt x="0" y="0"/>
                </a:moveTo>
                <a:lnTo>
                  <a:pt x="5758218" y="0"/>
                </a:lnTo>
              </a:path>
            </a:pathLst>
          </a:custGeom>
          <a:ln w="12700">
            <a:solidFill>
              <a:schemeClr val="accent2"/>
            </a:solidFill>
          </a:ln>
        </p:spPr>
        <p:txBody>
          <a:bodyPr wrap="square" lIns="0" tIns="0" rIns="0" bIns="0" rtlCol="0"/>
          <a:lstStyle/>
          <a:p>
            <a:endParaRPr sz="1463"/>
          </a:p>
        </p:txBody>
      </p:sp>
      <p:sp>
        <p:nvSpPr>
          <p:cNvPr id="8" name="_Page Number x">
            <a:extLst>
              <a:ext uri="{FF2B5EF4-FFF2-40B4-BE49-F238E27FC236}">
                <a16:creationId xmlns:a16="http://schemas.microsoft.com/office/drawing/2014/main" id="{6DC44914-55A9-264E-8575-EF9130453419}"/>
              </a:ext>
            </a:extLst>
          </p:cNvPr>
          <p:cNvSpPr>
            <a:spLocks noGrp="1"/>
          </p:cNvSpPr>
          <p:nvPr>
            <p:ph type="sldNum" sz="quarter" idx="12"/>
          </p:nvPr>
        </p:nvSpPr>
        <p:spPr>
          <a:xfrm>
            <a:off x="9208685" y="1807859"/>
            <a:ext cx="576581" cy="329184"/>
          </a:xfrm>
        </p:spPr>
        <p:txBody>
          <a:bodyPr/>
          <a:lstStyle/>
          <a:p>
            <a:fld id="{4D6F2D72-4CB1-486D-B1A1-88BC527D97A4}" type="slidenum">
              <a:rPr lang="en-GB" smtClean="0"/>
              <a:pPr/>
              <a:t>‹#›</a:t>
            </a:fld>
            <a:r>
              <a:rPr lang="en-GB"/>
              <a:t> </a:t>
            </a:r>
            <a:endParaRPr lang="en-GB" dirty="0"/>
          </a:p>
        </p:txBody>
      </p:sp>
      <p:sp>
        <p:nvSpPr>
          <p:cNvPr id="7" name="Document Code">
            <a:extLst>
              <a:ext uri="{FF2B5EF4-FFF2-40B4-BE49-F238E27FC236}">
                <a16:creationId xmlns:a16="http://schemas.microsoft.com/office/drawing/2014/main" id="{BB47E38D-B1A8-8643-9C5F-09922957023C}"/>
              </a:ext>
            </a:extLst>
          </p:cNvPr>
          <p:cNvSpPr>
            <a:spLocks noGrp="1"/>
          </p:cNvSpPr>
          <p:nvPr>
            <p:ph type="ftr" sz="quarter" idx="11"/>
          </p:nvPr>
        </p:nvSpPr>
        <p:spPr>
          <a:xfrm rot="16200000">
            <a:off x="-396449" y="5871918"/>
            <a:ext cx="1046559" cy="123111"/>
          </a:xfrm>
        </p:spPr>
        <p:txBody>
          <a:bodyPr/>
          <a:lstStyle/>
          <a:p>
            <a:r>
              <a:rPr lang="en-US" dirty="0"/>
              <a:t>Document Code</a:t>
            </a:r>
          </a:p>
        </p:txBody>
      </p:sp>
      <p:sp>
        <p:nvSpPr>
          <p:cNvPr id="12" name="_Confidential">
            <a:extLst>
              <a:ext uri="{FF2B5EF4-FFF2-40B4-BE49-F238E27FC236}">
                <a16:creationId xmlns:a16="http://schemas.microsoft.com/office/drawing/2014/main" id="{D95578A3-B718-43FB-ABD3-99427DB02B18}"/>
              </a:ext>
            </a:extLst>
          </p:cNvPr>
          <p:cNvSpPr txBox="1"/>
          <p:nvPr userDrawn="1"/>
        </p:nvSpPr>
        <p:spPr>
          <a:xfrm>
            <a:off x="3941594" y="6599110"/>
            <a:ext cx="1547813" cy="150426"/>
          </a:xfrm>
          <a:prstGeom prst="rect">
            <a:avLst/>
          </a:prstGeom>
        </p:spPr>
        <p:txBody>
          <a:bodyPr vert="horz" wrap="square" lIns="0" tIns="10319" rIns="0" bIns="0" rtlCol="0">
            <a:spAutoFit/>
          </a:bodyPr>
          <a:lstStyle/>
          <a:p>
            <a:pPr marL="10319" algn="ctr">
              <a:lnSpc>
                <a:spcPct val="100000"/>
              </a:lnSpc>
              <a:spcBef>
                <a:spcPts val="81"/>
              </a:spcBef>
            </a:pPr>
            <a:r>
              <a:rPr lang="en-GB" sz="900" b="0" spc="50" baseline="0" dirty="0">
                <a:solidFill>
                  <a:schemeClr val="tx1">
                    <a:lumMod val="75000"/>
                    <a:lumOff val="25000"/>
                  </a:schemeClr>
                </a:solidFill>
                <a:latin typeface="+mj-lt"/>
                <a:cs typeface="Muli-ExtraBold"/>
              </a:rPr>
              <a:t>PRIVATE &amp; CONFIDENTIAL</a:t>
            </a:r>
            <a:endParaRPr sz="900" b="0" spc="50" baseline="0" dirty="0">
              <a:solidFill>
                <a:schemeClr val="tx1">
                  <a:lumMod val="75000"/>
                  <a:lumOff val="25000"/>
                </a:schemeClr>
              </a:solidFill>
              <a:latin typeface="+mj-lt"/>
              <a:cs typeface="Muli"/>
            </a:endParaRPr>
          </a:p>
        </p:txBody>
      </p:sp>
      <p:sp>
        <p:nvSpPr>
          <p:cNvPr id="14" name="_Page Number">
            <a:extLst>
              <a:ext uri="{FF2B5EF4-FFF2-40B4-BE49-F238E27FC236}">
                <a16:creationId xmlns:a16="http://schemas.microsoft.com/office/drawing/2014/main" id="{A6906AB3-4D08-994A-8654-9CB3353BBF70}"/>
              </a:ext>
            </a:extLst>
          </p:cNvPr>
          <p:cNvSpPr txBox="1"/>
          <p:nvPr userDrawn="1"/>
        </p:nvSpPr>
        <p:spPr>
          <a:xfrm>
            <a:off x="7253277" y="6594890"/>
            <a:ext cx="512064" cy="138499"/>
          </a:xfrm>
          <a:prstGeom prst="rect">
            <a:avLst/>
          </a:prstGeom>
          <a:noFill/>
        </p:spPr>
        <p:txBody>
          <a:bodyPr wrap="square" lIns="0" tIns="0" rIns="0" bIns="0" rtlCol="0">
            <a:spAutoFit/>
          </a:bodyPr>
          <a:lstStyle/>
          <a:p>
            <a:pPr algn="r"/>
            <a:fld id="{4D6F2D72-4CB1-486D-B1A1-88BC527D97A4}" type="slidenum">
              <a:rPr lang="en-GB" sz="900" smtClean="0">
                <a:solidFill>
                  <a:schemeClr val="tx1">
                    <a:lumMod val="75000"/>
                    <a:lumOff val="25000"/>
                  </a:schemeClr>
                </a:solidFill>
                <a:latin typeface="+mj-lt"/>
              </a:rPr>
              <a:pPr algn="r"/>
              <a:t>‹#›</a:t>
            </a:fld>
            <a:endParaRPr lang="en-US" sz="900" dirty="0">
              <a:solidFill>
                <a:schemeClr val="tx1">
                  <a:lumMod val="75000"/>
                  <a:lumOff val="25000"/>
                </a:schemeClr>
              </a:solidFill>
              <a:latin typeface="+mj-lt"/>
            </a:endParaRPr>
          </a:p>
        </p:txBody>
      </p:sp>
      <p:sp>
        <p:nvSpPr>
          <p:cNvPr id="6" name="Date">
            <a:extLst>
              <a:ext uri="{FF2B5EF4-FFF2-40B4-BE49-F238E27FC236}">
                <a16:creationId xmlns:a16="http://schemas.microsoft.com/office/drawing/2014/main" id="{F936FBD9-C5DE-8D48-BD68-549672570E37}"/>
              </a:ext>
            </a:extLst>
          </p:cNvPr>
          <p:cNvSpPr>
            <a:spLocks noGrp="1"/>
          </p:cNvSpPr>
          <p:nvPr>
            <p:ph type="dt" sz="half" idx="10"/>
          </p:nvPr>
        </p:nvSpPr>
        <p:spPr/>
        <p:txBody>
          <a:bodyPr/>
          <a:lstStyle/>
          <a:p>
            <a:fld id="{97556E8B-0A47-5B4E-9FDB-B8A05728CEB8}" type="datetime3">
              <a:rPr lang="en-US" smtClean="0"/>
              <a:pPr/>
              <a:t>11 November 2024</a:t>
            </a:fld>
            <a:endParaRPr lang="en-US" dirty="0"/>
          </a:p>
        </p:txBody>
      </p:sp>
      <p:sp>
        <p:nvSpPr>
          <p:cNvPr id="36" name="Title">
            <a:extLst>
              <a:ext uri="{FF2B5EF4-FFF2-40B4-BE49-F238E27FC236}">
                <a16:creationId xmlns:a16="http://schemas.microsoft.com/office/drawing/2014/main" id="{592822F8-A1CA-4A06-88C8-56575B949DED}"/>
              </a:ext>
            </a:extLst>
          </p:cNvPr>
          <p:cNvSpPr>
            <a:spLocks noGrp="1"/>
          </p:cNvSpPr>
          <p:nvPr>
            <p:ph type="title" hasCustomPrompt="1"/>
          </p:nvPr>
        </p:nvSpPr>
        <p:spPr>
          <a:xfrm>
            <a:off x="974028" y="4428403"/>
            <a:ext cx="7898686" cy="332399"/>
          </a:xfrm>
        </p:spPr>
        <p:txBody>
          <a:bodyPr lIns="0" tIns="0" rIns="0" bIns="0" anchor="b" anchorCtr="0"/>
          <a:lstStyle>
            <a:lvl1pPr>
              <a:defRPr sz="2400" b="0" i="0" spc="100" baseline="0" dirty="0">
                <a:solidFill>
                  <a:schemeClr val="bg1"/>
                </a:solidFill>
                <a:latin typeface="+mj-lt"/>
                <a:ea typeface="+mj-ea"/>
                <a:cs typeface="Arial" panose="020B0604020202020204" pitchFamily="34" charset="0"/>
              </a:defRPr>
            </a:lvl1pPr>
          </a:lstStyle>
          <a:p>
            <a:r>
              <a:rPr lang="en-US" dirty="0"/>
              <a:t>Click to edit section title</a:t>
            </a:r>
            <a:endParaRPr dirty="0"/>
          </a:p>
        </p:txBody>
      </p:sp>
      <p:pic>
        <p:nvPicPr>
          <p:cNvPr id="15" name="Picture 14" descr="Logo&#10;&#10;Description automatically generated">
            <a:extLst>
              <a:ext uri="{FF2B5EF4-FFF2-40B4-BE49-F238E27FC236}">
                <a16:creationId xmlns:a16="http://schemas.microsoft.com/office/drawing/2014/main" id="{991FC7CC-B3A6-9B42-AA68-3D97D707A3E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829097" y="6330189"/>
            <a:ext cx="1838996" cy="398051"/>
          </a:xfrm>
          <a:prstGeom prst="rect">
            <a:avLst/>
          </a:prstGeom>
        </p:spPr>
      </p:pic>
    </p:spTree>
    <p:extLst>
      <p:ext uri="{BB962C8B-B14F-4D97-AF65-F5344CB8AC3E}">
        <p14:creationId xmlns:p14="http://schemas.microsoft.com/office/powerpoint/2010/main" val="41994600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Key">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11 November 2024</a:t>
            </a:fld>
            <a:endParaRPr lang="en-US" dirty="0"/>
          </a:p>
        </p:txBody>
      </p:sp>
      <p:sp>
        <p:nvSpPr>
          <p:cNvPr id="8" name="Background">
            <a:extLst>
              <a:ext uri="{FF2B5EF4-FFF2-40B4-BE49-F238E27FC236}">
                <a16:creationId xmlns:a16="http://schemas.microsoft.com/office/drawing/2014/main" id="{41E8B0BB-1145-8141-BF92-2A78C0995A7E}"/>
              </a:ext>
            </a:extLst>
          </p:cNvPr>
          <p:cNvSpPr/>
          <p:nvPr userDrawn="1"/>
        </p:nvSpPr>
        <p:spPr>
          <a:xfrm>
            <a:off x="977900" y="1485900"/>
            <a:ext cx="8147051" cy="46101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7" name="Content">
            <a:extLst>
              <a:ext uri="{FF2B5EF4-FFF2-40B4-BE49-F238E27FC236}">
                <a16:creationId xmlns:a16="http://schemas.microsoft.com/office/drawing/2014/main" id="{61B9E6D4-AA43-8845-8A3C-AC6D4AD1E58E}"/>
              </a:ext>
            </a:extLst>
          </p:cNvPr>
          <p:cNvSpPr>
            <a:spLocks noGrp="1"/>
          </p:cNvSpPr>
          <p:nvPr>
            <p:ph type="body" sz="quarter" idx="13" hasCustomPrompt="1"/>
          </p:nvPr>
        </p:nvSpPr>
        <p:spPr>
          <a:xfrm>
            <a:off x="978409" y="1485900"/>
            <a:ext cx="8146542" cy="323165"/>
          </a:xfrm>
        </p:spPr>
        <p:txBody>
          <a:bodyPr lIns="91440" tIns="91440" rIns="91440" bIns="91440"/>
          <a:lstStyle>
            <a:lvl1pPr marL="0" indent="0">
              <a:spcAft>
                <a:spcPts val="0"/>
              </a:spcAft>
              <a:buNone/>
              <a:defRPr sz="900">
                <a:latin typeface="+mn-lt"/>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add asset class name</a:t>
            </a:r>
          </a:p>
        </p:txBody>
      </p:sp>
      <p:sp>
        <p:nvSpPr>
          <p:cNvPr id="2" name="Title">
            <a:extLst>
              <a:ext uri="{FF2B5EF4-FFF2-40B4-BE49-F238E27FC236}">
                <a16:creationId xmlns:a16="http://schemas.microsoft.com/office/drawing/2014/main" id="{58FDDDF9-1A13-CF49-96FC-2EF22D0B46B1}"/>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42360921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11 November 2024</a:t>
            </a:fld>
            <a:endParaRPr lang="en-US" dirty="0"/>
          </a:p>
        </p:txBody>
      </p:sp>
      <p:sp>
        <p:nvSpPr>
          <p:cNvPr id="6" name="_Disclaimer Text">
            <a:extLst>
              <a:ext uri="{FF2B5EF4-FFF2-40B4-BE49-F238E27FC236}">
                <a16:creationId xmlns:a16="http://schemas.microsoft.com/office/drawing/2014/main" id="{F4987954-63A9-EC41-B2E9-A1C67EFFEEEA}"/>
              </a:ext>
            </a:extLst>
          </p:cNvPr>
          <p:cNvSpPr txBox="1">
            <a:spLocks/>
          </p:cNvSpPr>
          <p:nvPr userDrawn="1"/>
        </p:nvSpPr>
        <p:spPr>
          <a:xfrm>
            <a:off x="980495" y="1877926"/>
            <a:ext cx="8143625" cy="3735477"/>
          </a:xfrm>
          <a:prstGeom prst="rect">
            <a:avLst/>
          </a:prstGeom>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dirty="0">
                <a:solidFill>
                  <a:srgbClr val="212121"/>
                </a:solidFill>
                <a:effectLst/>
                <a:latin typeface="+mn-lt"/>
                <a:ea typeface="Calibri" panose="020F0502020204030204" pitchFamily="34" charset="0"/>
              </a:rPr>
              <a:t>This document is not intended for use or distribution by any person in any jurisdiction in which it is not authorised or permitted, or to anyone who would be an unlawful recipient. The original recipient is solely responsible for any actions in further distributing this document, and in doing so should be satisfied that there is no breach of local legislation or regulation. This document should not be reproduced or distributed except via original recipients acting as professional intermediaries. This document is not for distribution in the United States. Any opinions expressed herein are those at the date this document is issued. Data, models and other statistics are sourced from our own records, unless otherwise stated. We believe that the information contained is from reliable sources, but we do not guarantee the relevance, accuracy or completeness thereof. Unless otherwise provided under UK law, CAIM does not accept liability for irrelevant, inaccurate or incomplete information contained, or for the correctness of opinions expressed. The value of investments may fluctuate, and it is possible that an investor may incur losses, including a loss of the principal invested. Past performance is not indicative of future performance. Investors whose reference currency differs from that in which the underlying assets are invested may be subject to exchange rate movements that alter the value of their investments. This document is only intended for use by the original recipient, either a CAIM client or prospective client, and does not constitute investment advice or an offer or solicitation to buy or sell.</a:t>
            </a:r>
            <a:endParaRPr lang="en-GB" sz="1200" dirty="0">
              <a:effectLst/>
              <a:latin typeface="+mn-lt"/>
              <a:ea typeface="Calibri" panose="020F0502020204030204" pitchFamily="34" charset="0"/>
            </a:endParaRPr>
          </a:p>
          <a:p>
            <a:r>
              <a:rPr lang="en-GB" sz="1200" dirty="0">
                <a:solidFill>
                  <a:srgbClr val="212121"/>
                </a:solidFill>
                <a:effectLst/>
                <a:latin typeface="+mn-lt"/>
                <a:ea typeface="Calibri" panose="020F0502020204030204" pitchFamily="34" charset="0"/>
              </a:rPr>
              <a:t> </a:t>
            </a:r>
            <a:endParaRPr lang="en-GB" sz="1200" dirty="0">
              <a:effectLst/>
              <a:latin typeface="+mn-lt"/>
              <a:ea typeface="Calibri" panose="020F0502020204030204" pitchFamily="34" charset="0"/>
            </a:endParaRPr>
          </a:p>
          <a:p>
            <a:r>
              <a:rPr lang="en-GB" sz="1200" dirty="0">
                <a:solidFill>
                  <a:srgbClr val="212121"/>
                </a:solidFill>
                <a:effectLst/>
                <a:latin typeface="+mn-lt"/>
                <a:ea typeface="Calibri" panose="020F0502020204030204" pitchFamily="34" charset="0"/>
              </a:rPr>
              <a:t>CAIM (Company Registration No.  02169973) has its registered office at The Rex Building, 62 Queen</a:t>
            </a:r>
            <a:endParaRPr lang="en-GB" sz="1200" dirty="0">
              <a:effectLst/>
              <a:latin typeface="+mn-lt"/>
              <a:ea typeface="Calibri" panose="020F0502020204030204" pitchFamily="34" charset="0"/>
            </a:endParaRPr>
          </a:p>
          <a:p>
            <a:r>
              <a:rPr lang="en-GB" sz="1200" dirty="0">
                <a:solidFill>
                  <a:srgbClr val="212121"/>
                </a:solidFill>
                <a:effectLst/>
                <a:latin typeface="+mn-lt"/>
                <a:ea typeface="Calibri" panose="020F0502020204030204" pitchFamily="34" charset="0"/>
              </a:rPr>
              <a:t>Street, London EC4R 1EB</a:t>
            </a:r>
            <a:r>
              <a:rPr lang="en-GB" sz="1200" dirty="0">
                <a:effectLst/>
                <a:latin typeface="+mn-lt"/>
                <a:ea typeface="Calibri" panose="020F0502020204030204" pitchFamily="34" charset="0"/>
              </a:rPr>
              <a:t>. CAIM is authorised and regulated by the Financial Conduct Authority.</a:t>
            </a:r>
          </a:p>
        </p:txBody>
      </p:sp>
      <p:sp>
        <p:nvSpPr>
          <p:cNvPr id="7" name="_Disclaimer Title">
            <a:extLst>
              <a:ext uri="{FF2B5EF4-FFF2-40B4-BE49-F238E27FC236}">
                <a16:creationId xmlns:a16="http://schemas.microsoft.com/office/drawing/2014/main" id="{F791F9B1-A65B-C847-A1C6-D91F9E5C564D}"/>
              </a:ext>
            </a:extLst>
          </p:cNvPr>
          <p:cNvSpPr txBox="1">
            <a:spLocks/>
          </p:cNvSpPr>
          <p:nvPr userDrawn="1"/>
        </p:nvSpPr>
        <p:spPr>
          <a:xfrm>
            <a:off x="872929" y="627105"/>
            <a:ext cx="8001000" cy="41031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defTabSz="861993">
              <a:buClr>
                <a:srgbClr val="585858"/>
              </a:buClr>
            </a:pPr>
            <a:r>
              <a:rPr lang="en-GB" sz="2400" b="0" i="0" cap="all" spc="50" baseline="0" dirty="0">
                <a:solidFill>
                  <a:srgbClr val="29214A"/>
                </a:solidFill>
                <a:latin typeface="+mj-lt"/>
                <a:ea typeface="+mj-ea"/>
                <a:cs typeface="Arial" panose="020B0604020202020204" pitchFamily="34" charset="0"/>
              </a:rPr>
              <a:t>Disclaimer</a:t>
            </a:r>
          </a:p>
          <a:p>
            <a:endParaRPr lang="en-GB" sz="1200" kern="0" cap="all" spc="50" baseline="0" dirty="0">
              <a:solidFill>
                <a:sysClr val="windowText" lastClr="000000"/>
              </a:solidFill>
              <a:latin typeface="+mj-lt"/>
              <a:cs typeface="Arial" panose="020B0604020202020204" pitchFamily="34" charset="0"/>
            </a:endParaRPr>
          </a:p>
          <a:p>
            <a:endParaRPr lang="en-GB" sz="1200" kern="0" cap="all" spc="50" baseline="0" dirty="0">
              <a:solidFill>
                <a:sysClr val="windowText" lastClr="000000"/>
              </a:solidFill>
              <a:latin typeface="+mj-lt"/>
              <a:cs typeface="Arial" panose="020B0604020202020204" pitchFamily="34" charset="0"/>
            </a:endParaRPr>
          </a:p>
        </p:txBody>
      </p:sp>
    </p:spTree>
    <p:extLst>
      <p:ext uri="{BB962C8B-B14F-4D97-AF65-F5344CB8AC3E}">
        <p14:creationId xmlns:p14="http://schemas.microsoft.com/office/powerpoint/2010/main" val="26920379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lour Palette">
    <p:spTree>
      <p:nvGrpSpPr>
        <p:cNvPr id="1" name=""/>
        <p:cNvGrpSpPr/>
        <p:nvPr/>
      </p:nvGrpSpPr>
      <p:grpSpPr>
        <a:xfrm>
          <a:off x="0" y="0"/>
          <a:ext cx="0" cy="0"/>
          <a:chOff x="0" y="0"/>
          <a:chExt cx="0" cy="0"/>
        </a:xfrm>
      </p:grpSpPr>
      <p:sp>
        <p:nvSpPr>
          <p:cNvPr id="7" name="Text Placeholder 9">
            <a:extLst>
              <a:ext uri="{FF2B5EF4-FFF2-40B4-BE49-F238E27FC236}">
                <a16:creationId xmlns:a16="http://schemas.microsoft.com/office/drawing/2014/main" id="{A3CBC2CF-976A-5046-B81F-9A0D016E9154}"/>
              </a:ext>
            </a:extLst>
          </p:cNvPr>
          <p:cNvSpPr txBox="1">
            <a:spLocks/>
          </p:cNvSpPr>
          <p:nvPr userDrawn="1"/>
        </p:nvSpPr>
        <p:spPr>
          <a:xfrm>
            <a:off x="974028" y="2910613"/>
            <a:ext cx="8143624" cy="184666"/>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200" b="1" i="0" dirty="0">
                <a:solidFill>
                  <a:schemeClr val="accent2"/>
                </a:solidFill>
                <a:latin typeface="+mn-lt"/>
                <a:ea typeface="Open Sans SemiBold" panose="020B0606030504020204" pitchFamily="34" charset="0"/>
                <a:cs typeface="Open Sans SemiBold" panose="020B0606030504020204" pitchFamily="34" charset="0"/>
              </a:rPr>
              <a:t>Chart series / text box / table header colours</a:t>
            </a:r>
          </a:p>
        </p:txBody>
      </p:sp>
      <p:sp>
        <p:nvSpPr>
          <p:cNvPr id="8" name="Rectangle 7">
            <a:extLst>
              <a:ext uri="{FF2B5EF4-FFF2-40B4-BE49-F238E27FC236}">
                <a16:creationId xmlns:a16="http://schemas.microsoft.com/office/drawing/2014/main" id="{180FAE5F-6431-2449-924F-6DD0EEF04C05}"/>
              </a:ext>
            </a:extLst>
          </p:cNvPr>
          <p:cNvSpPr/>
          <p:nvPr userDrawn="1"/>
        </p:nvSpPr>
        <p:spPr>
          <a:xfrm>
            <a:off x="980497" y="3403160"/>
            <a:ext cx="685800" cy="758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EB14B63-C24A-CD49-8AA9-127552619120}"/>
              </a:ext>
            </a:extLst>
          </p:cNvPr>
          <p:cNvSpPr/>
          <p:nvPr userDrawn="1"/>
        </p:nvSpPr>
        <p:spPr>
          <a:xfrm>
            <a:off x="1809268" y="3403160"/>
            <a:ext cx="685800" cy="758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FD7F49-9685-A74F-8C73-2CC31BE73175}"/>
              </a:ext>
            </a:extLst>
          </p:cNvPr>
          <p:cNvSpPr/>
          <p:nvPr userDrawn="1"/>
        </p:nvSpPr>
        <p:spPr>
          <a:xfrm>
            <a:off x="2638039" y="3403160"/>
            <a:ext cx="685800" cy="75895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94A767B-07E4-4E4B-B5AF-BD7B582B850E}"/>
              </a:ext>
            </a:extLst>
          </p:cNvPr>
          <p:cNvSpPr/>
          <p:nvPr userDrawn="1"/>
        </p:nvSpPr>
        <p:spPr>
          <a:xfrm>
            <a:off x="3466810" y="3403160"/>
            <a:ext cx="685800" cy="75895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9C01012-697F-5141-AEFE-ECA6D80DE27B}"/>
              </a:ext>
            </a:extLst>
          </p:cNvPr>
          <p:cNvSpPr/>
          <p:nvPr userDrawn="1"/>
        </p:nvSpPr>
        <p:spPr>
          <a:xfrm>
            <a:off x="4295581" y="3403160"/>
            <a:ext cx="685800" cy="75895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872CF0F-05B7-D342-AE7B-4585112806DA}"/>
              </a:ext>
            </a:extLst>
          </p:cNvPr>
          <p:cNvSpPr/>
          <p:nvPr userDrawn="1"/>
        </p:nvSpPr>
        <p:spPr>
          <a:xfrm>
            <a:off x="5124352" y="3403160"/>
            <a:ext cx="685800" cy="75895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72B1486-88B0-324F-AD09-D903DDFDFD6E}"/>
              </a:ext>
            </a:extLst>
          </p:cNvPr>
          <p:cNvSpPr/>
          <p:nvPr userDrawn="1"/>
        </p:nvSpPr>
        <p:spPr>
          <a:xfrm>
            <a:off x="5953123" y="3403160"/>
            <a:ext cx="685800" cy="75895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7359C1D-10CB-5F41-B787-BFF9945B276B}"/>
              </a:ext>
            </a:extLst>
          </p:cNvPr>
          <p:cNvSpPr/>
          <p:nvPr userDrawn="1"/>
        </p:nvSpPr>
        <p:spPr>
          <a:xfrm>
            <a:off x="6781894" y="3403160"/>
            <a:ext cx="685800" cy="75895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33376952-C5DE-134D-924A-3DC838614EA0}"/>
              </a:ext>
            </a:extLst>
          </p:cNvPr>
          <p:cNvSpPr txBox="1"/>
          <p:nvPr userDrawn="1"/>
        </p:nvSpPr>
        <p:spPr>
          <a:xfrm>
            <a:off x="970364" y="419344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dark_blue</a:t>
            </a:r>
          </a:p>
          <a:p>
            <a:pPr algn="ctr"/>
            <a:r>
              <a:rPr lang="en-US" sz="900" dirty="0">
                <a:solidFill>
                  <a:schemeClr val="tx1">
                    <a:lumMod val="75000"/>
                    <a:lumOff val="25000"/>
                  </a:schemeClr>
                </a:solidFill>
                <a:latin typeface="+mn-lt"/>
              </a:rPr>
              <a:t>#28264B</a:t>
            </a:r>
          </a:p>
          <a:p>
            <a:pPr algn="ctr"/>
            <a:r>
              <a:rPr lang="en-US" sz="900" dirty="0">
                <a:solidFill>
                  <a:schemeClr val="tx1">
                    <a:lumMod val="75000"/>
                    <a:lumOff val="25000"/>
                  </a:schemeClr>
                </a:solidFill>
                <a:latin typeface="+mn-lt"/>
              </a:rPr>
              <a:t>40 35 75</a:t>
            </a:r>
          </a:p>
          <a:p>
            <a:pPr algn="ctr"/>
            <a:r>
              <a:rPr lang="en-US" sz="900" dirty="0">
                <a:solidFill>
                  <a:schemeClr val="tx1">
                    <a:lumMod val="75000"/>
                    <a:lumOff val="25000"/>
                  </a:schemeClr>
                </a:solidFill>
                <a:latin typeface="+mn-lt"/>
              </a:rPr>
              <a:t>[5, 1]</a:t>
            </a:r>
          </a:p>
        </p:txBody>
      </p:sp>
      <p:sp>
        <p:nvSpPr>
          <p:cNvPr id="19" name="TextBox 18">
            <a:extLst>
              <a:ext uri="{FF2B5EF4-FFF2-40B4-BE49-F238E27FC236}">
                <a16:creationId xmlns:a16="http://schemas.microsoft.com/office/drawing/2014/main" id="{A622F687-BDAC-1D45-B2AB-D56E1A707D78}"/>
              </a:ext>
            </a:extLst>
          </p:cNvPr>
          <p:cNvSpPr txBox="1"/>
          <p:nvPr userDrawn="1"/>
        </p:nvSpPr>
        <p:spPr>
          <a:xfrm>
            <a:off x="1798565" y="419344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dark_red</a:t>
            </a:r>
          </a:p>
          <a:p>
            <a:pPr algn="ctr"/>
            <a:r>
              <a:rPr lang="en-US" sz="900" dirty="0">
                <a:solidFill>
                  <a:schemeClr val="tx1">
                    <a:lumMod val="75000"/>
                    <a:lumOff val="25000"/>
                  </a:schemeClr>
                </a:solidFill>
                <a:latin typeface="+mn-lt"/>
              </a:rPr>
              <a:t>#9A221D</a:t>
            </a:r>
          </a:p>
          <a:p>
            <a:pPr algn="ctr"/>
            <a:r>
              <a:rPr lang="en-US" sz="900" dirty="0">
                <a:solidFill>
                  <a:schemeClr val="tx1">
                    <a:lumMod val="75000"/>
                    <a:lumOff val="25000"/>
                  </a:schemeClr>
                </a:solidFill>
                <a:latin typeface="+mn-lt"/>
              </a:rPr>
              <a:t>154 34 29</a:t>
            </a:r>
          </a:p>
          <a:p>
            <a:pPr algn="ctr"/>
            <a:r>
              <a:rPr lang="en-US" sz="900" dirty="0">
                <a:solidFill>
                  <a:schemeClr val="tx1">
                    <a:lumMod val="75000"/>
                    <a:lumOff val="25000"/>
                  </a:schemeClr>
                </a:solidFill>
                <a:latin typeface="+mn-lt"/>
              </a:rPr>
              <a:t>[6, 1]</a:t>
            </a:r>
          </a:p>
        </p:txBody>
      </p:sp>
      <p:sp>
        <p:nvSpPr>
          <p:cNvPr id="20" name="TextBox 19">
            <a:extLst>
              <a:ext uri="{FF2B5EF4-FFF2-40B4-BE49-F238E27FC236}">
                <a16:creationId xmlns:a16="http://schemas.microsoft.com/office/drawing/2014/main" id="{FDD40D02-7A82-F742-ADE7-C6813AF6AEDB}"/>
              </a:ext>
            </a:extLst>
          </p:cNvPr>
          <p:cNvSpPr txBox="1"/>
          <p:nvPr userDrawn="1"/>
        </p:nvSpPr>
        <p:spPr>
          <a:xfrm>
            <a:off x="2626766" y="419344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grey</a:t>
            </a:r>
          </a:p>
          <a:p>
            <a:pPr algn="ctr"/>
            <a:r>
              <a:rPr lang="en-US" sz="900" dirty="0">
                <a:solidFill>
                  <a:schemeClr val="tx1">
                    <a:lumMod val="75000"/>
                    <a:lumOff val="25000"/>
                  </a:schemeClr>
                </a:solidFill>
                <a:latin typeface="+mn-lt"/>
              </a:rPr>
              <a:t>#707070</a:t>
            </a:r>
          </a:p>
          <a:p>
            <a:pPr algn="ctr"/>
            <a:r>
              <a:rPr lang="en-US" sz="900" dirty="0">
                <a:solidFill>
                  <a:schemeClr val="tx1">
                    <a:lumMod val="75000"/>
                    <a:lumOff val="25000"/>
                  </a:schemeClr>
                </a:solidFill>
                <a:latin typeface="+mn-lt"/>
              </a:rPr>
              <a:t>112 112 112</a:t>
            </a:r>
          </a:p>
          <a:p>
            <a:pPr algn="ctr"/>
            <a:r>
              <a:rPr lang="en-US" sz="900" dirty="0">
                <a:solidFill>
                  <a:schemeClr val="tx1">
                    <a:lumMod val="75000"/>
                    <a:lumOff val="25000"/>
                  </a:schemeClr>
                </a:solidFill>
                <a:latin typeface="+mn-lt"/>
              </a:rPr>
              <a:t>[7, 1]</a:t>
            </a:r>
          </a:p>
        </p:txBody>
      </p:sp>
      <p:sp>
        <p:nvSpPr>
          <p:cNvPr id="21" name="TextBox 20">
            <a:extLst>
              <a:ext uri="{FF2B5EF4-FFF2-40B4-BE49-F238E27FC236}">
                <a16:creationId xmlns:a16="http://schemas.microsoft.com/office/drawing/2014/main" id="{89301C51-5521-844C-8394-B1D589B50C41}"/>
              </a:ext>
            </a:extLst>
          </p:cNvPr>
          <p:cNvSpPr txBox="1"/>
          <p:nvPr userDrawn="1"/>
        </p:nvSpPr>
        <p:spPr>
          <a:xfrm>
            <a:off x="3454967" y="419344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light_blue</a:t>
            </a:r>
          </a:p>
          <a:p>
            <a:pPr algn="ctr"/>
            <a:r>
              <a:rPr lang="en-US" sz="900" dirty="0">
                <a:solidFill>
                  <a:schemeClr val="tx1">
                    <a:lumMod val="75000"/>
                    <a:lumOff val="25000"/>
                  </a:schemeClr>
                </a:solidFill>
                <a:latin typeface="+mn-lt"/>
              </a:rPr>
              <a:t>#548BE9</a:t>
            </a:r>
          </a:p>
          <a:p>
            <a:pPr algn="ctr"/>
            <a:r>
              <a:rPr lang="en-US" sz="900" dirty="0">
                <a:solidFill>
                  <a:schemeClr val="tx1">
                    <a:lumMod val="75000"/>
                    <a:lumOff val="25000"/>
                  </a:schemeClr>
                </a:solidFill>
                <a:latin typeface="+mn-lt"/>
              </a:rPr>
              <a:t>84 139 233</a:t>
            </a:r>
          </a:p>
          <a:p>
            <a:pPr algn="ctr"/>
            <a:r>
              <a:rPr lang="en-US" sz="900" dirty="0">
                <a:solidFill>
                  <a:schemeClr val="tx1">
                    <a:lumMod val="75000"/>
                    <a:lumOff val="25000"/>
                  </a:schemeClr>
                </a:solidFill>
                <a:latin typeface="+mn-lt"/>
              </a:rPr>
              <a:t>[8, 1]</a:t>
            </a:r>
          </a:p>
        </p:txBody>
      </p:sp>
      <p:sp>
        <p:nvSpPr>
          <p:cNvPr id="22" name="TextBox 21">
            <a:extLst>
              <a:ext uri="{FF2B5EF4-FFF2-40B4-BE49-F238E27FC236}">
                <a16:creationId xmlns:a16="http://schemas.microsoft.com/office/drawing/2014/main" id="{FD4F4BA6-85F0-5842-9256-CE3D517CB28D}"/>
              </a:ext>
            </a:extLst>
          </p:cNvPr>
          <p:cNvSpPr txBox="1"/>
          <p:nvPr userDrawn="1"/>
        </p:nvSpPr>
        <p:spPr>
          <a:xfrm>
            <a:off x="4283168" y="4193449"/>
            <a:ext cx="685800" cy="553998"/>
          </a:xfrm>
          <a:prstGeom prst="rect">
            <a:avLst/>
          </a:prstGeom>
          <a:solidFill>
            <a:schemeClr val="bg1"/>
          </a:solidFill>
        </p:spPr>
        <p:txBody>
          <a:bodyPr wrap="square" lIns="0" tIns="0" rIns="0" bIns="0" rtlCol="0">
            <a:spAutoFit/>
          </a:bodyPr>
          <a:lstStyle/>
          <a:p>
            <a:pPr algn="ctr"/>
            <a:r>
              <a:rPr lang="en-US" sz="900" b="1" dirty="0">
                <a:solidFill>
                  <a:schemeClr val="tx1">
                    <a:lumMod val="75000"/>
                    <a:lumOff val="25000"/>
                  </a:schemeClr>
                </a:solidFill>
                <a:latin typeface="+mn-lt"/>
              </a:rPr>
              <a:t>aqua</a:t>
            </a:r>
          </a:p>
          <a:p>
            <a:pPr algn="ctr"/>
            <a:r>
              <a:rPr lang="en-US" sz="900" dirty="0">
                <a:solidFill>
                  <a:schemeClr val="tx1">
                    <a:lumMod val="75000"/>
                    <a:lumOff val="25000"/>
                  </a:schemeClr>
                </a:solidFill>
                <a:latin typeface="+mn-lt"/>
              </a:rPr>
              <a:t>#82ACB3</a:t>
            </a:r>
          </a:p>
          <a:p>
            <a:pPr algn="ctr"/>
            <a:r>
              <a:rPr lang="en-US" sz="900" dirty="0">
                <a:solidFill>
                  <a:schemeClr val="tx1">
                    <a:lumMod val="75000"/>
                    <a:lumOff val="25000"/>
                  </a:schemeClr>
                </a:solidFill>
                <a:latin typeface="+mn-lt"/>
              </a:rPr>
              <a:t>132 172 179</a:t>
            </a:r>
          </a:p>
          <a:p>
            <a:pPr algn="ctr"/>
            <a:r>
              <a:rPr lang="en-US" sz="900" dirty="0">
                <a:solidFill>
                  <a:schemeClr val="tx1">
                    <a:lumMod val="75000"/>
                    <a:lumOff val="25000"/>
                  </a:schemeClr>
                </a:solidFill>
                <a:latin typeface="+mn-lt"/>
              </a:rPr>
              <a:t>[9, 1]</a:t>
            </a:r>
          </a:p>
        </p:txBody>
      </p:sp>
      <p:sp>
        <p:nvSpPr>
          <p:cNvPr id="23" name="TextBox 22">
            <a:extLst>
              <a:ext uri="{FF2B5EF4-FFF2-40B4-BE49-F238E27FC236}">
                <a16:creationId xmlns:a16="http://schemas.microsoft.com/office/drawing/2014/main" id="{0F80CCBE-83AE-184A-80DB-14FA796A9170}"/>
              </a:ext>
            </a:extLst>
          </p:cNvPr>
          <p:cNvSpPr txBox="1"/>
          <p:nvPr userDrawn="1"/>
        </p:nvSpPr>
        <p:spPr>
          <a:xfrm>
            <a:off x="5111369" y="419344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gold</a:t>
            </a:r>
          </a:p>
          <a:p>
            <a:pPr algn="ctr"/>
            <a:r>
              <a:rPr lang="en-US" sz="900" dirty="0">
                <a:solidFill>
                  <a:schemeClr val="tx1">
                    <a:lumMod val="75000"/>
                    <a:lumOff val="25000"/>
                  </a:schemeClr>
                </a:solidFill>
                <a:latin typeface="+mn-lt"/>
              </a:rPr>
              <a:t>#E6BE8A</a:t>
            </a:r>
          </a:p>
          <a:p>
            <a:pPr algn="ctr"/>
            <a:r>
              <a:rPr lang="en-US" sz="900" dirty="0">
                <a:solidFill>
                  <a:schemeClr val="tx1">
                    <a:lumMod val="75000"/>
                    <a:lumOff val="25000"/>
                  </a:schemeClr>
                </a:solidFill>
                <a:latin typeface="+mn-lt"/>
              </a:rPr>
              <a:t>230 190 138</a:t>
            </a:r>
          </a:p>
          <a:p>
            <a:pPr algn="ctr"/>
            <a:r>
              <a:rPr lang="en-US" sz="900" dirty="0">
                <a:solidFill>
                  <a:schemeClr val="tx1">
                    <a:lumMod val="75000"/>
                    <a:lumOff val="25000"/>
                  </a:schemeClr>
                </a:solidFill>
                <a:latin typeface="+mn-lt"/>
              </a:rPr>
              <a:t>[10, 1]</a:t>
            </a:r>
          </a:p>
        </p:txBody>
      </p:sp>
      <p:sp>
        <p:nvSpPr>
          <p:cNvPr id="25" name="TextBox 24">
            <a:extLst>
              <a:ext uri="{FF2B5EF4-FFF2-40B4-BE49-F238E27FC236}">
                <a16:creationId xmlns:a16="http://schemas.microsoft.com/office/drawing/2014/main" id="{F5DB2694-654C-E94A-A7FA-8134931892D6}"/>
              </a:ext>
            </a:extLst>
          </p:cNvPr>
          <p:cNvSpPr txBox="1"/>
          <p:nvPr userDrawn="1"/>
        </p:nvSpPr>
        <p:spPr>
          <a:xfrm>
            <a:off x="6767771" y="419344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pale_red</a:t>
            </a:r>
          </a:p>
          <a:p>
            <a:pPr algn="ctr"/>
            <a:r>
              <a:rPr lang="en-US" sz="900" b="0" dirty="0">
                <a:solidFill>
                  <a:schemeClr val="tx1">
                    <a:lumMod val="75000"/>
                    <a:lumOff val="25000"/>
                  </a:schemeClr>
                </a:solidFill>
                <a:latin typeface="+mn-lt"/>
              </a:rPr>
              <a:t>#E67F7C</a:t>
            </a:r>
          </a:p>
          <a:p>
            <a:pPr algn="ctr"/>
            <a:r>
              <a:rPr lang="en-US" sz="900" b="0" dirty="0">
                <a:solidFill>
                  <a:schemeClr val="tx1">
                    <a:lumMod val="75000"/>
                    <a:lumOff val="25000"/>
                  </a:schemeClr>
                </a:solidFill>
                <a:latin typeface="+mn-lt"/>
              </a:rPr>
              <a:t>230 127 124</a:t>
            </a:r>
          </a:p>
          <a:p>
            <a:pPr algn="ctr"/>
            <a:r>
              <a:rPr lang="en-US" sz="900" b="0" dirty="0">
                <a:solidFill>
                  <a:schemeClr val="tx1">
                    <a:lumMod val="75000"/>
                    <a:lumOff val="25000"/>
                  </a:schemeClr>
                </a:solidFill>
                <a:latin typeface="+mn-lt"/>
              </a:rPr>
              <a:t>[4, 4]</a:t>
            </a:r>
          </a:p>
        </p:txBody>
      </p:sp>
      <p:sp>
        <p:nvSpPr>
          <p:cNvPr id="28" name="Rectangle 27">
            <a:extLst>
              <a:ext uri="{FF2B5EF4-FFF2-40B4-BE49-F238E27FC236}">
                <a16:creationId xmlns:a16="http://schemas.microsoft.com/office/drawing/2014/main" id="{FF5C8422-9BE9-274C-95A7-867648F2D420}"/>
              </a:ext>
            </a:extLst>
          </p:cNvPr>
          <p:cNvSpPr/>
          <p:nvPr userDrawn="1"/>
        </p:nvSpPr>
        <p:spPr>
          <a:xfrm>
            <a:off x="987195" y="1447800"/>
            <a:ext cx="685800" cy="758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CFC2C1F-3D52-B045-B409-38DCAA63FF4A}"/>
              </a:ext>
            </a:extLst>
          </p:cNvPr>
          <p:cNvSpPr/>
          <p:nvPr userDrawn="1"/>
        </p:nvSpPr>
        <p:spPr>
          <a:xfrm>
            <a:off x="1815190" y="1447800"/>
            <a:ext cx="685800" cy="75895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9C06272C-65FE-3F46-BA2B-B20BD9018ECF}"/>
              </a:ext>
            </a:extLst>
          </p:cNvPr>
          <p:cNvSpPr txBox="1"/>
          <p:nvPr userDrawn="1"/>
        </p:nvSpPr>
        <p:spPr>
          <a:xfrm>
            <a:off x="978965" y="2235033"/>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cab_blue</a:t>
            </a:r>
          </a:p>
          <a:p>
            <a:pPr algn="ctr"/>
            <a:r>
              <a:rPr lang="en-US" sz="900" dirty="0">
                <a:solidFill>
                  <a:schemeClr val="tx1">
                    <a:lumMod val="75000"/>
                    <a:lumOff val="25000"/>
                  </a:schemeClr>
                </a:solidFill>
                <a:latin typeface="+mn-lt"/>
              </a:rPr>
              <a:t>#28264B</a:t>
            </a:r>
          </a:p>
          <a:p>
            <a:pPr algn="ctr"/>
            <a:r>
              <a:rPr lang="en-US" sz="900" dirty="0">
                <a:solidFill>
                  <a:schemeClr val="tx1">
                    <a:lumMod val="75000"/>
                    <a:lumOff val="25000"/>
                  </a:schemeClr>
                </a:solidFill>
                <a:latin typeface="+mn-lt"/>
              </a:rPr>
              <a:t>40 35 75</a:t>
            </a:r>
          </a:p>
          <a:p>
            <a:pPr algn="ctr"/>
            <a:r>
              <a:rPr lang="en-US" sz="900" dirty="0">
                <a:solidFill>
                  <a:schemeClr val="tx1">
                    <a:lumMod val="75000"/>
                    <a:lumOff val="25000"/>
                  </a:schemeClr>
                </a:solidFill>
                <a:latin typeface="+mn-lt"/>
              </a:rPr>
              <a:t>[5, 1]</a:t>
            </a:r>
          </a:p>
        </p:txBody>
      </p:sp>
      <p:sp>
        <p:nvSpPr>
          <p:cNvPr id="31" name="TextBox 30">
            <a:extLst>
              <a:ext uri="{FF2B5EF4-FFF2-40B4-BE49-F238E27FC236}">
                <a16:creationId xmlns:a16="http://schemas.microsoft.com/office/drawing/2014/main" id="{45F17FAC-4786-CB49-BEA4-7259D2C0B061}"/>
              </a:ext>
            </a:extLst>
          </p:cNvPr>
          <p:cNvSpPr txBox="1"/>
          <p:nvPr userDrawn="1"/>
        </p:nvSpPr>
        <p:spPr>
          <a:xfrm>
            <a:off x="1807874" y="2235033"/>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cab_red</a:t>
            </a:r>
          </a:p>
          <a:p>
            <a:pPr algn="ctr"/>
            <a:r>
              <a:rPr lang="en-US" sz="900" dirty="0">
                <a:solidFill>
                  <a:schemeClr val="tx1">
                    <a:lumMod val="75000"/>
                    <a:lumOff val="25000"/>
                  </a:schemeClr>
                </a:solidFill>
                <a:latin typeface="+mn-lt"/>
              </a:rPr>
              <a:t>#D12E28</a:t>
            </a:r>
          </a:p>
          <a:p>
            <a:pPr algn="ctr"/>
            <a:r>
              <a:rPr lang="en-US" sz="900" dirty="0">
                <a:solidFill>
                  <a:schemeClr val="tx1">
                    <a:lumMod val="75000"/>
                    <a:lumOff val="25000"/>
                  </a:schemeClr>
                </a:solidFill>
                <a:latin typeface="+mn-lt"/>
              </a:rPr>
              <a:t>209 46 40</a:t>
            </a:r>
          </a:p>
          <a:p>
            <a:pPr algn="ctr"/>
            <a:r>
              <a:rPr lang="en-US" sz="900" dirty="0">
                <a:solidFill>
                  <a:schemeClr val="tx1">
                    <a:lumMod val="75000"/>
                    <a:lumOff val="25000"/>
                  </a:schemeClr>
                </a:solidFill>
                <a:latin typeface="+mn-lt"/>
              </a:rPr>
              <a:t>[4, 1]</a:t>
            </a:r>
          </a:p>
        </p:txBody>
      </p:sp>
      <p:sp>
        <p:nvSpPr>
          <p:cNvPr id="32" name="Rectangle 31">
            <a:extLst>
              <a:ext uri="{FF2B5EF4-FFF2-40B4-BE49-F238E27FC236}">
                <a16:creationId xmlns:a16="http://schemas.microsoft.com/office/drawing/2014/main" id="{15F88904-35C4-CB4F-AA26-AF47E561DA1A}"/>
              </a:ext>
            </a:extLst>
          </p:cNvPr>
          <p:cNvSpPr/>
          <p:nvPr userDrawn="1"/>
        </p:nvSpPr>
        <p:spPr>
          <a:xfrm>
            <a:off x="5955165" y="1447800"/>
            <a:ext cx="685800" cy="758952"/>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DBBDA368-C576-6A4E-835C-A44A9F31F049}"/>
              </a:ext>
            </a:extLst>
          </p:cNvPr>
          <p:cNvSpPr/>
          <p:nvPr userDrawn="1"/>
        </p:nvSpPr>
        <p:spPr>
          <a:xfrm>
            <a:off x="4295581" y="1449290"/>
            <a:ext cx="685800" cy="75895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5B3FCD07-6844-064D-9727-36DF5527BDF7}"/>
              </a:ext>
            </a:extLst>
          </p:cNvPr>
          <p:cNvSpPr/>
          <p:nvPr userDrawn="1"/>
        </p:nvSpPr>
        <p:spPr>
          <a:xfrm>
            <a:off x="2639591" y="1449290"/>
            <a:ext cx="685800" cy="7589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a:extLst>
              <a:ext uri="{FF2B5EF4-FFF2-40B4-BE49-F238E27FC236}">
                <a16:creationId xmlns:a16="http://schemas.microsoft.com/office/drawing/2014/main" id="{C26D3517-2F06-8145-AD8F-21FF9C680F3F}"/>
              </a:ext>
            </a:extLst>
          </p:cNvPr>
          <p:cNvSpPr txBox="1"/>
          <p:nvPr userDrawn="1"/>
        </p:nvSpPr>
        <p:spPr>
          <a:xfrm>
            <a:off x="5952419" y="2235033"/>
            <a:ext cx="685800" cy="553998"/>
          </a:xfrm>
          <a:prstGeom prst="rect">
            <a:avLst/>
          </a:prstGeom>
          <a:solidFill>
            <a:schemeClr val="tx1">
              <a:lumMod val="50000"/>
              <a:lumOff val="50000"/>
            </a:schemeClr>
          </a:solidFill>
        </p:spPr>
        <p:txBody>
          <a:bodyPr wrap="square" lIns="0" tIns="0" rIns="0" bIns="0" rtlCol="0">
            <a:spAutoFit/>
          </a:bodyPr>
          <a:lstStyle/>
          <a:p>
            <a:pPr algn="ctr"/>
            <a:r>
              <a:rPr lang="en-US" sz="900" b="1" dirty="0">
                <a:solidFill>
                  <a:srgbClr val="F7F7F7"/>
                </a:solidFill>
                <a:latin typeface="+mn-lt"/>
              </a:rPr>
              <a:t>white</a:t>
            </a:r>
          </a:p>
          <a:p>
            <a:pPr algn="ctr"/>
            <a:r>
              <a:rPr lang="en-US" sz="900" dirty="0">
                <a:solidFill>
                  <a:srgbClr val="F7F7F7"/>
                </a:solidFill>
                <a:latin typeface="+mn-lt"/>
              </a:rPr>
              <a:t>#FFFFFF</a:t>
            </a:r>
          </a:p>
          <a:p>
            <a:pPr algn="ctr"/>
            <a:r>
              <a:rPr lang="en-US" sz="900" dirty="0">
                <a:solidFill>
                  <a:srgbClr val="F7F7F7"/>
                </a:solidFill>
                <a:latin typeface="+mn-lt"/>
              </a:rPr>
              <a:t>255 255 255</a:t>
            </a:r>
          </a:p>
          <a:p>
            <a:pPr algn="ctr"/>
            <a:r>
              <a:rPr lang="en-US" sz="900" dirty="0">
                <a:solidFill>
                  <a:srgbClr val="F7F7F7"/>
                </a:solidFill>
                <a:latin typeface="+mn-lt"/>
              </a:rPr>
              <a:t>[1, 1]</a:t>
            </a:r>
          </a:p>
        </p:txBody>
      </p:sp>
      <p:sp>
        <p:nvSpPr>
          <p:cNvPr id="37" name="TextBox 36">
            <a:extLst>
              <a:ext uri="{FF2B5EF4-FFF2-40B4-BE49-F238E27FC236}">
                <a16:creationId xmlns:a16="http://schemas.microsoft.com/office/drawing/2014/main" id="{66E7B2C6-9461-0C49-9FFC-1F7A3CEADD36}"/>
              </a:ext>
            </a:extLst>
          </p:cNvPr>
          <p:cNvSpPr txBox="1"/>
          <p:nvPr userDrawn="1"/>
        </p:nvSpPr>
        <p:spPr>
          <a:xfrm>
            <a:off x="4291921" y="2236523"/>
            <a:ext cx="685800" cy="553998"/>
          </a:xfrm>
          <a:prstGeom prst="rect">
            <a:avLst/>
          </a:prstGeom>
          <a:solidFill>
            <a:schemeClr val="bg1"/>
          </a:solidFill>
        </p:spPr>
        <p:txBody>
          <a:bodyPr wrap="square" lIns="0" tIns="0" rIns="0" bIns="0" rtlCol="0">
            <a:spAutoFit/>
          </a:bodyPr>
          <a:lstStyle/>
          <a:p>
            <a:pPr algn="ctr"/>
            <a:r>
              <a:rPr lang="en-US" sz="900" b="1" dirty="0">
                <a:solidFill>
                  <a:srgbClr val="878787"/>
                </a:solidFill>
                <a:latin typeface="+mn-lt"/>
              </a:rPr>
              <a:t>text_light</a:t>
            </a:r>
          </a:p>
          <a:p>
            <a:pPr algn="ctr"/>
            <a:r>
              <a:rPr lang="en-US" sz="900" dirty="0">
                <a:solidFill>
                  <a:srgbClr val="878787"/>
                </a:solidFill>
                <a:latin typeface="+mn-lt"/>
              </a:rPr>
              <a:t>#9E9388</a:t>
            </a:r>
          </a:p>
          <a:p>
            <a:pPr algn="ctr"/>
            <a:r>
              <a:rPr lang="en-US" sz="900" dirty="0">
                <a:solidFill>
                  <a:srgbClr val="878787"/>
                </a:solidFill>
                <a:latin typeface="+mn-lt"/>
              </a:rPr>
              <a:t>158 147 136</a:t>
            </a:r>
          </a:p>
          <a:p>
            <a:pPr algn="ctr"/>
            <a:r>
              <a:rPr lang="en-US" sz="900" dirty="0">
                <a:solidFill>
                  <a:srgbClr val="878787"/>
                </a:solidFill>
                <a:latin typeface="+mn-lt"/>
              </a:rPr>
              <a:t>[2, 4]</a:t>
            </a:r>
          </a:p>
        </p:txBody>
      </p:sp>
      <p:sp>
        <p:nvSpPr>
          <p:cNvPr id="39" name="TextBox 38">
            <a:extLst>
              <a:ext uri="{FF2B5EF4-FFF2-40B4-BE49-F238E27FC236}">
                <a16:creationId xmlns:a16="http://schemas.microsoft.com/office/drawing/2014/main" id="{237C81AB-CECB-734C-8D41-92F5EAE9EEBE}"/>
              </a:ext>
            </a:extLst>
          </p:cNvPr>
          <p:cNvSpPr txBox="1"/>
          <p:nvPr userDrawn="1"/>
        </p:nvSpPr>
        <p:spPr>
          <a:xfrm>
            <a:off x="2634103" y="2236523"/>
            <a:ext cx="685800" cy="553998"/>
          </a:xfrm>
          <a:prstGeom prst="rect">
            <a:avLst/>
          </a:prstGeom>
          <a:noFill/>
        </p:spPr>
        <p:txBody>
          <a:bodyPr wrap="square" lIns="0" tIns="0" rIns="0" bIns="0" rtlCol="0">
            <a:spAutoFit/>
          </a:bodyPr>
          <a:lstStyle/>
          <a:p>
            <a:pPr algn="ctr"/>
            <a:r>
              <a:rPr lang="en-US" sz="900" b="1" dirty="0">
                <a:solidFill>
                  <a:srgbClr val="242424"/>
                </a:solidFill>
                <a:latin typeface="+mn-lt"/>
              </a:rPr>
              <a:t>text_black</a:t>
            </a:r>
          </a:p>
          <a:p>
            <a:pPr algn="ctr"/>
            <a:r>
              <a:rPr lang="en-US" sz="900" dirty="0">
                <a:solidFill>
                  <a:srgbClr val="242424"/>
                </a:solidFill>
                <a:latin typeface="+mn-lt"/>
              </a:rPr>
              <a:t>#2C2824</a:t>
            </a:r>
          </a:p>
          <a:p>
            <a:pPr algn="ctr"/>
            <a:r>
              <a:rPr lang="en-US" sz="900" dirty="0">
                <a:solidFill>
                  <a:srgbClr val="242424"/>
                </a:solidFill>
                <a:latin typeface="+mn-lt"/>
              </a:rPr>
              <a:t>44 40 36</a:t>
            </a:r>
          </a:p>
          <a:p>
            <a:pPr algn="ctr"/>
            <a:r>
              <a:rPr lang="en-US" sz="900" dirty="0">
                <a:solidFill>
                  <a:srgbClr val="242424"/>
                </a:solidFill>
                <a:latin typeface="+mn-lt"/>
              </a:rPr>
              <a:t>[2, 1]</a:t>
            </a:r>
          </a:p>
        </p:txBody>
      </p:sp>
      <p:sp>
        <p:nvSpPr>
          <p:cNvPr id="40" name="Rectangle 39">
            <a:extLst>
              <a:ext uri="{FF2B5EF4-FFF2-40B4-BE49-F238E27FC236}">
                <a16:creationId xmlns:a16="http://schemas.microsoft.com/office/drawing/2014/main" id="{35DFF07B-405B-0E41-897F-9774FE2536C2}"/>
              </a:ext>
            </a:extLst>
          </p:cNvPr>
          <p:cNvSpPr/>
          <p:nvPr userDrawn="1"/>
        </p:nvSpPr>
        <p:spPr>
          <a:xfrm>
            <a:off x="7611155" y="1447800"/>
            <a:ext cx="685800" cy="75895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a:extLst>
              <a:ext uri="{FF2B5EF4-FFF2-40B4-BE49-F238E27FC236}">
                <a16:creationId xmlns:a16="http://schemas.microsoft.com/office/drawing/2014/main" id="{68E84D95-5EF5-8D46-B518-97A5E4EB2CF8}"/>
              </a:ext>
            </a:extLst>
          </p:cNvPr>
          <p:cNvSpPr txBox="1"/>
          <p:nvPr userDrawn="1"/>
        </p:nvSpPr>
        <p:spPr>
          <a:xfrm>
            <a:off x="7610237" y="2235033"/>
            <a:ext cx="685800" cy="553998"/>
          </a:xfrm>
          <a:prstGeom prst="rect">
            <a:avLst/>
          </a:prstGeom>
          <a:noFill/>
        </p:spPr>
        <p:txBody>
          <a:bodyPr wrap="square" lIns="0" tIns="0" rIns="0" bIns="0" rtlCol="0">
            <a:spAutoFit/>
          </a:bodyPr>
          <a:lstStyle/>
          <a:p>
            <a:pPr algn="ctr"/>
            <a:r>
              <a:rPr lang="en-US" sz="900" b="1" dirty="0">
                <a:solidFill>
                  <a:schemeClr val="accent6">
                    <a:lumMod val="75000"/>
                  </a:schemeClr>
                </a:solidFill>
                <a:latin typeface="+mn-lt"/>
              </a:rPr>
              <a:t>text_gold</a:t>
            </a:r>
          </a:p>
          <a:p>
            <a:pPr algn="ctr"/>
            <a:r>
              <a:rPr lang="en-US" sz="900" dirty="0">
                <a:solidFill>
                  <a:schemeClr val="accent6">
                    <a:lumMod val="75000"/>
                  </a:schemeClr>
                </a:solidFill>
                <a:latin typeface="+mn-lt"/>
              </a:rPr>
              <a:t>#D5933E</a:t>
            </a:r>
          </a:p>
          <a:p>
            <a:pPr algn="ctr"/>
            <a:r>
              <a:rPr lang="en-US" sz="900" dirty="0">
                <a:solidFill>
                  <a:schemeClr val="accent6">
                    <a:lumMod val="75000"/>
                  </a:schemeClr>
                </a:solidFill>
                <a:latin typeface="+mn-lt"/>
              </a:rPr>
              <a:t>213 147 62</a:t>
            </a:r>
          </a:p>
          <a:p>
            <a:pPr algn="ctr"/>
            <a:r>
              <a:rPr lang="en-US" sz="900" dirty="0">
                <a:solidFill>
                  <a:schemeClr val="accent6">
                    <a:lumMod val="75000"/>
                  </a:schemeClr>
                </a:solidFill>
                <a:latin typeface="+mn-lt"/>
              </a:rPr>
              <a:t>[10, 5]</a:t>
            </a:r>
          </a:p>
        </p:txBody>
      </p:sp>
      <p:sp>
        <p:nvSpPr>
          <p:cNvPr id="42" name="Rectangle 41">
            <a:extLst>
              <a:ext uri="{FF2B5EF4-FFF2-40B4-BE49-F238E27FC236}">
                <a16:creationId xmlns:a16="http://schemas.microsoft.com/office/drawing/2014/main" id="{FB4C8013-D842-604D-ABDD-C192D6BFBD3C}"/>
              </a:ext>
            </a:extLst>
          </p:cNvPr>
          <p:cNvSpPr/>
          <p:nvPr userDrawn="1"/>
        </p:nvSpPr>
        <p:spPr>
          <a:xfrm>
            <a:off x="8439150" y="1447800"/>
            <a:ext cx="685800" cy="758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1D9BC00E-8A73-AB46-A220-389D89D80255}"/>
              </a:ext>
            </a:extLst>
          </p:cNvPr>
          <p:cNvSpPr txBox="1"/>
          <p:nvPr userDrawn="1"/>
        </p:nvSpPr>
        <p:spPr>
          <a:xfrm>
            <a:off x="8439150" y="2235033"/>
            <a:ext cx="685800" cy="553998"/>
          </a:xfrm>
          <a:prstGeom prst="rect">
            <a:avLst/>
          </a:prstGeom>
          <a:noFill/>
        </p:spPr>
        <p:txBody>
          <a:bodyPr wrap="square" lIns="0" tIns="0" rIns="0" bIns="0" rtlCol="0">
            <a:spAutoFit/>
          </a:bodyPr>
          <a:lstStyle/>
          <a:p>
            <a:pPr algn="ctr"/>
            <a:r>
              <a:rPr lang="en-US" sz="900" b="1" dirty="0">
                <a:solidFill>
                  <a:schemeClr val="accent2"/>
                </a:solidFill>
                <a:latin typeface="+mn-lt"/>
              </a:rPr>
              <a:t>text_red</a:t>
            </a:r>
          </a:p>
          <a:p>
            <a:pPr algn="ctr"/>
            <a:r>
              <a:rPr lang="en-US" sz="900" dirty="0">
                <a:solidFill>
                  <a:schemeClr val="accent2"/>
                </a:solidFill>
                <a:latin typeface="+mn-lt"/>
              </a:rPr>
              <a:t>#9A221D</a:t>
            </a:r>
          </a:p>
          <a:p>
            <a:pPr algn="ctr"/>
            <a:r>
              <a:rPr lang="en-US" sz="900" dirty="0">
                <a:solidFill>
                  <a:schemeClr val="accent2"/>
                </a:solidFill>
                <a:latin typeface="+mn-lt"/>
              </a:rPr>
              <a:t>154 34 29</a:t>
            </a:r>
          </a:p>
          <a:p>
            <a:pPr algn="ctr"/>
            <a:r>
              <a:rPr lang="en-US" sz="900" dirty="0">
                <a:solidFill>
                  <a:schemeClr val="accent2"/>
                </a:solidFill>
                <a:latin typeface="+mn-lt"/>
              </a:rPr>
              <a:t>[6, 1]</a:t>
            </a:r>
          </a:p>
        </p:txBody>
      </p:sp>
      <p:sp>
        <p:nvSpPr>
          <p:cNvPr id="44" name="Rectangle 43">
            <a:extLst>
              <a:ext uri="{FF2B5EF4-FFF2-40B4-BE49-F238E27FC236}">
                <a16:creationId xmlns:a16="http://schemas.microsoft.com/office/drawing/2014/main" id="{17F57204-B689-2145-AB1D-91837845F28B}"/>
              </a:ext>
            </a:extLst>
          </p:cNvPr>
          <p:cNvSpPr/>
          <p:nvPr userDrawn="1"/>
        </p:nvSpPr>
        <p:spPr>
          <a:xfrm>
            <a:off x="6783160" y="1447800"/>
            <a:ext cx="685800" cy="758952"/>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Box 44">
            <a:extLst>
              <a:ext uri="{FF2B5EF4-FFF2-40B4-BE49-F238E27FC236}">
                <a16:creationId xmlns:a16="http://schemas.microsoft.com/office/drawing/2014/main" id="{068C5465-DA62-8E47-9752-560936C6AE61}"/>
              </a:ext>
            </a:extLst>
          </p:cNvPr>
          <p:cNvSpPr txBox="1"/>
          <p:nvPr userDrawn="1"/>
        </p:nvSpPr>
        <p:spPr>
          <a:xfrm>
            <a:off x="6781328" y="2235033"/>
            <a:ext cx="685800" cy="553998"/>
          </a:xfrm>
          <a:prstGeom prst="rect">
            <a:avLst/>
          </a:prstGeom>
          <a:noFill/>
        </p:spPr>
        <p:txBody>
          <a:bodyPr wrap="square" lIns="0" tIns="0" rIns="0" bIns="0" rtlCol="0">
            <a:spAutoFit/>
          </a:bodyPr>
          <a:lstStyle/>
          <a:p>
            <a:pPr algn="ctr"/>
            <a:r>
              <a:rPr lang="en-US" sz="900" b="1" dirty="0">
                <a:solidFill>
                  <a:schemeClr val="bg2">
                    <a:lumMod val="50000"/>
                  </a:schemeClr>
                </a:solidFill>
                <a:latin typeface="+mn-lt"/>
              </a:rPr>
              <a:t>text_green</a:t>
            </a:r>
          </a:p>
          <a:p>
            <a:pPr algn="ctr"/>
            <a:r>
              <a:rPr lang="en-US" sz="900" b="0" dirty="0">
                <a:solidFill>
                  <a:schemeClr val="bg2">
                    <a:lumMod val="50000"/>
                  </a:schemeClr>
                </a:solidFill>
                <a:latin typeface="+mn-lt"/>
              </a:rPr>
              <a:t>#2F6039</a:t>
            </a:r>
          </a:p>
          <a:p>
            <a:pPr algn="ctr"/>
            <a:r>
              <a:rPr lang="en-US" sz="900" b="0" dirty="0">
                <a:solidFill>
                  <a:schemeClr val="bg2">
                    <a:lumMod val="50000"/>
                  </a:schemeClr>
                </a:solidFill>
                <a:latin typeface="+mn-lt"/>
              </a:rPr>
              <a:t>47 96 57</a:t>
            </a:r>
          </a:p>
          <a:p>
            <a:pPr algn="ctr"/>
            <a:r>
              <a:rPr lang="en-US" sz="900" b="0" dirty="0">
                <a:solidFill>
                  <a:schemeClr val="bg2">
                    <a:lumMod val="50000"/>
                  </a:schemeClr>
                </a:solidFill>
                <a:latin typeface="+mn-lt"/>
              </a:rPr>
              <a:t>[3, 6]</a:t>
            </a:r>
          </a:p>
        </p:txBody>
      </p:sp>
      <p:sp>
        <p:nvSpPr>
          <p:cNvPr id="46" name="Text Placeholder 9">
            <a:extLst>
              <a:ext uri="{FF2B5EF4-FFF2-40B4-BE49-F238E27FC236}">
                <a16:creationId xmlns:a16="http://schemas.microsoft.com/office/drawing/2014/main" id="{B75F3B0F-0520-EF4D-AB5E-A00943CB4096}"/>
              </a:ext>
            </a:extLst>
          </p:cNvPr>
          <p:cNvSpPr txBox="1">
            <a:spLocks/>
          </p:cNvSpPr>
          <p:nvPr userDrawn="1"/>
        </p:nvSpPr>
        <p:spPr>
          <a:xfrm>
            <a:off x="2654753" y="1224638"/>
            <a:ext cx="1660928" cy="184666"/>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200" b="1" i="0" dirty="0">
                <a:solidFill>
                  <a:schemeClr val="accent2"/>
                </a:solidFill>
                <a:latin typeface="+mn-lt"/>
                <a:ea typeface="Open Sans SemiBold" panose="020B0606030504020204" pitchFamily="34" charset="0"/>
                <a:cs typeface="Open Sans SemiBold" panose="020B0606030504020204" pitchFamily="34" charset="0"/>
              </a:rPr>
              <a:t>Text colours</a:t>
            </a:r>
          </a:p>
        </p:txBody>
      </p:sp>
      <p:sp>
        <p:nvSpPr>
          <p:cNvPr id="47" name="Text Placeholder 9">
            <a:extLst>
              <a:ext uri="{FF2B5EF4-FFF2-40B4-BE49-F238E27FC236}">
                <a16:creationId xmlns:a16="http://schemas.microsoft.com/office/drawing/2014/main" id="{6D3B3437-7B66-8848-BCA6-0AAE4D21E0B4}"/>
              </a:ext>
            </a:extLst>
          </p:cNvPr>
          <p:cNvSpPr txBox="1">
            <a:spLocks/>
          </p:cNvSpPr>
          <p:nvPr userDrawn="1"/>
        </p:nvSpPr>
        <p:spPr>
          <a:xfrm>
            <a:off x="8439150" y="3183033"/>
            <a:ext cx="683072" cy="184666"/>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200" b="1" i="0" dirty="0">
                <a:solidFill>
                  <a:schemeClr val="accent2"/>
                </a:solidFill>
                <a:latin typeface="+mn-lt"/>
                <a:ea typeface="Open Sans SemiBold" panose="020B0606030504020204" pitchFamily="34" charset="0"/>
                <a:cs typeface="Open Sans SemiBold" panose="020B0606030504020204" pitchFamily="34" charset="0"/>
              </a:rPr>
              <a:t>Key</a:t>
            </a:r>
          </a:p>
        </p:txBody>
      </p:sp>
      <p:sp>
        <p:nvSpPr>
          <p:cNvPr id="48" name="Rectangle 47">
            <a:extLst>
              <a:ext uri="{FF2B5EF4-FFF2-40B4-BE49-F238E27FC236}">
                <a16:creationId xmlns:a16="http://schemas.microsoft.com/office/drawing/2014/main" id="{5A08CCE2-070F-C249-B97F-90A5065E6770}"/>
              </a:ext>
            </a:extLst>
          </p:cNvPr>
          <p:cNvSpPr/>
          <p:nvPr userDrawn="1"/>
        </p:nvSpPr>
        <p:spPr>
          <a:xfrm>
            <a:off x="1811037" y="5095486"/>
            <a:ext cx="685800" cy="758952"/>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D007A60E-95BB-724F-8682-9F1CA4A18FDC}"/>
              </a:ext>
            </a:extLst>
          </p:cNvPr>
          <p:cNvSpPr txBox="1"/>
          <p:nvPr userDrawn="1"/>
        </p:nvSpPr>
        <p:spPr>
          <a:xfrm>
            <a:off x="1804390" y="588271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grid</a:t>
            </a:r>
          </a:p>
          <a:p>
            <a:pPr algn="ctr"/>
            <a:r>
              <a:rPr lang="en-US" sz="900" dirty="0">
                <a:solidFill>
                  <a:schemeClr val="tx1">
                    <a:lumMod val="75000"/>
                    <a:lumOff val="25000"/>
                  </a:schemeClr>
                </a:solidFill>
                <a:latin typeface="+mn-lt"/>
              </a:rPr>
              <a:t>#CFC9C4</a:t>
            </a:r>
          </a:p>
          <a:p>
            <a:pPr algn="ctr"/>
            <a:r>
              <a:rPr lang="en-US" sz="900" dirty="0">
                <a:solidFill>
                  <a:schemeClr val="tx1">
                    <a:lumMod val="75000"/>
                    <a:lumOff val="25000"/>
                  </a:schemeClr>
                </a:solidFill>
                <a:latin typeface="+mn-lt"/>
              </a:rPr>
              <a:t>207 201 196</a:t>
            </a:r>
          </a:p>
          <a:p>
            <a:pPr algn="ctr"/>
            <a:r>
              <a:rPr lang="en-US" sz="900" dirty="0">
                <a:solidFill>
                  <a:schemeClr val="tx1">
                    <a:lumMod val="75000"/>
                    <a:lumOff val="25000"/>
                  </a:schemeClr>
                </a:solidFill>
                <a:latin typeface="+mn-lt"/>
              </a:rPr>
              <a:t>[2, 3]</a:t>
            </a:r>
          </a:p>
        </p:txBody>
      </p:sp>
      <p:sp>
        <p:nvSpPr>
          <p:cNvPr id="54" name="Rectangle 53">
            <a:extLst>
              <a:ext uri="{FF2B5EF4-FFF2-40B4-BE49-F238E27FC236}">
                <a16:creationId xmlns:a16="http://schemas.microsoft.com/office/drawing/2014/main" id="{C534D1E9-9EEC-3142-B4DD-0AB2B65BCEBF}"/>
              </a:ext>
            </a:extLst>
          </p:cNvPr>
          <p:cNvSpPr/>
          <p:nvPr userDrawn="1"/>
        </p:nvSpPr>
        <p:spPr>
          <a:xfrm>
            <a:off x="8439150" y="5095486"/>
            <a:ext cx="685800" cy="75895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B8F620B3-C1E0-8547-BB5E-08E9D4B1D53F}"/>
              </a:ext>
            </a:extLst>
          </p:cNvPr>
          <p:cNvSpPr txBox="1"/>
          <p:nvPr userDrawn="1"/>
        </p:nvSpPr>
        <p:spPr>
          <a:xfrm>
            <a:off x="8441082" y="5889899"/>
            <a:ext cx="685800" cy="553998"/>
          </a:xfrm>
          <a:prstGeom prst="rect">
            <a:avLst/>
          </a:prstGeom>
          <a:solidFill>
            <a:schemeClr val="bg1"/>
          </a:solidFill>
        </p:spPr>
        <p:txBody>
          <a:bodyPr wrap="square" lIns="0" tIns="0" rIns="0" bIns="0" rtlCol="0">
            <a:spAutoFit/>
          </a:bodyPr>
          <a:lstStyle/>
          <a:p>
            <a:pPr algn="ctr"/>
            <a:r>
              <a:rPr lang="en-US" sz="900" b="1" dirty="0">
                <a:solidFill>
                  <a:srgbClr val="565656"/>
                </a:solidFill>
                <a:latin typeface="+mn-lt"/>
              </a:rPr>
              <a:t>hm_good</a:t>
            </a:r>
          </a:p>
          <a:p>
            <a:pPr algn="ctr"/>
            <a:r>
              <a:rPr lang="en-US" sz="900" b="0" dirty="0">
                <a:solidFill>
                  <a:srgbClr val="565656"/>
                </a:solidFill>
                <a:latin typeface="+mn-lt"/>
              </a:rPr>
              <a:t>#479055</a:t>
            </a:r>
          </a:p>
          <a:p>
            <a:pPr algn="ctr"/>
            <a:r>
              <a:rPr lang="en-US" sz="900" b="0" dirty="0">
                <a:solidFill>
                  <a:srgbClr val="565656"/>
                </a:solidFill>
                <a:latin typeface="+mn-lt"/>
              </a:rPr>
              <a:t>71 144 85</a:t>
            </a:r>
          </a:p>
          <a:p>
            <a:pPr algn="ctr"/>
            <a:r>
              <a:rPr lang="en-US" sz="900" b="0" dirty="0">
                <a:solidFill>
                  <a:srgbClr val="565656"/>
                </a:solidFill>
                <a:latin typeface="+mn-lt"/>
              </a:rPr>
              <a:t>[3, 5]</a:t>
            </a:r>
          </a:p>
        </p:txBody>
      </p:sp>
      <p:sp>
        <p:nvSpPr>
          <p:cNvPr id="60" name="Rectangle 59">
            <a:extLst>
              <a:ext uri="{FF2B5EF4-FFF2-40B4-BE49-F238E27FC236}">
                <a16:creationId xmlns:a16="http://schemas.microsoft.com/office/drawing/2014/main" id="{4B789628-A041-954A-9C40-720F107AAAB3}"/>
              </a:ext>
            </a:extLst>
          </p:cNvPr>
          <p:cNvSpPr/>
          <p:nvPr userDrawn="1"/>
        </p:nvSpPr>
        <p:spPr>
          <a:xfrm>
            <a:off x="7610635" y="5095486"/>
            <a:ext cx="685800" cy="75895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D21F5724-A5F3-6E44-BF42-ABCC414300E7}"/>
              </a:ext>
            </a:extLst>
          </p:cNvPr>
          <p:cNvSpPr txBox="1"/>
          <p:nvPr userDrawn="1"/>
        </p:nvSpPr>
        <p:spPr>
          <a:xfrm>
            <a:off x="7611155" y="5889899"/>
            <a:ext cx="685800" cy="553998"/>
          </a:xfrm>
          <a:prstGeom prst="rect">
            <a:avLst/>
          </a:prstGeom>
          <a:noFill/>
        </p:spPr>
        <p:txBody>
          <a:bodyPr wrap="square" lIns="0" tIns="0" rIns="0" bIns="0" rtlCol="0">
            <a:spAutoFit/>
          </a:bodyPr>
          <a:lstStyle/>
          <a:p>
            <a:pPr algn="ctr"/>
            <a:r>
              <a:rPr lang="en-US" sz="900" b="1" dirty="0">
                <a:solidFill>
                  <a:srgbClr val="565656"/>
                </a:solidFill>
                <a:latin typeface="+mn-lt"/>
              </a:rPr>
              <a:t>hm_gb_mid</a:t>
            </a:r>
          </a:p>
          <a:p>
            <a:pPr algn="ctr"/>
            <a:r>
              <a:rPr lang="en-US" sz="900" dirty="0">
                <a:solidFill>
                  <a:srgbClr val="565656"/>
                </a:solidFill>
                <a:latin typeface="+mn-lt"/>
              </a:rPr>
              <a:t>#F0D8B9</a:t>
            </a:r>
          </a:p>
          <a:p>
            <a:pPr algn="ctr"/>
            <a:r>
              <a:rPr lang="en-US" sz="900" dirty="0">
                <a:solidFill>
                  <a:srgbClr val="565656"/>
                </a:solidFill>
                <a:latin typeface="+mn-lt"/>
              </a:rPr>
              <a:t>240 216 185</a:t>
            </a:r>
          </a:p>
          <a:p>
            <a:pPr algn="ctr"/>
            <a:r>
              <a:rPr lang="en-US" sz="900" dirty="0">
                <a:solidFill>
                  <a:srgbClr val="565656"/>
                </a:solidFill>
                <a:latin typeface="+mn-lt"/>
              </a:rPr>
              <a:t>[10, 4]</a:t>
            </a:r>
          </a:p>
        </p:txBody>
      </p:sp>
      <p:sp>
        <p:nvSpPr>
          <p:cNvPr id="64" name="Text Placeholder 9">
            <a:extLst>
              <a:ext uri="{FF2B5EF4-FFF2-40B4-BE49-F238E27FC236}">
                <a16:creationId xmlns:a16="http://schemas.microsoft.com/office/drawing/2014/main" id="{C3327886-7D83-A349-8618-F7D56B57B350}"/>
              </a:ext>
            </a:extLst>
          </p:cNvPr>
          <p:cNvSpPr txBox="1">
            <a:spLocks/>
          </p:cNvSpPr>
          <p:nvPr userDrawn="1"/>
        </p:nvSpPr>
        <p:spPr>
          <a:xfrm>
            <a:off x="4280951" y="4876382"/>
            <a:ext cx="2290583" cy="184666"/>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200" b="1" i="0" dirty="0">
                <a:solidFill>
                  <a:schemeClr val="accent2"/>
                </a:solidFill>
                <a:latin typeface="+mn-lt"/>
                <a:ea typeface="Open Sans SemiBold" panose="020B0606030504020204" pitchFamily="34" charset="0"/>
                <a:cs typeface="Open Sans SemiBold" panose="020B0606030504020204" pitchFamily="34" charset="0"/>
              </a:rPr>
              <a:t>Heatmap hot - cold</a:t>
            </a:r>
          </a:p>
        </p:txBody>
      </p:sp>
      <p:sp>
        <p:nvSpPr>
          <p:cNvPr id="65" name="Text Placeholder 9">
            <a:extLst>
              <a:ext uri="{FF2B5EF4-FFF2-40B4-BE49-F238E27FC236}">
                <a16:creationId xmlns:a16="http://schemas.microsoft.com/office/drawing/2014/main" id="{E95E7038-E625-9141-BC9E-7DC0B5F39A5C}"/>
              </a:ext>
            </a:extLst>
          </p:cNvPr>
          <p:cNvSpPr txBox="1">
            <a:spLocks/>
          </p:cNvSpPr>
          <p:nvPr userDrawn="1"/>
        </p:nvSpPr>
        <p:spPr>
          <a:xfrm>
            <a:off x="6778136" y="4875359"/>
            <a:ext cx="1752323" cy="184666"/>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200" b="1" i="0" dirty="0">
                <a:solidFill>
                  <a:schemeClr val="accent2"/>
                </a:solidFill>
                <a:latin typeface="+mn-lt"/>
                <a:ea typeface="Open Sans SemiBold" panose="020B0606030504020204" pitchFamily="34" charset="0"/>
                <a:cs typeface="Open Sans SemiBold" panose="020B0606030504020204" pitchFamily="34" charset="0"/>
              </a:rPr>
              <a:t>Heatmap good - bad</a:t>
            </a:r>
          </a:p>
        </p:txBody>
      </p:sp>
      <p:sp>
        <p:nvSpPr>
          <p:cNvPr id="66" name="TextBox 65">
            <a:extLst>
              <a:ext uri="{FF2B5EF4-FFF2-40B4-BE49-F238E27FC236}">
                <a16:creationId xmlns:a16="http://schemas.microsoft.com/office/drawing/2014/main" id="{D0FF7783-9883-0141-8A76-46B21C2A0B53}"/>
              </a:ext>
            </a:extLst>
          </p:cNvPr>
          <p:cNvSpPr txBox="1"/>
          <p:nvPr userDrawn="1"/>
        </p:nvSpPr>
        <p:spPr>
          <a:xfrm>
            <a:off x="8439437" y="3403160"/>
            <a:ext cx="685513" cy="758952"/>
          </a:xfrm>
          <a:prstGeom prst="rect">
            <a:avLst/>
          </a:prstGeom>
          <a:solidFill>
            <a:schemeClr val="tx1">
              <a:lumMod val="10000"/>
              <a:lumOff val="90000"/>
            </a:schemeClr>
          </a:solidFill>
        </p:spPr>
        <p:txBody>
          <a:bodyPr wrap="square" lIns="0" tIns="0" rIns="0" bIns="0" rtlCol="0" anchor="ctr" anchorCtr="0">
            <a:noAutofit/>
          </a:bodyPr>
          <a:lstStyle/>
          <a:p>
            <a:pPr algn="ctr"/>
            <a:r>
              <a:rPr lang="en-US" sz="900" b="1" dirty="0">
                <a:solidFill>
                  <a:srgbClr val="565656"/>
                </a:solidFill>
                <a:latin typeface="+mn-lt"/>
              </a:rPr>
              <a:t>R name</a:t>
            </a:r>
          </a:p>
          <a:p>
            <a:pPr algn="ctr"/>
            <a:r>
              <a:rPr lang="en-US" sz="900" dirty="0">
                <a:solidFill>
                  <a:srgbClr val="565656"/>
                </a:solidFill>
                <a:latin typeface="+mn-lt"/>
              </a:rPr>
              <a:t>#HEX</a:t>
            </a:r>
          </a:p>
          <a:p>
            <a:pPr algn="ctr"/>
            <a:r>
              <a:rPr lang="en-US" sz="900" dirty="0">
                <a:solidFill>
                  <a:srgbClr val="565656"/>
                </a:solidFill>
                <a:latin typeface="+mn-lt"/>
              </a:rPr>
              <a:t>RGB</a:t>
            </a:r>
          </a:p>
          <a:p>
            <a:pPr algn="ctr"/>
            <a:r>
              <a:rPr lang="en-US" sz="900" dirty="0">
                <a:solidFill>
                  <a:srgbClr val="565656"/>
                </a:solidFill>
                <a:latin typeface="+mn-lt"/>
              </a:rPr>
              <a:t>[color, row] in theme</a:t>
            </a:r>
          </a:p>
        </p:txBody>
      </p:sp>
      <p:sp>
        <p:nvSpPr>
          <p:cNvPr id="67" name="TextBox 66">
            <a:extLst>
              <a:ext uri="{FF2B5EF4-FFF2-40B4-BE49-F238E27FC236}">
                <a16:creationId xmlns:a16="http://schemas.microsoft.com/office/drawing/2014/main" id="{9BE3328A-0FEC-6F4F-91C1-F708010F1E48}"/>
              </a:ext>
            </a:extLst>
          </p:cNvPr>
          <p:cNvSpPr txBox="1"/>
          <p:nvPr userDrawn="1"/>
        </p:nvSpPr>
        <p:spPr>
          <a:xfrm>
            <a:off x="968134" y="3259193"/>
            <a:ext cx="685801" cy="138499"/>
          </a:xfrm>
          <a:prstGeom prst="rect">
            <a:avLst/>
          </a:prstGeom>
          <a:noFill/>
        </p:spPr>
        <p:txBody>
          <a:bodyPr wrap="square" lIns="0" tIns="0" rIns="0" bIns="0" rtlCol="0">
            <a:spAutoFit/>
          </a:bodyPr>
          <a:lstStyle/>
          <a:p>
            <a:pPr algn="ctr"/>
            <a:r>
              <a:rPr lang="en-US" sz="900" dirty="0">
                <a:solidFill>
                  <a:srgbClr val="565656"/>
                </a:solidFill>
              </a:rPr>
              <a:t>1</a:t>
            </a:r>
          </a:p>
        </p:txBody>
      </p:sp>
      <p:sp>
        <p:nvSpPr>
          <p:cNvPr id="68" name="TextBox 67">
            <a:extLst>
              <a:ext uri="{FF2B5EF4-FFF2-40B4-BE49-F238E27FC236}">
                <a16:creationId xmlns:a16="http://schemas.microsoft.com/office/drawing/2014/main" id="{FFE83562-B48D-5B4B-9FAA-EDD85E625629}"/>
              </a:ext>
            </a:extLst>
          </p:cNvPr>
          <p:cNvSpPr txBox="1"/>
          <p:nvPr userDrawn="1"/>
        </p:nvSpPr>
        <p:spPr>
          <a:xfrm>
            <a:off x="1804492" y="3259193"/>
            <a:ext cx="685801" cy="138499"/>
          </a:xfrm>
          <a:prstGeom prst="rect">
            <a:avLst/>
          </a:prstGeom>
          <a:noFill/>
        </p:spPr>
        <p:txBody>
          <a:bodyPr wrap="square" lIns="0" tIns="0" rIns="0" bIns="0" rtlCol="0">
            <a:spAutoFit/>
          </a:bodyPr>
          <a:lstStyle/>
          <a:p>
            <a:pPr algn="ctr"/>
            <a:r>
              <a:rPr lang="en-US" sz="900" dirty="0">
                <a:solidFill>
                  <a:srgbClr val="565656"/>
                </a:solidFill>
              </a:rPr>
              <a:t>2</a:t>
            </a:r>
          </a:p>
        </p:txBody>
      </p:sp>
      <p:sp>
        <p:nvSpPr>
          <p:cNvPr id="69" name="TextBox 68">
            <a:extLst>
              <a:ext uri="{FF2B5EF4-FFF2-40B4-BE49-F238E27FC236}">
                <a16:creationId xmlns:a16="http://schemas.microsoft.com/office/drawing/2014/main" id="{6D324448-CF09-E34C-80E1-F40138FBC87E}"/>
              </a:ext>
            </a:extLst>
          </p:cNvPr>
          <p:cNvSpPr txBox="1"/>
          <p:nvPr userDrawn="1"/>
        </p:nvSpPr>
        <p:spPr>
          <a:xfrm>
            <a:off x="2623722" y="3259193"/>
            <a:ext cx="685801" cy="138499"/>
          </a:xfrm>
          <a:prstGeom prst="rect">
            <a:avLst/>
          </a:prstGeom>
          <a:noFill/>
        </p:spPr>
        <p:txBody>
          <a:bodyPr wrap="square" lIns="0" tIns="0" rIns="0" bIns="0" rtlCol="0">
            <a:spAutoFit/>
          </a:bodyPr>
          <a:lstStyle/>
          <a:p>
            <a:pPr algn="ctr"/>
            <a:r>
              <a:rPr lang="en-US" sz="900" dirty="0">
                <a:solidFill>
                  <a:srgbClr val="565656"/>
                </a:solidFill>
              </a:rPr>
              <a:t>3</a:t>
            </a:r>
          </a:p>
        </p:txBody>
      </p:sp>
      <p:sp>
        <p:nvSpPr>
          <p:cNvPr id="70" name="TextBox 69">
            <a:extLst>
              <a:ext uri="{FF2B5EF4-FFF2-40B4-BE49-F238E27FC236}">
                <a16:creationId xmlns:a16="http://schemas.microsoft.com/office/drawing/2014/main" id="{B3438D3B-5D80-0846-8BAE-C93638237374}"/>
              </a:ext>
            </a:extLst>
          </p:cNvPr>
          <p:cNvSpPr txBox="1"/>
          <p:nvPr userDrawn="1"/>
        </p:nvSpPr>
        <p:spPr>
          <a:xfrm>
            <a:off x="5115895" y="3257958"/>
            <a:ext cx="685801" cy="138499"/>
          </a:xfrm>
          <a:prstGeom prst="rect">
            <a:avLst/>
          </a:prstGeom>
          <a:noFill/>
        </p:spPr>
        <p:txBody>
          <a:bodyPr wrap="square" lIns="0" tIns="0" rIns="0" bIns="0" rtlCol="0">
            <a:spAutoFit/>
          </a:bodyPr>
          <a:lstStyle/>
          <a:p>
            <a:pPr algn="ctr"/>
            <a:r>
              <a:rPr lang="en-US" sz="900" dirty="0">
                <a:solidFill>
                  <a:srgbClr val="565656"/>
                </a:solidFill>
              </a:rPr>
              <a:t>6</a:t>
            </a:r>
          </a:p>
        </p:txBody>
      </p:sp>
      <p:sp>
        <p:nvSpPr>
          <p:cNvPr id="71" name="TextBox 70">
            <a:extLst>
              <a:ext uri="{FF2B5EF4-FFF2-40B4-BE49-F238E27FC236}">
                <a16:creationId xmlns:a16="http://schemas.microsoft.com/office/drawing/2014/main" id="{CB89A221-C9D7-DE48-81FD-E1835FB58966}"/>
              </a:ext>
            </a:extLst>
          </p:cNvPr>
          <p:cNvSpPr txBox="1"/>
          <p:nvPr userDrawn="1"/>
        </p:nvSpPr>
        <p:spPr>
          <a:xfrm>
            <a:off x="3452535" y="3261084"/>
            <a:ext cx="685801" cy="138499"/>
          </a:xfrm>
          <a:prstGeom prst="rect">
            <a:avLst/>
          </a:prstGeom>
          <a:noFill/>
        </p:spPr>
        <p:txBody>
          <a:bodyPr wrap="square" lIns="0" tIns="0" rIns="0" bIns="0" rtlCol="0">
            <a:spAutoFit/>
          </a:bodyPr>
          <a:lstStyle/>
          <a:p>
            <a:pPr algn="ctr"/>
            <a:r>
              <a:rPr lang="en-US" sz="900" dirty="0">
                <a:solidFill>
                  <a:srgbClr val="565656"/>
                </a:solidFill>
              </a:rPr>
              <a:t>4</a:t>
            </a:r>
          </a:p>
        </p:txBody>
      </p:sp>
      <p:sp>
        <p:nvSpPr>
          <p:cNvPr id="72" name="TextBox 71">
            <a:extLst>
              <a:ext uri="{FF2B5EF4-FFF2-40B4-BE49-F238E27FC236}">
                <a16:creationId xmlns:a16="http://schemas.microsoft.com/office/drawing/2014/main" id="{3BD397DC-EC3E-E341-86B7-4497273D4DFE}"/>
              </a:ext>
            </a:extLst>
          </p:cNvPr>
          <p:cNvSpPr txBox="1"/>
          <p:nvPr userDrawn="1"/>
        </p:nvSpPr>
        <p:spPr>
          <a:xfrm>
            <a:off x="4284215" y="3259193"/>
            <a:ext cx="685801" cy="138499"/>
          </a:xfrm>
          <a:prstGeom prst="rect">
            <a:avLst/>
          </a:prstGeom>
          <a:noFill/>
        </p:spPr>
        <p:txBody>
          <a:bodyPr wrap="square" lIns="0" tIns="0" rIns="0" bIns="0" rtlCol="0">
            <a:spAutoFit/>
          </a:bodyPr>
          <a:lstStyle/>
          <a:p>
            <a:pPr algn="ctr"/>
            <a:r>
              <a:rPr lang="en-US" sz="900" dirty="0">
                <a:solidFill>
                  <a:srgbClr val="565656"/>
                </a:solidFill>
              </a:rPr>
              <a:t>5</a:t>
            </a:r>
          </a:p>
        </p:txBody>
      </p:sp>
      <p:sp>
        <p:nvSpPr>
          <p:cNvPr id="73" name="TextBox 72">
            <a:extLst>
              <a:ext uri="{FF2B5EF4-FFF2-40B4-BE49-F238E27FC236}">
                <a16:creationId xmlns:a16="http://schemas.microsoft.com/office/drawing/2014/main" id="{CF628230-C666-9449-85B6-2E7E837E4CF5}"/>
              </a:ext>
            </a:extLst>
          </p:cNvPr>
          <p:cNvSpPr txBox="1"/>
          <p:nvPr userDrawn="1"/>
        </p:nvSpPr>
        <p:spPr>
          <a:xfrm>
            <a:off x="5935046" y="3257958"/>
            <a:ext cx="685801" cy="138499"/>
          </a:xfrm>
          <a:prstGeom prst="rect">
            <a:avLst/>
          </a:prstGeom>
          <a:noFill/>
        </p:spPr>
        <p:txBody>
          <a:bodyPr wrap="square" lIns="0" tIns="0" rIns="0" bIns="0" rtlCol="0">
            <a:spAutoFit/>
          </a:bodyPr>
          <a:lstStyle/>
          <a:p>
            <a:pPr algn="ctr"/>
            <a:r>
              <a:rPr lang="en-US" sz="900" dirty="0">
                <a:solidFill>
                  <a:srgbClr val="565656"/>
                </a:solidFill>
              </a:rPr>
              <a:t>[7]</a:t>
            </a:r>
          </a:p>
        </p:txBody>
      </p:sp>
      <p:sp>
        <p:nvSpPr>
          <p:cNvPr id="74" name="TextBox 73">
            <a:extLst>
              <a:ext uri="{FF2B5EF4-FFF2-40B4-BE49-F238E27FC236}">
                <a16:creationId xmlns:a16="http://schemas.microsoft.com/office/drawing/2014/main" id="{20D830BF-FC26-2542-9EDC-9156B55301F4}"/>
              </a:ext>
            </a:extLst>
          </p:cNvPr>
          <p:cNvSpPr txBox="1"/>
          <p:nvPr userDrawn="1"/>
        </p:nvSpPr>
        <p:spPr>
          <a:xfrm>
            <a:off x="6754197" y="3257958"/>
            <a:ext cx="685801" cy="138499"/>
          </a:xfrm>
          <a:prstGeom prst="rect">
            <a:avLst/>
          </a:prstGeom>
          <a:noFill/>
        </p:spPr>
        <p:txBody>
          <a:bodyPr wrap="square" lIns="0" tIns="0" rIns="0" bIns="0" rtlCol="0">
            <a:spAutoFit/>
          </a:bodyPr>
          <a:lstStyle/>
          <a:p>
            <a:pPr algn="ctr"/>
            <a:r>
              <a:rPr lang="en-US" sz="900" dirty="0">
                <a:solidFill>
                  <a:srgbClr val="565656"/>
                </a:solidFill>
              </a:rPr>
              <a:t>[8]</a:t>
            </a:r>
          </a:p>
        </p:txBody>
      </p:sp>
      <p:sp>
        <p:nvSpPr>
          <p:cNvPr id="77" name="Text Placeholder 9">
            <a:extLst>
              <a:ext uri="{FF2B5EF4-FFF2-40B4-BE49-F238E27FC236}">
                <a16:creationId xmlns:a16="http://schemas.microsoft.com/office/drawing/2014/main" id="{A68AC26D-0CDE-A34B-B5A4-5019BB61E847}"/>
              </a:ext>
            </a:extLst>
          </p:cNvPr>
          <p:cNvSpPr txBox="1">
            <a:spLocks/>
          </p:cNvSpPr>
          <p:nvPr userDrawn="1"/>
        </p:nvSpPr>
        <p:spPr>
          <a:xfrm>
            <a:off x="974028" y="3099948"/>
            <a:ext cx="8143624" cy="153888"/>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000" b="0" dirty="0">
                <a:solidFill>
                  <a:srgbClr val="28264B"/>
                </a:solidFill>
                <a:latin typeface="+mn-lt"/>
              </a:rPr>
              <a:t>Benchmark is ALWAYS </a:t>
            </a:r>
            <a:r>
              <a:rPr lang="en-US" sz="1000" dirty="0">
                <a:solidFill>
                  <a:srgbClr val="28264B"/>
                </a:solidFill>
                <a:latin typeface="+mn-lt"/>
              </a:rPr>
              <a:t>dark_blue</a:t>
            </a:r>
            <a:r>
              <a:rPr lang="en-US" sz="1000" b="0" dirty="0">
                <a:solidFill>
                  <a:srgbClr val="242424"/>
                </a:solidFill>
                <a:latin typeface="+mn-lt"/>
              </a:rPr>
              <a:t>, </a:t>
            </a:r>
            <a:r>
              <a:rPr lang="en-US" sz="1000" b="0" dirty="0">
                <a:solidFill>
                  <a:schemeClr val="accent2"/>
                </a:solidFill>
                <a:latin typeface="+mn-lt"/>
              </a:rPr>
              <a:t>Portfolio is ALWAYS </a:t>
            </a:r>
            <a:r>
              <a:rPr lang="en-US" sz="1000" dirty="0">
                <a:solidFill>
                  <a:schemeClr val="accent2"/>
                </a:solidFill>
                <a:latin typeface="+mn-lt"/>
              </a:rPr>
              <a:t>dark_red</a:t>
            </a:r>
            <a:r>
              <a:rPr lang="en-US" sz="1000" b="0" dirty="0">
                <a:solidFill>
                  <a:schemeClr val="accent2"/>
                </a:solidFill>
                <a:latin typeface="+mn-lt"/>
              </a:rPr>
              <a:t>, </a:t>
            </a:r>
            <a:r>
              <a:rPr lang="en-US" sz="1000" b="0" dirty="0">
                <a:solidFill>
                  <a:schemeClr val="accent3"/>
                </a:solidFill>
                <a:latin typeface="+mn-lt"/>
              </a:rPr>
              <a:t>Cash can be </a:t>
            </a:r>
            <a:r>
              <a:rPr lang="en-US" sz="1000" dirty="0">
                <a:solidFill>
                  <a:schemeClr val="accent3"/>
                </a:solidFill>
                <a:latin typeface="+mn-lt"/>
              </a:rPr>
              <a:t>grey. </a:t>
            </a:r>
            <a:r>
              <a:rPr lang="en-US" sz="1000" b="0" dirty="0">
                <a:solidFill>
                  <a:schemeClr val="tx1"/>
                </a:solidFill>
                <a:latin typeface="+mn-lt"/>
              </a:rPr>
              <a:t>Colours 1-6 are automatic in Office.</a:t>
            </a:r>
            <a:endParaRPr lang="en-US" sz="1000" b="0" dirty="0">
              <a:solidFill>
                <a:schemeClr val="accent3"/>
              </a:solidFill>
              <a:latin typeface="+mn-lt"/>
            </a:endParaRPr>
          </a:p>
        </p:txBody>
      </p:sp>
      <p:sp>
        <p:nvSpPr>
          <p:cNvPr id="83" name="_Disclaimer Title">
            <a:extLst>
              <a:ext uri="{FF2B5EF4-FFF2-40B4-BE49-F238E27FC236}">
                <a16:creationId xmlns:a16="http://schemas.microsoft.com/office/drawing/2014/main" id="{6BBAC3D2-A4CD-0D40-BDA6-D55BD1BE5AD8}"/>
              </a:ext>
            </a:extLst>
          </p:cNvPr>
          <p:cNvSpPr txBox="1">
            <a:spLocks/>
          </p:cNvSpPr>
          <p:nvPr userDrawn="1"/>
        </p:nvSpPr>
        <p:spPr>
          <a:xfrm>
            <a:off x="872929" y="627105"/>
            <a:ext cx="6430396" cy="41031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defTabSz="861993">
              <a:buClr>
                <a:srgbClr val="585858"/>
              </a:buClr>
            </a:pPr>
            <a:r>
              <a:rPr lang="en-GB" sz="2400" b="0" i="0" cap="all" spc="50" baseline="0" dirty="0">
                <a:solidFill>
                  <a:srgbClr val="29214A"/>
                </a:solidFill>
                <a:latin typeface="+mj-lt"/>
                <a:ea typeface="+mj-ea"/>
                <a:cs typeface="Arial" panose="020B0604020202020204" pitchFamily="34" charset="0"/>
              </a:rPr>
              <a:t>CAIM Colour Palette</a:t>
            </a:r>
          </a:p>
          <a:p>
            <a:endParaRPr lang="en-GB" sz="1200" kern="0" cap="all" spc="50" baseline="0" dirty="0">
              <a:solidFill>
                <a:sysClr val="windowText" lastClr="000000"/>
              </a:solidFill>
              <a:latin typeface="+mj-lt"/>
              <a:cs typeface="Arial" panose="020B0604020202020204" pitchFamily="34" charset="0"/>
            </a:endParaRPr>
          </a:p>
          <a:p>
            <a:endParaRPr lang="en-GB" sz="1200" kern="0" cap="all" spc="50" baseline="0" dirty="0">
              <a:solidFill>
                <a:sysClr val="windowText" lastClr="000000"/>
              </a:solidFill>
              <a:latin typeface="+mj-lt"/>
              <a:cs typeface="Arial" panose="020B0604020202020204" pitchFamily="34" charset="0"/>
            </a:endParaRPr>
          </a:p>
        </p:txBody>
      </p:sp>
      <p:sp>
        <p:nvSpPr>
          <p:cNvPr id="84" name="Text Placeholder 9">
            <a:extLst>
              <a:ext uri="{FF2B5EF4-FFF2-40B4-BE49-F238E27FC236}">
                <a16:creationId xmlns:a16="http://schemas.microsoft.com/office/drawing/2014/main" id="{9B910075-99A7-DD40-868A-F50DB5CCAF95}"/>
              </a:ext>
            </a:extLst>
          </p:cNvPr>
          <p:cNvSpPr txBox="1">
            <a:spLocks/>
          </p:cNvSpPr>
          <p:nvPr userDrawn="1"/>
        </p:nvSpPr>
        <p:spPr>
          <a:xfrm>
            <a:off x="989925" y="1224121"/>
            <a:ext cx="1660928" cy="184666"/>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200" b="1" i="0" dirty="0">
                <a:solidFill>
                  <a:schemeClr val="accent2"/>
                </a:solidFill>
                <a:latin typeface="+mn-lt"/>
                <a:ea typeface="Open Sans SemiBold" panose="020B0606030504020204" pitchFamily="34" charset="0"/>
                <a:cs typeface="Open Sans SemiBold" panose="020B0606030504020204" pitchFamily="34" charset="0"/>
              </a:rPr>
              <a:t>Primary colours</a:t>
            </a:r>
          </a:p>
        </p:txBody>
      </p:sp>
      <p:sp>
        <p:nvSpPr>
          <p:cNvPr id="81" name="Rectangle 80">
            <a:extLst>
              <a:ext uri="{FF2B5EF4-FFF2-40B4-BE49-F238E27FC236}">
                <a16:creationId xmlns:a16="http://schemas.microsoft.com/office/drawing/2014/main" id="{61128536-1D48-D448-BF44-D9409D14B7AD}"/>
              </a:ext>
            </a:extLst>
          </p:cNvPr>
          <p:cNvSpPr/>
          <p:nvPr userDrawn="1"/>
        </p:nvSpPr>
        <p:spPr>
          <a:xfrm>
            <a:off x="3467586" y="1449290"/>
            <a:ext cx="685800" cy="75895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Box 81">
            <a:extLst>
              <a:ext uri="{FF2B5EF4-FFF2-40B4-BE49-F238E27FC236}">
                <a16:creationId xmlns:a16="http://schemas.microsoft.com/office/drawing/2014/main" id="{339660D6-1EBD-1949-A385-7AC51167660C}"/>
              </a:ext>
            </a:extLst>
          </p:cNvPr>
          <p:cNvSpPr txBox="1"/>
          <p:nvPr userDrawn="1"/>
        </p:nvSpPr>
        <p:spPr>
          <a:xfrm>
            <a:off x="3463012" y="2236523"/>
            <a:ext cx="685800" cy="553998"/>
          </a:xfrm>
          <a:prstGeom prst="rect">
            <a:avLst/>
          </a:prstGeom>
          <a:noFill/>
        </p:spPr>
        <p:txBody>
          <a:bodyPr wrap="square" lIns="0" tIns="0" rIns="0" bIns="0" rtlCol="0">
            <a:spAutoFit/>
          </a:bodyPr>
          <a:lstStyle/>
          <a:p>
            <a:pPr algn="ctr"/>
            <a:r>
              <a:rPr lang="en-US" sz="900" b="1" dirty="0">
                <a:solidFill>
                  <a:srgbClr val="565656"/>
                </a:solidFill>
                <a:latin typeface="+mn-lt"/>
              </a:rPr>
              <a:t>text_dark</a:t>
            </a:r>
          </a:p>
          <a:p>
            <a:pPr algn="ctr"/>
            <a:r>
              <a:rPr lang="en-US" sz="900" dirty="0">
                <a:solidFill>
                  <a:srgbClr val="565656"/>
                </a:solidFill>
                <a:latin typeface="+mn-lt"/>
              </a:rPr>
              <a:t>#675D54</a:t>
            </a:r>
          </a:p>
          <a:p>
            <a:pPr algn="ctr"/>
            <a:r>
              <a:rPr lang="en-US" sz="900" dirty="0">
                <a:solidFill>
                  <a:srgbClr val="565656"/>
                </a:solidFill>
                <a:latin typeface="+mn-lt"/>
              </a:rPr>
              <a:t>103 93 84</a:t>
            </a:r>
          </a:p>
          <a:p>
            <a:pPr algn="ctr"/>
            <a:r>
              <a:rPr lang="en-US" sz="900" dirty="0">
                <a:solidFill>
                  <a:srgbClr val="565656"/>
                </a:solidFill>
                <a:latin typeface="+mn-lt"/>
              </a:rPr>
              <a:t>[2, 5]</a:t>
            </a:r>
          </a:p>
        </p:txBody>
      </p:sp>
      <p:sp>
        <p:nvSpPr>
          <p:cNvPr id="86" name="Rectangle 85">
            <a:extLst>
              <a:ext uri="{FF2B5EF4-FFF2-40B4-BE49-F238E27FC236}">
                <a16:creationId xmlns:a16="http://schemas.microsoft.com/office/drawing/2014/main" id="{4A710698-C8D4-334C-9B9A-3EB7AF0D97DF}"/>
              </a:ext>
            </a:extLst>
          </p:cNvPr>
          <p:cNvSpPr/>
          <p:nvPr userDrawn="1"/>
        </p:nvSpPr>
        <p:spPr>
          <a:xfrm>
            <a:off x="982523" y="5095486"/>
            <a:ext cx="685800" cy="758952"/>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a:extLst>
              <a:ext uri="{FF2B5EF4-FFF2-40B4-BE49-F238E27FC236}">
                <a16:creationId xmlns:a16="http://schemas.microsoft.com/office/drawing/2014/main" id="{D8C5F70A-5873-A642-9811-0AA5B3F254B1}"/>
              </a:ext>
            </a:extLst>
          </p:cNvPr>
          <p:cNvSpPr txBox="1"/>
          <p:nvPr userDrawn="1"/>
        </p:nvSpPr>
        <p:spPr>
          <a:xfrm>
            <a:off x="977160" y="588271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background</a:t>
            </a:r>
          </a:p>
          <a:p>
            <a:pPr algn="ctr"/>
            <a:r>
              <a:rPr lang="en-US" sz="900" dirty="0">
                <a:solidFill>
                  <a:schemeClr val="tx1">
                    <a:lumMod val="75000"/>
                    <a:lumOff val="25000"/>
                  </a:schemeClr>
                </a:solidFill>
                <a:latin typeface="+mn-lt"/>
              </a:rPr>
              <a:t>#ECE9E7</a:t>
            </a:r>
          </a:p>
          <a:p>
            <a:pPr algn="ctr"/>
            <a:r>
              <a:rPr lang="en-US" sz="900" dirty="0">
                <a:solidFill>
                  <a:schemeClr val="tx1">
                    <a:lumMod val="75000"/>
                    <a:lumOff val="25000"/>
                  </a:schemeClr>
                </a:solidFill>
                <a:latin typeface="+mn-lt"/>
              </a:rPr>
              <a:t>236 233 231</a:t>
            </a:r>
          </a:p>
          <a:p>
            <a:pPr algn="ctr"/>
            <a:r>
              <a:rPr lang="en-US" sz="900" dirty="0">
                <a:solidFill>
                  <a:schemeClr val="tx1">
                    <a:lumMod val="75000"/>
                    <a:lumOff val="25000"/>
                  </a:schemeClr>
                </a:solidFill>
                <a:latin typeface="+mn-lt"/>
              </a:rPr>
              <a:t>[2, 2]</a:t>
            </a:r>
          </a:p>
        </p:txBody>
      </p:sp>
      <p:sp>
        <p:nvSpPr>
          <p:cNvPr id="89" name="Text Placeholder 9">
            <a:extLst>
              <a:ext uri="{FF2B5EF4-FFF2-40B4-BE49-F238E27FC236}">
                <a16:creationId xmlns:a16="http://schemas.microsoft.com/office/drawing/2014/main" id="{F4A35DB3-F407-5B46-882C-DD1C674ACA58}"/>
              </a:ext>
            </a:extLst>
          </p:cNvPr>
          <p:cNvSpPr txBox="1">
            <a:spLocks/>
          </p:cNvSpPr>
          <p:nvPr userDrawn="1"/>
        </p:nvSpPr>
        <p:spPr>
          <a:xfrm>
            <a:off x="983975" y="4875220"/>
            <a:ext cx="1394066" cy="184666"/>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200" b="1" i="0" dirty="0">
                <a:solidFill>
                  <a:schemeClr val="accent2"/>
                </a:solidFill>
                <a:latin typeface="+mn-lt"/>
                <a:ea typeface="Open Sans SemiBold" panose="020B0606030504020204" pitchFamily="34" charset="0"/>
                <a:cs typeface="Open Sans SemiBold" panose="020B0606030504020204" pitchFamily="34" charset="0"/>
              </a:rPr>
              <a:t>Chart elements</a:t>
            </a:r>
          </a:p>
        </p:txBody>
      </p:sp>
      <p:sp>
        <p:nvSpPr>
          <p:cNvPr id="91" name="Rectangle 90">
            <a:extLst>
              <a:ext uri="{FF2B5EF4-FFF2-40B4-BE49-F238E27FC236}">
                <a16:creationId xmlns:a16="http://schemas.microsoft.com/office/drawing/2014/main" id="{7F3339D9-4FF8-354A-9A01-E72E9C42C339}"/>
              </a:ext>
            </a:extLst>
          </p:cNvPr>
          <p:cNvSpPr/>
          <p:nvPr userDrawn="1"/>
        </p:nvSpPr>
        <p:spPr>
          <a:xfrm>
            <a:off x="5945863" y="5095486"/>
            <a:ext cx="685800" cy="758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a:extLst>
              <a:ext uri="{FF2B5EF4-FFF2-40B4-BE49-F238E27FC236}">
                <a16:creationId xmlns:a16="http://schemas.microsoft.com/office/drawing/2014/main" id="{876C99B0-0EB9-EF46-B212-29057ED64265}"/>
              </a:ext>
            </a:extLst>
          </p:cNvPr>
          <p:cNvSpPr txBox="1"/>
          <p:nvPr userDrawn="1"/>
        </p:nvSpPr>
        <p:spPr>
          <a:xfrm>
            <a:off x="5934080" y="588271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hm_hot</a:t>
            </a:r>
          </a:p>
          <a:p>
            <a:pPr algn="ctr"/>
            <a:r>
              <a:rPr lang="en-US" sz="900" dirty="0">
                <a:solidFill>
                  <a:schemeClr val="tx1">
                    <a:lumMod val="75000"/>
                    <a:lumOff val="25000"/>
                  </a:schemeClr>
                </a:solidFill>
                <a:latin typeface="+mn-lt"/>
              </a:rPr>
              <a:t>#9A221D</a:t>
            </a:r>
          </a:p>
          <a:p>
            <a:pPr algn="ctr"/>
            <a:r>
              <a:rPr lang="en-US" sz="900" dirty="0">
                <a:solidFill>
                  <a:schemeClr val="tx1">
                    <a:lumMod val="75000"/>
                    <a:lumOff val="25000"/>
                  </a:schemeClr>
                </a:solidFill>
                <a:latin typeface="+mn-lt"/>
              </a:rPr>
              <a:t>154 34 29</a:t>
            </a:r>
          </a:p>
          <a:p>
            <a:pPr algn="ctr"/>
            <a:r>
              <a:rPr lang="en-US" sz="900" dirty="0">
                <a:solidFill>
                  <a:schemeClr val="tx1">
                    <a:lumMod val="75000"/>
                    <a:lumOff val="25000"/>
                  </a:schemeClr>
                </a:solidFill>
                <a:latin typeface="+mn-lt"/>
              </a:rPr>
              <a:t>[6, 1]</a:t>
            </a:r>
          </a:p>
        </p:txBody>
      </p:sp>
      <p:sp>
        <p:nvSpPr>
          <p:cNvPr id="93" name="Rectangle 92">
            <a:extLst>
              <a:ext uri="{FF2B5EF4-FFF2-40B4-BE49-F238E27FC236}">
                <a16:creationId xmlns:a16="http://schemas.microsoft.com/office/drawing/2014/main" id="{9D753526-3338-4842-8528-57C0294FC74B}"/>
              </a:ext>
            </a:extLst>
          </p:cNvPr>
          <p:cNvSpPr/>
          <p:nvPr userDrawn="1"/>
        </p:nvSpPr>
        <p:spPr>
          <a:xfrm>
            <a:off x="5117349" y="5095486"/>
            <a:ext cx="685800" cy="758952"/>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a:extLst>
              <a:ext uri="{FF2B5EF4-FFF2-40B4-BE49-F238E27FC236}">
                <a16:creationId xmlns:a16="http://schemas.microsoft.com/office/drawing/2014/main" id="{F57A919B-693F-2047-84BE-2826ED0A2098}"/>
              </a:ext>
            </a:extLst>
          </p:cNvPr>
          <p:cNvSpPr txBox="1"/>
          <p:nvPr userDrawn="1"/>
        </p:nvSpPr>
        <p:spPr>
          <a:xfrm>
            <a:off x="5119945" y="588989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hm_hc_mid</a:t>
            </a:r>
          </a:p>
          <a:p>
            <a:pPr algn="ctr"/>
            <a:r>
              <a:rPr lang="en-US" sz="900" dirty="0">
                <a:solidFill>
                  <a:schemeClr val="tx1">
                    <a:lumMod val="75000"/>
                    <a:lumOff val="25000"/>
                  </a:schemeClr>
                </a:solidFill>
                <a:latin typeface="+mn-lt"/>
              </a:rPr>
              <a:t>#CFC9C4</a:t>
            </a:r>
          </a:p>
          <a:p>
            <a:pPr algn="ctr"/>
            <a:r>
              <a:rPr lang="en-US" sz="900" dirty="0">
                <a:solidFill>
                  <a:schemeClr val="tx1">
                    <a:lumMod val="75000"/>
                    <a:lumOff val="25000"/>
                  </a:schemeClr>
                </a:solidFill>
                <a:latin typeface="+mn-lt"/>
              </a:rPr>
              <a:t>207 201 196</a:t>
            </a:r>
          </a:p>
          <a:p>
            <a:pPr algn="ctr"/>
            <a:r>
              <a:rPr lang="en-US" sz="900" dirty="0">
                <a:solidFill>
                  <a:schemeClr val="tx1">
                    <a:lumMod val="75000"/>
                    <a:lumOff val="25000"/>
                  </a:schemeClr>
                </a:solidFill>
                <a:latin typeface="+mn-lt"/>
              </a:rPr>
              <a:t>[2, 3]</a:t>
            </a:r>
          </a:p>
        </p:txBody>
      </p:sp>
      <p:sp>
        <p:nvSpPr>
          <p:cNvPr id="95" name="Rectangle 94">
            <a:extLst>
              <a:ext uri="{FF2B5EF4-FFF2-40B4-BE49-F238E27FC236}">
                <a16:creationId xmlns:a16="http://schemas.microsoft.com/office/drawing/2014/main" id="{851ECD08-AD83-B143-B76F-33F3967AA026}"/>
              </a:ext>
            </a:extLst>
          </p:cNvPr>
          <p:cNvSpPr/>
          <p:nvPr userDrawn="1"/>
        </p:nvSpPr>
        <p:spPr>
          <a:xfrm>
            <a:off x="4288835" y="5095486"/>
            <a:ext cx="685800" cy="758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a:extLst>
              <a:ext uri="{FF2B5EF4-FFF2-40B4-BE49-F238E27FC236}">
                <a16:creationId xmlns:a16="http://schemas.microsoft.com/office/drawing/2014/main" id="{F524EC74-0981-7142-A5A3-A08CDF2E851A}"/>
              </a:ext>
            </a:extLst>
          </p:cNvPr>
          <p:cNvSpPr txBox="1"/>
          <p:nvPr userDrawn="1"/>
        </p:nvSpPr>
        <p:spPr>
          <a:xfrm>
            <a:off x="4279620" y="588271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hm_cold</a:t>
            </a:r>
          </a:p>
          <a:p>
            <a:pPr algn="ctr"/>
            <a:r>
              <a:rPr lang="en-US" sz="900" dirty="0">
                <a:solidFill>
                  <a:schemeClr val="tx1">
                    <a:lumMod val="75000"/>
                    <a:lumOff val="25000"/>
                  </a:schemeClr>
                </a:solidFill>
                <a:latin typeface="+mn-lt"/>
              </a:rPr>
              <a:t>#28264B</a:t>
            </a:r>
          </a:p>
          <a:p>
            <a:pPr algn="ctr"/>
            <a:r>
              <a:rPr lang="en-US" sz="900" dirty="0">
                <a:solidFill>
                  <a:schemeClr val="tx1">
                    <a:lumMod val="75000"/>
                    <a:lumOff val="25000"/>
                  </a:schemeClr>
                </a:solidFill>
                <a:latin typeface="+mn-lt"/>
              </a:rPr>
              <a:t>40 35 75</a:t>
            </a:r>
          </a:p>
          <a:p>
            <a:pPr algn="ctr"/>
            <a:r>
              <a:rPr lang="en-US" sz="900" dirty="0">
                <a:solidFill>
                  <a:schemeClr val="tx1">
                    <a:lumMod val="75000"/>
                    <a:lumOff val="25000"/>
                  </a:schemeClr>
                </a:solidFill>
                <a:latin typeface="+mn-lt"/>
              </a:rPr>
              <a:t>[5, 1]</a:t>
            </a:r>
          </a:p>
        </p:txBody>
      </p:sp>
      <p:sp>
        <p:nvSpPr>
          <p:cNvPr id="97" name="Rectangle 96">
            <a:extLst>
              <a:ext uri="{FF2B5EF4-FFF2-40B4-BE49-F238E27FC236}">
                <a16:creationId xmlns:a16="http://schemas.microsoft.com/office/drawing/2014/main" id="{8752D7C3-D502-8E48-869A-8BC50012A867}"/>
              </a:ext>
            </a:extLst>
          </p:cNvPr>
          <p:cNvSpPr/>
          <p:nvPr userDrawn="1"/>
        </p:nvSpPr>
        <p:spPr>
          <a:xfrm>
            <a:off x="6782121" y="5095486"/>
            <a:ext cx="685800" cy="75895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a:extLst>
              <a:ext uri="{FF2B5EF4-FFF2-40B4-BE49-F238E27FC236}">
                <a16:creationId xmlns:a16="http://schemas.microsoft.com/office/drawing/2014/main" id="{0C83DDF9-5114-3D41-B8E1-F9344ED54610}"/>
              </a:ext>
            </a:extLst>
          </p:cNvPr>
          <p:cNvSpPr txBox="1"/>
          <p:nvPr userDrawn="1"/>
        </p:nvSpPr>
        <p:spPr>
          <a:xfrm>
            <a:off x="6767770" y="588271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hm_bad</a:t>
            </a:r>
          </a:p>
          <a:p>
            <a:pPr algn="ctr"/>
            <a:r>
              <a:rPr lang="en-US" sz="900" dirty="0">
                <a:solidFill>
                  <a:schemeClr val="tx1">
                    <a:lumMod val="75000"/>
                    <a:lumOff val="25000"/>
                  </a:schemeClr>
                </a:solidFill>
                <a:latin typeface="+mn-lt"/>
              </a:rPr>
              <a:t>#D12E28</a:t>
            </a:r>
          </a:p>
          <a:p>
            <a:pPr algn="ctr"/>
            <a:r>
              <a:rPr lang="en-US" sz="900" dirty="0">
                <a:solidFill>
                  <a:schemeClr val="tx1">
                    <a:lumMod val="75000"/>
                    <a:lumOff val="25000"/>
                  </a:schemeClr>
                </a:solidFill>
                <a:latin typeface="+mn-lt"/>
              </a:rPr>
              <a:t>209 46 40</a:t>
            </a:r>
          </a:p>
          <a:p>
            <a:pPr algn="ctr"/>
            <a:r>
              <a:rPr lang="en-US" sz="900" dirty="0">
                <a:solidFill>
                  <a:schemeClr val="tx1">
                    <a:lumMod val="75000"/>
                    <a:lumOff val="25000"/>
                  </a:schemeClr>
                </a:solidFill>
                <a:latin typeface="+mn-lt"/>
              </a:rPr>
              <a:t>[4, 1]</a:t>
            </a:r>
          </a:p>
        </p:txBody>
      </p:sp>
      <p:sp>
        <p:nvSpPr>
          <p:cNvPr id="99" name="TextBox 98">
            <a:extLst>
              <a:ext uri="{FF2B5EF4-FFF2-40B4-BE49-F238E27FC236}">
                <a16:creationId xmlns:a16="http://schemas.microsoft.com/office/drawing/2014/main" id="{0B0A0DDE-73F9-EE42-A363-7830CC6A7631}"/>
              </a:ext>
            </a:extLst>
          </p:cNvPr>
          <p:cNvSpPr txBox="1"/>
          <p:nvPr userDrawn="1"/>
        </p:nvSpPr>
        <p:spPr>
          <a:xfrm>
            <a:off x="5939570" y="4193449"/>
            <a:ext cx="685800" cy="553998"/>
          </a:xfrm>
          <a:prstGeom prst="rect">
            <a:avLst/>
          </a:prstGeom>
          <a:noFill/>
        </p:spPr>
        <p:txBody>
          <a:bodyPr wrap="square" lIns="0" tIns="0" rIns="0" bIns="0" rtlCol="0">
            <a:spAutoFit/>
          </a:bodyPr>
          <a:lstStyle/>
          <a:p>
            <a:pPr algn="ctr"/>
            <a:r>
              <a:rPr lang="en-US" sz="900" b="1" dirty="0">
                <a:solidFill>
                  <a:srgbClr val="565656"/>
                </a:solidFill>
                <a:latin typeface="+mn-lt"/>
              </a:rPr>
              <a:t>sea_green</a:t>
            </a:r>
          </a:p>
          <a:p>
            <a:pPr algn="ctr"/>
            <a:r>
              <a:rPr lang="en-US" sz="900" dirty="0">
                <a:solidFill>
                  <a:srgbClr val="565656"/>
                </a:solidFill>
                <a:latin typeface="+mn-lt"/>
              </a:rPr>
              <a:t>#69B578</a:t>
            </a:r>
          </a:p>
          <a:p>
            <a:pPr algn="ctr"/>
            <a:r>
              <a:rPr lang="en-US" sz="900" dirty="0">
                <a:solidFill>
                  <a:srgbClr val="565656"/>
                </a:solidFill>
                <a:latin typeface="+mn-lt"/>
              </a:rPr>
              <a:t>105 181 120</a:t>
            </a:r>
          </a:p>
          <a:p>
            <a:pPr algn="ctr"/>
            <a:r>
              <a:rPr lang="en-US" sz="900" dirty="0">
                <a:solidFill>
                  <a:srgbClr val="565656"/>
                </a:solidFill>
                <a:latin typeface="+mn-lt"/>
              </a:rPr>
              <a:t>[3, 1]</a:t>
            </a:r>
          </a:p>
        </p:txBody>
      </p:sp>
      <p:sp>
        <p:nvSpPr>
          <p:cNvPr id="109" name="Document Code">
            <a:extLst>
              <a:ext uri="{FF2B5EF4-FFF2-40B4-BE49-F238E27FC236}">
                <a16:creationId xmlns:a16="http://schemas.microsoft.com/office/drawing/2014/main" id="{031ACFAE-2E1B-744B-BCAB-2003328B0E2A}"/>
              </a:ext>
            </a:extLst>
          </p:cNvPr>
          <p:cNvSpPr>
            <a:spLocks noGrp="1"/>
          </p:cNvSpPr>
          <p:nvPr>
            <p:ph type="ftr" sz="quarter" idx="12"/>
          </p:nvPr>
        </p:nvSpPr>
        <p:spPr>
          <a:xfrm rot="16200000">
            <a:off x="-251468" y="5850645"/>
            <a:ext cx="1184110" cy="123111"/>
          </a:xfrm>
        </p:spPr>
        <p:txBody>
          <a:bodyPr/>
          <a:lstStyle/>
          <a:p>
            <a:r>
              <a:rPr lang="en-US" dirty="0"/>
              <a:t>Document Code</a:t>
            </a:r>
          </a:p>
        </p:txBody>
      </p:sp>
      <p:sp>
        <p:nvSpPr>
          <p:cNvPr id="110" name="Date">
            <a:extLst>
              <a:ext uri="{FF2B5EF4-FFF2-40B4-BE49-F238E27FC236}">
                <a16:creationId xmlns:a16="http://schemas.microsoft.com/office/drawing/2014/main" id="{186876BC-B410-F746-B3AD-772C5E79C327}"/>
              </a:ext>
            </a:extLst>
          </p:cNvPr>
          <p:cNvSpPr>
            <a:spLocks noGrp="1"/>
          </p:cNvSpPr>
          <p:nvPr>
            <p:ph type="dt" sz="half" idx="11"/>
          </p:nvPr>
        </p:nvSpPr>
        <p:spPr>
          <a:xfrm>
            <a:off x="978408" y="6605428"/>
            <a:ext cx="1282192" cy="138499"/>
          </a:xfrm>
        </p:spPr>
        <p:txBody>
          <a:bodyPr/>
          <a:lstStyle/>
          <a:p>
            <a:fld id="{C214F419-8DDC-EA48-BD24-CF9CA5C03B01}" type="datetime3">
              <a:rPr lang="en-US" smtClean="0"/>
              <a:t>11 November 2024</a:t>
            </a:fld>
            <a:endParaRPr lang="en-US" dirty="0"/>
          </a:p>
        </p:txBody>
      </p:sp>
      <p:sp>
        <p:nvSpPr>
          <p:cNvPr id="111" name="Slide Number X">
            <a:extLst>
              <a:ext uri="{FF2B5EF4-FFF2-40B4-BE49-F238E27FC236}">
                <a16:creationId xmlns:a16="http://schemas.microsoft.com/office/drawing/2014/main" id="{D300A39C-FDFC-694D-80E1-B75FE959064E}"/>
              </a:ext>
            </a:extLst>
          </p:cNvPr>
          <p:cNvSpPr>
            <a:spLocks noGrp="1"/>
          </p:cNvSpPr>
          <p:nvPr>
            <p:ph type="sldNum" sz="quarter" idx="10"/>
          </p:nvPr>
        </p:nvSpPr>
        <p:spPr>
          <a:xfrm>
            <a:off x="9149310" y="6185842"/>
            <a:ext cx="576581" cy="369332"/>
          </a:xfrm>
        </p:spPr>
        <p:txBody>
          <a:bodyPr/>
          <a:lstStyle/>
          <a:p>
            <a:fld id="{4D6F2D72-4CB1-486D-B1A1-88BC527D97A4}" type="slidenum">
              <a:rPr lang="en-GB" smtClean="0"/>
              <a:pPr/>
              <a:t>‹#›</a:t>
            </a:fld>
            <a:r>
              <a:rPr lang="en-GB"/>
              <a:t> </a:t>
            </a:r>
            <a:endParaRPr lang="en-GB" dirty="0"/>
          </a:p>
        </p:txBody>
      </p:sp>
      <p:sp>
        <p:nvSpPr>
          <p:cNvPr id="79" name="Rectangle 78">
            <a:extLst>
              <a:ext uri="{FF2B5EF4-FFF2-40B4-BE49-F238E27FC236}">
                <a16:creationId xmlns:a16="http://schemas.microsoft.com/office/drawing/2014/main" id="{1FED2799-A1DB-5E43-8580-47390B034E89}"/>
              </a:ext>
            </a:extLst>
          </p:cNvPr>
          <p:cNvSpPr/>
          <p:nvPr userDrawn="1"/>
        </p:nvSpPr>
        <p:spPr>
          <a:xfrm>
            <a:off x="2644715" y="5095486"/>
            <a:ext cx="685800" cy="75895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TextBox 79">
            <a:extLst>
              <a:ext uri="{FF2B5EF4-FFF2-40B4-BE49-F238E27FC236}">
                <a16:creationId xmlns:a16="http://schemas.microsoft.com/office/drawing/2014/main" id="{9DE74DD5-F379-A24B-ABF4-F710B5E32385}"/>
              </a:ext>
            </a:extLst>
          </p:cNvPr>
          <p:cNvSpPr txBox="1"/>
          <p:nvPr userDrawn="1"/>
        </p:nvSpPr>
        <p:spPr>
          <a:xfrm>
            <a:off x="2640141" y="5882719"/>
            <a:ext cx="685800" cy="553998"/>
          </a:xfrm>
          <a:prstGeom prst="rect">
            <a:avLst/>
          </a:prstGeom>
          <a:noFill/>
        </p:spPr>
        <p:txBody>
          <a:bodyPr wrap="square" lIns="0" tIns="0" rIns="0" bIns="0" rtlCol="0">
            <a:spAutoFit/>
          </a:bodyPr>
          <a:lstStyle/>
          <a:p>
            <a:pPr algn="ctr"/>
            <a:r>
              <a:rPr lang="en-US" sz="900" b="1" dirty="0">
                <a:solidFill>
                  <a:srgbClr val="565656"/>
                </a:solidFill>
                <a:latin typeface="+mn-lt"/>
              </a:rPr>
              <a:t>chart_text</a:t>
            </a:r>
          </a:p>
          <a:p>
            <a:pPr algn="ctr"/>
            <a:r>
              <a:rPr lang="en-US" sz="900" dirty="0">
                <a:solidFill>
                  <a:srgbClr val="565656"/>
                </a:solidFill>
                <a:latin typeface="+mn-lt"/>
              </a:rPr>
              <a:t>#433D37</a:t>
            </a:r>
          </a:p>
          <a:p>
            <a:pPr algn="ctr"/>
            <a:r>
              <a:rPr lang="en-US" sz="900" dirty="0">
                <a:solidFill>
                  <a:srgbClr val="565656"/>
                </a:solidFill>
                <a:latin typeface="+mn-lt"/>
              </a:rPr>
              <a:t>67 61 55</a:t>
            </a:r>
          </a:p>
          <a:p>
            <a:pPr algn="ctr"/>
            <a:r>
              <a:rPr lang="en-US" sz="900" dirty="0">
                <a:solidFill>
                  <a:srgbClr val="565656"/>
                </a:solidFill>
                <a:latin typeface="+mn-lt"/>
              </a:rPr>
              <a:t>[2, 6]</a:t>
            </a:r>
          </a:p>
        </p:txBody>
      </p:sp>
      <p:sp>
        <p:nvSpPr>
          <p:cNvPr id="85" name="Rectangle 84">
            <a:extLst>
              <a:ext uri="{FF2B5EF4-FFF2-40B4-BE49-F238E27FC236}">
                <a16:creationId xmlns:a16="http://schemas.microsoft.com/office/drawing/2014/main" id="{A128F086-EDA1-1C4C-82F7-5482D7914713}"/>
              </a:ext>
            </a:extLst>
          </p:cNvPr>
          <p:cNvSpPr/>
          <p:nvPr userDrawn="1"/>
        </p:nvSpPr>
        <p:spPr>
          <a:xfrm>
            <a:off x="5133506" y="1447800"/>
            <a:ext cx="685800" cy="758952"/>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a:extLst>
              <a:ext uri="{FF2B5EF4-FFF2-40B4-BE49-F238E27FC236}">
                <a16:creationId xmlns:a16="http://schemas.microsoft.com/office/drawing/2014/main" id="{56E7F3EB-5A78-7C46-A053-4408C3A59113}"/>
              </a:ext>
            </a:extLst>
          </p:cNvPr>
          <p:cNvSpPr txBox="1"/>
          <p:nvPr userDrawn="1"/>
        </p:nvSpPr>
        <p:spPr>
          <a:xfrm>
            <a:off x="5126859" y="2235033"/>
            <a:ext cx="685800" cy="553998"/>
          </a:xfrm>
          <a:prstGeom prst="rect">
            <a:avLst/>
          </a:prstGeom>
          <a:noFill/>
        </p:spPr>
        <p:txBody>
          <a:bodyPr wrap="square" lIns="0" tIns="0" rIns="0" bIns="0" rtlCol="0">
            <a:spAutoFit/>
          </a:bodyPr>
          <a:lstStyle/>
          <a:p>
            <a:pPr algn="ctr"/>
            <a:r>
              <a:rPr lang="en-US" sz="900" b="1" dirty="0">
                <a:solidFill>
                  <a:schemeClr val="tx1">
                    <a:lumMod val="25000"/>
                    <a:lumOff val="75000"/>
                  </a:schemeClr>
                </a:solidFill>
                <a:latin typeface="+mn-lt"/>
              </a:rPr>
              <a:t>cover_grey</a:t>
            </a:r>
          </a:p>
          <a:p>
            <a:pPr algn="ctr"/>
            <a:r>
              <a:rPr lang="en-US" sz="900" dirty="0">
                <a:solidFill>
                  <a:schemeClr val="tx1">
                    <a:lumMod val="25000"/>
                    <a:lumOff val="75000"/>
                  </a:schemeClr>
                </a:solidFill>
                <a:latin typeface="+mn-lt"/>
              </a:rPr>
              <a:t>#CFC9C4</a:t>
            </a:r>
          </a:p>
          <a:p>
            <a:pPr algn="ctr"/>
            <a:r>
              <a:rPr lang="en-US" sz="900" dirty="0">
                <a:solidFill>
                  <a:schemeClr val="tx1">
                    <a:lumMod val="25000"/>
                    <a:lumOff val="75000"/>
                  </a:schemeClr>
                </a:solidFill>
                <a:latin typeface="+mn-lt"/>
              </a:rPr>
              <a:t>207 201 196</a:t>
            </a:r>
          </a:p>
          <a:p>
            <a:pPr algn="ctr"/>
            <a:r>
              <a:rPr lang="en-US" sz="900" dirty="0">
                <a:solidFill>
                  <a:schemeClr val="tx1">
                    <a:lumMod val="25000"/>
                    <a:lumOff val="75000"/>
                  </a:schemeClr>
                </a:solidFill>
                <a:latin typeface="+mn-lt"/>
              </a:rPr>
              <a:t>[2, 3]</a:t>
            </a:r>
          </a:p>
        </p:txBody>
      </p:sp>
    </p:spTree>
    <p:extLst>
      <p:ext uri="{BB962C8B-B14F-4D97-AF65-F5344CB8AC3E}">
        <p14:creationId xmlns:p14="http://schemas.microsoft.com/office/powerpoint/2010/main" val="16343152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End">
    <p:bg>
      <p:bgPr>
        <a:solidFill>
          <a:srgbClr val="28264B"/>
        </a:solidFill>
        <a:effectLst/>
      </p:bgPr>
    </p:bg>
    <p:spTree>
      <p:nvGrpSpPr>
        <p:cNvPr id="1" name=""/>
        <p:cNvGrpSpPr/>
        <p:nvPr/>
      </p:nvGrpSpPr>
      <p:grpSpPr>
        <a:xfrm>
          <a:off x="0" y="0"/>
          <a:ext cx="0" cy="0"/>
          <a:chOff x="0" y="0"/>
          <a:chExt cx="0" cy="0"/>
        </a:xfrm>
      </p:grpSpPr>
      <p:sp>
        <p:nvSpPr>
          <p:cNvPr id="7" name="_Bottom Footer Line">
            <a:extLst>
              <a:ext uri="{FF2B5EF4-FFF2-40B4-BE49-F238E27FC236}">
                <a16:creationId xmlns:a16="http://schemas.microsoft.com/office/drawing/2014/main" id="{53385F4D-7848-4B9F-9B22-78E080B4F82C}"/>
              </a:ext>
            </a:extLst>
          </p:cNvPr>
          <p:cNvSpPr/>
          <p:nvPr userDrawn="1"/>
        </p:nvSpPr>
        <p:spPr>
          <a:xfrm>
            <a:off x="0" y="6257667"/>
            <a:ext cx="9421535" cy="0"/>
          </a:xfrm>
          <a:custGeom>
            <a:avLst/>
            <a:gdLst/>
            <a:ahLst/>
            <a:cxnLst/>
            <a:rect l="l" t="t" r="r" b="b"/>
            <a:pathLst>
              <a:path w="11595735">
                <a:moveTo>
                  <a:pt x="0" y="0"/>
                </a:moveTo>
                <a:lnTo>
                  <a:pt x="11595186" y="0"/>
                </a:lnTo>
              </a:path>
            </a:pathLst>
          </a:custGeom>
          <a:ln w="19050">
            <a:solidFill>
              <a:srgbClr val="D12E28"/>
            </a:solidFill>
          </a:ln>
        </p:spPr>
        <p:txBody>
          <a:bodyPr wrap="square" lIns="0" tIns="0" rIns="0" bIns="0" rtlCol="0"/>
          <a:lstStyle/>
          <a:p>
            <a:endParaRPr sz="1463"/>
          </a:p>
        </p:txBody>
      </p:sp>
      <p:sp>
        <p:nvSpPr>
          <p:cNvPr id="13" name="_FCA Text">
            <a:extLst>
              <a:ext uri="{FF2B5EF4-FFF2-40B4-BE49-F238E27FC236}">
                <a16:creationId xmlns:a16="http://schemas.microsoft.com/office/drawing/2014/main" id="{94F202A5-6B34-4047-92D1-B19808E154CC}"/>
              </a:ext>
            </a:extLst>
          </p:cNvPr>
          <p:cNvSpPr txBox="1"/>
          <p:nvPr userDrawn="1"/>
        </p:nvSpPr>
        <p:spPr>
          <a:xfrm>
            <a:off x="457200" y="5991101"/>
            <a:ext cx="8964335" cy="246221"/>
          </a:xfrm>
          <a:prstGeom prst="rect">
            <a:avLst/>
          </a:prstGeom>
          <a:noFill/>
        </p:spPr>
        <p:txBody>
          <a:bodyPr wrap="square" lIns="0" rIns="0" rtlCol="0">
            <a:spAutoFit/>
          </a:bodyPr>
          <a:lstStyle/>
          <a:p>
            <a:pPr algn="l" defTabSz="861993">
              <a:buClr>
                <a:srgbClr val="585858"/>
              </a:buClr>
            </a:pPr>
            <a:r>
              <a:rPr lang="en-GB" sz="1000" kern="0" dirty="0">
                <a:solidFill>
                  <a:schemeClr val="bg1"/>
                </a:solidFill>
                <a:latin typeface="+mn-lt"/>
                <a:cs typeface="Arial" panose="020B0604020202020204" pitchFamily="34" charset="0"/>
              </a:rPr>
              <a:t>Authorised and regulated by the Financial Conduct Authority in the UK (Financial Services Register number: 119207)</a:t>
            </a:r>
          </a:p>
        </p:txBody>
      </p:sp>
      <p:sp>
        <p:nvSpPr>
          <p:cNvPr id="9" name="_Email">
            <a:extLst>
              <a:ext uri="{FF2B5EF4-FFF2-40B4-BE49-F238E27FC236}">
                <a16:creationId xmlns:a16="http://schemas.microsoft.com/office/drawing/2014/main" id="{4417115D-D1CD-4602-907A-E6BD418D51D8}"/>
              </a:ext>
            </a:extLst>
          </p:cNvPr>
          <p:cNvSpPr txBox="1"/>
          <p:nvPr userDrawn="1"/>
        </p:nvSpPr>
        <p:spPr>
          <a:xfrm>
            <a:off x="484907" y="3949330"/>
            <a:ext cx="2882271" cy="1544990"/>
          </a:xfrm>
          <a:prstGeom prst="rect">
            <a:avLst/>
          </a:prstGeom>
        </p:spPr>
        <p:txBody>
          <a:bodyPr vert="horz" wrap="square" lIns="0" tIns="13414" rIns="0" bIns="0" rtlCol="0">
            <a:spAutoFit/>
          </a:bodyPr>
          <a:lstStyle/>
          <a:p>
            <a:pPr marL="10319">
              <a:lnSpc>
                <a:spcPts val="1471"/>
              </a:lnSpc>
            </a:pPr>
            <a:r>
              <a:rPr lang="en-GB" sz="1200" b="0" spc="20" baseline="0" dirty="0" err="1">
                <a:solidFill>
                  <a:schemeClr val="bg1"/>
                </a:solidFill>
                <a:latin typeface="+mn-lt"/>
                <a:cs typeface="Arial" panose="020B0604020202020204" pitchFamily="34" charset="0"/>
              </a:rPr>
              <a:t>www.caiml.com</a:t>
            </a:r>
            <a:endParaRPr lang="en-GB" sz="1200" b="0" spc="20" baseline="0" dirty="0">
              <a:solidFill>
                <a:schemeClr val="bg1"/>
              </a:solidFill>
              <a:latin typeface="+mn-lt"/>
              <a:cs typeface="Arial" panose="020B0604020202020204" pitchFamily="34" charset="0"/>
            </a:endParaRPr>
          </a:p>
          <a:p>
            <a:pPr marL="10319">
              <a:lnSpc>
                <a:spcPts val="1471"/>
              </a:lnSpc>
            </a:pPr>
            <a:endParaRPr lang="en-US" sz="1200" b="0" kern="1200" spc="20" baseline="0" dirty="0">
              <a:solidFill>
                <a:schemeClr val="bg1"/>
              </a:solidFill>
              <a:latin typeface="+mn-lt"/>
              <a:ea typeface="+mn-ea"/>
              <a:cs typeface="Arial" panose="020B0604020202020204" pitchFamily="34" charset="0"/>
            </a:endParaRPr>
          </a:p>
          <a:p>
            <a:pPr marL="10319">
              <a:lnSpc>
                <a:spcPts val="1471"/>
              </a:lnSpc>
            </a:pPr>
            <a:r>
              <a:rPr lang="en-GB" sz="1200" kern="1200" spc="20" baseline="0" dirty="0">
                <a:solidFill>
                  <a:schemeClr val="bg1"/>
                </a:solidFill>
                <a:latin typeface="+mn-lt"/>
                <a:ea typeface="+mn-ea"/>
                <a:cs typeface="Arial" panose="020B0604020202020204" pitchFamily="34" charset="0"/>
              </a:rPr>
              <a:t>The Rex Building</a:t>
            </a:r>
          </a:p>
          <a:p>
            <a:pPr marL="10319">
              <a:lnSpc>
                <a:spcPts val="1471"/>
              </a:lnSpc>
            </a:pPr>
            <a:r>
              <a:rPr lang="en-GB" sz="1200" kern="1200" spc="20" baseline="0" dirty="0">
                <a:solidFill>
                  <a:schemeClr val="bg1"/>
                </a:solidFill>
                <a:latin typeface="+mn-lt"/>
                <a:ea typeface="+mn-ea"/>
                <a:cs typeface="Arial" panose="020B0604020202020204" pitchFamily="34" charset="0"/>
              </a:rPr>
              <a:t>62 Queen Street</a:t>
            </a:r>
          </a:p>
          <a:p>
            <a:pPr marL="10319">
              <a:lnSpc>
                <a:spcPts val="1471"/>
              </a:lnSpc>
            </a:pPr>
            <a:r>
              <a:rPr lang="en-GB" sz="1200" kern="1200" spc="20" baseline="0" dirty="0">
                <a:solidFill>
                  <a:schemeClr val="bg1"/>
                </a:solidFill>
                <a:latin typeface="+mn-lt"/>
                <a:ea typeface="+mn-ea"/>
                <a:cs typeface="Arial" panose="020B0604020202020204" pitchFamily="34" charset="0"/>
              </a:rPr>
              <a:t>London EC4R 1EB </a:t>
            </a:r>
          </a:p>
          <a:p>
            <a:pPr marL="10319">
              <a:lnSpc>
                <a:spcPts val="1471"/>
              </a:lnSpc>
            </a:pPr>
            <a:r>
              <a:rPr lang="en-GB" sz="1200" kern="1200" spc="20" baseline="0" dirty="0">
                <a:solidFill>
                  <a:schemeClr val="bg1"/>
                </a:solidFill>
                <a:latin typeface="+mn-lt"/>
                <a:ea typeface="+mn-ea"/>
                <a:cs typeface="Arial" panose="020B0604020202020204" pitchFamily="34" charset="0"/>
              </a:rPr>
              <a:t>United Kingdom</a:t>
            </a:r>
          </a:p>
          <a:p>
            <a:pPr marL="10319">
              <a:lnSpc>
                <a:spcPts val="1471"/>
              </a:lnSpc>
            </a:pPr>
            <a:endParaRPr lang="en-GB" sz="1200" b="0" spc="20" baseline="0" dirty="0">
              <a:solidFill>
                <a:schemeClr val="bg1"/>
              </a:solidFill>
              <a:latin typeface="+mn-lt"/>
              <a:cs typeface="Arial" panose="020B0604020202020204" pitchFamily="34" charset="0"/>
            </a:endParaRPr>
          </a:p>
          <a:p>
            <a:pPr marL="10319">
              <a:lnSpc>
                <a:spcPts val="1471"/>
              </a:lnSpc>
            </a:pPr>
            <a:r>
              <a:rPr lang="en-GB" sz="1200" b="0" kern="1200" spc="20" baseline="0" dirty="0">
                <a:solidFill>
                  <a:schemeClr val="bg1"/>
                </a:solidFill>
                <a:latin typeface="+mn-lt"/>
                <a:ea typeface="+mn-ea"/>
                <a:cs typeface="Arial" panose="020B0604020202020204" pitchFamily="34" charset="0"/>
              </a:rPr>
              <a:t>T: +44 (0)20 3903 2500</a:t>
            </a:r>
          </a:p>
        </p:txBody>
      </p:sp>
      <p:sp>
        <p:nvSpPr>
          <p:cNvPr id="6" name="_Top Footer Line">
            <a:extLst>
              <a:ext uri="{FF2B5EF4-FFF2-40B4-BE49-F238E27FC236}">
                <a16:creationId xmlns:a16="http://schemas.microsoft.com/office/drawing/2014/main" id="{7C8A749F-3BBB-49C4-A758-11B1FC8FB679}"/>
              </a:ext>
            </a:extLst>
          </p:cNvPr>
          <p:cNvSpPr/>
          <p:nvPr userDrawn="1"/>
        </p:nvSpPr>
        <p:spPr>
          <a:xfrm>
            <a:off x="484907" y="3812972"/>
            <a:ext cx="9421535" cy="0"/>
          </a:xfrm>
          <a:custGeom>
            <a:avLst/>
            <a:gdLst/>
            <a:ahLst/>
            <a:cxnLst/>
            <a:rect l="l" t="t" r="r" b="b"/>
            <a:pathLst>
              <a:path w="11595735">
                <a:moveTo>
                  <a:pt x="0" y="0"/>
                </a:moveTo>
                <a:lnTo>
                  <a:pt x="11595193" y="0"/>
                </a:lnTo>
              </a:path>
            </a:pathLst>
          </a:custGeom>
          <a:ln w="31750">
            <a:solidFill>
              <a:srgbClr val="D12E28"/>
            </a:solidFill>
          </a:ln>
        </p:spPr>
        <p:txBody>
          <a:bodyPr wrap="square" lIns="0" tIns="0" rIns="0" bIns="0" rtlCol="0"/>
          <a:lstStyle/>
          <a:p>
            <a:endParaRPr sz="1463"/>
          </a:p>
        </p:txBody>
      </p:sp>
      <p:pic>
        <p:nvPicPr>
          <p:cNvPr id="11" name="Picture 10">
            <a:extLst>
              <a:ext uri="{FF2B5EF4-FFF2-40B4-BE49-F238E27FC236}">
                <a16:creationId xmlns:a16="http://schemas.microsoft.com/office/drawing/2014/main" id="{278DF61B-C13B-8141-8B77-8E29D83749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7039" y="502011"/>
            <a:ext cx="2861624" cy="645965"/>
          </a:xfrm>
          <a:prstGeom prst="rect">
            <a:avLst/>
          </a:prstGeom>
        </p:spPr>
      </p:pic>
    </p:spTree>
    <p:extLst>
      <p:ext uri="{BB962C8B-B14F-4D97-AF65-F5344CB8AC3E}">
        <p14:creationId xmlns:p14="http://schemas.microsoft.com/office/powerpoint/2010/main" val="2035059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Content">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5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8147050"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127966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Content w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5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8147050"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Title">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4666"/>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516286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174210"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158335" y="1714500"/>
            <a:ext cx="3990975" cy="4309872"/>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3990975"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600822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174210"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158335" y="1947672"/>
            <a:ext cx="3990975"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Title R">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5149850" y="1714500"/>
            <a:ext cx="397510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3990975"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Title L">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397510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2183733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3:2">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959474" y="6096000"/>
            <a:ext cx="3189836"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959475" y="1714500"/>
            <a:ext cx="3189835" cy="4309872"/>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4805362"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4805363"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2264812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3:2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959474" y="6096000"/>
            <a:ext cx="3189835"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959475" y="1947672"/>
            <a:ext cx="3189835"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Title R">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5959474" y="1714500"/>
            <a:ext cx="3165475"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4805362"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4805363"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L">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899" y="1714500"/>
            <a:ext cx="4805363"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00686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2:3">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4318000" y="6096000"/>
            <a:ext cx="483131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4318001" y="1714500"/>
            <a:ext cx="4831310" cy="4309872"/>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189836"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1" y="1714500"/>
            <a:ext cx="3189836"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830860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_Blue Sidebar">
            <a:extLst>
              <a:ext uri="{FF2B5EF4-FFF2-40B4-BE49-F238E27FC236}">
                <a16:creationId xmlns:a16="http://schemas.microsoft.com/office/drawing/2014/main" id="{8EAA307B-09C3-4921-BCA2-8CB0361FA8AD}"/>
              </a:ext>
            </a:extLst>
          </p:cNvPr>
          <p:cNvSpPr/>
          <p:nvPr userDrawn="1"/>
        </p:nvSpPr>
        <p:spPr>
          <a:xfrm>
            <a:off x="0" y="0"/>
            <a:ext cx="253841" cy="6858000"/>
          </a:xfrm>
          <a:custGeom>
            <a:avLst/>
            <a:gdLst/>
            <a:ahLst/>
            <a:cxnLst/>
            <a:rect l="l" t="t" r="r" b="b"/>
            <a:pathLst>
              <a:path w="312420" h="6858000">
                <a:moveTo>
                  <a:pt x="0" y="6858000"/>
                </a:moveTo>
                <a:lnTo>
                  <a:pt x="311924" y="6858000"/>
                </a:lnTo>
                <a:lnTo>
                  <a:pt x="311924" y="0"/>
                </a:lnTo>
                <a:lnTo>
                  <a:pt x="0" y="0"/>
                </a:lnTo>
                <a:lnTo>
                  <a:pt x="0" y="6858000"/>
                </a:lnTo>
                <a:close/>
              </a:path>
            </a:pathLst>
          </a:custGeom>
          <a:solidFill>
            <a:srgbClr val="29214A"/>
          </a:solidFill>
        </p:spPr>
        <p:txBody>
          <a:bodyPr wrap="square" lIns="0" tIns="0" rIns="0" bIns="0" rtlCol="0"/>
          <a:lstStyle/>
          <a:p>
            <a:endParaRPr sz="1463"/>
          </a:p>
        </p:txBody>
      </p:sp>
      <p:sp>
        <p:nvSpPr>
          <p:cNvPr id="6" name="_Page Number x"/>
          <p:cNvSpPr>
            <a:spLocks noGrp="1"/>
          </p:cNvSpPr>
          <p:nvPr>
            <p:ph type="sldNum" sz="quarter" idx="4"/>
          </p:nvPr>
        </p:nvSpPr>
        <p:spPr>
          <a:xfrm>
            <a:off x="9149310" y="6225470"/>
            <a:ext cx="576581" cy="329184"/>
          </a:xfrm>
          <a:prstGeom prst="rect">
            <a:avLst/>
          </a:prstGeom>
        </p:spPr>
        <p:txBody>
          <a:bodyPr vert="horz" wrap="square" lIns="91440" tIns="0" rIns="0" bIns="0" rtlCol="0" anchor="t" anchorCtr="0">
            <a:spAutoFit/>
          </a:bodyPr>
          <a:lstStyle>
            <a:lvl1pPr algn="l">
              <a:defRPr sz="2400">
                <a:solidFill>
                  <a:schemeClr val="tx1">
                    <a:lumMod val="25000"/>
                    <a:lumOff val="75000"/>
                  </a:schemeClr>
                </a:solidFill>
                <a:latin typeface="+mj-lt"/>
              </a:defRPr>
            </a:lvl1pPr>
          </a:lstStyle>
          <a:p>
            <a:fld id="{4D6F2D72-4CB1-486D-B1A1-88BC527D97A4}" type="slidenum">
              <a:rPr lang="en-GB" smtClean="0"/>
              <a:pPr/>
              <a:t>‹#›</a:t>
            </a:fld>
            <a:r>
              <a:rPr lang="en-GB"/>
              <a:t> </a:t>
            </a:r>
            <a:endParaRPr lang="en-GB" dirty="0"/>
          </a:p>
        </p:txBody>
      </p:sp>
      <p:sp>
        <p:nvSpPr>
          <p:cNvPr id="7" name="_Page Number">
            <a:extLst>
              <a:ext uri="{FF2B5EF4-FFF2-40B4-BE49-F238E27FC236}">
                <a16:creationId xmlns:a16="http://schemas.microsoft.com/office/drawing/2014/main" id="{F610D52C-3D1F-4C4D-AD6F-52EB8C4D8C12}"/>
              </a:ext>
            </a:extLst>
          </p:cNvPr>
          <p:cNvSpPr txBox="1"/>
          <p:nvPr userDrawn="1"/>
        </p:nvSpPr>
        <p:spPr>
          <a:xfrm>
            <a:off x="8629708" y="6601968"/>
            <a:ext cx="512064" cy="153888"/>
          </a:xfrm>
          <a:prstGeom prst="rect">
            <a:avLst/>
          </a:prstGeom>
          <a:noFill/>
        </p:spPr>
        <p:txBody>
          <a:bodyPr wrap="square" lIns="0" tIns="0" rIns="0" bIns="0" rtlCol="0">
            <a:spAutoFit/>
          </a:bodyPr>
          <a:lstStyle/>
          <a:p>
            <a:pPr algn="r"/>
            <a:fld id="{4D6F2D72-4CB1-486D-B1A1-88BC527D97A4}" type="slidenum">
              <a:rPr lang="en-GB" sz="1000" smtClean="0">
                <a:solidFill>
                  <a:schemeClr val="tx1">
                    <a:lumMod val="75000"/>
                    <a:lumOff val="25000"/>
                  </a:schemeClr>
                </a:solidFill>
                <a:latin typeface="+mj-lt"/>
              </a:rPr>
              <a:pPr algn="r"/>
              <a:t>‹#›</a:t>
            </a:fld>
            <a:endParaRPr lang="en-US" sz="1000" dirty="0">
              <a:solidFill>
                <a:schemeClr val="tx1">
                  <a:lumMod val="75000"/>
                  <a:lumOff val="25000"/>
                </a:schemeClr>
              </a:solidFill>
              <a:latin typeface="+mj-lt"/>
            </a:endParaRPr>
          </a:p>
        </p:txBody>
      </p:sp>
      <p:sp>
        <p:nvSpPr>
          <p:cNvPr id="16" name="_Confidential">
            <a:extLst>
              <a:ext uri="{FF2B5EF4-FFF2-40B4-BE49-F238E27FC236}">
                <a16:creationId xmlns:a16="http://schemas.microsoft.com/office/drawing/2014/main" id="{2987CFCB-7E0F-480F-8775-D262F4E94F35}"/>
              </a:ext>
            </a:extLst>
          </p:cNvPr>
          <p:cNvSpPr txBox="1"/>
          <p:nvPr userDrawn="1"/>
        </p:nvSpPr>
        <p:spPr>
          <a:xfrm>
            <a:off x="3999041" y="6601968"/>
            <a:ext cx="2101933" cy="153888"/>
          </a:xfrm>
          <a:prstGeom prst="rect">
            <a:avLst/>
          </a:prstGeom>
        </p:spPr>
        <p:txBody>
          <a:bodyPr vert="horz" wrap="square" lIns="0" tIns="10319" rIns="0" bIns="0" rtlCol="0">
            <a:spAutoFit/>
          </a:bodyPr>
          <a:lstStyle/>
          <a:p>
            <a:pPr marL="10319" algn="ctr">
              <a:lnSpc>
                <a:spcPct val="100000"/>
              </a:lnSpc>
              <a:spcBef>
                <a:spcPts val="81"/>
              </a:spcBef>
            </a:pPr>
            <a:r>
              <a:rPr lang="en-GB" sz="894" b="0" spc="50" baseline="0" dirty="0">
                <a:solidFill>
                  <a:schemeClr val="tx1">
                    <a:lumMod val="75000"/>
                    <a:lumOff val="25000"/>
                  </a:schemeClr>
                </a:solidFill>
                <a:latin typeface="+mj-lt"/>
                <a:cs typeface="Muli-ExtraBold"/>
              </a:rPr>
              <a:t>PRIVATE &amp; CONFIDENTIAL</a:t>
            </a:r>
            <a:endParaRPr sz="650" b="0" spc="50" baseline="0" dirty="0">
              <a:solidFill>
                <a:schemeClr val="tx1">
                  <a:lumMod val="75000"/>
                  <a:lumOff val="25000"/>
                </a:schemeClr>
              </a:solidFill>
              <a:latin typeface="+mj-lt"/>
              <a:cs typeface="Muli"/>
            </a:endParaRPr>
          </a:p>
        </p:txBody>
      </p:sp>
      <p:sp>
        <p:nvSpPr>
          <p:cNvPr id="5" name="_Date">
            <a:extLst>
              <a:ext uri="{FF2B5EF4-FFF2-40B4-BE49-F238E27FC236}">
                <a16:creationId xmlns:a16="http://schemas.microsoft.com/office/drawing/2014/main" id="{3652B116-39EC-8746-8928-48250FB6D606}"/>
              </a:ext>
            </a:extLst>
          </p:cNvPr>
          <p:cNvSpPr>
            <a:spLocks noGrp="1"/>
          </p:cNvSpPr>
          <p:nvPr>
            <p:ph type="dt" sz="half" idx="2"/>
          </p:nvPr>
        </p:nvSpPr>
        <p:spPr>
          <a:xfrm>
            <a:off x="978408" y="6605428"/>
            <a:ext cx="1282192" cy="138499"/>
          </a:xfrm>
          <a:prstGeom prst="rect">
            <a:avLst/>
          </a:prstGeom>
        </p:spPr>
        <p:txBody>
          <a:bodyPr vert="horz" wrap="square" lIns="0" tIns="0" rIns="0" bIns="0" rtlCol="0" anchor="t" anchorCtr="0">
            <a:spAutoFit/>
          </a:bodyPr>
          <a:lstStyle>
            <a:lvl1pPr algn="l">
              <a:defRPr sz="900" cap="all" spc="50" baseline="0">
                <a:solidFill>
                  <a:schemeClr val="tx1">
                    <a:lumMod val="75000"/>
                    <a:lumOff val="25000"/>
                  </a:schemeClr>
                </a:solidFill>
                <a:latin typeface="+mj-lt"/>
              </a:defRPr>
            </a:lvl1pPr>
          </a:lstStyle>
          <a:p>
            <a:fld id="{97556E8B-0A47-5B4E-9FDB-B8A05728CEB8}" type="datetime3">
              <a:rPr lang="en-US" smtClean="0"/>
              <a:pPr/>
              <a:t>11 November 2024</a:t>
            </a:fld>
            <a:endParaRPr lang="en-US" dirty="0"/>
          </a:p>
        </p:txBody>
      </p:sp>
      <p:sp>
        <p:nvSpPr>
          <p:cNvPr id="14" name="_Footer Line">
            <a:extLst>
              <a:ext uri="{FF2B5EF4-FFF2-40B4-BE49-F238E27FC236}">
                <a16:creationId xmlns:a16="http://schemas.microsoft.com/office/drawing/2014/main" id="{A977F192-B19C-4879-9145-EC003AA1A667}"/>
              </a:ext>
            </a:extLst>
          </p:cNvPr>
          <p:cNvSpPr/>
          <p:nvPr userDrawn="1"/>
        </p:nvSpPr>
        <p:spPr>
          <a:xfrm flipV="1">
            <a:off x="1" y="6453336"/>
            <a:ext cx="9144000" cy="101838"/>
          </a:xfrm>
          <a:custGeom>
            <a:avLst/>
            <a:gdLst/>
            <a:ahLst/>
            <a:cxnLst/>
            <a:rect l="l" t="t" r="r" b="b"/>
            <a:pathLst>
              <a:path w="5758815">
                <a:moveTo>
                  <a:pt x="0" y="0"/>
                </a:moveTo>
                <a:lnTo>
                  <a:pt x="5758218" y="0"/>
                </a:lnTo>
              </a:path>
            </a:pathLst>
          </a:custGeom>
          <a:ln w="12700">
            <a:solidFill>
              <a:schemeClr val="accent2"/>
            </a:solidFill>
          </a:ln>
        </p:spPr>
        <p:txBody>
          <a:bodyPr wrap="square" lIns="0" tIns="0" rIns="0" bIns="0" rtlCol="0"/>
          <a:lstStyle/>
          <a:p>
            <a:endParaRPr sz="1463" dirty="0"/>
          </a:p>
        </p:txBody>
      </p:sp>
      <p:sp>
        <p:nvSpPr>
          <p:cNvPr id="12" name="_Title Line">
            <a:extLst>
              <a:ext uri="{FF2B5EF4-FFF2-40B4-BE49-F238E27FC236}">
                <a16:creationId xmlns:a16="http://schemas.microsoft.com/office/drawing/2014/main" id="{D4DDF4E4-F644-41E6-9D71-089E97EEB1CE}"/>
              </a:ext>
            </a:extLst>
          </p:cNvPr>
          <p:cNvSpPr/>
          <p:nvPr userDrawn="1"/>
        </p:nvSpPr>
        <p:spPr>
          <a:xfrm flipV="1">
            <a:off x="980496" y="957860"/>
            <a:ext cx="8925504" cy="108940"/>
          </a:xfrm>
          <a:custGeom>
            <a:avLst/>
            <a:gdLst/>
            <a:ahLst/>
            <a:cxnLst/>
            <a:rect l="l" t="t" r="r" b="b"/>
            <a:pathLst>
              <a:path w="5942965">
                <a:moveTo>
                  <a:pt x="0" y="0"/>
                </a:moveTo>
                <a:lnTo>
                  <a:pt x="5942368" y="0"/>
                </a:lnTo>
              </a:path>
            </a:pathLst>
          </a:custGeom>
          <a:ln w="19050">
            <a:solidFill>
              <a:schemeClr val="accent2"/>
            </a:solidFill>
          </a:ln>
        </p:spPr>
        <p:txBody>
          <a:bodyPr wrap="square" lIns="0" tIns="0" rIns="0" bIns="0" rtlCol="0"/>
          <a:lstStyle/>
          <a:p>
            <a:endParaRPr sz="1800"/>
          </a:p>
        </p:txBody>
      </p:sp>
      <p:sp>
        <p:nvSpPr>
          <p:cNvPr id="4" name="Document Code">
            <a:extLst>
              <a:ext uri="{FF2B5EF4-FFF2-40B4-BE49-F238E27FC236}">
                <a16:creationId xmlns:a16="http://schemas.microsoft.com/office/drawing/2014/main" id="{66FCF43D-FEA1-ED4A-905D-F27A5293F7C4}"/>
              </a:ext>
            </a:extLst>
          </p:cNvPr>
          <p:cNvSpPr>
            <a:spLocks noGrp="1"/>
          </p:cNvSpPr>
          <p:nvPr>
            <p:ph type="ftr" sz="quarter" idx="3"/>
          </p:nvPr>
        </p:nvSpPr>
        <p:spPr>
          <a:xfrm rot="16200000">
            <a:off x="-251468" y="5850645"/>
            <a:ext cx="1184110" cy="123111"/>
          </a:xfrm>
          <a:prstGeom prst="rect">
            <a:avLst/>
          </a:prstGeom>
        </p:spPr>
        <p:txBody>
          <a:bodyPr vert="horz" wrap="square" lIns="0" tIns="0" rIns="0" bIns="0" rtlCol="0" anchor="ctr">
            <a:spAutoFit/>
          </a:bodyPr>
          <a:lstStyle>
            <a:lvl1pPr algn="l">
              <a:defRPr sz="800" b="0">
                <a:solidFill>
                  <a:schemeClr val="tx1">
                    <a:lumMod val="25000"/>
                    <a:lumOff val="75000"/>
                  </a:schemeClr>
                </a:solidFill>
                <a:latin typeface="+mn-lt"/>
              </a:defRPr>
            </a:lvl1pPr>
          </a:lstStyle>
          <a:p>
            <a:r>
              <a:rPr lang="en-US">
                <a:ea typeface="Source Sans CAIM" panose="020B0303030403020204" pitchFamily="34" charset="0"/>
              </a:rPr>
              <a:t>Document</a:t>
            </a:r>
            <a:r>
              <a:rPr lang="en-US"/>
              <a:t> Code</a:t>
            </a:r>
            <a:endParaRPr lang="en-US" dirty="0"/>
          </a:p>
        </p:txBody>
      </p:sp>
      <p:sp>
        <p:nvSpPr>
          <p:cNvPr id="3" name="Content"/>
          <p:cNvSpPr>
            <a:spLocks noGrp="1"/>
          </p:cNvSpPr>
          <p:nvPr>
            <p:ph type="body" idx="1"/>
          </p:nvPr>
        </p:nvSpPr>
        <p:spPr>
          <a:xfrm>
            <a:off x="978408" y="1719072"/>
            <a:ext cx="8143200" cy="1261884"/>
          </a:xfrm>
          <a:prstGeom prst="rect">
            <a:avLst/>
          </a:prstGeom>
        </p:spPr>
        <p:txBody>
          <a:bodyPr vert="horz" lIns="0" tIns="0" rIns="0" bIns="0" rtlCol="0" anchor="t" anchorCtr="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cNvSpPr>
            <a:spLocks noGrp="1"/>
          </p:cNvSpPr>
          <p:nvPr>
            <p:ph type="title"/>
          </p:nvPr>
        </p:nvSpPr>
        <p:spPr>
          <a:xfrm>
            <a:off x="979200" y="666368"/>
            <a:ext cx="6316950" cy="341632"/>
          </a:xfrm>
          <a:prstGeom prst="rect">
            <a:avLst/>
          </a:prstGeom>
        </p:spPr>
        <p:txBody>
          <a:bodyPr vert="horz" wrap="square" lIns="0" tIns="0" rIns="0" bIns="0" rtlCol="0" anchor="b" anchorCtr="0">
            <a:spAutoFit/>
          </a:bodyPr>
          <a:lstStyle/>
          <a:p>
            <a:r>
              <a:rPr lang="en-US"/>
              <a:t>Click to edit Master title style</a:t>
            </a:r>
            <a:endParaRPr lang="en-US" dirty="0"/>
          </a:p>
        </p:txBody>
      </p:sp>
      <p:pic>
        <p:nvPicPr>
          <p:cNvPr id="10" name="Picture 9" descr="Logo&#10;&#10;Description automatically generated">
            <a:extLst>
              <a:ext uri="{FF2B5EF4-FFF2-40B4-BE49-F238E27FC236}">
                <a16:creationId xmlns:a16="http://schemas.microsoft.com/office/drawing/2014/main" id="{A3C3C617-1191-1642-ADE0-290536539490}"/>
              </a:ext>
            </a:extLst>
          </p:cNvPr>
          <p:cNvPicPr>
            <a:picLocks noChangeAspect="1"/>
          </p:cNvPicPr>
          <p:nvPr userDrawn="1"/>
        </p:nvPicPr>
        <p:blipFill>
          <a:blip r:embed="rId25">
            <a:extLst>
              <a:ext uri="{28A0092B-C50C-407E-A947-70E740481C1C}">
                <a14:useLocalDpi xmlns:a14="http://schemas.microsoft.com/office/drawing/2010/main" val="0"/>
              </a:ext>
            </a:extLst>
          </a:blip>
          <a:stretch>
            <a:fillRect/>
          </a:stretch>
        </p:blipFill>
        <p:spPr>
          <a:xfrm>
            <a:off x="7640318" y="377086"/>
            <a:ext cx="1838996" cy="398051"/>
          </a:xfrm>
          <a:prstGeom prst="rect">
            <a:avLst/>
          </a:prstGeom>
        </p:spPr>
      </p:pic>
    </p:spTree>
    <p:extLst>
      <p:ext uri="{BB962C8B-B14F-4D97-AF65-F5344CB8AC3E}">
        <p14:creationId xmlns:p14="http://schemas.microsoft.com/office/powerpoint/2010/main" val="3728721439"/>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03" r:id="rId3"/>
    <p:sldLayoutId id="2147483704" r:id="rId4"/>
    <p:sldLayoutId id="2147483706" r:id="rId5"/>
    <p:sldLayoutId id="2147483705"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20" r:id="rId18"/>
    <p:sldLayoutId id="2147483719" r:id="rId19"/>
    <p:sldLayoutId id="2147483721" r:id="rId20"/>
    <p:sldLayoutId id="2147483722" r:id="rId21"/>
    <p:sldLayoutId id="2147483702" r:id="rId22"/>
    <p:sldLayoutId id="2147483690" r:id="rId23"/>
  </p:sldLayoutIdLst>
  <p:hf sldNum="0" hdr="0" ftr="0" dt="0"/>
  <p:txStyles>
    <p:titleStyle>
      <a:lvl1pPr algn="l" defTabSz="914400" rtl="0" eaLnBrk="1" latinLnBrk="0" hangingPunct="1">
        <a:lnSpc>
          <a:spcPct val="90000"/>
        </a:lnSpc>
        <a:spcBef>
          <a:spcPct val="0"/>
        </a:spcBef>
        <a:buNone/>
        <a:defRPr sz="2400" kern="1200" cap="all" spc="50" baseline="0">
          <a:solidFill>
            <a:schemeClr val="accent1"/>
          </a:solidFill>
          <a:latin typeface="+mj-lt"/>
          <a:ea typeface="+mj-ea"/>
          <a:cs typeface="+mj-cs"/>
        </a:defRPr>
      </a:lvl1pPr>
    </p:titleStyle>
    <p:bodyStyle>
      <a:lvl1pPr marL="179388" indent="-179388" algn="l" defTabSz="914400" rtl="0" eaLnBrk="1" latinLnBrk="0" hangingPunct="1">
        <a:lnSpc>
          <a:spcPct val="100000"/>
        </a:lnSpc>
        <a:spcBef>
          <a:spcPts val="0"/>
        </a:spcBef>
        <a:spcAft>
          <a:spcPts val="300"/>
        </a:spcAft>
        <a:buFont typeface="Arial" panose="020B0604020202020204" pitchFamily="34" charset="0"/>
        <a:buChar char="•"/>
        <a:defRPr sz="1600" b="0" i="0" kern="1200">
          <a:solidFill>
            <a:schemeClr val="tx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0" i="0" kern="1200">
          <a:solidFill>
            <a:schemeClr val="tx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0" i="0" kern="1200">
          <a:solidFill>
            <a:schemeClr val="tx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0" i="0" kern="1200">
          <a:solidFill>
            <a:schemeClr val="tx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80">
          <p15:clr>
            <a:srgbClr val="F26B43"/>
          </p15:clr>
        </p15:guide>
        <p15:guide id="2" pos="616">
          <p15:clr>
            <a:srgbClr val="F26B43"/>
          </p15:clr>
        </p15:guide>
        <p15:guide id="3" orient="horz" pos="3792">
          <p15:clr>
            <a:srgbClr val="F26B43"/>
          </p15:clr>
        </p15:guide>
        <p15:guide id="5" pos="5748">
          <p15:clr>
            <a:srgbClr val="F26B43"/>
          </p15:clr>
        </p15:guide>
        <p15:guide id="6" orient="horz" pos="1224">
          <p15:clr>
            <a:srgbClr val="F26B43"/>
          </p15:clr>
        </p15:guide>
        <p15:guide id="8" orient="horz" pos="3840">
          <p15:clr>
            <a:srgbClr val="F26B43"/>
          </p15:clr>
        </p15:guide>
        <p15:guide id="9" pos="3130">
          <p15:clr>
            <a:srgbClr val="F26B43"/>
          </p15:clr>
        </p15:guide>
        <p15:guide id="10" pos="3240">
          <p15:clr>
            <a:srgbClr val="F26B43"/>
          </p15:clr>
        </p15:guide>
        <p15:guide id="11" orient="horz" pos="2415">
          <p15:clr>
            <a:srgbClr val="9FCC3B"/>
          </p15:clr>
        </p15:guide>
        <p15:guide id="12" orient="horz" pos="2472">
          <p15:clr>
            <a:srgbClr val="9FCC3B"/>
          </p15:clr>
        </p15:guide>
        <p15:guide id="13" orient="horz" pos="2616">
          <p15:clr>
            <a:srgbClr val="9FCC3B"/>
          </p15:clr>
        </p15:guide>
        <p15:guide id="14" pos="2616">
          <p15:clr>
            <a:srgbClr val="FBAE40"/>
          </p15:clr>
        </p15:guide>
        <p15:guide id="15" pos="2720">
          <p15:clr>
            <a:srgbClr val="FBAE40"/>
          </p15:clr>
        </p15:guide>
        <p15:guide id="16" pos="3643">
          <p15:clr>
            <a:srgbClr val="FBAE40"/>
          </p15:clr>
        </p15:guide>
        <p15:guide id="17" pos="3754">
          <p15:clr>
            <a:srgbClr val="FBAE40"/>
          </p15:clr>
        </p15:guide>
        <p15:guide id="18" orient="horz" pos="2686">
          <p15:clr>
            <a:srgbClr val="5ACBF0"/>
          </p15:clr>
        </p15:guide>
        <p15:guide id="19" orient="horz" pos="2741">
          <p15:clr>
            <a:srgbClr val="5ACBF0"/>
          </p15:clr>
        </p15:guide>
        <p15:guide id="20" orient="horz" pos="2887">
          <p15:clr>
            <a:srgbClr val="5ACBF0"/>
          </p15:clr>
        </p15:guide>
        <p15:guide id="21" orient="horz" pos="936">
          <p15:clr>
            <a:srgbClr val="F26B43"/>
          </p15:clr>
        </p15:guide>
        <p15:guide id="22" orient="horz" pos="76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8.xml"/><Relationship Id="rId5" Type="http://schemas.openxmlformats.org/officeDocument/2006/relationships/image" Target="../media/image6.emf"/><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F29F68-6B6A-084F-8C23-D89DF59BF9C5}"/>
              </a:ext>
            </a:extLst>
          </p:cNvPr>
          <p:cNvSpPr>
            <a:spLocks noGrp="1"/>
          </p:cNvSpPr>
          <p:nvPr>
            <p:ph type="body" sz="quarter" idx="13"/>
          </p:nvPr>
        </p:nvSpPr>
        <p:spPr>
          <a:xfrm>
            <a:off x="6791067" y="6088941"/>
            <a:ext cx="2619788" cy="246221"/>
          </a:xfrm>
        </p:spPr>
        <p:txBody>
          <a:bodyPr/>
          <a:lstStyle/>
          <a:p>
            <a:r>
              <a:rPr lang="en-US" dirty="0"/>
              <a:t>NOVEMBER 2024</a:t>
            </a:r>
          </a:p>
        </p:txBody>
      </p:sp>
      <p:sp>
        <p:nvSpPr>
          <p:cNvPr id="6" name="Title 5">
            <a:extLst>
              <a:ext uri="{FF2B5EF4-FFF2-40B4-BE49-F238E27FC236}">
                <a16:creationId xmlns:a16="http://schemas.microsoft.com/office/drawing/2014/main" id="{B9C75BA2-9DB5-0940-92EB-CC8B28D1363B}"/>
              </a:ext>
            </a:extLst>
          </p:cNvPr>
          <p:cNvSpPr>
            <a:spLocks noGrp="1"/>
          </p:cNvSpPr>
          <p:nvPr>
            <p:ph type="ctrTitle"/>
          </p:nvPr>
        </p:nvSpPr>
        <p:spPr>
          <a:xfrm>
            <a:off x="461005" y="5947645"/>
            <a:ext cx="7934850" cy="387798"/>
          </a:xfrm>
        </p:spPr>
        <p:txBody>
          <a:bodyPr/>
          <a:lstStyle/>
          <a:p>
            <a:r>
              <a:rPr lang="en-US" dirty="0"/>
              <a:t>Breakeven credit spreads</a:t>
            </a:r>
            <a:endParaRPr lang="en-US" dirty="0">
              <a:solidFill>
                <a:schemeClr val="bg1">
                  <a:lumMod val="65000"/>
                </a:schemeClr>
              </a:solidFill>
            </a:endParaRPr>
          </a:p>
        </p:txBody>
      </p:sp>
    </p:spTree>
    <p:extLst>
      <p:ext uri="{BB962C8B-B14F-4D97-AF65-F5344CB8AC3E}">
        <p14:creationId xmlns:p14="http://schemas.microsoft.com/office/powerpoint/2010/main" val="3137816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3F942A47-A645-C1F5-FE22-35048C5500D4}"/>
              </a:ext>
            </a:extLst>
          </p:cNvPr>
          <p:cNvSpPr>
            <a:spLocks noGrp="1"/>
          </p:cNvSpPr>
          <p:nvPr>
            <p:ph sz="quarter" idx="14"/>
          </p:nvPr>
        </p:nvSpPr>
        <p:spPr>
          <a:xfrm>
            <a:off x="977900" y="1669998"/>
            <a:ext cx="7492705" cy="4001095"/>
          </a:xfrm>
        </p:spPr>
        <p:txBody>
          <a:bodyPr/>
          <a:lstStyle/>
          <a:p>
            <a:r>
              <a:rPr lang="en-GB" dirty="0"/>
              <a:t>Government bonds such as US Treasuries offer very safe investments. They will be subject to interest rate risk, but there’s little to no risk that you won’t get your money back at maturity.</a:t>
            </a:r>
          </a:p>
          <a:p>
            <a:endParaRPr lang="en-GB" dirty="0"/>
          </a:p>
          <a:p>
            <a:r>
              <a:rPr lang="en-GB" dirty="0"/>
              <a:t>Being so safe means their yields are often low – even turning negative in many markets during the depths of covid.</a:t>
            </a:r>
          </a:p>
          <a:p>
            <a:endParaRPr lang="en-GB" dirty="0"/>
          </a:p>
          <a:p>
            <a:r>
              <a:rPr lang="en-GB" dirty="0"/>
              <a:t>Credit bonds can offer higher yields in return for an increased risk that you may not get all your money back (plus risks of lower liquidity and spread volatility).</a:t>
            </a:r>
          </a:p>
          <a:p>
            <a:endParaRPr lang="en-GB" dirty="0"/>
          </a:p>
          <a:p>
            <a:r>
              <a:rPr lang="en-GB" dirty="0"/>
              <a:t>This credit risk is graded by companies such as Moody’s, S&amp;P and Fitch who assign to bonds and their issuers ratings such as “AAA”, “AA” and so on, down to the riskiest “C” categories.</a:t>
            </a:r>
          </a:p>
          <a:p>
            <a:endParaRPr lang="en-GB" dirty="0"/>
          </a:p>
          <a:p>
            <a:endParaRPr lang="en-GB" dirty="0"/>
          </a:p>
        </p:txBody>
      </p:sp>
      <p:sp>
        <p:nvSpPr>
          <p:cNvPr id="8" name="Text Placeholder 7">
            <a:extLst>
              <a:ext uri="{FF2B5EF4-FFF2-40B4-BE49-F238E27FC236}">
                <a16:creationId xmlns:a16="http://schemas.microsoft.com/office/drawing/2014/main" id="{71DDA83B-754B-0897-BBF7-07F03E5B32B1}"/>
              </a:ext>
            </a:extLst>
          </p:cNvPr>
          <p:cNvSpPr>
            <a:spLocks noGrp="1"/>
          </p:cNvSpPr>
          <p:nvPr>
            <p:ph type="body" sz="quarter" idx="13"/>
          </p:nvPr>
        </p:nvSpPr>
        <p:spPr>
          <a:xfrm>
            <a:off x="977900" y="1186907"/>
            <a:ext cx="8147050" cy="246221"/>
          </a:xfrm>
        </p:spPr>
        <p:txBody>
          <a:bodyPr/>
          <a:lstStyle/>
          <a:p>
            <a:r>
              <a:rPr lang="en-GB" dirty="0"/>
              <a:t>In the search for yield, credit can offer an appealing source of additional basis points</a:t>
            </a:r>
          </a:p>
        </p:txBody>
      </p:sp>
      <p:sp>
        <p:nvSpPr>
          <p:cNvPr id="9" name="Title 8">
            <a:extLst>
              <a:ext uri="{FF2B5EF4-FFF2-40B4-BE49-F238E27FC236}">
                <a16:creationId xmlns:a16="http://schemas.microsoft.com/office/drawing/2014/main" id="{EE22DDB8-A799-E35F-A252-AA4603CEEB88}"/>
              </a:ext>
            </a:extLst>
          </p:cNvPr>
          <p:cNvSpPr>
            <a:spLocks noGrp="1"/>
          </p:cNvSpPr>
          <p:nvPr>
            <p:ph type="title"/>
          </p:nvPr>
        </p:nvSpPr>
        <p:spPr>
          <a:xfrm>
            <a:off x="979200" y="675601"/>
            <a:ext cx="6316950" cy="332399"/>
          </a:xfrm>
        </p:spPr>
        <p:txBody>
          <a:bodyPr/>
          <a:lstStyle/>
          <a:p>
            <a:r>
              <a:rPr lang="en-GB" dirty="0"/>
              <a:t>The attractiveness of credit</a:t>
            </a:r>
          </a:p>
        </p:txBody>
      </p:sp>
      <p:sp>
        <p:nvSpPr>
          <p:cNvPr id="14" name="Text Placeholder 13">
            <a:extLst>
              <a:ext uri="{FF2B5EF4-FFF2-40B4-BE49-F238E27FC236}">
                <a16:creationId xmlns:a16="http://schemas.microsoft.com/office/drawing/2014/main" id="{155D0FC0-3B75-4D07-7226-CD4F5EF2410F}"/>
              </a:ext>
            </a:extLst>
          </p:cNvPr>
          <p:cNvSpPr txBox="1">
            <a:spLocks/>
          </p:cNvSpPr>
          <p:nvPr/>
        </p:nvSpPr>
        <p:spPr>
          <a:xfrm>
            <a:off x="977900" y="5494448"/>
            <a:ext cx="5750078" cy="246221"/>
          </a:xfrm>
          <a:prstGeom prst="rect">
            <a:avLst/>
          </a:prstGeom>
        </p:spPr>
        <p:txBody>
          <a:bodyPr vert="horz" wrap="square" lIns="0" tIns="0" rIns="0" bIns="0" rtlCol="0" anchor="b" anchorCtr="0">
            <a:spAutoFit/>
          </a:bodyPr>
          <a:lstStyle>
            <a:lvl1pPr marL="0" indent="0" algn="l" defTabSz="914400" rtl="0" eaLnBrk="1" latinLnBrk="0" hangingPunct="1">
              <a:lnSpc>
                <a:spcPct val="100000"/>
              </a:lnSpc>
              <a:spcBef>
                <a:spcPts val="0"/>
              </a:spcBef>
              <a:spcAft>
                <a:spcPts val="0"/>
              </a:spcAft>
              <a:buFont typeface="Arial" panose="020B0604020202020204" pitchFamily="34" charset="0"/>
              <a:buNone/>
              <a:defRPr sz="1200" b="1" i="0" kern="1200">
                <a:solidFill>
                  <a:schemeClr val="tx1"/>
                </a:solidFill>
                <a:latin typeface="+mn-lt"/>
                <a:ea typeface="Source Sans Pro SemiBold" panose="020B0503030403020204" pitchFamily="34" charset="0"/>
                <a:cs typeface="+mn-cs"/>
              </a:defRPr>
            </a:lvl1pPr>
            <a:lvl2pPr marL="180975" indent="0" algn="l" defTabSz="914400" rtl="0" eaLnBrk="1" latinLnBrk="0" hangingPunct="1">
              <a:lnSpc>
                <a:spcPct val="100000"/>
              </a:lnSpc>
              <a:spcBef>
                <a:spcPts val="0"/>
              </a:spcBef>
              <a:spcAft>
                <a:spcPts val="300"/>
              </a:spcAft>
              <a:buFont typeface="System Font Regular"/>
              <a:buNone/>
              <a:defRPr sz="1200" b="1" i="0" kern="1200">
                <a:solidFill>
                  <a:schemeClr val="tx1"/>
                </a:solidFill>
                <a:latin typeface="Source Sans CAIM" panose="020B0303030403020204" pitchFamily="34" charset="0"/>
                <a:ea typeface="Source Sans CAIM" panose="020B0303030403020204" pitchFamily="34" charset="0"/>
                <a:cs typeface="+mn-cs"/>
              </a:defRPr>
            </a:lvl2pPr>
            <a:lvl3pPr marL="360362" indent="0" algn="l" defTabSz="914400" rtl="0" eaLnBrk="1" latinLnBrk="0" hangingPunct="1">
              <a:lnSpc>
                <a:spcPct val="100000"/>
              </a:lnSpc>
              <a:spcBef>
                <a:spcPts val="0"/>
              </a:spcBef>
              <a:spcAft>
                <a:spcPts val="300"/>
              </a:spcAft>
              <a:buFont typeface="Arial" panose="020B0604020202020204" pitchFamily="34" charset="0"/>
              <a:buNone/>
              <a:defRPr sz="1200" b="1" i="0" kern="1200">
                <a:solidFill>
                  <a:schemeClr val="tx1"/>
                </a:solidFill>
                <a:latin typeface="Source Sans CAIM" panose="020B0303030403020204" pitchFamily="34" charset="0"/>
                <a:ea typeface="Source Sans CAIM" panose="020B0303030403020204" pitchFamily="34" charset="0"/>
                <a:cs typeface="+mn-cs"/>
              </a:defRPr>
            </a:lvl3pPr>
            <a:lvl4pPr marL="539750" indent="0" algn="l" defTabSz="914400" rtl="0" eaLnBrk="1" latinLnBrk="0" hangingPunct="1">
              <a:lnSpc>
                <a:spcPct val="100000"/>
              </a:lnSpc>
              <a:spcBef>
                <a:spcPts val="0"/>
              </a:spcBef>
              <a:spcAft>
                <a:spcPts val="300"/>
              </a:spcAft>
              <a:buFont typeface="System Font Regular"/>
              <a:buNone/>
              <a:defRPr sz="1200" b="1" i="0" kern="1200">
                <a:solidFill>
                  <a:schemeClr val="tx1"/>
                </a:solidFill>
                <a:latin typeface="Source Sans CAIM" panose="020B0303030403020204" pitchFamily="34" charset="0"/>
                <a:ea typeface="Source Sans CAIM" panose="020B0303030403020204" pitchFamily="34" charset="0"/>
                <a:cs typeface="+mn-cs"/>
              </a:defRPr>
            </a:lvl4pPr>
            <a:lvl5pPr marL="720725" indent="0" algn="l" defTabSz="914400" rtl="0" eaLnBrk="1" latinLnBrk="0" hangingPunct="1">
              <a:lnSpc>
                <a:spcPct val="100000"/>
              </a:lnSpc>
              <a:spcBef>
                <a:spcPts val="0"/>
              </a:spcBef>
              <a:spcAft>
                <a:spcPts val="300"/>
              </a:spcAft>
              <a:buFont typeface="Arial" panose="020B0604020202020204" pitchFamily="34" charset="0"/>
              <a:buNone/>
              <a:defRPr sz="1200" b="1"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600" dirty="0">
                <a:solidFill>
                  <a:schemeClr val="accent2"/>
                </a:solidFill>
                <a:ea typeface="Open Sans SemiBold" panose="020B0606030504020204" pitchFamily="34" charset="0"/>
                <a:cs typeface="Open Sans SemiBold" panose="020B0606030504020204" pitchFamily="34" charset="0"/>
              </a:rPr>
              <a:t>How do you know if the extra yields are worth the extra risks?</a:t>
            </a:r>
          </a:p>
        </p:txBody>
      </p:sp>
    </p:spTree>
    <p:extLst>
      <p:ext uri="{BB962C8B-B14F-4D97-AF65-F5344CB8AC3E}">
        <p14:creationId xmlns:p14="http://schemas.microsoft.com/office/powerpoint/2010/main" val="2246869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3C02961-46AC-DFE7-0D24-555AD55A0CB5}"/>
              </a:ext>
            </a:extLst>
          </p:cNvPr>
          <p:cNvSpPr>
            <a:spLocks noGrp="1"/>
          </p:cNvSpPr>
          <p:nvPr>
            <p:ph type="body" sz="quarter" idx="15"/>
          </p:nvPr>
        </p:nvSpPr>
        <p:spPr>
          <a:xfrm>
            <a:off x="8096326" y="2777636"/>
            <a:ext cx="934260" cy="692497"/>
          </a:xfrm>
        </p:spPr>
        <p:txBody>
          <a:bodyPr/>
          <a:lstStyle/>
          <a:p>
            <a:r>
              <a:rPr lang="en-GB" dirty="0"/>
              <a:t>Source: Moody’s, adjusted for withdrawn ratings, and treating “default” as final.</a:t>
            </a:r>
          </a:p>
        </p:txBody>
      </p:sp>
      <p:sp>
        <p:nvSpPr>
          <p:cNvPr id="8" name="Text Placeholder 7">
            <a:extLst>
              <a:ext uri="{FF2B5EF4-FFF2-40B4-BE49-F238E27FC236}">
                <a16:creationId xmlns:a16="http://schemas.microsoft.com/office/drawing/2014/main" id="{71DDA83B-754B-0897-BBF7-07F03E5B32B1}"/>
              </a:ext>
            </a:extLst>
          </p:cNvPr>
          <p:cNvSpPr>
            <a:spLocks noGrp="1"/>
          </p:cNvSpPr>
          <p:nvPr>
            <p:ph type="body" sz="quarter" idx="13"/>
          </p:nvPr>
        </p:nvSpPr>
        <p:spPr>
          <a:xfrm>
            <a:off x="977900" y="1186907"/>
            <a:ext cx="8147050" cy="246221"/>
          </a:xfrm>
        </p:spPr>
        <p:txBody>
          <a:bodyPr/>
          <a:lstStyle/>
          <a:p>
            <a:r>
              <a:rPr lang="en-GB" dirty="0"/>
              <a:t>Show past, or forecast, migration rates from one credit rating to another</a:t>
            </a:r>
          </a:p>
        </p:txBody>
      </p:sp>
      <p:sp>
        <p:nvSpPr>
          <p:cNvPr id="9" name="Title 8">
            <a:extLst>
              <a:ext uri="{FF2B5EF4-FFF2-40B4-BE49-F238E27FC236}">
                <a16:creationId xmlns:a16="http://schemas.microsoft.com/office/drawing/2014/main" id="{EE22DDB8-A799-E35F-A252-AA4603CEEB88}"/>
              </a:ext>
            </a:extLst>
          </p:cNvPr>
          <p:cNvSpPr>
            <a:spLocks noGrp="1"/>
          </p:cNvSpPr>
          <p:nvPr>
            <p:ph type="title"/>
          </p:nvPr>
        </p:nvSpPr>
        <p:spPr>
          <a:xfrm>
            <a:off x="979200" y="675601"/>
            <a:ext cx="6316950" cy="332399"/>
          </a:xfrm>
        </p:spPr>
        <p:txBody>
          <a:bodyPr/>
          <a:lstStyle/>
          <a:p>
            <a:r>
              <a:rPr lang="en-GB" dirty="0"/>
              <a:t>Transition matrices</a:t>
            </a:r>
          </a:p>
        </p:txBody>
      </p:sp>
      <p:sp>
        <p:nvSpPr>
          <p:cNvPr id="10" name="Content Placeholder 5">
            <a:extLst>
              <a:ext uri="{FF2B5EF4-FFF2-40B4-BE49-F238E27FC236}">
                <a16:creationId xmlns:a16="http://schemas.microsoft.com/office/drawing/2014/main" id="{B5A71389-0EE7-69DE-3F35-D992795F7D59}"/>
              </a:ext>
            </a:extLst>
          </p:cNvPr>
          <p:cNvSpPr txBox="1">
            <a:spLocks/>
          </p:cNvSpPr>
          <p:nvPr/>
        </p:nvSpPr>
        <p:spPr>
          <a:xfrm>
            <a:off x="977900" y="1685691"/>
            <a:ext cx="8272427" cy="777136"/>
          </a:xfrm>
          <a:prstGeom prst="rect">
            <a:avLst/>
          </a:prstGeom>
          <a:noFill/>
        </p:spPr>
        <p:txBody>
          <a:bodyPr vert="horz" wrap="square" lIns="0" tIns="0" rIns="0" bIns="0" rtlCol="0" anchor="t" anchorCtr="0">
            <a:spAutoFit/>
          </a:bodyPr>
          <a:lstStyle>
            <a:lvl1pPr marL="179388" indent="-179388" algn="l" defTabSz="914400" rtl="0" eaLnBrk="1" latinLnBrk="0" hangingPunct="1">
              <a:lnSpc>
                <a:spcPct val="100000"/>
              </a:lnSpc>
              <a:spcBef>
                <a:spcPts val="0"/>
              </a:spcBef>
              <a:spcAft>
                <a:spcPts val="300"/>
              </a:spcAft>
              <a:buFont typeface="Arial" panose="020B0604020202020204" pitchFamily="34" charset="0"/>
              <a:buChar char="•"/>
              <a:defRPr sz="1600" b="0" i="0" kern="1200">
                <a:solidFill>
                  <a:schemeClr val="tx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0" i="0" kern="1200">
                <a:solidFill>
                  <a:schemeClr val="tx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0" i="0" kern="1200">
                <a:solidFill>
                  <a:schemeClr val="tx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0" i="0" kern="1200">
                <a:solidFill>
                  <a:schemeClr val="tx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For example, below is an 8-state, average 1-year transition matrix from 1920-1996, recording rating changes that actually took place.</a:t>
            </a:r>
          </a:p>
          <a:p>
            <a:endParaRPr lang="en-GB" dirty="0"/>
          </a:p>
        </p:txBody>
      </p:sp>
      <p:sp>
        <p:nvSpPr>
          <p:cNvPr id="11" name="Text Box 4">
            <a:extLst>
              <a:ext uri="{FF2B5EF4-FFF2-40B4-BE49-F238E27FC236}">
                <a16:creationId xmlns:a16="http://schemas.microsoft.com/office/drawing/2014/main" id="{6A50CF0A-B3C3-4B98-36EA-A2574BCBF6F7}"/>
              </a:ext>
            </a:extLst>
          </p:cNvPr>
          <p:cNvSpPr txBox="1">
            <a:spLocks noChangeArrowheads="1"/>
          </p:cNvSpPr>
          <p:nvPr/>
        </p:nvSpPr>
        <p:spPr bwMode="auto">
          <a:xfrm>
            <a:off x="1066741" y="3884264"/>
            <a:ext cx="1060554" cy="276999"/>
          </a:xfrm>
          <a:prstGeom prst="rect">
            <a:avLst/>
          </a:prstGeom>
          <a:noFill/>
          <a:ln w="9525">
            <a:noFill/>
            <a:miter lim="800000"/>
            <a:headEnd/>
            <a:tailEnd/>
          </a:ln>
        </p:spPr>
        <p:txBody>
          <a:bodyPr wrap="square" lIns="0" tIns="0" rIns="0" bIns="0">
            <a:spAutoFit/>
          </a:bodyPr>
          <a:lstStyle/>
          <a:p>
            <a:pPr algn="l"/>
            <a:r>
              <a:rPr lang="en-GB" i="1" dirty="0">
                <a:solidFill>
                  <a:schemeClr val="bg1">
                    <a:lumMod val="50000"/>
                  </a:schemeClr>
                </a:solidFill>
              </a:rPr>
              <a:t>From</a:t>
            </a:r>
            <a:endParaRPr lang="en-GB" sz="1400" i="1" dirty="0">
              <a:solidFill>
                <a:schemeClr val="bg1">
                  <a:lumMod val="50000"/>
                </a:schemeClr>
              </a:solidFill>
            </a:endParaRPr>
          </a:p>
        </p:txBody>
      </p:sp>
      <p:sp>
        <p:nvSpPr>
          <p:cNvPr id="12" name="Text Box 4">
            <a:extLst>
              <a:ext uri="{FF2B5EF4-FFF2-40B4-BE49-F238E27FC236}">
                <a16:creationId xmlns:a16="http://schemas.microsoft.com/office/drawing/2014/main" id="{D203D3B3-ABAF-F575-7D81-5261811587A5}"/>
              </a:ext>
            </a:extLst>
          </p:cNvPr>
          <p:cNvSpPr txBox="1">
            <a:spLocks noChangeArrowheads="1"/>
          </p:cNvSpPr>
          <p:nvPr/>
        </p:nvSpPr>
        <p:spPr bwMode="auto">
          <a:xfrm>
            <a:off x="4697333" y="2440309"/>
            <a:ext cx="1060554" cy="276999"/>
          </a:xfrm>
          <a:prstGeom prst="rect">
            <a:avLst/>
          </a:prstGeom>
          <a:noFill/>
          <a:ln w="9525">
            <a:noFill/>
            <a:miter lim="800000"/>
            <a:headEnd/>
            <a:tailEnd/>
          </a:ln>
        </p:spPr>
        <p:txBody>
          <a:bodyPr wrap="square" lIns="0" tIns="0" rIns="0" bIns="0">
            <a:spAutoFit/>
          </a:bodyPr>
          <a:lstStyle/>
          <a:p>
            <a:r>
              <a:rPr lang="en-GB" i="1" dirty="0">
                <a:solidFill>
                  <a:schemeClr val="bg1">
                    <a:lumMod val="50000"/>
                  </a:schemeClr>
                </a:solidFill>
              </a:rPr>
              <a:t>To</a:t>
            </a:r>
            <a:endParaRPr lang="en-GB" sz="1400" i="1" dirty="0">
              <a:solidFill>
                <a:schemeClr val="bg1">
                  <a:lumMod val="50000"/>
                </a:schemeClr>
              </a:solidFill>
            </a:endParaRPr>
          </a:p>
        </p:txBody>
      </p:sp>
      <p:graphicFrame>
        <p:nvGraphicFramePr>
          <p:cNvPr id="13" name="Table 10">
            <a:extLst>
              <a:ext uri="{FF2B5EF4-FFF2-40B4-BE49-F238E27FC236}">
                <a16:creationId xmlns:a16="http://schemas.microsoft.com/office/drawing/2014/main" id="{6B919C84-700A-9510-5606-379A34E47899}"/>
              </a:ext>
            </a:extLst>
          </p:cNvPr>
          <p:cNvGraphicFramePr>
            <a:graphicFrameLocks/>
          </p:cNvGraphicFramePr>
          <p:nvPr>
            <p:extLst>
              <p:ext uri="{D42A27DB-BD31-4B8C-83A1-F6EECF244321}">
                <p14:modId xmlns:p14="http://schemas.microsoft.com/office/powerpoint/2010/main" val="10630227"/>
              </p:ext>
            </p:extLst>
          </p:nvPr>
        </p:nvGraphicFramePr>
        <p:xfrm>
          <a:off x="1745876" y="2777636"/>
          <a:ext cx="6265386" cy="2535030"/>
        </p:xfrm>
        <a:graphic>
          <a:graphicData uri="http://schemas.openxmlformats.org/drawingml/2006/table">
            <a:tbl>
              <a:tblPr>
                <a:tableStyleId>{5C22544A-7EE6-4342-B048-85BDC9FD1C3A}</a:tableStyleId>
              </a:tblPr>
              <a:tblGrid>
                <a:gridCol w="696154">
                  <a:extLst>
                    <a:ext uri="{9D8B030D-6E8A-4147-A177-3AD203B41FA5}">
                      <a16:colId xmlns:a16="http://schemas.microsoft.com/office/drawing/2014/main" val="2267054660"/>
                    </a:ext>
                  </a:extLst>
                </a:gridCol>
                <a:gridCol w="696154">
                  <a:extLst>
                    <a:ext uri="{9D8B030D-6E8A-4147-A177-3AD203B41FA5}">
                      <a16:colId xmlns:a16="http://schemas.microsoft.com/office/drawing/2014/main" val="1596209568"/>
                    </a:ext>
                  </a:extLst>
                </a:gridCol>
                <a:gridCol w="696154">
                  <a:extLst>
                    <a:ext uri="{9D8B030D-6E8A-4147-A177-3AD203B41FA5}">
                      <a16:colId xmlns:a16="http://schemas.microsoft.com/office/drawing/2014/main" val="406574897"/>
                    </a:ext>
                  </a:extLst>
                </a:gridCol>
                <a:gridCol w="696154">
                  <a:extLst>
                    <a:ext uri="{9D8B030D-6E8A-4147-A177-3AD203B41FA5}">
                      <a16:colId xmlns:a16="http://schemas.microsoft.com/office/drawing/2014/main" val="2782403818"/>
                    </a:ext>
                  </a:extLst>
                </a:gridCol>
                <a:gridCol w="696154">
                  <a:extLst>
                    <a:ext uri="{9D8B030D-6E8A-4147-A177-3AD203B41FA5}">
                      <a16:colId xmlns:a16="http://schemas.microsoft.com/office/drawing/2014/main" val="3799987772"/>
                    </a:ext>
                  </a:extLst>
                </a:gridCol>
                <a:gridCol w="696154">
                  <a:extLst>
                    <a:ext uri="{9D8B030D-6E8A-4147-A177-3AD203B41FA5}">
                      <a16:colId xmlns:a16="http://schemas.microsoft.com/office/drawing/2014/main" val="2961747767"/>
                    </a:ext>
                  </a:extLst>
                </a:gridCol>
                <a:gridCol w="696154">
                  <a:extLst>
                    <a:ext uri="{9D8B030D-6E8A-4147-A177-3AD203B41FA5}">
                      <a16:colId xmlns:a16="http://schemas.microsoft.com/office/drawing/2014/main" val="2424082357"/>
                    </a:ext>
                  </a:extLst>
                </a:gridCol>
                <a:gridCol w="696154">
                  <a:extLst>
                    <a:ext uri="{9D8B030D-6E8A-4147-A177-3AD203B41FA5}">
                      <a16:colId xmlns:a16="http://schemas.microsoft.com/office/drawing/2014/main" val="759574193"/>
                    </a:ext>
                  </a:extLst>
                </a:gridCol>
                <a:gridCol w="696154">
                  <a:extLst>
                    <a:ext uri="{9D8B030D-6E8A-4147-A177-3AD203B41FA5}">
                      <a16:colId xmlns:a16="http://schemas.microsoft.com/office/drawing/2014/main" val="2783199934"/>
                    </a:ext>
                  </a:extLst>
                </a:gridCol>
              </a:tblGrid>
              <a:tr h="281670">
                <a:tc>
                  <a:txBody>
                    <a:bodyPr/>
                    <a:lstStyle/>
                    <a:p>
                      <a:pPr algn="ctr"/>
                      <a:endParaRPr lang="en-GB"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GB" sz="1200" dirty="0"/>
                        <a:t>AAA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GB" sz="1200" dirty="0"/>
                        <a:t>AA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GB" sz="1200" dirty="0"/>
                        <a:t>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GB" sz="1200" dirty="0"/>
                        <a:t>BBB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GB" sz="1200" dirty="0"/>
                        <a:t>BB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GB" sz="1200" dirty="0"/>
                        <a:t>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GB" sz="1200" dirty="0"/>
                        <a:t>CCC</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GB" sz="1200" dirty="0"/>
                        <a:t>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2182252302"/>
                  </a:ext>
                </a:extLst>
              </a:tr>
              <a:tr h="281670">
                <a:tc>
                  <a:txBody>
                    <a:bodyPr/>
                    <a:lstStyle/>
                    <a:p>
                      <a:pPr algn="ctr"/>
                      <a:r>
                        <a:rPr lang="en-GB" sz="1200" dirty="0"/>
                        <a:t>AAA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92.18%</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6.51%</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1.04%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0.25%</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0.02%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2498671129"/>
                  </a:ext>
                </a:extLst>
              </a:tr>
              <a:tr h="281670">
                <a:tc>
                  <a:txBody>
                    <a:bodyPr/>
                    <a:lstStyle/>
                    <a:p>
                      <a:pPr algn="ctr"/>
                      <a:r>
                        <a:rPr lang="en-GB" sz="1200" dirty="0"/>
                        <a:t>AA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1.29%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91.62%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6.11%</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0.70%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0.18%</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0.03%</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0.00%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0.07%</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4128953483"/>
                  </a:ext>
                </a:extLst>
              </a:tr>
              <a:tr h="281670">
                <a:tc>
                  <a:txBody>
                    <a:bodyPr/>
                    <a:lstStyle/>
                    <a:p>
                      <a:pPr algn="ctr"/>
                      <a:r>
                        <a:rPr lang="en-GB" sz="1200" dirty="0"/>
                        <a:t>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0.08%</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2.50%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91.36%</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5.11%</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0.69%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0.11%</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0.02%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0.13%</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4075224948"/>
                  </a:ext>
                </a:extLst>
              </a:tr>
              <a:tr h="281670">
                <a:tc>
                  <a:txBody>
                    <a:bodyPr/>
                    <a:lstStyle/>
                    <a:p>
                      <a:pPr algn="ctr"/>
                      <a:r>
                        <a:rPr lang="en-GB" sz="1200" dirty="0"/>
                        <a:t>BBB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0.04%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0.27%</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4.22%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89.16%</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5.25%</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0.68%</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0.07%</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0.31%</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922790104"/>
                  </a:ext>
                </a:extLst>
              </a:tr>
              <a:tr h="281670">
                <a:tc>
                  <a:txBody>
                    <a:bodyPr/>
                    <a:lstStyle/>
                    <a:p>
                      <a:pPr algn="ctr"/>
                      <a:r>
                        <a:rPr lang="en-GB" sz="1200" dirty="0"/>
                        <a:t>BB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0.02%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0.09%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0.44%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5.11%</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87.08%</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5.57%</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0.46%</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1.23%</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2716671749"/>
                  </a:ext>
                </a:extLst>
              </a:tr>
              <a:tr h="281670">
                <a:tc>
                  <a:txBody>
                    <a:bodyPr/>
                    <a:lstStyle/>
                    <a:p>
                      <a:pPr algn="ctr"/>
                      <a:r>
                        <a:rPr lang="en-GB" sz="1200" dirty="0"/>
                        <a:t>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0.04%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0.14%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0.69%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6.52%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85.20%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3.54%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3.87%</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602047091"/>
                  </a:ext>
                </a:extLst>
              </a:tr>
              <a:tr h="281670">
                <a:tc>
                  <a:txBody>
                    <a:bodyPr/>
                    <a:lstStyle/>
                    <a:p>
                      <a:pPr algn="ctr"/>
                      <a:r>
                        <a:rPr lang="en-GB" sz="1200" dirty="0"/>
                        <a:t>CCC</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0.02%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0.04%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0.37%</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1.45%</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6.00%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78.30%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13.82%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851069611"/>
                  </a:ext>
                </a:extLst>
              </a:tr>
              <a:tr h="281670">
                <a:tc>
                  <a:txBody>
                    <a:bodyPr/>
                    <a:lstStyle/>
                    <a:p>
                      <a:pPr algn="ctr"/>
                      <a:r>
                        <a:rPr lang="en-GB" sz="1200" dirty="0"/>
                        <a:t>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100%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419177205"/>
                  </a:ext>
                </a:extLst>
              </a:tr>
            </a:tbl>
          </a:graphicData>
        </a:graphic>
      </p:graphicFrame>
      <p:sp>
        <p:nvSpPr>
          <p:cNvPr id="14" name="Text Placeholder 13">
            <a:extLst>
              <a:ext uri="{FF2B5EF4-FFF2-40B4-BE49-F238E27FC236}">
                <a16:creationId xmlns:a16="http://schemas.microsoft.com/office/drawing/2014/main" id="{155D0FC0-3B75-4D07-7226-CD4F5EF2410F}"/>
              </a:ext>
            </a:extLst>
          </p:cNvPr>
          <p:cNvSpPr txBox="1">
            <a:spLocks/>
          </p:cNvSpPr>
          <p:nvPr/>
        </p:nvSpPr>
        <p:spPr>
          <a:xfrm>
            <a:off x="2390907" y="5689956"/>
            <a:ext cx="5750078" cy="492443"/>
          </a:xfrm>
          <a:prstGeom prst="rect">
            <a:avLst/>
          </a:prstGeom>
        </p:spPr>
        <p:txBody>
          <a:bodyPr vert="horz" wrap="square" lIns="0" tIns="0" rIns="0" bIns="0" rtlCol="0" anchor="b" anchorCtr="0">
            <a:spAutoFit/>
          </a:bodyPr>
          <a:lstStyle>
            <a:lvl1pPr marL="0" indent="0" algn="l" defTabSz="914400" rtl="0" eaLnBrk="1" latinLnBrk="0" hangingPunct="1">
              <a:lnSpc>
                <a:spcPct val="100000"/>
              </a:lnSpc>
              <a:spcBef>
                <a:spcPts val="0"/>
              </a:spcBef>
              <a:spcAft>
                <a:spcPts val="0"/>
              </a:spcAft>
              <a:buFont typeface="Arial" panose="020B0604020202020204" pitchFamily="34" charset="0"/>
              <a:buNone/>
              <a:defRPr sz="1200" b="1" i="0" kern="1200">
                <a:solidFill>
                  <a:schemeClr val="tx1"/>
                </a:solidFill>
                <a:latin typeface="+mn-lt"/>
                <a:ea typeface="Source Sans Pro SemiBold" panose="020B0503030403020204" pitchFamily="34" charset="0"/>
                <a:cs typeface="+mn-cs"/>
              </a:defRPr>
            </a:lvl1pPr>
            <a:lvl2pPr marL="180975" indent="0" algn="l" defTabSz="914400" rtl="0" eaLnBrk="1" latinLnBrk="0" hangingPunct="1">
              <a:lnSpc>
                <a:spcPct val="100000"/>
              </a:lnSpc>
              <a:spcBef>
                <a:spcPts val="0"/>
              </a:spcBef>
              <a:spcAft>
                <a:spcPts val="300"/>
              </a:spcAft>
              <a:buFont typeface="System Font Regular"/>
              <a:buNone/>
              <a:defRPr sz="1200" b="1" i="0" kern="1200">
                <a:solidFill>
                  <a:schemeClr val="tx1"/>
                </a:solidFill>
                <a:latin typeface="Source Sans CAIM" panose="020B0303030403020204" pitchFamily="34" charset="0"/>
                <a:ea typeface="Source Sans CAIM" panose="020B0303030403020204" pitchFamily="34" charset="0"/>
                <a:cs typeface="+mn-cs"/>
              </a:defRPr>
            </a:lvl2pPr>
            <a:lvl3pPr marL="360362" indent="0" algn="l" defTabSz="914400" rtl="0" eaLnBrk="1" latinLnBrk="0" hangingPunct="1">
              <a:lnSpc>
                <a:spcPct val="100000"/>
              </a:lnSpc>
              <a:spcBef>
                <a:spcPts val="0"/>
              </a:spcBef>
              <a:spcAft>
                <a:spcPts val="300"/>
              </a:spcAft>
              <a:buFont typeface="Arial" panose="020B0604020202020204" pitchFamily="34" charset="0"/>
              <a:buNone/>
              <a:defRPr sz="1200" b="1" i="0" kern="1200">
                <a:solidFill>
                  <a:schemeClr val="tx1"/>
                </a:solidFill>
                <a:latin typeface="Source Sans CAIM" panose="020B0303030403020204" pitchFamily="34" charset="0"/>
                <a:ea typeface="Source Sans CAIM" panose="020B0303030403020204" pitchFamily="34" charset="0"/>
                <a:cs typeface="+mn-cs"/>
              </a:defRPr>
            </a:lvl3pPr>
            <a:lvl4pPr marL="539750" indent="0" algn="l" defTabSz="914400" rtl="0" eaLnBrk="1" latinLnBrk="0" hangingPunct="1">
              <a:lnSpc>
                <a:spcPct val="100000"/>
              </a:lnSpc>
              <a:spcBef>
                <a:spcPts val="0"/>
              </a:spcBef>
              <a:spcAft>
                <a:spcPts val="300"/>
              </a:spcAft>
              <a:buFont typeface="System Font Regular"/>
              <a:buNone/>
              <a:defRPr sz="1200" b="1" i="0" kern="1200">
                <a:solidFill>
                  <a:schemeClr val="tx1"/>
                </a:solidFill>
                <a:latin typeface="Source Sans CAIM" panose="020B0303030403020204" pitchFamily="34" charset="0"/>
                <a:ea typeface="Source Sans CAIM" panose="020B0303030403020204" pitchFamily="34" charset="0"/>
                <a:cs typeface="+mn-cs"/>
              </a:defRPr>
            </a:lvl4pPr>
            <a:lvl5pPr marL="720725" indent="0" algn="l" defTabSz="914400" rtl="0" eaLnBrk="1" latinLnBrk="0" hangingPunct="1">
              <a:lnSpc>
                <a:spcPct val="100000"/>
              </a:lnSpc>
              <a:spcBef>
                <a:spcPts val="0"/>
              </a:spcBef>
              <a:spcAft>
                <a:spcPts val="300"/>
              </a:spcAft>
              <a:buFont typeface="Arial" panose="020B0604020202020204" pitchFamily="34" charset="0"/>
              <a:buNone/>
              <a:defRPr sz="1200" b="1"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600" dirty="0">
                <a:solidFill>
                  <a:schemeClr val="accent2"/>
                </a:solidFill>
                <a:ea typeface="Open Sans SemiBold" panose="020B0606030504020204" pitchFamily="34" charset="0"/>
                <a:cs typeface="Open Sans SemiBold" panose="020B0606030504020204" pitchFamily="34" charset="0"/>
              </a:rPr>
              <a:t>If we hold a diverse portfolio of bonds, we therefore have an estimate of how those bonds’ ratings will change over time</a:t>
            </a:r>
          </a:p>
        </p:txBody>
      </p:sp>
    </p:spTree>
    <p:extLst>
      <p:ext uri="{BB962C8B-B14F-4D97-AF65-F5344CB8AC3E}">
        <p14:creationId xmlns:p14="http://schemas.microsoft.com/office/powerpoint/2010/main" val="1362627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7A85A90-2239-CD52-DBAD-E0252F3E36E5}"/>
              </a:ext>
            </a:extLst>
          </p:cNvPr>
          <p:cNvSpPr>
            <a:spLocks noGrp="1"/>
          </p:cNvSpPr>
          <p:nvPr>
            <p:ph type="body" sz="quarter" idx="15"/>
          </p:nvPr>
        </p:nvSpPr>
        <p:spPr>
          <a:xfrm>
            <a:off x="4893469" y="1130075"/>
            <a:ext cx="4805362" cy="138499"/>
          </a:xfrm>
        </p:spPr>
        <p:txBody>
          <a:bodyPr/>
          <a:lstStyle/>
          <a:p>
            <a:pPr algn="r"/>
            <a:r>
              <a:rPr lang="en-GB" dirty="0"/>
              <a:t>Source: ICE, CAIM, October 2024</a:t>
            </a:r>
          </a:p>
        </p:txBody>
      </p:sp>
      <p:sp>
        <p:nvSpPr>
          <p:cNvPr id="6" name="Content Placeholder 5">
            <a:extLst>
              <a:ext uri="{FF2B5EF4-FFF2-40B4-BE49-F238E27FC236}">
                <a16:creationId xmlns:a16="http://schemas.microsoft.com/office/drawing/2014/main" id="{1C065367-880B-8CBA-237B-98A3539182E0}"/>
              </a:ext>
            </a:extLst>
          </p:cNvPr>
          <p:cNvSpPr>
            <a:spLocks noGrp="1"/>
          </p:cNvSpPr>
          <p:nvPr>
            <p:ph sz="quarter" idx="14"/>
          </p:nvPr>
        </p:nvSpPr>
        <p:spPr>
          <a:xfrm>
            <a:off x="977899" y="1435322"/>
            <a:ext cx="8283059" cy="3908762"/>
          </a:xfrm>
        </p:spPr>
        <p:txBody>
          <a:bodyPr/>
          <a:lstStyle/>
          <a:p>
            <a:pPr marL="0" indent="0">
              <a:buNone/>
            </a:pPr>
            <a:r>
              <a:rPr lang="en-GB" dirty="0"/>
              <a:t>Suppose you hold an “average”, vanilla, 5-year BBB-rated US corporate bond</a:t>
            </a:r>
          </a:p>
          <a:p>
            <a:pPr marL="0" indent="0">
              <a:buNone/>
            </a:pPr>
            <a:endParaRPr lang="en-GB" dirty="0"/>
          </a:p>
          <a:p>
            <a:pPr marL="0" indent="0">
              <a:buNone/>
            </a:pPr>
            <a:r>
              <a:rPr lang="en-GB" dirty="0"/>
              <a:t>At the start of October, that gave you a spread of 106 bp over a Treasury yield of 3.6%</a:t>
            </a:r>
          </a:p>
          <a:p>
            <a:pPr marL="0" indent="0">
              <a:buNone/>
            </a:pPr>
            <a:endParaRPr lang="en-GB" dirty="0"/>
          </a:p>
          <a:p>
            <a:pPr marL="0" indent="0">
              <a:buNone/>
            </a:pPr>
            <a:r>
              <a:rPr lang="en-GB" dirty="0"/>
              <a:t>One year from now, if government yields and spreads are unchanged, the bond will:</a:t>
            </a:r>
          </a:p>
          <a:p>
            <a:pPr lvl="2">
              <a:buFontTx/>
              <a:buChar char="‒"/>
            </a:pPr>
            <a:r>
              <a:rPr lang="en-GB" sz="1600" dirty="0"/>
              <a:t>narrow to 71 bp if it has been upgraded to A 		         a return of  6.01%</a:t>
            </a:r>
          </a:p>
          <a:p>
            <a:pPr lvl="2">
              <a:buFontTx/>
              <a:buChar char="‒"/>
            </a:pPr>
            <a:r>
              <a:rPr lang="en-GB" sz="1600" dirty="0"/>
              <a:t>narrow to 47 bp if it has been upgraded to AA		             “          “   6.92%</a:t>
            </a:r>
          </a:p>
          <a:p>
            <a:pPr lvl="2">
              <a:buFontTx/>
              <a:buChar char="‒"/>
            </a:pPr>
            <a:r>
              <a:rPr lang="en-GB" sz="1600" dirty="0"/>
              <a:t>stay at 106 bp if the rating is unchanged at BBB		             “          “   4.70%</a:t>
            </a:r>
          </a:p>
          <a:p>
            <a:pPr lvl="2">
              <a:buFontTx/>
              <a:buChar char="‒"/>
            </a:pPr>
            <a:r>
              <a:rPr lang="en-GB" sz="1600" dirty="0"/>
              <a:t>widen to 206 bp if the bond has been downgraded to BB                   “          “   1.08%</a:t>
            </a:r>
          </a:p>
          <a:p>
            <a:pPr lvl="2">
              <a:buFontTx/>
              <a:buChar char="‒"/>
            </a:pPr>
            <a:r>
              <a:rPr lang="en-GB" sz="1600" dirty="0"/>
              <a:t>have an assumed recovery value of 25% of par if the bond defaults,</a:t>
            </a:r>
          </a:p>
          <a:p>
            <a:pPr marL="360362" lvl="2" indent="0">
              <a:buNone/>
            </a:pPr>
            <a:r>
              <a:rPr lang="en-GB" sz="1600" dirty="0"/>
              <a:t>and so on</a:t>
            </a:r>
          </a:p>
          <a:p>
            <a:pPr marL="360362" lvl="2" indent="0">
              <a:buNone/>
            </a:pPr>
            <a:endParaRPr lang="en-GB" sz="1600" dirty="0"/>
          </a:p>
          <a:p>
            <a:pPr marL="0" indent="0">
              <a:buNone/>
            </a:pPr>
            <a:r>
              <a:rPr lang="en-GB" dirty="0"/>
              <a:t>(Assuming, for simplicity at this stage, a flat and unchanging yield curve and an unchanging spread curve)</a:t>
            </a:r>
          </a:p>
        </p:txBody>
      </p:sp>
      <p:sp>
        <p:nvSpPr>
          <p:cNvPr id="8" name="Text Placeholder 7">
            <a:extLst>
              <a:ext uri="{FF2B5EF4-FFF2-40B4-BE49-F238E27FC236}">
                <a16:creationId xmlns:a16="http://schemas.microsoft.com/office/drawing/2014/main" id="{05015E4A-CF0C-1C08-1D11-B6687B0574C2}"/>
              </a:ext>
            </a:extLst>
          </p:cNvPr>
          <p:cNvSpPr>
            <a:spLocks noGrp="1"/>
          </p:cNvSpPr>
          <p:nvPr>
            <p:ph type="body" sz="quarter" idx="13"/>
          </p:nvPr>
        </p:nvSpPr>
        <p:spPr>
          <a:xfrm>
            <a:off x="2624972" y="5760243"/>
            <a:ext cx="4656056" cy="492443"/>
          </a:xfrm>
        </p:spPr>
        <p:txBody>
          <a:bodyPr/>
          <a:lstStyle/>
          <a:p>
            <a:r>
              <a:rPr lang="en-GB" dirty="0"/>
              <a:t>Hence if you know the probability of these changes, you can calculate the expected return of your bond</a:t>
            </a:r>
          </a:p>
        </p:txBody>
      </p:sp>
      <p:sp>
        <p:nvSpPr>
          <p:cNvPr id="9" name="Title 8">
            <a:extLst>
              <a:ext uri="{FF2B5EF4-FFF2-40B4-BE49-F238E27FC236}">
                <a16:creationId xmlns:a16="http://schemas.microsoft.com/office/drawing/2014/main" id="{90C033AC-FC9E-FD22-1E60-A79A648F11DF}"/>
              </a:ext>
            </a:extLst>
          </p:cNvPr>
          <p:cNvSpPr>
            <a:spLocks noGrp="1"/>
          </p:cNvSpPr>
          <p:nvPr>
            <p:ph type="title"/>
          </p:nvPr>
        </p:nvSpPr>
        <p:spPr/>
        <p:txBody>
          <a:bodyPr/>
          <a:lstStyle/>
          <a:p>
            <a:r>
              <a:rPr lang="en-GB" dirty="0"/>
              <a:t>The effect of migration on return</a:t>
            </a:r>
          </a:p>
        </p:txBody>
      </p:sp>
      <p:cxnSp>
        <p:nvCxnSpPr>
          <p:cNvPr id="10" name="Straight Arrow Connector 9">
            <a:extLst>
              <a:ext uri="{FF2B5EF4-FFF2-40B4-BE49-F238E27FC236}">
                <a16:creationId xmlns:a16="http://schemas.microsoft.com/office/drawing/2014/main" id="{65CB47C7-1FEB-176A-FEE0-488D8B425939}"/>
              </a:ext>
            </a:extLst>
          </p:cNvPr>
          <p:cNvCxnSpPr>
            <a:cxnSpLocks/>
          </p:cNvCxnSpPr>
          <p:nvPr/>
        </p:nvCxnSpPr>
        <p:spPr bwMode="auto">
          <a:xfrm>
            <a:off x="5484808" y="2985187"/>
            <a:ext cx="1266866" cy="0"/>
          </a:xfrm>
          <a:prstGeom prst="straightConnector1">
            <a:avLst/>
          </a:prstGeom>
          <a:solidFill>
            <a:schemeClr val="accent1"/>
          </a:solidFill>
          <a:ln w="31750" cap="flat" cmpd="sng" algn="ctr">
            <a:solidFill>
              <a:schemeClr val="accent1"/>
            </a:solidFill>
            <a:prstDash val="solid"/>
            <a:round/>
            <a:headEnd type="none" w="med" len="med"/>
            <a:tailEnd type="arrow"/>
          </a:ln>
          <a:effectLst/>
        </p:spPr>
      </p:cxnSp>
      <p:cxnSp>
        <p:nvCxnSpPr>
          <p:cNvPr id="11" name="Straight Arrow Connector 10">
            <a:extLst>
              <a:ext uri="{FF2B5EF4-FFF2-40B4-BE49-F238E27FC236}">
                <a16:creationId xmlns:a16="http://schemas.microsoft.com/office/drawing/2014/main" id="{AD37E1D3-8BF2-F66E-00A0-AE976D63434A}"/>
              </a:ext>
            </a:extLst>
          </p:cNvPr>
          <p:cNvCxnSpPr>
            <a:cxnSpLocks/>
          </p:cNvCxnSpPr>
          <p:nvPr/>
        </p:nvCxnSpPr>
        <p:spPr bwMode="auto">
          <a:xfrm>
            <a:off x="5688419" y="3258089"/>
            <a:ext cx="1063255" cy="0"/>
          </a:xfrm>
          <a:prstGeom prst="straightConnector1">
            <a:avLst/>
          </a:prstGeom>
          <a:solidFill>
            <a:schemeClr val="accent1"/>
          </a:solidFill>
          <a:ln w="31750" cap="flat" cmpd="sng" algn="ctr">
            <a:solidFill>
              <a:schemeClr val="accent1"/>
            </a:solidFill>
            <a:prstDash val="solid"/>
            <a:round/>
            <a:headEnd type="none" w="med" len="med"/>
            <a:tailEnd type="arrow"/>
          </a:ln>
          <a:effectLst/>
        </p:spPr>
      </p:cxnSp>
      <p:cxnSp>
        <p:nvCxnSpPr>
          <p:cNvPr id="12" name="Straight Arrow Connector 11">
            <a:extLst>
              <a:ext uri="{FF2B5EF4-FFF2-40B4-BE49-F238E27FC236}">
                <a16:creationId xmlns:a16="http://schemas.microsoft.com/office/drawing/2014/main" id="{BEDBA655-D5E8-EF2E-2542-9B113EE54767}"/>
              </a:ext>
            </a:extLst>
          </p:cNvPr>
          <p:cNvCxnSpPr>
            <a:cxnSpLocks/>
          </p:cNvCxnSpPr>
          <p:nvPr/>
        </p:nvCxnSpPr>
        <p:spPr bwMode="auto">
          <a:xfrm>
            <a:off x="5943600" y="3530991"/>
            <a:ext cx="808074" cy="0"/>
          </a:xfrm>
          <a:prstGeom prst="straightConnector1">
            <a:avLst/>
          </a:prstGeom>
          <a:solidFill>
            <a:schemeClr val="accent1"/>
          </a:solidFill>
          <a:ln w="31750" cap="flat" cmpd="sng" algn="ctr">
            <a:solidFill>
              <a:schemeClr val="accent1"/>
            </a:solidFill>
            <a:prstDash val="solid"/>
            <a:round/>
            <a:headEnd type="none" w="med" len="med"/>
            <a:tailEnd type="arrow"/>
          </a:ln>
          <a:effectLst/>
        </p:spPr>
      </p:cxnSp>
      <p:cxnSp>
        <p:nvCxnSpPr>
          <p:cNvPr id="13" name="Straight Arrow Connector 12">
            <a:extLst>
              <a:ext uri="{FF2B5EF4-FFF2-40B4-BE49-F238E27FC236}">
                <a16:creationId xmlns:a16="http://schemas.microsoft.com/office/drawing/2014/main" id="{D559FC05-7721-A1C2-A298-1EAACD69CE5C}"/>
              </a:ext>
            </a:extLst>
          </p:cNvPr>
          <p:cNvCxnSpPr>
            <a:cxnSpLocks/>
          </p:cNvCxnSpPr>
          <p:nvPr/>
        </p:nvCxnSpPr>
        <p:spPr bwMode="auto">
          <a:xfrm>
            <a:off x="6294474" y="3803893"/>
            <a:ext cx="457200" cy="0"/>
          </a:xfrm>
          <a:prstGeom prst="straightConnector1">
            <a:avLst/>
          </a:prstGeom>
          <a:solidFill>
            <a:schemeClr val="accent1"/>
          </a:solidFill>
          <a:ln w="31750" cap="flat" cmpd="sng" algn="ctr">
            <a:solidFill>
              <a:schemeClr val="accent1"/>
            </a:solidFill>
            <a:prstDash val="solid"/>
            <a:round/>
            <a:headEnd type="none" w="med" len="med"/>
            <a:tailEnd type="arrow"/>
          </a:ln>
          <a:effectLst/>
        </p:spPr>
      </p:cxnSp>
    </p:spTree>
    <p:extLst>
      <p:ext uri="{BB962C8B-B14F-4D97-AF65-F5344CB8AC3E}">
        <p14:creationId xmlns:p14="http://schemas.microsoft.com/office/powerpoint/2010/main" val="1147134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Content Placeholder 11">
            <a:extLst>
              <a:ext uri="{FF2B5EF4-FFF2-40B4-BE49-F238E27FC236}">
                <a16:creationId xmlns:a16="http://schemas.microsoft.com/office/drawing/2014/main" id="{57D02F53-1EE2-5EF2-AD51-E05FF42C643D}"/>
              </a:ext>
            </a:extLst>
          </p:cNvPr>
          <p:cNvGraphicFramePr>
            <a:graphicFrameLocks noGrp="1"/>
          </p:cNvGraphicFramePr>
          <p:nvPr>
            <p:ph sz="quarter" idx="18"/>
            <p:extLst>
              <p:ext uri="{D42A27DB-BD31-4B8C-83A1-F6EECF244321}">
                <p14:modId xmlns:p14="http://schemas.microsoft.com/office/powerpoint/2010/main" val="249767977"/>
              </p:ext>
            </p:extLst>
          </p:nvPr>
        </p:nvGraphicFramePr>
        <p:xfrm>
          <a:off x="5643716" y="1813184"/>
          <a:ext cx="3505047" cy="3577866"/>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 Placeholder 4">
            <a:extLst>
              <a:ext uri="{FF2B5EF4-FFF2-40B4-BE49-F238E27FC236}">
                <a16:creationId xmlns:a16="http://schemas.microsoft.com/office/drawing/2014/main" id="{639C1B86-DF3C-ADEF-3F6E-D05E8DE31355}"/>
              </a:ext>
            </a:extLst>
          </p:cNvPr>
          <p:cNvSpPr>
            <a:spLocks noGrp="1"/>
          </p:cNvSpPr>
          <p:nvPr>
            <p:ph type="body" sz="quarter" idx="15"/>
          </p:nvPr>
        </p:nvSpPr>
        <p:spPr>
          <a:xfrm>
            <a:off x="5756019" y="6151853"/>
            <a:ext cx="3392744" cy="138499"/>
          </a:xfrm>
        </p:spPr>
        <p:txBody>
          <a:bodyPr/>
          <a:lstStyle/>
          <a:p>
            <a:pPr algn="r"/>
            <a:r>
              <a:rPr lang="en-GB" dirty="0"/>
              <a:t>Source: ICE, CAIM, October 2024</a:t>
            </a:r>
          </a:p>
        </p:txBody>
      </p:sp>
      <p:sp>
        <p:nvSpPr>
          <p:cNvPr id="6" name="Content Placeholder 5">
            <a:extLst>
              <a:ext uri="{FF2B5EF4-FFF2-40B4-BE49-F238E27FC236}">
                <a16:creationId xmlns:a16="http://schemas.microsoft.com/office/drawing/2014/main" id="{318BC8EF-17E7-46FC-7589-C4775FFEB8B4}"/>
              </a:ext>
            </a:extLst>
          </p:cNvPr>
          <p:cNvSpPr>
            <a:spLocks noGrp="1"/>
          </p:cNvSpPr>
          <p:nvPr>
            <p:ph sz="quarter" idx="14"/>
          </p:nvPr>
        </p:nvSpPr>
        <p:spPr>
          <a:xfrm>
            <a:off x="977901" y="1808421"/>
            <a:ext cx="4439674" cy="3108543"/>
          </a:xfrm>
        </p:spPr>
        <p:txBody>
          <a:bodyPr/>
          <a:lstStyle/>
          <a:p>
            <a:r>
              <a:rPr lang="en-GB" dirty="0"/>
              <a:t>Calculating the returns of government bonds is straightforward, if I assume no chance of default</a:t>
            </a:r>
          </a:p>
          <a:p>
            <a:endParaRPr lang="en-GB" dirty="0"/>
          </a:p>
          <a:p>
            <a:r>
              <a:rPr lang="en-GB" dirty="0"/>
              <a:t>If we adjust the final spread curve we can find the breakeven points at which government bonds and credit bonds, of each rating, give the same returns</a:t>
            </a:r>
          </a:p>
          <a:p>
            <a:endParaRPr lang="en-GB" dirty="0"/>
          </a:p>
          <a:p>
            <a:r>
              <a:rPr lang="en-GB" dirty="0"/>
              <a:t>So if my transition matrix is accurate, and if I hold a diverse portfolio of credit, I know how far credit spreads would have to back up before I would have been better off investing in government bonds of the same maturity</a:t>
            </a:r>
          </a:p>
        </p:txBody>
      </p:sp>
      <p:sp>
        <p:nvSpPr>
          <p:cNvPr id="8" name="Text Placeholder 7">
            <a:extLst>
              <a:ext uri="{FF2B5EF4-FFF2-40B4-BE49-F238E27FC236}">
                <a16:creationId xmlns:a16="http://schemas.microsoft.com/office/drawing/2014/main" id="{06AC6BEB-0AAF-7E33-B1DA-D03344D9E985}"/>
              </a:ext>
            </a:extLst>
          </p:cNvPr>
          <p:cNvSpPr>
            <a:spLocks noGrp="1"/>
          </p:cNvSpPr>
          <p:nvPr>
            <p:ph type="body" sz="quarter" idx="13"/>
          </p:nvPr>
        </p:nvSpPr>
        <p:spPr/>
        <p:txBody>
          <a:bodyPr/>
          <a:lstStyle/>
          <a:p>
            <a:r>
              <a:rPr lang="en-GB" dirty="0"/>
              <a:t>The points at which the returns of credit and government bonds match</a:t>
            </a:r>
          </a:p>
        </p:txBody>
      </p:sp>
      <p:sp>
        <p:nvSpPr>
          <p:cNvPr id="9" name="Title 8">
            <a:extLst>
              <a:ext uri="{FF2B5EF4-FFF2-40B4-BE49-F238E27FC236}">
                <a16:creationId xmlns:a16="http://schemas.microsoft.com/office/drawing/2014/main" id="{DA08A82A-6C19-59E2-33B9-43F0FA063D1E}"/>
              </a:ext>
            </a:extLst>
          </p:cNvPr>
          <p:cNvSpPr>
            <a:spLocks noGrp="1"/>
          </p:cNvSpPr>
          <p:nvPr>
            <p:ph type="title"/>
          </p:nvPr>
        </p:nvSpPr>
        <p:spPr/>
        <p:txBody>
          <a:bodyPr/>
          <a:lstStyle/>
          <a:p>
            <a:r>
              <a:rPr lang="en-GB" dirty="0"/>
              <a:t>Breakeven spreads</a:t>
            </a:r>
          </a:p>
        </p:txBody>
      </p:sp>
      <p:pic>
        <p:nvPicPr>
          <p:cNvPr id="2" name="Picture 1">
            <a:extLst>
              <a:ext uri="{FF2B5EF4-FFF2-40B4-BE49-F238E27FC236}">
                <a16:creationId xmlns:a16="http://schemas.microsoft.com/office/drawing/2014/main" id="{9D54C61A-E85E-5979-DA6E-F8A2F9CCC7E9}"/>
              </a:ext>
            </a:extLst>
          </p:cNvPr>
          <p:cNvPicPr>
            <a:picLocks noChangeAspect="1"/>
          </p:cNvPicPr>
          <p:nvPr/>
        </p:nvPicPr>
        <p:blipFill>
          <a:blip r:embed="rId3"/>
          <a:stretch>
            <a:fillRect/>
          </a:stretch>
        </p:blipFill>
        <p:spPr>
          <a:xfrm>
            <a:off x="4628707" y="5550586"/>
            <a:ext cx="4520056" cy="567685"/>
          </a:xfrm>
          <a:prstGeom prst="rect">
            <a:avLst/>
          </a:prstGeom>
        </p:spPr>
      </p:pic>
    </p:spTree>
    <p:extLst>
      <p:ext uri="{BB962C8B-B14F-4D97-AF65-F5344CB8AC3E}">
        <p14:creationId xmlns:p14="http://schemas.microsoft.com/office/powerpoint/2010/main" val="775256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6FE54FA-E684-69FC-E01E-3E16C252669E}"/>
              </a:ext>
            </a:extLst>
          </p:cNvPr>
          <p:cNvSpPr>
            <a:spLocks noGrp="1"/>
          </p:cNvSpPr>
          <p:nvPr>
            <p:ph type="title"/>
          </p:nvPr>
        </p:nvSpPr>
        <p:spPr>
          <a:xfrm>
            <a:off x="979200" y="343203"/>
            <a:ext cx="6316950" cy="664797"/>
          </a:xfrm>
        </p:spPr>
        <p:txBody>
          <a:bodyPr/>
          <a:lstStyle/>
          <a:p>
            <a:r>
              <a:rPr lang="en-GB" dirty="0"/>
              <a:t>Sensitivity to different</a:t>
            </a:r>
            <a:br>
              <a:rPr lang="en-GB" dirty="0"/>
            </a:br>
            <a:r>
              <a:rPr lang="en-GB" dirty="0"/>
              <a:t>transition matrices</a:t>
            </a:r>
          </a:p>
        </p:txBody>
      </p:sp>
      <p:graphicFrame>
        <p:nvGraphicFramePr>
          <p:cNvPr id="10" name="Table 10">
            <a:extLst>
              <a:ext uri="{FF2B5EF4-FFF2-40B4-BE49-F238E27FC236}">
                <a16:creationId xmlns:a16="http://schemas.microsoft.com/office/drawing/2014/main" id="{EAEA05BC-2D7D-30DB-45A8-F6BD9C598AAB}"/>
              </a:ext>
            </a:extLst>
          </p:cNvPr>
          <p:cNvGraphicFramePr>
            <a:graphicFrameLocks/>
          </p:cNvGraphicFramePr>
          <p:nvPr>
            <p:extLst>
              <p:ext uri="{D42A27DB-BD31-4B8C-83A1-F6EECF244321}">
                <p14:modId xmlns:p14="http://schemas.microsoft.com/office/powerpoint/2010/main" val="745450488"/>
              </p:ext>
            </p:extLst>
          </p:nvPr>
        </p:nvGraphicFramePr>
        <p:xfrm>
          <a:off x="979200" y="1442485"/>
          <a:ext cx="4149387" cy="2263140"/>
        </p:xfrm>
        <a:graphic>
          <a:graphicData uri="http://schemas.openxmlformats.org/drawingml/2006/table">
            <a:tbl>
              <a:tblPr>
                <a:tableStyleId>{5C22544A-7EE6-4342-B048-85BDC9FD1C3A}</a:tableStyleId>
              </a:tblPr>
              <a:tblGrid>
                <a:gridCol w="461043">
                  <a:extLst>
                    <a:ext uri="{9D8B030D-6E8A-4147-A177-3AD203B41FA5}">
                      <a16:colId xmlns:a16="http://schemas.microsoft.com/office/drawing/2014/main" val="2267054660"/>
                    </a:ext>
                  </a:extLst>
                </a:gridCol>
                <a:gridCol w="461043">
                  <a:extLst>
                    <a:ext uri="{9D8B030D-6E8A-4147-A177-3AD203B41FA5}">
                      <a16:colId xmlns:a16="http://schemas.microsoft.com/office/drawing/2014/main" val="1596209568"/>
                    </a:ext>
                  </a:extLst>
                </a:gridCol>
                <a:gridCol w="461043">
                  <a:extLst>
                    <a:ext uri="{9D8B030D-6E8A-4147-A177-3AD203B41FA5}">
                      <a16:colId xmlns:a16="http://schemas.microsoft.com/office/drawing/2014/main" val="406574897"/>
                    </a:ext>
                  </a:extLst>
                </a:gridCol>
                <a:gridCol w="461043">
                  <a:extLst>
                    <a:ext uri="{9D8B030D-6E8A-4147-A177-3AD203B41FA5}">
                      <a16:colId xmlns:a16="http://schemas.microsoft.com/office/drawing/2014/main" val="2782403818"/>
                    </a:ext>
                  </a:extLst>
                </a:gridCol>
                <a:gridCol w="461043">
                  <a:extLst>
                    <a:ext uri="{9D8B030D-6E8A-4147-A177-3AD203B41FA5}">
                      <a16:colId xmlns:a16="http://schemas.microsoft.com/office/drawing/2014/main" val="3799987772"/>
                    </a:ext>
                  </a:extLst>
                </a:gridCol>
                <a:gridCol w="461043">
                  <a:extLst>
                    <a:ext uri="{9D8B030D-6E8A-4147-A177-3AD203B41FA5}">
                      <a16:colId xmlns:a16="http://schemas.microsoft.com/office/drawing/2014/main" val="2961747767"/>
                    </a:ext>
                  </a:extLst>
                </a:gridCol>
                <a:gridCol w="461043">
                  <a:extLst>
                    <a:ext uri="{9D8B030D-6E8A-4147-A177-3AD203B41FA5}">
                      <a16:colId xmlns:a16="http://schemas.microsoft.com/office/drawing/2014/main" val="2424082357"/>
                    </a:ext>
                  </a:extLst>
                </a:gridCol>
                <a:gridCol w="461043">
                  <a:extLst>
                    <a:ext uri="{9D8B030D-6E8A-4147-A177-3AD203B41FA5}">
                      <a16:colId xmlns:a16="http://schemas.microsoft.com/office/drawing/2014/main" val="759574193"/>
                    </a:ext>
                  </a:extLst>
                </a:gridCol>
                <a:gridCol w="461043">
                  <a:extLst>
                    <a:ext uri="{9D8B030D-6E8A-4147-A177-3AD203B41FA5}">
                      <a16:colId xmlns:a16="http://schemas.microsoft.com/office/drawing/2014/main" val="2783199934"/>
                    </a:ext>
                  </a:extLst>
                </a:gridCol>
              </a:tblGrid>
              <a:tr h="222999">
                <a:tc>
                  <a:txBody>
                    <a:bodyPr/>
                    <a:lstStyle/>
                    <a:p>
                      <a:pPr algn="ctr"/>
                      <a:endParaRPr lang="en-GB" sz="1050" b="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GB" sz="1050" b="0" dirty="0"/>
                        <a:t>AAA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GB" sz="1050" b="0" dirty="0"/>
                        <a:t>AA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GB" sz="1050" b="0" dirty="0"/>
                        <a:t>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GB" sz="1050" b="0" dirty="0"/>
                        <a:t>BBB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GB" sz="1050" b="0" dirty="0"/>
                        <a:t>BB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GB" sz="1050" b="0" dirty="0"/>
                        <a:t>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GB" sz="1050" b="0" dirty="0"/>
                        <a:t>CCC</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GB" sz="1050" b="0" dirty="0"/>
                        <a:t>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2182252302"/>
                  </a:ext>
                </a:extLst>
              </a:tr>
              <a:tr h="222999">
                <a:tc>
                  <a:txBody>
                    <a:bodyPr/>
                    <a:lstStyle/>
                    <a:p>
                      <a:pPr algn="ctr"/>
                      <a:r>
                        <a:rPr lang="en-GB" sz="1050" b="0" dirty="0"/>
                        <a:t>AAA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92.18%</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6.51%</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1.04%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0.25%</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0.02%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2498671129"/>
                  </a:ext>
                </a:extLst>
              </a:tr>
              <a:tr h="222999">
                <a:tc>
                  <a:txBody>
                    <a:bodyPr/>
                    <a:lstStyle/>
                    <a:p>
                      <a:pPr algn="ctr"/>
                      <a:r>
                        <a:rPr lang="en-GB" sz="1050" b="0" dirty="0"/>
                        <a:t>AA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1.29%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91.62%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6.11%</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0.70%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0.18%</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0.03%</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a:solidFill>
                            <a:schemeClr val="dk1"/>
                          </a:solidFill>
                          <a:latin typeface="+mn-lt"/>
                          <a:ea typeface="+mn-ea"/>
                          <a:cs typeface="+mn-cs"/>
                        </a:rPr>
                        <a:t>0.00%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a:solidFill>
                            <a:schemeClr val="dk1"/>
                          </a:solidFill>
                          <a:latin typeface="+mn-lt"/>
                          <a:ea typeface="+mn-ea"/>
                          <a:cs typeface="+mn-cs"/>
                        </a:rPr>
                        <a:t>0.07%</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4128953483"/>
                  </a:ext>
                </a:extLst>
              </a:tr>
              <a:tr h="222999">
                <a:tc>
                  <a:txBody>
                    <a:bodyPr/>
                    <a:lstStyle/>
                    <a:p>
                      <a:pPr algn="ctr"/>
                      <a:r>
                        <a:rPr lang="en-GB" sz="1050" b="0" dirty="0"/>
                        <a:t>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a:solidFill>
                            <a:schemeClr val="dk1"/>
                          </a:solidFill>
                          <a:latin typeface="+mn-lt"/>
                          <a:ea typeface="+mn-ea"/>
                          <a:cs typeface="+mn-cs"/>
                        </a:rPr>
                        <a:t>0.08%</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a:solidFill>
                            <a:schemeClr val="dk1"/>
                          </a:solidFill>
                          <a:latin typeface="+mn-lt"/>
                          <a:ea typeface="+mn-ea"/>
                          <a:cs typeface="+mn-cs"/>
                        </a:rPr>
                        <a:t>2.50%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91.36%</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5.11%</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0.69%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a:solidFill>
                            <a:schemeClr val="dk1"/>
                          </a:solidFill>
                          <a:latin typeface="+mn-lt"/>
                          <a:ea typeface="+mn-ea"/>
                          <a:cs typeface="+mn-cs"/>
                        </a:rPr>
                        <a:t>0.11%</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a:solidFill>
                            <a:schemeClr val="dk1"/>
                          </a:solidFill>
                          <a:latin typeface="+mn-lt"/>
                          <a:ea typeface="+mn-ea"/>
                          <a:cs typeface="+mn-cs"/>
                        </a:rPr>
                        <a:t>0.02%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a:solidFill>
                            <a:schemeClr val="dk1"/>
                          </a:solidFill>
                          <a:latin typeface="+mn-lt"/>
                          <a:ea typeface="+mn-ea"/>
                          <a:cs typeface="+mn-cs"/>
                        </a:rPr>
                        <a:t>0.13%</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4075224948"/>
                  </a:ext>
                </a:extLst>
              </a:tr>
              <a:tr h="222999">
                <a:tc>
                  <a:txBody>
                    <a:bodyPr/>
                    <a:lstStyle/>
                    <a:p>
                      <a:pPr algn="ctr"/>
                      <a:r>
                        <a:rPr lang="en-GB" sz="1050" b="0" dirty="0"/>
                        <a:t>BBB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a:solidFill>
                            <a:schemeClr val="dk1"/>
                          </a:solidFill>
                          <a:latin typeface="+mn-lt"/>
                          <a:ea typeface="+mn-ea"/>
                          <a:cs typeface="+mn-cs"/>
                        </a:rPr>
                        <a:t>0.04%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a:solidFill>
                            <a:schemeClr val="dk1"/>
                          </a:solidFill>
                          <a:latin typeface="+mn-lt"/>
                          <a:ea typeface="+mn-ea"/>
                          <a:cs typeface="+mn-cs"/>
                        </a:rPr>
                        <a:t>0.27%</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4.22%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a:solidFill>
                            <a:schemeClr val="dk1"/>
                          </a:solidFill>
                          <a:latin typeface="+mn-lt"/>
                          <a:ea typeface="+mn-ea"/>
                          <a:cs typeface="+mn-cs"/>
                        </a:rPr>
                        <a:t>89.16%</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5.25%</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0.68%</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a:solidFill>
                            <a:schemeClr val="dk1"/>
                          </a:solidFill>
                          <a:latin typeface="+mn-lt"/>
                          <a:ea typeface="+mn-ea"/>
                          <a:cs typeface="+mn-cs"/>
                        </a:rPr>
                        <a:t>0.07%</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a:solidFill>
                            <a:schemeClr val="dk1"/>
                          </a:solidFill>
                          <a:latin typeface="+mn-lt"/>
                          <a:ea typeface="+mn-ea"/>
                          <a:cs typeface="+mn-cs"/>
                        </a:rPr>
                        <a:t>0.31%</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922790104"/>
                  </a:ext>
                </a:extLst>
              </a:tr>
              <a:tr h="222999">
                <a:tc>
                  <a:txBody>
                    <a:bodyPr/>
                    <a:lstStyle/>
                    <a:p>
                      <a:pPr algn="ctr"/>
                      <a:r>
                        <a:rPr lang="en-GB" sz="1050" b="0" dirty="0"/>
                        <a:t>BB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a:solidFill>
                            <a:schemeClr val="dk1"/>
                          </a:solidFill>
                          <a:latin typeface="+mn-lt"/>
                          <a:ea typeface="+mn-ea"/>
                          <a:cs typeface="+mn-cs"/>
                        </a:rPr>
                        <a:t>0.02%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a:solidFill>
                            <a:schemeClr val="dk1"/>
                          </a:solidFill>
                          <a:latin typeface="+mn-lt"/>
                          <a:ea typeface="+mn-ea"/>
                          <a:cs typeface="+mn-cs"/>
                        </a:rPr>
                        <a:t>0.09%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0.44%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5.11%</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87.08%</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5.57%</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0.46%</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a:solidFill>
                            <a:schemeClr val="dk1"/>
                          </a:solidFill>
                          <a:latin typeface="+mn-lt"/>
                          <a:ea typeface="+mn-ea"/>
                          <a:cs typeface="+mn-cs"/>
                        </a:rPr>
                        <a:t>1.23%</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2716671749"/>
                  </a:ext>
                </a:extLst>
              </a:tr>
              <a:tr h="222999">
                <a:tc>
                  <a:txBody>
                    <a:bodyPr/>
                    <a:lstStyle/>
                    <a:p>
                      <a:pPr algn="ctr"/>
                      <a:r>
                        <a:rPr lang="en-GB" sz="1050" b="0" dirty="0"/>
                        <a:t>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a:solidFill>
                            <a:schemeClr val="dk1"/>
                          </a:solidFill>
                          <a:latin typeface="+mn-lt"/>
                          <a:ea typeface="+mn-ea"/>
                          <a:cs typeface="+mn-cs"/>
                        </a:rPr>
                        <a:t>0.04%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a:solidFill>
                            <a:schemeClr val="dk1"/>
                          </a:solidFill>
                          <a:latin typeface="+mn-lt"/>
                          <a:ea typeface="+mn-ea"/>
                          <a:cs typeface="+mn-cs"/>
                        </a:rPr>
                        <a:t>0.14%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0.69%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6.52%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85.20%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3.54%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3.87%</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602047091"/>
                  </a:ext>
                </a:extLst>
              </a:tr>
              <a:tr h="222999">
                <a:tc>
                  <a:txBody>
                    <a:bodyPr/>
                    <a:lstStyle/>
                    <a:p>
                      <a:pPr algn="ctr"/>
                      <a:r>
                        <a:rPr lang="en-GB" sz="1050" b="0" dirty="0"/>
                        <a:t>CCC</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a:solidFill>
                            <a:schemeClr val="dk1"/>
                          </a:solidFill>
                          <a:latin typeface="+mn-lt"/>
                          <a:ea typeface="+mn-ea"/>
                          <a:cs typeface="+mn-cs"/>
                        </a:rPr>
                        <a:t>0.02%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a:solidFill>
                            <a:schemeClr val="dk1"/>
                          </a:solidFill>
                          <a:latin typeface="+mn-lt"/>
                          <a:ea typeface="+mn-ea"/>
                          <a:cs typeface="+mn-cs"/>
                        </a:rPr>
                        <a:t>0.04%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a:solidFill>
                            <a:schemeClr val="dk1"/>
                          </a:solidFill>
                          <a:latin typeface="+mn-lt"/>
                          <a:ea typeface="+mn-ea"/>
                          <a:cs typeface="+mn-cs"/>
                        </a:rPr>
                        <a:t>0.37%</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1.45%</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6.00%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78.30%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13.82%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851069611"/>
                  </a:ext>
                </a:extLst>
              </a:tr>
              <a:tr h="222999">
                <a:tc>
                  <a:txBody>
                    <a:bodyPr/>
                    <a:lstStyle/>
                    <a:p>
                      <a:pPr algn="ctr"/>
                      <a:r>
                        <a:rPr lang="en-GB" sz="1050" b="0" dirty="0"/>
                        <a:t>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100%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419177205"/>
                  </a:ext>
                </a:extLst>
              </a:tr>
            </a:tbl>
          </a:graphicData>
        </a:graphic>
      </p:graphicFrame>
      <p:graphicFrame>
        <p:nvGraphicFramePr>
          <p:cNvPr id="11" name="Table 10">
            <a:extLst>
              <a:ext uri="{FF2B5EF4-FFF2-40B4-BE49-F238E27FC236}">
                <a16:creationId xmlns:a16="http://schemas.microsoft.com/office/drawing/2014/main" id="{569235F3-EDB4-5398-25B1-1DF1874F5D8A}"/>
              </a:ext>
            </a:extLst>
          </p:cNvPr>
          <p:cNvGraphicFramePr>
            <a:graphicFrameLocks/>
          </p:cNvGraphicFramePr>
          <p:nvPr>
            <p:extLst>
              <p:ext uri="{D42A27DB-BD31-4B8C-83A1-F6EECF244321}">
                <p14:modId xmlns:p14="http://schemas.microsoft.com/office/powerpoint/2010/main" val="182636352"/>
              </p:ext>
            </p:extLst>
          </p:nvPr>
        </p:nvGraphicFramePr>
        <p:xfrm>
          <a:off x="5280987" y="1442485"/>
          <a:ext cx="4149387" cy="2263140"/>
        </p:xfrm>
        <a:graphic>
          <a:graphicData uri="http://schemas.openxmlformats.org/drawingml/2006/table">
            <a:tbl>
              <a:tblPr>
                <a:tableStyleId>{5C22544A-7EE6-4342-B048-85BDC9FD1C3A}</a:tableStyleId>
              </a:tblPr>
              <a:tblGrid>
                <a:gridCol w="461043">
                  <a:extLst>
                    <a:ext uri="{9D8B030D-6E8A-4147-A177-3AD203B41FA5}">
                      <a16:colId xmlns:a16="http://schemas.microsoft.com/office/drawing/2014/main" val="2267054660"/>
                    </a:ext>
                  </a:extLst>
                </a:gridCol>
                <a:gridCol w="461043">
                  <a:extLst>
                    <a:ext uri="{9D8B030D-6E8A-4147-A177-3AD203B41FA5}">
                      <a16:colId xmlns:a16="http://schemas.microsoft.com/office/drawing/2014/main" val="1596209568"/>
                    </a:ext>
                  </a:extLst>
                </a:gridCol>
                <a:gridCol w="461043">
                  <a:extLst>
                    <a:ext uri="{9D8B030D-6E8A-4147-A177-3AD203B41FA5}">
                      <a16:colId xmlns:a16="http://schemas.microsoft.com/office/drawing/2014/main" val="406574897"/>
                    </a:ext>
                  </a:extLst>
                </a:gridCol>
                <a:gridCol w="461043">
                  <a:extLst>
                    <a:ext uri="{9D8B030D-6E8A-4147-A177-3AD203B41FA5}">
                      <a16:colId xmlns:a16="http://schemas.microsoft.com/office/drawing/2014/main" val="2782403818"/>
                    </a:ext>
                  </a:extLst>
                </a:gridCol>
                <a:gridCol w="461043">
                  <a:extLst>
                    <a:ext uri="{9D8B030D-6E8A-4147-A177-3AD203B41FA5}">
                      <a16:colId xmlns:a16="http://schemas.microsoft.com/office/drawing/2014/main" val="3799987772"/>
                    </a:ext>
                  </a:extLst>
                </a:gridCol>
                <a:gridCol w="461043">
                  <a:extLst>
                    <a:ext uri="{9D8B030D-6E8A-4147-A177-3AD203B41FA5}">
                      <a16:colId xmlns:a16="http://schemas.microsoft.com/office/drawing/2014/main" val="2961747767"/>
                    </a:ext>
                  </a:extLst>
                </a:gridCol>
                <a:gridCol w="461043">
                  <a:extLst>
                    <a:ext uri="{9D8B030D-6E8A-4147-A177-3AD203B41FA5}">
                      <a16:colId xmlns:a16="http://schemas.microsoft.com/office/drawing/2014/main" val="2424082357"/>
                    </a:ext>
                  </a:extLst>
                </a:gridCol>
                <a:gridCol w="461043">
                  <a:extLst>
                    <a:ext uri="{9D8B030D-6E8A-4147-A177-3AD203B41FA5}">
                      <a16:colId xmlns:a16="http://schemas.microsoft.com/office/drawing/2014/main" val="759574193"/>
                    </a:ext>
                  </a:extLst>
                </a:gridCol>
                <a:gridCol w="461043">
                  <a:extLst>
                    <a:ext uri="{9D8B030D-6E8A-4147-A177-3AD203B41FA5}">
                      <a16:colId xmlns:a16="http://schemas.microsoft.com/office/drawing/2014/main" val="2783199934"/>
                    </a:ext>
                  </a:extLst>
                </a:gridCol>
              </a:tblGrid>
              <a:tr h="222999">
                <a:tc>
                  <a:txBody>
                    <a:bodyPr/>
                    <a:lstStyle/>
                    <a:p>
                      <a:pPr algn="ctr"/>
                      <a:endParaRPr lang="en-GB" sz="105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GB" sz="1050" dirty="0"/>
                        <a:t>AAA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GB" sz="1050" dirty="0"/>
                        <a:t>AA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GB" sz="1050" dirty="0"/>
                        <a:t>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GB" sz="1050" dirty="0"/>
                        <a:t>BBB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GB" sz="1050" dirty="0"/>
                        <a:t>BB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GB" sz="1050" dirty="0"/>
                        <a:t>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GB" sz="1050" dirty="0"/>
                        <a:t>CCC</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GB" sz="1050" dirty="0"/>
                        <a:t>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2182252302"/>
                  </a:ext>
                </a:extLst>
              </a:tr>
              <a:tr h="222999">
                <a:tc>
                  <a:txBody>
                    <a:bodyPr/>
                    <a:lstStyle/>
                    <a:p>
                      <a:pPr algn="ctr"/>
                      <a:r>
                        <a:rPr lang="en-GB" sz="1050" dirty="0"/>
                        <a:t>AAA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dirty="0">
                          <a:solidFill>
                            <a:schemeClr val="dk1"/>
                          </a:solidFill>
                          <a:latin typeface="+mn-lt"/>
                          <a:ea typeface="+mn-ea"/>
                          <a:cs typeface="+mn-cs"/>
                        </a:rPr>
                        <a:t>91.40%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dirty="0">
                          <a:solidFill>
                            <a:schemeClr val="dk1"/>
                          </a:solidFill>
                          <a:latin typeface="+mn-lt"/>
                          <a:ea typeface="+mn-ea"/>
                          <a:cs typeface="+mn-cs"/>
                        </a:rPr>
                        <a:t>7.87%</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dirty="0">
                          <a:solidFill>
                            <a:schemeClr val="dk1"/>
                          </a:solidFill>
                          <a:latin typeface="+mn-lt"/>
                          <a:ea typeface="+mn-ea"/>
                          <a:cs typeface="+mn-cs"/>
                        </a:rPr>
                        <a:t>0.67%</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0.03%</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0.03%</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0.00%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0.00%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0.00%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2498671129"/>
                  </a:ext>
                </a:extLst>
              </a:tr>
              <a:tr h="222999">
                <a:tc>
                  <a:txBody>
                    <a:bodyPr/>
                    <a:lstStyle/>
                    <a:p>
                      <a:pPr algn="ctr"/>
                      <a:r>
                        <a:rPr lang="en-GB" sz="1050" dirty="0"/>
                        <a:t>AA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dirty="0">
                          <a:solidFill>
                            <a:schemeClr val="dk1"/>
                          </a:solidFill>
                          <a:latin typeface="+mn-lt"/>
                          <a:ea typeface="+mn-ea"/>
                          <a:cs typeface="+mn-cs"/>
                        </a:rPr>
                        <a:t>1.10%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dirty="0">
                          <a:solidFill>
                            <a:schemeClr val="dk1"/>
                          </a:solidFill>
                          <a:latin typeface="+mn-lt"/>
                          <a:ea typeface="+mn-ea"/>
                          <a:cs typeface="+mn-cs"/>
                        </a:rPr>
                        <a:t>91.09%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dirty="0">
                          <a:solidFill>
                            <a:schemeClr val="dk1"/>
                          </a:solidFill>
                          <a:latin typeface="+mn-lt"/>
                          <a:ea typeface="+mn-ea"/>
                          <a:cs typeface="+mn-cs"/>
                        </a:rPr>
                        <a:t>7.43%</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0.30%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0.04%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0.02%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0.01%</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0.02%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4128953483"/>
                  </a:ext>
                </a:extLst>
              </a:tr>
              <a:tr h="222999">
                <a:tc>
                  <a:txBody>
                    <a:bodyPr/>
                    <a:lstStyle/>
                    <a:p>
                      <a:pPr algn="ctr"/>
                      <a:r>
                        <a:rPr lang="en-GB" sz="1050" dirty="0"/>
                        <a:t>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0.07%</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dirty="0">
                          <a:solidFill>
                            <a:schemeClr val="dk1"/>
                          </a:solidFill>
                          <a:latin typeface="+mn-lt"/>
                          <a:ea typeface="+mn-ea"/>
                          <a:cs typeface="+mn-cs"/>
                        </a:rPr>
                        <a:t>2.96%</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dirty="0">
                          <a:solidFill>
                            <a:schemeClr val="dk1"/>
                          </a:solidFill>
                          <a:latin typeface="+mn-lt"/>
                          <a:ea typeface="+mn-ea"/>
                          <a:cs typeface="+mn-cs"/>
                        </a:rPr>
                        <a:t>91.15%</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dirty="0">
                          <a:solidFill>
                            <a:schemeClr val="dk1"/>
                          </a:solidFill>
                          <a:latin typeface="+mn-lt"/>
                          <a:ea typeface="+mn-ea"/>
                          <a:cs typeface="+mn-cs"/>
                        </a:rPr>
                        <a:t>5.18%</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0.49%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0.09%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0.03%</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0.03%</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4075224948"/>
                  </a:ext>
                </a:extLst>
              </a:tr>
              <a:tr h="222999">
                <a:tc>
                  <a:txBody>
                    <a:bodyPr/>
                    <a:lstStyle/>
                    <a:p>
                      <a:pPr algn="ctr"/>
                      <a:r>
                        <a:rPr lang="en-GB" sz="1050" dirty="0"/>
                        <a:t>BBB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dirty="0">
                          <a:solidFill>
                            <a:schemeClr val="dk1"/>
                          </a:solidFill>
                          <a:latin typeface="+mn-lt"/>
                          <a:ea typeface="+mn-ea"/>
                          <a:cs typeface="+mn-cs"/>
                        </a:rPr>
                        <a:t>0.05%</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0.20%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5.05%</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dirty="0">
                          <a:solidFill>
                            <a:schemeClr val="dk1"/>
                          </a:solidFill>
                          <a:latin typeface="+mn-lt"/>
                          <a:ea typeface="+mn-ea"/>
                          <a:cs typeface="+mn-cs"/>
                        </a:rPr>
                        <a:t>89.07%</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dirty="0">
                          <a:solidFill>
                            <a:schemeClr val="dk1"/>
                          </a:solidFill>
                          <a:latin typeface="+mn-lt"/>
                          <a:ea typeface="+mn-ea"/>
                          <a:cs typeface="+mn-cs"/>
                        </a:rPr>
                        <a:t>4.40%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0.82%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0.24%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0.17%</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922790104"/>
                  </a:ext>
                </a:extLst>
              </a:tr>
              <a:tr h="222999">
                <a:tc>
                  <a:txBody>
                    <a:bodyPr/>
                    <a:lstStyle/>
                    <a:p>
                      <a:pPr algn="ctr"/>
                      <a:r>
                        <a:rPr lang="en-GB" sz="1050" dirty="0"/>
                        <a:t>BB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0.01%</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0.06%</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0.43%</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dirty="0">
                          <a:solidFill>
                            <a:schemeClr val="dk1"/>
                          </a:solidFill>
                          <a:latin typeface="+mn-lt"/>
                          <a:ea typeface="+mn-ea"/>
                          <a:cs typeface="+mn-cs"/>
                        </a:rPr>
                        <a:t>6.24%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dirty="0">
                          <a:solidFill>
                            <a:schemeClr val="dk1"/>
                          </a:solidFill>
                          <a:latin typeface="+mn-lt"/>
                          <a:ea typeface="+mn-ea"/>
                          <a:cs typeface="+mn-cs"/>
                        </a:rPr>
                        <a:t>83.62%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dirty="0">
                          <a:solidFill>
                            <a:schemeClr val="dk1"/>
                          </a:solidFill>
                          <a:latin typeface="+mn-lt"/>
                          <a:ea typeface="+mn-ea"/>
                          <a:cs typeface="+mn-cs"/>
                        </a:rPr>
                        <a:t>7.77%</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0.67%</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1.19%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2716671749"/>
                  </a:ext>
                </a:extLst>
              </a:tr>
              <a:tr h="222999">
                <a:tc>
                  <a:txBody>
                    <a:bodyPr/>
                    <a:lstStyle/>
                    <a:p>
                      <a:pPr algn="ctr"/>
                      <a:r>
                        <a:rPr lang="en-GB" sz="1050" dirty="0"/>
                        <a:t>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0.01%</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0.04%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0.15%</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0.39%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5.63%</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dirty="0">
                          <a:solidFill>
                            <a:schemeClr val="dk1"/>
                          </a:solidFill>
                          <a:latin typeface="+mn-lt"/>
                          <a:ea typeface="+mn-ea"/>
                          <a:cs typeface="+mn-cs"/>
                        </a:rPr>
                        <a:t>82.73%</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dirty="0">
                          <a:solidFill>
                            <a:schemeClr val="dk1"/>
                          </a:solidFill>
                          <a:latin typeface="+mn-lt"/>
                          <a:ea typeface="+mn-ea"/>
                          <a:cs typeface="+mn-cs"/>
                        </a:rPr>
                        <a:t>6.39%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dirty="0">
                          <a:solidFill>
                            <a:schemeClr val="dk1"/>
                          </a:solidFill>
                          <a:latin typeface="+mn-lt"/>
                          <a:ea typeface="+mn-ea"/>
                          <a:cs typeface="+mn-cs"/>
                        </a:rPr>
                        <a:t>4.66%</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602047091"/>
                  </a:ext>
                </a:extLst>
              </a:tr>
              <a:tr h="222999">
                <a:tc>
                  <a:txBody>
                    <a:bodyPr/>
                    <a:lstStyle/>
                    <a:p>
                      <a:pPr algn="ctr"/>
                      <a:r>
                        <a:rPr lang="en-GB" sz="1050" dirty="0"/>
                        <a:t>CCC</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0.00%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0.02%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0.02%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0.13%</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0.48%</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6.92%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dirty="0">
                          <a:solidFill>
                            <a:schemeClr val="dk1"/>
                          </a:solidFill>
                          <a:latin typeface="+mn-lt"/>
                          <a:ea typeface="+mn-ea"/>
                          <a:cs typeface="+mn-cs"/>
                        </a:rPr>
                        <a:t>66.93%</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dirty="0">
                          <a:solidFill>
                            <a:schemeClr val="dk1"/>
                          </a:solidFill>
                          <a:latin typeface="+mn-lt"/>
                          <a:ea typeface="+mn-ea"/>
                          <a:cs typeface="+mn-cs"/>
                        </a:rPr>
                        <a:t>25.49%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851069611"/>
                  </a:ext>
                </a:extLst>
              </a:tr>
              <a:tr h="222999">
                <a:tc>
                  <a:txBody>
                    <a:bodyPr/>
                    <a:lstStyle/>
                    <a:p>
                      <a:pPr algn="ctr"/>
                      <a:r>
                        <a:rPr lang="en-GB" sz="1050" dirty="0"/>
                        <a:t>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dirty="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dirty="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dirty="0">
                          <a:solidFill>
                            <a:schemeClr val="dk1"/>
                          </a:solidFill>
                          <a:latin typeface="+mn-lt"/>
                          <a:ea typeface="+mn-ea"/>
                          <a:cs typeface="+mn-cs"/>
                        </a:rPr>
                        <a:t>100%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419177205"/>
                  </a:ext>
                </a:extLst>
              </a:tr>
            </a:tbl>
          </a:graphicData>
        </a:graphic>
      </p:graphicFrame>
      <p:sp>
        <p:nvSpPr>
          <p:cNvPr id="14" name="Text Placeholder 7">
            <a:extLst>
              <a:ext uri="{FF2B5EF4-FFF2-40B4-BE49-F238E27FC236}">
                <a16:creationId xmlns:a16="http://schemas.microsoft.com/office/drawing/2014/main" id="{C1CF1601-FF72-EB73-30EE-5113CDF9B982}"/>
              </a:ext>
            </a:extLst>
          </p:cNvPr>
          <p:cNvSpPr txBox="1">
            <a:spLocks/>
          </p:cNvSpPr>
          <p:nvPr/>
        </p:nvSpPr>
        <p:spPr>
          <a:xfrm>
            <a:off x="1818061" y="1143131"/>
            <a:ext cx="2471665" cy="246221"/>
          </a:xfrm>
          <a:prstGeom prst="rect">
            <a:avLst/>
          </a:prstGeom>
        </p:spPr>
        <p:txBody>
          <a:bodyPr vert="horz" wrap="square" lIns="0" tIns="0" rIns="0" bIns="0" rtlCol="0" anchor="ctr" anchorCtr="0">
            <a:spAutoFit/>
          </a:bodyPr>
          <a:lstStyle>
            <a:lvl1pPr marL="0" indent="0" algn="l" defTabSz="914400" rtl="0" eaLnBrk="1" latinLnBrk="0" hangingPunct="1">
              <a:lnSpc>
                <a:spcPct val="100000"/>
              </a:lnSpc>
              <a:spcBef>
                <a:spcPts val="0"/>
              </a:spcBef>
              <a:spcAft>
                <a:spcPts val="0"/>
              </a:spcAft>
              <a:buFont typeface="Arial" panose="020B0604020202020204" pitchFamily="34" charset="0"/>
              <a:buNone/>
              <a:defRPr sz="1600" b="1" i="0" kern="1200">
                <a:solidFill>
                  <a:schemeClr val="accent2"/>
                </a:solidFill>
                <a:latin typeface="+mn-lt"/>
                <a:ea typeface="Open Sans SemiBold" panose="020B0606030504020204" pitchFamily="34" charset="0"/>
                <a:cs typeface="Open Sans SemiBold" panose="020B0606030504020204" pitchFamily="34" charset="0"/>
              </a:defRPr>
            </a:lvl1pPr>
            <a:lvl2pPr marL="180975" indent="0" algn="l" defTabSz="914400" rtl="0" eaLnBrk="1" latinLnBrk="0" hangingPunct="1">
              <a:lnSpc>
                <a:spcPct val="100000"/>
              </a:lnSpc>
              <a:spcBef>
                <a:spcPts val="0"/>
              </a:spcBef>
              <a:spcAft>
                <a:spcPts val="300"/>
              </a:spcAft>
              <a:buFont typeface="System Font Regular"/>
              <a:buNone/>
              <a:defRPr sz="1600" b="0" i="0" kern="1200">
                <a:solidFill>
                  <a:schemeClr val="tx1"/>
                </a:solidFill>
                <a:latin typeface="Source Sans CAIM" panose="020B0303030403020204" pitchFamily="34" charset="0"/>
                <a:ea typeface="Source Sans CAIM" panose="020B0303030403020204" pitchFamily="34" charset="0"/>
                <a:cs typeface="+mn-cs"/>
              </a:defRPr>
            </a:lvl2pPr>
            <a:lvl3pPr marL="360362" indent="0" algn="l" defTabSz="914400" rtl="0" eaLnBrk="1" latinLnBrk="0" hangingPunct="1">
              <a:lnSpc>
                <a:spcPct val="100000"/>
              </a:lnSpc>
              <a:spcBef>
                <a:spcPts val="0"/>
              </a:spcBef>
              <a:spcAft>
                <a:spcPts val="300"/>
              </a:spcAft>
              <a:buFont typeface="Arial" panose="020B0604020202020204" pitchFamily="34" charset="0"/>
              <a:buNone/>
              <a:defRPr sz="1400" b="0" i="0" kern="1200">
                <a:solidFill>
                  <a:schemeClr val="tx1"/>
                </a:solidFill>
                <a:latin typeface="Source Sans CAIM" panose="020B0303030403020204" pitchFamily="34" charset="0"/>
                <a:ea typeface="Source Sans CAIM" panose="020B0303030403020204" pitchFamily="34" charset="0"/>
                <a:cs typeface="+mn-cs"/>
              </a:defRPr>
            </a:lvl3pPr>
            <a:lvl4pPr marL="539750" indent="0" algn="l" defTabSz="914400" rtl="0" eaLnBrk="1" latinLnBrk="0" hangingPunct="1">
              <a:lnSpc>
                <a:spcPct val="100000"/>
              </a:lnSpc>
              <a:spcBef>
                <a:spcPts val="0"/>
              </a:spcBef>
              <a:spcAft>
                <a:spcPts val="300"/>
              </a:spcAft>
              <a:buFont typeface="System Font Regular"/>
              <a:buNone/>
              <a:defRPr sz="1400" b="0" i="0" kern="1200">
                <a:solidFill>
                  <a:schemeClr val="tx1"/>
                </a:solidFill>
                <a:latin typeface="Source Sans CAIM" panose="020B0303030403020204" pitchFamily="34" charset="0"/>
                <a:ea typeface="Source Sans CAIM" panose="020B0303030403020204" pitchFamily="34" charset="0"/>
                <a:cs typeface="+mn-cs"/>
              </a:defRPr>
            </a:lvl4pPr>
            <a:lvl5pPr marL="720725" indent="0" algn="l" defTabSz="914400" rtl="0" eaLnBrk="1" latinLnBrk="0" hangingPunct="1">
              <a:lnSpc>
                <a:spcPct val="100000"/>
              </a:lnSpc>
              <a:spcBef>
                <a:spcPts val="0"/>
              </a:spcBef>
              <a:spcAft>
                <a:spcPts val="300"/>
              </a:spcAft>
              <a:buFont typeface="Arial" panose="020B0604020202020204" pitchFamily="34" charset="0"/>
              <a:buNone/>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GB" dirty="0"/>
              <a:t>Pre-GFC Average 1920-1996</a:t>
            </a:r>
          </a:p>
        </p:txBody>
      </p:sp>
      <p:sp>
        <p:nvSpPr>
          <p:cNvPr id="15" name="Text Placeholder 7">
            <a:extLst>
              <a:ext uri="{FF2B5EF4-FFF2-40B4-BE49-F238E27FC236}">
                <a16:creationId xmlns:a16="http://schemas.microsoft.com/office/drawing/2014/main" id="{E967E38B-40A6-3D8E-1C76-96B8EFA1B8F4}"/>
              </a:ext>
            </a:extLst>
          </p:cNvPr>
          <p:cNvSpPr txBox="1">
            <a:spLocks/>
          </p:cNvSpPr>
          <p:nvPr/>
        </p:nvSpPr>
        <p:spPr>
          <a:xfrm>
            <a:off x="6119848" y="1137137"/>
            <a:ext cx="2471665" cy="246221"/>
          </a:xfrm>
          <a:prstGeom prst="rect">
            <a:avLst/>
          </a:prstGeom>
        </p:spPr>
        <p:txBody>
          <a:bodyPr vert="horz" wrap="square" lIns="0" tIns="0" rIns="0" bIns="0" rtlCol="0" anchor="ctr" anchorCtr="0">
            <a:spAutoFit/>
          </a:bodyPr>
          <a:lstStyle>
            <a:lvl1pPr marL="0" indent="0" algn="l" defTabSz="914400" rtl="0" eaLnBrk="1" latinLnBrk="0" hangingPunct="1">
              <a:lnSpc>
                <a:spcPct val="100000"/>
              </a:lnSpc>
              <a:spcBef>
                <a:spcPts val="0"/>
              </a:spcBef>
              <a:spcAft>
                <a:spcPts val="0"/>
              </a:spcAft>
              <a:buFont typeface="Arial" panose="020B0604020202020204" pitchFamily="34" charset="0"/>
              <a:buNone/>
              <a:defRPr sz="1600" b="1" i="0" kern="1200">
                <a:solidFill>
                  <a:schemeClr val="accent2"/>
                </a:solidFill>
                <a:latin typeface="+mn-lt"/>
                <a:ea typeface="Open Sans SemiBold" panose="020B0606030504020204" pitchFamily="34" charset="0"/>
                <a:cs typeface="Open Sans SemiBold" panose="020B0606030504020204" pitchFamily="34" charset="0"/>
              </a:defRPr>
            </a:lvl1pPr>
            <a:lvl2pPr marL="180975" indent="0" algn="l" defTabSz="914400" rtl="0" eaLnBrk="1" latinLnBrk="0" hangingPunct="1">
              <a:lnSpc>
                <a:spcPct val="100000"/>
              </a:lnSpc>
              <a:spcBef>
                <a:spcPts val="0"/>
              </a:spcBef>
              <a:spcAft>
                <a:spcPts val="300"/>
              </a:spcAft>
              <a:buFont typeface="System Font Regular"/>
              <a:buNone/>
              <a:defRPr sz="1600" b="0" i="0" kern="1200">
                <a:solidFill>
                  <a:schemeClr val="tx1"/>
                </a:solidFill>
                <a:latin typeface="Source Sans CAIM" panose="020B0303030403020204" pitchFamily="34" charset="0"/>
                <a:ea typeface="Source Sans CAIM" panose="020B0303030403020204" pitchFamily="34" charset="0"/>
                <a:cs typeface="+mn-cs"/>
              </a:defRPr>
            </a:lvl2pPr>
            <a:lvl3pPr marL="360362" indent="0" algn="l" defTabSz="914400" rtl="0" eaLnBrk="1" latinLnBrk="0" hangingPunct="1">
              <a:lnSpc>
                <a:spcPct val="100000"/>
              </a:lnSpc>
              <a:spcBef>
                <a:spcPts val="0"/>
              </a:spcBef>
              <a:spcAft>
                <a:spcPts val="300"/>
              </a:spcAft>
              <a:buFont typeface="Arial" panose="020B0604020202020204" pitchFamily="34" charset="0"/>
              <a:buNone/>
              <a:defRPr sz="1400" b="0" i="0" kern="1200">
                <a:solidFill>
                  <a:schemeClr val="tx1"/>
                </a:solidFill>
                <a:latin typeface="Source Sans CAIM" panose="020B0303030403020204" pitchFamily="34" charset="0"/>
                <a:ea typeface="Source Sans CAIM" panose="020B0303030403020204" pitchFamily="34" charset="0"/>
                <a:cs typeface="+mn-cs"/>
              </a:defRPr>
            </a:lvl3pPr>
            <a:lvl4pPr marL="539750" indent="0" algn="l" defTabSz="914400" rtl="0" eaLnBrk="1" latinLnBrk="0" hangingPunct="1">
              <a:lnSpc>
                <a:spcPct val="100000"/>
              </a:lnSpc>
              <a:spcBef>
                <a:spcPts val="0"/>
              </a:spcBef>
              <a:spcAft>
                <a:spcPts val="300"/>
              </a:spcAft>
              <a:buFont typeface="System Font Regular"/>
              <a:buNone/>
              <a:defRPr sz="1400" b="0" i="0" kern="1200">
                <a:solidFill>
                  <a:schemeClr val="tx1"/>
                </a:solidFill>
                <a:latin typeface="Source Sans CAIM" panose="020B0303030403020204" pitchFamily="34" charset="0"/>
                <a:ea typeface="Source Sans CAIM" panose="020B0303030403020204" pitchFamily="34" charset="0"/>
                <a:cs typeface="+mn-cs"/>
              </a:defRPr>
            </a:lvl4pPr>
            <a:lvl5pPr marL="720725" indent="0" algn="l" defTabSz="914400" rtl="0" eaLnBrk="1" latinLnBrk="0" hangingPunct="1">
              <a:lnSpc>
                <a:spcPct val="100000"/>
              </a:lnSpc>
              <a:spcBef>
                <a:spcPts val="0"/>
              </a:spcBef>
              <a:spcAft>
                <a:spcPts val="300"/>
              </a:spcAft>
              <a:buFont typeface="Arial" panose="020B0604020202020204" pitchFamily="34" charset="0"/>
              <a:buNone/>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GB" dirty="0"/>
              <a:t>2008</a:t>
            </a:r>
          </a:p>
        </p:txBody>
      </p:sp>
      <p:sp>
        <p:nvSpPr>
          <p:cNvPr id="16" name="Text Placeholder 4">
            <a:extLst>
              <a:ext uri="{FF2B5EF4-FFF2-40B4-BE49-F238E27FC236}">
                <a16:creationId xmlns:a16="http://schemas.microsoft.com/office/drawing/2014/main" id="{A038A8F8-29F7-7A7C-29C5-86DAACDA2EE8}"/>
              </a:ext>
            </a:extLst>
          </p:cNvPr>
          <p:cNvSpPr txBox="1">
            <a:spLocks/>
          </p:cNvSpPr>
          <p:nvPr/>
        </p:nvSpPr>
        <p:spPr>
          <a:xfrm>
            <a:off x="539331" y="6631136"/>
            <a:ext cx="3392744" cy="138499"/>
          </a:xfrm>
          <a:prstGeom prst="rect">
            <a:avLst/>
          </a:prstGeom>
        </p:spPr>
        <p:txBody>
          <a:bodyPr vert="horz" lIns="0" tIns="0" rIns="0" bIns="0" rtlCol="0" anchor="t" anchorCtr="0">
            <a:spAutoFit/>
          </a:bodyPr>
          <a:lstStyle>
            <a:lvl1pPr marL="0" indent="0" algn="l" defTabSz="914400" rtl="0" eaLnBrk="1" latinLnBrk="0" hangingPunct="1">
              <a:lnSpc>
                <a:spcPct val="100000"/>
              </a:lnSpc>
              <a:spcBef>
                <a:spcPts val="0"/>
              </a:spcBef>
              <a:spcAft>
                <a:spcPts val="0"/>
              </a:spcAft>
              <a:buFont typeface="Arial" panose="020B0604020202020204" pitchFamily="34" charset="0"/>
              <a:buNone/>
              <a:defRPr sz="900" b="0" i="0" kern="1200">
                <a:solidFill>
                  <a:schemeClr val="tx1">
                    <a:lumMod val="75000"/>
                    <a:lumOff val="25000"/>
                  </a:schemeClr>
                </a:solidFill>
                <a:latin typeface="+mn-lt"/>
                <a:ea typeface="Source Sans CAIM" panose="020B0303030403020204" pitchFamily="34" charset="0"/>
                <a:cs typeface="+mn-cs"/>
              </a:defRPr>
            </a:lvl1pPr>
            <a:lvl2pPr marL="180975" indent="0" algn="l" defTabSz="914400" rtl="0" eaLnBrk="1" latinLnBrk="0" hangingPunct="1">
              <a:lnSpc>
                <a:spcPct val="100000"/>
              </a:lnSpc>
              <a:spcBef>
                <a:spcPts val="0"/>
              </a:spcBef>
              <a:spcAft>
                <a:spcPts val="300"/>
              </a:spcAft>
              <a:buFont typeface="System Font Regular"/>
              <a:buNone/>
              <a:defRPr sz="1000" b="0" i="0" kern="1200">
                <a:solidFill>
                  <a:schemeClr val="tx1"/>
                </a:solidFill>
                <a:latin typeface="Source Sans CAIM" panose="020B0303030403020204" pitchFamily="34" charset="0"/>
                <a:ea typeface="Source Sans CAIM" panose="020B0303030403020204" pitchFamily="34" charset="0"/>
                <a:cs typeface="+mn-cs"/>
              </a:defRPr>
            </a:lvl2pPr>
            <a:lvl3pPr marL="360362" indent="0" algn="l" defTabSz="914400" rtl="0" eaLnBrk="1" latinLnBrk="0" hangingPunct="1">
              <a:lnSpc>
                <a:spcPct val="100000"/>
              </a:lnSpc>
              <a:spcBef>
                <a:spcPts val="0"/>
              </a:spcBef>
              <a:spcAft>
                <a:spcPts val="300"/>
              </a:spcAft>
              <a:buFont typeface="Arial" panose="020B0604020202020204" pitchFamily="34" charset="0"/>
              <a:buNone/>
              <a:defRPr sz="1000" b="0" i="0" kern="1200">
                <a:solidFill>
                  <a:schemeClr val="tx1"/>
                </a:solidFill>
                <a:latin typeface="Source Sans CAIM" panose="020B0303030403020204" pitchFamily="34" charset="0"/>
                <a:ea typeface="Source Sans CAIM" panose="020B0303030403020204" pitchFamily="34" charset="0"/>
                <a:cs typeface="+mn-cs"/>
              </a:defRPr>
            </a:lvl3pPr>
            <a:lvl4pPr marL="539750" indent="0" algn="l" defTabSz="914400" rtl="0" eaLnBrk="1" latinLnBrk="0" hangingPunct="1">
              <a:lnSpc>
                <a:spcPct val="100000"/>
              </a:lnSpc>
              <a:spcBef>
                <a:spcPts val="0"/>
              </a:spcBef>
              <a:spcAft>
                <a:spcPts val="300"/>
              </a:spcAft>
              <a:buFont typeface="System Font Regular"/>
              <a:buNone/>
              <a:defRPr sz="1000" b="0" i="0" kern="1200">
                <a:solidFill>
                  <a:schemeClr val="tx1"/>
                </a:solidFill>
                <a:latin typeface="Source Sans CAIM" panose="020B0303030403020204" pitchFamily="34" charset="0"/>
                <a:ea typeface="Source Sans CAIM" panose="020B0303030403020204" pitchFamily="34" charset="0"/>
                <a:cs typeface="+mn-cs"/>
              </a:defRPr>
            </a:lvl4pPr>
            <a:lvl5pPr marL="720725" indent="0" algn="l" defTabSz="914400" rtl="0" eaLnBrk="1" latinLnBrk="0" hangingPunct="1">
              <a:lnSpc>
                <a:spcPct val="100000"/>
              </a:lnSpc>
              <a:spcBef>
                <a:spcPts val="0"/>
              </a:spcBef>
              <a:spcAft>
                <a:spcPts val="300"/>
              </a:spcAft>
              <a:buFont typeface="Arial" panose="020B0604020202020204" pitchFamily="34" charset="0"/>
              <a:buNone/>
              <a:defRPr sz="10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Source: ICE, Moody’s, CAIM, October 2024</a:t>
            </a:r>
          </a:p>
        </p:txBody>
      </p:sp>
      <p:graphicFrame>
        <p:nvGraphicFramePr>
          <p:cNvPr id="4" name="Content Placeholder 11">
            <a:extLst>
              <a:ext uri="{FF2B5EF4-FFF2-40B4-BE49-F238E27FC236}">
                <a16:creationId xmlns:a16="http://schemas.microsoft.com/office/drawing/2014/main" id="{8C037485-A648-42BA-AB24-3BC58485F3D1}"/>
              </a:ext>
            </a:extLst>
          </p:cNvPr>
          <p:cNvGraphicFramePr>
            <a:graphicFrameLocks noGrp="1"/>
          </p:cNvGraphicFramePr>
          <p:nvPr>
            <p:ph sz="quarter" idx="18"/>
            <p:extLst>
              <p:ext uri="{D42A27DB-BD31-4B8C-83A1-F6EECF244321}">
                <p14:modId xmlns:p14="http://schemas.microsoft.com/office/powerpoint/2010/main" val="2401028876"/>
              </p:ext>
            </p:extLst>
          </p:nvPr>
        </p:nvGraphicFramePr>
        <p:xfrm>
          <a:off x="1549263" y="3810655"/>
          <a:ext cx="3224195" cy="198096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ontent Placeholder 11">
            <a:extLst>
              <a:ext uri="{FF2B5EF4-FFF2-40B4-BE49-F238E27FC236}">
                <a16:creationId xmlns:a16="http://schemas.microsoft.com/office/drawing/2014/main" id="{BB262096-D2C1-042A-4D92-86719F134250}"/>
              </a:ext>
            </a:extLst>
          </p:cNvPr>
          <p:cNvGraphicFramePr>
            <a:graphicFrameLocks/>
          </p:cNvGraphicFramePr>
          <p:nvPr>
            <p:extLst>
              <p:ext uri="{D42A27DB-BD31-4B8C-83A1-F6EECF244321}">
                <p14:modId xmlns:p14="http://schemas.microsoft.com/office/powerpoint/2010/main" val="1110675525"/>
              </p:ext>
            </p:extLst>
          </p:nvPr>
        </p:nvGraphicFramePr>
        <p:xfrm>
          <a:off x="5723654" y="3810655"/>
          <a:ext cx="3224195" cy="1980967"/>
        </p:xfrm>
        <a:graphic>
          <a:graphicData uri="http://schemas.openxmlformats.org/drawingml/2006/chart">
            <c:chart xmlns:c="http://schemas.openxmlformats.org/drawingml/2006/chart" xmlns:r="http://schemas.openxmlformats.org/officeDocument/2006/relationships" r:id="rId3"/>
          </a:graphicData>
        </a:graphic>
      </p:graphicFrame>
      <p:pic>
        <p:nvPicPr>
          <p:cNvPr id="2" name="Picture 1">
            <a:extLst>
              <a:ext uri="{FF2B5EF4-FFF2-40B4-BE49-F238E27FC236}">
                <a16:creationId xmlns:a16="http://schemas.microsoft.com/office/drawing/2014/main" id="{B8D20351-11DB-3021-DCCC-51B401C98765}"/>
              </a:ext>
            </a:extLst>
          </p:cNvPr>
          <p:cNvPicPr>
            <a:picLocks noChangeAspect="1"/>
          </p:cNvPicPr>
          <p:nvPr/>
        </p:nvPicPr>
        <p:blipFill>
          <a:blip r:embed="rId4"/>
          <a:stretch>
            <a:fillRect/>
          </a:stretch>
        </p:blipFill>
        <p:spPr>
          <a:xfrm>
            <a:off x="539331" y="5899601"/>
            <a:ext cx="4331243" cy="551835"/>
          </a:xfrm>
          <a:prstGeom prst="rect">
            <a:avLst/>
          </a:prstGeom>
        </p:spPr>
      </p:pic>
      <p:pic>
        <p:nvPicPr>
          <p:cNvPr id="3" name="Picture 2">
            <a:extLst>
              <a:ext uri="{FF2B5EF4-FFF2-40B4-BE49-F238E27FC236}">
                <a16:creationId xmlns:a16="http://schemas.microsoft.com/office/drawing/2014/main" id="{45171D4D-C46D-C6B6-63F8-257FA3AA3B82}"/>
              </a:ext>
            </a:extLst>
          </p:cNvPr>
          <p:cNvPicPr>
            <a:picLocks noChangeAspect="1"/>
          </p:cNvPicPr>
          <p:nvPr/>
        </p:nvPicPr>
        <p:blipFill>
          <a:blip r:embed="rId5"/>
          <a:stretch>
            <a:fillRect/>
          </a:stretch>
        </p:blipFill>
        <p:spPr>
          <a:xfrm>
            <a:off x="5664461" y="5899600"/>
            <a:ext cx="3370539" cy="551835"/>
          </a:xfrm>
          <a:prstGeom prst="rect">
            <a:avLst/>
          </a:prstGeom>
        </p:spPr>
      </p:pic>
    </p:spTree>
    <p:extLst>
      <p:ext uri="{BB962C8B-B14F-4D97-AF65-F5344CB8AC3E}">
        <p14:creationId xmlns:p14="http://schemas.microsoft.com/office/powerpoint/2010/main" val="2211530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FEB5361-9D2E-D9F7-4BA7-533DEBE80188}"/>
              </a:ext>
            </a:extLst>
          </p:cNvPr>
          <p:cNvSpPr>
            <a:spLocks noGrp="1"/>
          </p:cNvSpPr>
          <p:nvPr>
            <p:ph sz="quarter" idx="14"/>
          </p:nvPr>
        </p:nvSpPr>
        <p:spPr>
          <a:xfrm>
            <a:off x="977900" y="1843862"/>
            <a:ext cx="8028448" cy="4078039"/>
          </a:xfrm>
        </p:spPr>
        <p:txBody>
          <a:bodyPr/>
          <a:lstStyle/>
          <a:p>
            <a:r>
              <a:rPr lang="en-GB" dirty="0"/>
              <a:t>Stresses in the credit market have little impact on the cushions for high-quality bonds.</a:t>
            </a:r>
          </a:p>
          <a:p>
            <a:endParaRPr lang="en-GB" dirty="0"/>
          </a:p>
          <a:p>
            <a:r>
              <a:rPr lang="en-GB" dirty="0"/>
              <a:t>High-yield spreads may not adequately compensate for the risks of default.</a:t>
            </a:r>
          </a:p>
          <a:p>
            <a:endParaRPr lang="en-GB" dirty="0"/>
          </a:p>
          <a:p>
            <a:r>
              <a:rPr lang="en-GB" dirty="0"/>
              <a:t>Choosing to invest in high-yield bonds may be unlikely, nevertheless the aim here is to show that some simple mathematics can be a powerful tool in providing a sense-check of markets.</a:t>
            </a:r>
          </a:p>
          <a:p>
            <a:endParaRPr lang="en-GB" dirty="0"/>
          </a:p>
          <a:p>
            <a:r>
              <a:rPr lang="en-GB" dirty="0"/>
              <a:t>In 2020, at the start of the covid pandemic, although some commentators were predicting a higher rate of defaults than in the crisis of 2008-9, high yield spreads did not widen in line with those predictions.</a:t>
            </a:r>
          </a:p>
          <a:p>
            <a:endParaRPr lang="en-GB" dirty="0"/>
          </a:p>
          <a:p>
            <a:r>
              <a:rPr lang="en-GB" dirty="0"/>
              <a:t>High-yield spreads of energy companies and airlines widened more than other industries. Should that then require the use of transition matrices based only on these industries?</a:t>
            </a:r>
          </a:p>
          <a:p>
            <a:endParaRPr lang="en-GB" dirty="0"/>
          </a:p>
          <a:p>
            <a:endParaRPr lang="en-GB" dirty="0"/>
          </a:p>
        </p:txBody>
      </p:sp>
      <p:sp>
        <p:nvSpPr>
          <p:cNvPr id="8" name="Text Placeholder 7">
            <a:extLst>
              <a:ext uri="{FF2B5EF4-FFF2-40B4-BE49-F238E27FC236}">
                <a16:creationId xmlns:a16="http://schemas.microsoft.com/office/drawing/2014/main" id="{7611D49B-EB56-EBE8-0CEA-482076EB68A1}"/>
              </a:ext>
            </a:extLst>
          </p:cNvPr>
          <p:cNvSpPr>
            <a:spLocks noGrp="1"/>
          </p:cNvSpPr>
          <p:nvPr>
            <p:ph type="body" sz="quarter" idx="13"/>
          </p:nvPr>
        </p:nvSpPr>
        <p:spPr>
          <a:xfrm>
            <a:off x="977900" y="1264879"/>
            <a:ext cx="8147050" cy="246221"/>
          </a:xfrm>
        </p:spPr>
        <p:txBody>
          <a:bodyPr/>
          <a:lstStyle/>
          <a:p>
            <a:r>
              <a:rPr lang="en-GB" dirty="0"/>
              <a:t>A little simple mathematics can be useful for checking that the market makes sense</a:t>
            </a:r>
          </a:p>
        </p:txBody>
      </p:sp>
      <p:sp>
        <p:nvSpPr>
          <p:cNvPr id="9" name="Title 8">
            <a:extLst>
              <a:ext uri="{FF2B5EF4-FFF2-40B4-BE49-F238E27FC236}">
                <a16:creationId xmlns:a16="http://schemas.microsoft.com/office/drawing/2014/main" id="{0E493EF6-F6CB-FCF6-D427-4EB81F2A8046}"/>
              </a:ext>
            </a:extLst>
          </p:cNvPr>
          <p:cNvSpPr>
            <a:spLocks noGrp="1"/>
          </p:cNvSpPr>
          <p:nvPr>
            <p:ph type="title"/>
          </p:nvPr>
        </p:nvSpPr>
        <p:spPr/>
        <p:txBody>
          <a:bodyPr/>
          <a:lstStyle/>
          <a:p>
            <a:r>
              <a:rPr lang="en-GB" dirty="0"/>
              <a:t>Evaluating credit risk</a:t>
            </a:r>
          </a:p>
        </p:txBody>
      </p:sp>
    </p:spTree>
    <p:extLst>
      <p:ext uri="{BB962C8B-B14F-4D97-AF65-F5344CB8AC3E}">
        <p14:creationId xmlns:p14="http://schemas.microsoft.com/office/powerpoint/2010/main" val="1041417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7428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6392466"/>
      </p:ext>
    </p:extLst>
  </p:cSld>
  <p:clrMapOvr>
    <a:masterClrMapping/>
  </p:clrMapOvr>
</p:sld>
</file>

<file path=ppt/theme/theme1.xml><?xml version="1.0" encoding="utf-8"?>
<a:theme xmlns:a="http://schemas.openxmlformats.org/drawingml/2006/main" name="Office Theme">
  <a:themeElements>
    <a:clrScheme name="CAIM">
      <a:dk1>
        <a:srgbClr val="2C2824"/>
      </a:dk1>
      <a:lt1>
        <a:srgbClr val="FFFFFF"/>
      </a:lt1>
      <a:dk2>
        <a:srgbClr val="D12E28"/>
      </a:dk2>
      <a:lt2>
        <a:srgbClr val="69B578"/>
      </a:lt2>
      <a:accent1>
        <a:srgbClr val="28264B"/>
      </a:accent1>
      <a:accent2>
        <a:srgbClr val="9A221D"/>
      </a:accent2>
      <a:accent3>
        <a:srgbClr val="707070"/>
      </a:accent3>
      <a:accent4>
        <a:srgbClr val="548BE9"/>
      </a:accent4>
      <a:accent5>
        <a:srgbClr val="82ACB3"/>
      </a:accent5>
      <a:accent6>
        <a:srgbClr val="E6BE8A"/>
      </a:accent6>
      <a:hlink>
        <a:srgbClr val="675D54"/>
      </a:hlink>
      <a:folHlink>
        <a:srgbClr val="9E9388"/>
      </a:folHlink>
    </a:clrScheme>
    <a:fontScheme name="CAIM OpenSans SourceSansCAIM">
      <a:majorFont>
        <a:latin typeface="Open Sans"/>
        <a:ea typeface=""/>
        <a:cs typeface=""/>
      </a:majorFont>
      <a:minorFont>
        <a:latin typeface="Source Sans CAIM"/>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519AE100-2625-4348-BC27-CA6A15F6162E}" vid="{2873D34A-7D07-4342-B9AD-29D302CD21F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CAIM PPTX Template</Template>
  <TotalTime>4500</TotalTime>
  <Words>1163</Words>
  <Application>Microsoft Office PowerPoint</Application>
  <PresentationFormat>A4 Paper (210x297 mm)</PresentationFormat>
  <Paragraphs>303</Paragraphs>
  <Slides>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Open Sans</vt:lpstr>
      <vt:lpstr>Open Sans SemiBold</vt:lpstr>
      <vt:lpstr>Source Sans CAIM</vt:lpstr>
      <vt:lpstr>System Font Regular</vt:lpstr>
      <vt:lpstr>Office Theme</vt:lpstr>
      <vt:lpstr>Breakeven credit spreads</vt:lpstr>
      <vt:lpstr>The attractiveness of credit</vt:lpstr>
      <vt:lpstr>Transition matrices</vt:lpstr>
      <vt:lpstr>The effect of migration on return</vt:lpstr>
      <vt:lpstr>Breakeven spreads</vt:lpstr>
      <vt:lpstr>Sensitivity to different transition matrices</vt:lpstr>
      <vt:lpstr>Evaluating credit risk</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Grava, Roberts</dc:creator>
  <cp:lastModifiedBy>Alan Cubbon</cp:lastModifiedBy>
  <cp:revision>117</cp:revision>
  <dcterms:created xsi:type="dcterms:W3CDTF">2021-11-18T14:21:31Z</dcterms:created>
  <dcterms:modified xsi:type="dcterms:W3CDTF">2024-11-11T07:14:10Z</dcterms:modified>
</cp:coreProperties>
</file>