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
  </p:notesMasterIdLst>
  <p:sldIdLst>
    <p:sldId id="256" r:id="rId2"/>
    <p:sldId id="2102937631" r:id="rId3"/>
    <p:sldId id="2102937639" r:id="rId4"/>
    <p:sldId id="2102937619" r:id="rId5"/>
    <p:sldId id="2102937620" r:id="rId6"/>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878787"/>
    <a:srgbClr val="D12E28"/>
    <a:srgbClr val="06031B"/>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2" autoAdjust="0"/>
    <p:restoredTop sz="96165"/>
  </p:normalViewPr>
  <p:slideViewPr>
    <p:cSldViewPr snapToGrid="0">
      <p:cViewPr varScale="1">
        <p:scale>
          <a:sx n="77" d="100"/>
          <a:sy n="77" d="100"/>
        </p:scale>
        <p:origin x="1063" y="55"/>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11/11/2024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859073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11 November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 </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CAIM (Company Registration No.  02169973) has its registered office at The Rex Building, 62 Queen</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Street, London EC4R 1EB</a:t>
            </a:r>
            <a:r>
              <a:rPr lang="en-GB" sz="1200" dirty="0">
                <a:effectLst/>
                <a:latin typeface="+mn-lt"/>
                <a:ea typeface="Calibri" panose="020F0502020204030204" pitchFamily="34" charset="0"/>
              </a:rPr>
              <a:t>. CAIM is authorised and regulated by the Financial Conduct Authority. ©CAIM 2024.</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54499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11 November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690" r:id="rId22"/>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F29F68-6B6A-084F-8C23-D89DF59BF9C5}"/>
              </a:ext>
            </a:extLst>
          </p:cNvPr>
          <p:cNvSpPr>
            <a:spLocks noGrp="1"/>
          </p:cNvSpPr>
          <p:nvPr>
            <p:ph type="body" sz="quarter" idx="13"/>
          </p:nvPr>
        </p:nvSpPr>
        <p:spPr>
          <a:xfrm>
            <a:off x="6791067" y="6053638"/>
            <a:ext cx="2619788" cy="246221"/>
          </a:xfrm>
        </p:spPr>
        <p:txBody>
          <a:bodyPr/>
          <a:lstStyle/>
          <a:p>
            <a:r>
              <a:rPr lang="en-US" dirty="0" err="1"/>
              <a:t>novemBER</a:t>
            </a:r>
            <a:r>
              <a:rPr lang="en-US" dirty="0"/>
              <a:t> 2024</a:t>
            </a:r>
          </a:p>
        </p:txBody>
      </p:sp>
      <p:sp>
        <p:nvSpPr>
          <p:cNvPr id="6" name="Title 5">
            <a:extLst>
              <a:ext uri="{FF2B5EF4-FFF2-40B4-BE49-F238E27FC236}">
                <a16:creationId xmlns:a16="http://schemas.microsoft.com/office/drawing/2014/main" id="{B9C75BA2-9DB5-0940-92EB-CC8B28D1363B}"/>
              </a:ext>
            </a:extLst>
          </p:cNvPr>
          <p:cNvSpPr>
            <a:spLocks noGrp="1"/>
          </p:cNvSpPr>
          <p:nvPr>
            <p:ph type="ctrTitle"/>
          </p:nvPr>
        </p:nvSpPr>
        <p:spPr>
          <a:xfrm>
            <a:off x="461006" y="5912342"/>
            <a:ext cx="6135738" cy="387798"/>
          </a:xfrm>
        </p:spPr>
        <p:txBody>
          <a:bodyPr/>
          <a:lstStyle/>
          <a:p>
            <a:r>
              <a:rPr lang="en-US" dirty="0"/>
              <a:t>SCENARIO bootstrapping	</a:t>
            </a:r>
            <a:endParaRPr lang="en-US" dirty="0">
              <a:solidFill>
                <a:schemeClr val="bg1">
                  <a:lumMod val="65000"/>
                </a:schemeClr>
              </a:solidFill>
            </a:endParaRPr>
          </a:p>
        </p:txBody>
      </p:sp>
    </p:spTree>
    <p:extLst>
      <p:ext uri="{BB962C8B-B14F-4D97-AF65-F5344CB8AC3E}">
        <p14:creationId xmlns:p14="http://schemas.microsoft.com/office/powerpoint/2010/main" val="313781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Ways of generating scenarios</a:t>
            </a:r>
          </a:p>
        </p:txBody>
      </p:sp>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2" y="1390263"/>
            <a:ext cx="7953990" cy="1800493"/>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To recap: there are several ways of generating scenarios, which include:</a:t>
            </a:r>
          </a:p>
          <a:p>
            <a:pPr lvl="1">
              <a:spcAft>
                <a:spcPts val="1800"/>
              </a:spcAft>
            </a:pPr>
            <a:r>
              <a:rPr lang="en-GB" sz="1800" dirty="0">
                <a:latin typeface="+mn-lt"/>
              </a:rPr>
              <a:t>Using history</a:t>
            </a:r>
          </a:p>
          <a:p>
            <a:pPr lvl="1">
              <a:spcAft>
                <a:spcPts val="1800"/>
              </a:spcAft>
            </a:pPr>
            <a:r>
              <a:rPr lang="en-GB" sz="1800" dirty="0">
                <a:latin typeface="+mn-lt"/>
              </a:rPr>
              <a:t>Monte Carlo simulation</a:t>
            </a:r>
          </a:p>
          <a:p>
            <a:pPr lvl="1">
              <a:spcAft>
                <a:spcPts val="1800"/>
              </a:spcAft>
            </a:pPr>
            <a:r>
              <a:rPr lang="en-GB" sz="1800" dirty="0">
                <a:latin typeface="+mn-lt"/>
              </a:rPr>
              <a:t>Boot-strapping</a:t>
            </a:r>
          </a:p>
        </p:txBody>
      </p:sp>
      <p:sp>
        <p:nvSpPr>
          <p:cNvPr id="2" name="Content Placeholder 13">
            <a:extLst>
              <a:ext uri="{FF2B5EF4-FFF2-40B4-BE49-F238E27FC236}">
                <a16:creationId xmlns:a16="http://schemas.microsoft.com/office/drawing/2014/main" id="{B952D6A5-F6AC-8777-A8BE-6FFBA622DEC8}"/>
              </a:ext>
            </a:extLst>
          </p:cNvPr>
          <p:cNvSpPr txBox="1">
            <a:spLocks/>
          </p:cNvSpPr>
          <p:nvPr/>
        </p:nvSpPr>
        <p:spPr>
          <a:xfrm>
            <a:off x="1063262" y="3766477"/>
            <a:ext cx="7953990" cy="1846659"/>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Boot-strapping is a way of taking short periods from history and combining them to generate </a:t>
            </a:r>
            <a:r>
              <a:rPr lang="en-GB" sz="1800" dirty="0"/>
              <a:t>lots of scenarios of longer length.</a:t>
            </a:r>
          </a:p>
          <a:p>
            <a:pPr>
              <a:spcAft>
                <a:spcPts val="1800"/>
              </a:spcAft>
            </a:pPr>
            <a:endParaRPr lang="en-GB" sz="1800" dirty="0"/>
          </a:p>
          <a:p>
            <a:pPr>
              <a:spcAft>
                <a:spcPts val="1800"/>
              </a:spcAft>
            </a:pPr>
            <a:r>
              <a:rPr lang="en-GB" sz="1800" dirty="0"/>
              <a:t>It takes a small number of historical periods and can generate many times more simulated scenarios.</a:t>
            </a:r>
          </a:p>
        </p:txBody>
      </p:sp>
    </p:spTree>
    <p:extLst>
      <p:ext uri="{BB962C8B-B14F-4D97-AF65-F5344CB8AC3E}">
        <p14:creationId xmlns:p14="http://schemas.microsoft.com/office/powerpoint/2010/main" val="167206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How it works</a:t>
            </a:r>
          </a:p>
        </p:txBody>
      </p:sp>
      <mc:AlternateContent xmlns:mc="http://schemas.openxmlformats.org/markup-compatibility/2006" xmlns:a14="http://schemas.microsoft.com/office/drawing/2010/main">
        <mc:Choice Requires="a14">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2" y="1390263"/>
                <a:ext cx="7953990" cy="1825115"/>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Say we have 100 historical monthly returns.</a:t>
                </a:r>
              </a:p>
              <a:p>
                <a:pPr>
                  <a:spcAft>
                    <a:spcPts val="1800"/>
                  </a:spcAft>
                </a:pPr>
                <a:r>
                  <a:rPr lang="en-GB" sz="1800" dirty="0">
                    <a:latin typeface="+mn-lt"/>
                  </a:rPr>
                  <a:t>To create a simulated annual return we can select 12 monthly returns at random and compound them together.</a:t>
                </a:r>
              </a:p>
              <a:p>
                <a:pPr>
                  <a:spcAft>
                    <a:spcPts val="1800"/>
                  </a:spcAft>
                </a:pPr>
                <a:r>
                  <a:rPr lang="en-GB" sz="1800" dirty="0">
                    <a:latin typeface="+mn-lt"/>
                  </a:rPr>
                  <a:t>There are  </a:t>
                </a:r>
                <a14:m>
                  <m:oMath xmlns:m="http://schemas.openxmlformats.org/officeDocument/2006/math">
                    <m:f>
                      <m:fPr>
                        <m:ctrlPr>
                          <a:rPr lang="en-GB" sz="2400" i="1" smtClean="0">
                            <a:latin typeface="Cambria Math" panose="02040503050406030204" pitchFamily="18" charset="0"/>
                          </a:rPr>
                        </m:ctrlPr>
                      </m:fPr>
                      <m:num>
                        <m:r>
                          <a:rPr lang="en-GB" sz="2400" b="0" i="1" smtClean="0">
                            <a:latin typeface="Cambria Math" panose="02040503050406030204" pitchFamily="18" charset="0"/>
                          </a:rPr>
                          <m:t>100!</m:t>
                        </m:r>
                      </m:num>
                      <m:den>
                        <m:r>
                          <a:rPr lang="en-GB" sz="2400" b="0" i="1" smtClean="0">
                            <a:latin typeface="Cambria Math" panose="02040503050406030204" pitchFamily="18" charset="0"/>
                          </a:rPr>
                          <m:t>88!12!</m:t>
                        </m:r>
                      </m:den>
                    </m:f>
                  </m:oMath>
                </a14:m>
                <a:r>
                  <a:rPr lang="en-GB" sz="2400" dirty="0">
                    <a:latin typeface="+mn-lt"/>
                  </a:rPr>
                  <a:t>  </a:t>
                </a:r>
                <a:r>
                  <a:rPr lang="en-GB" sz="1800" dirty="0">
                    <a:latin typeface="+mn-lt"/>
                  </a:rPr>
                  <a:t>(&gt; 10</a:t>
                </a:r>
                <a:r>
                  <a:rPr lang="en-GB" sz="1800" baseline="30000" dirty="0">
                    <a:latin typeface="+mn-lt"/>
                  </a:rPr>
                  <a:t>15</a:t>
                </a:r>
                <a:r>
                  <a:rPr lang="en-GB" sz="1800" dirty="0">
                    <a:latin typeface="+mn-lt"/>
                  </a:rPr>
                  <a:t>, i.e. a lot of) ways of doing this.</a:t>
                </a:r>
              </a:p>
            </p:txBody>
          </p:sp>
        </mc:Choice>
        <mc:Fallback xmlns="">
          <p:sp>
            <p:nvSpPr>
              <p:cNvPr id="13" name="Content Placeholder 13">
                <a:extLst>
                  <a:ext uri="{FF2B5EF4-FFF2-40B4-BE49-F238E27FC236}">
                    <a16:creationId xmlns:a16="http://schemas.microsoft.com/office/drawing/2014/main" id="{E74639ED-4F6D-973D-7AD8-A365002622EC}"/>
                  </a:ext>
                </a:extLst>
              </p:cNvPr>
              <p:cNvSpPr txBox="1">
                <a:spLocks noRot="1" noChangeAspect="1" noMove="1" noResize="1" noEditPoints="1" noAdjustHandles="1" noChangeArrowheads="1" noChangeShapeType="1" noTextEdit="1"/>
              </p:cNvSpPr>
              <p:nvPr/>
            </p:nvSpPr>
            <p:spPr>
              <a:xfrm>
                <a:off x="1063262" y="1390263"/>
                <a:ext cx="7953990" cy="1825115"/>
              </a:xfrm>
              <a:prstGeom prst="rect">
                <a:avLst/>
              </a:prstGeom>
              <a:blipFill>
                <a:blip r:embed="rId2"/>
                <a:stretch>
                  <a:fillRect l="-1609" t="-4348" b="-2007"/>
                </a:stretch>
              </a:blipFill>
            </p:spPr>
            <p:txBody>
              <a:bodyPr/>
              <a:lstStyle/>
              <a:p>
                <a:r>
                  <a:rPr lang="en-GB">
                    <a:noFill/>
                  </a:rPr>
                  <a:t> </a:t>
                </a:r>
              </a:p>
            </p:txBody>
          </p:sp>
        </mc:Fallback>
      </mc:AlternateContent>
      <p:sp>
        <p:nvSpPr>
          <p:cNvPr id="2" name="Content Placeholder 13">
            <a:extLst>
              <a:ext uri="{FF2B5EF4-FFF2-40B4-BE49-F238E27FC236}">
                <a16:creationId xmlns:a16="http://schemas.microsoft.com/office/drawing/2014/main" id="{B952D6A5-F6AC-8777-A8BE-6FFBA622DEC8}"/>
              </a:ext>
            </a:extLst>
          </p:cNvPr>
          <p:cNvSpPr txBox="1">
            <a:spLocks/>
          </p:cNvSpPr>
          <p:nvPr/>
        </p:nvSpPr>
        <p:spPr>
          <a:xfrm>
            <a:off x="1063262" y="3624714"/>
            <a:ext cx="7953990" cy="2123658"/>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So even if we generate 1,000 years’ worth of scenarios, they will still be practically independent of each other.</a:t>
            </a:r>
          </a:p>
          <a:p>
            <a:pPr>
              <a:spcAft>
                <a:spcPts val="1800"/>
              </a:spcAft>
            </a:pPr>
            <a:r>
              <a:rPr lang="en-GB" sz="1800" dirty="0"/>
              <a:t>Which means we get rid of serial correlation – any tendency for one scenario to influence the next.</a:t>
            </a:r>
          </a:p>
          <a:p>
            <a:pPr>
              <a:spcAft>
                <a:spcPts val="1800"/>
              </a:spcAft>
            </a:pPr>
            <a:r>
              <a:rPr lang="en-GB" sz="1800" dirty="0"/>
              <a:t>But because we are using the same months for each asset we </a:t>
            </a:r>
            <a:r>
              <a:rPr lang="en-GB" sz="1800" b="1" i="1" dirty="0"/>
              <a:t>are</a:t>
            </a:r>
            <a:r>
              <a:rPr lang="en-GB" sz="1800" dirty="0"/>
              <a:t> preserving the correlations between their returns.</a:t>
            </a:r>
          </a:p>
        </p:txBody>
      </p:sp>
    </p:spTree>
    <p:extLst>
      <p:ext uri="{BB962C8B-B14F-4D97-AF65-F5344CB8AC3E}">
        <p14:creationId xmlns:p14="http://schemas.microsoft.com/office/powerpoint/2010/main" val="827809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42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92466"/>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5293</TotalTime>
  <Words>179</Words>
  <Application>Microsoft Office PowerPoint</Application>
  <PresentationFormat>A4 Paper (210x297 mm)</PresentationFormat>
  <Paragraphs>18</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Cambria Math</vt:lpstr>
      <vt:lpstr>Open Sans</vt:lpstr>
      <vt:lpstr>Source Sans CAIM</vt:lpstr>
      <vt:lpstr>System Font Regular</vt:lpstr>
      <vt:lpstr>Office Theme</vt:lpstr>
      <vt:lpstr>SCENARIO bootstrapping </vt:lpstr>
      <vt:lpstr>Ways of generating scenarios</vt:lpstr>
      <vt:lpstr>How it works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Alan Cubbon</cp:lastModifiedBy>
  <cp:revision>145</cp:revision>
  <dcterms:created xsi:type="dcterms:W3CDTF">2021-11-18T14:21:31Z</dcterms:created>
  <dcterms:modified xsi:type="dcterms:W3CDTF">2024-11-11T08:28:19Z</dcterms:modified>
</cp:coreProperties>
</file>