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102937631" r:id="rId3"/>
    <p:sldId id="2102937635" r:id="rId4"/>
    <p:sldId id="2102937636" r:id="rId5"/>
    <p:sldId id="2102937637" r:id="rId6"/>
    <p:sldId id="2102937638" r:id="rId7"/>
    <p:sldId id="2102937619" r:id="rId8"/>
    <p:sldId id="2102937620" r:id="rId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878787"/>
    <a:srgbClr val="D12E28"/>
    <a:srgbClr val="06031B"/>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32" autoAdjust="0"/>
    <p:restoredTop sz="96165"/>
  </p:normalViewPr>
  <p:slideViewPr>
    <p:cSldViewPr snapToGrid="0">
      <p:cViewPr varScale="1">
        <p:scale>
          <a:sx n="77" d="100"/>
          <a:sy n="77" d="100"/>
        </p:scale>
        <p:origin x="1063" y="55"/>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51294459960674"/>
          <c:y val="0.10063875193170947"/>
          <c:w val="0.84955808749515904"/>
          <c:h val="0.83610567370667443"/>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Sheet1!$A$2:$A$20</c:f>
              <c:strCache>
                <c:ptCount val="19"/>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strCache>
            </c:strRef>
          </c:cat>
          <c:val>
            <c:numRef>
              <c:f>Sheet1!$B$2:$B$20</c:f>
              <c:numCache>
                <c:formatCode>General</c:formatCode>
                <c:ptCount val="19"/>
                <c:pt idx="0">
                  <c:v>-4.7374144851744182E-2</c:v>
                </c:pt>
                <c:pt idx="1">
                  <c:v>0.383742492123618</c:v>
                </c:pt>
                <c:pt idx="2">
                  <c:v>-0.16823642706034425</c:v>
                </c:pt>
                <c:pt idx="3">
                  <c:v>-0.19962390875545022</c:v>
                </c:pt>
                <c:pt idx="4">
                  <c:v>0.53895321137520402</c:v>
                </c:pt>
                <c:pt idx="5">
                  <c:v>0.24002835181424509</c:v>
                </c:pt>
                <c:pt idx="6">
                  <c:v>9.8347099406862037E-2</c:v>
                </c:pt>
                <c:pt idx="7">
                  <c:v>-0.10092113541486147</c:v>
                </c:pt>
                <c:pt idx="8">
                  <c:v>-0.30628573133669035</c:v>
                </c:pt>
                <c:pt idx="9">
                  <c:v>0.13058191642443862</c:v>
                </c:pt>
                <c:pt idx="10">
                  <c:v>-0.35170589839577893</c:v>
                </c:pt>
                <c:pt idx="11">
                  <c:v>0.38327560189711452</c:v>
                </c:pt>
                <c:pt idx="12">
                  <c:v>2.23338489885721</c:v>
                </c:pt>
                <c:pt idx="13">
                  <c:v>1.9737436493051499</c:v>
                </c:pt>
                <c:pt idx="14">
                  <c:v>0.39466928993082601</c:v>
                </c:pt>
                <c:pt idx="15">
                  <c:v>2.4221877783947896</c:v>
                </c:pt>
                <c:pt idx="16">
                  <c:v>-0.24827675824891005</c:v>
                </c:pt>
                <c:pt idx="17">
                  <c:v>1.6546316526714926</c:v>
                </c:pt>
                <c:pt idx="18">
                  <c:v>2.8650954060916298</c:v>
                </c:pt>
              </c:numCache>
            </c:numRef>
          </c:val>
          <c:extLst>
            <c:ext xmlns:c16="http://schemas.microsoft.com/office/drawing/2014/chart" uri="{C3380CC4-5D6E-409C-BE32-E72D297353CC}">
              <c16:uniqueId val="{00000000-4DCE-434F-8D8B-B2B187D01CBB}"/>
            </c:ext>
          </c:extLst>
        </c:ser>
        <c:dLbls>
          <c:showLegendKey val="0"/>
          <c:showVal val="0"/>
          <c:showCatName val="0"/>
          <c:showSerName val="0"/>
          <c:showPercent val="0"/>
          <c:showBubbleSize val="0"/>
        </c:dLbls>
        <c:gapWidth val="219"/>
        <c:overlap val="-27"/>
        <c:axId val="1445471359"/>
        <c:axId val="612069743"/>
      </c:barChart>
      <c:catAx>
        <c:axId val="1445471359"/>
        <c:scaling>
          <c:orientation val="minMax"/>
        </c:scaling>
        <c:delete val="1"/>
        <c:axPos val="b"/>
        <c:numFmt formatCode="General" sourceLinked="1"/>
        <c:majorTickMark val="none"/>
        <c:minorTickMark val="none"/>
        <c:tickLblPos val="nextTo"/>
        <c:crossAx val="612069743"/>
        <c:crosses val="autoZero"/>
        <c:auto val="1"/>
        <c:lblAlgn val="ctr"/>
        <c:lblOffset val="100"/>
        <c:noMultiLvlLbl val="0"/>
      </c:catAx>
      <c:valAx>
        <c:axId val="612069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a:t>
                </a:r>
              </a:p>
            </c:rich>
          </c:tx>
          <c:layout>
            <c:manualLayout>
              <c:xMode val="edge"/>
              <c:yMode val="edge"/>
              <c:x val="1.5857282790082663E-2"/>
              <c:y val="0"/>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5471359"/>
        <c:crosses val="autoZero"/>
        <c:crossBetween val="between"/>
      </c:valAx>
      <c:spPr>
        <a:solidFill>
          <a:schemeClr val="tx1">
            <a:lumMod val="10000"/>
            <a:lumOff val="9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c:v>
                </c:pt>
              </c:strCache>
            </c:strRef>
          </c:tx>
          <c:spPr>
            <a:ln w="28575" cap="rnd">
              <a:solidFill>
                <a:schemeClr val="accent1"/>
              </a:solidFill>
              <a:round/>
            </a:ln>
            <a:effectLst/>
          </c:spPr>
          <c:marker>
            <c:symbol val="none"/>
          </c:marker>
          <c:xVal>
            <c:numRef>
              <c:f>Sheet1!$A$2:$A$251</c:f>
              <c:numCache>
                <c:formatCode>General</c:formatCode>
                <c:ptCount val="2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numCache>
            </c:numRef>
          </c:xVal>
          <c:yVal>
            <c:numRef>
              <c:f>Sheet1!$B$2:$B$251</c:f>
              <c:numCache>
                <c:formatCode>General</c:formatCode>
                <c:ptCount val="250"/>
                <c:pt idx="0">
                  <c:v>1</c:v>
                </c:pt>
                <c:pt idx="1">
                  <c:v>0.98</c:v>
                </c:pt>
                <c:pt idx="2">
                  <c:v>0.96039999999999992</c:v>
                </c:pt>
                <c:pt idx="3">
                  <c:v>0.94119199999999992</c:v>
                </c:pt>
                <c:pt idx="4">
                  <c:v>0.92236815999999988</c:v>
                </c:pt>
                <c:pt idx="5">
                  <c:v>0.90392079679999982</c:v>
                </c:pt>
                <c:pt idx="6">
                  <c:v>0.8858423808639998</c:v>
                </c:pt>
                <c:pt idx="7">
                  <c:v>0.86812553324671982</c:v>
                </c:pt>
                <c:pt idx="8">
                  <c:v>0.85076302258178538</c:v>
                </c:pt>
                <c:pt idx="9">
                  <c:v>0.83374776213014967</c:v>
                </c:pt>
                <c:pt idx="10">
                  <c:v>0.81707280688754669</c:v>
                </c:pt>
                <c:pt idx="11">
                  <c:v>0.80073135074979573</c:v>
                </c:pt>
                <c:pt idx="12">
                  <c:v>0.78471672373479984</c:v>
                </c:pt>
                <c:pt idx="13">
                  <c:v>0.7690223892601038</c:v>
                </c:pt>
                <c:pt idx="14">
                  <c:v>0.75364194147490171</c:v>
                </c:pt>
                <c:pt idx="15">
                  <c:v>0.73856910264540365</c:v>
                </c:pt>
                <c:pt idx="16">
                  <c:v>0.72379772059249559</c:v>
                </c:pt>
                <c:pt idx="17">
                  <c:v>0.70932176618064569</c:v>
                </c:pt>
                <c:pt idx="18">
                  <c:v>0.69513533085703272</c:v>
                </c:pt>
                <c:pt idx="19">
                  <c:v>0.68123262423989206</c:v>
                </c:pt>
                <c:pt idx="20">
                  <c:v>0.66760797175509423</c:v>
                </c:pt>
                <c:pt idx="21">
                  <c:v>0.6542558123199923</c:v>
                </c:pt>
                <c:pt idx="22">
                  <c:v>0.64117069607359245</c:v>
                </c:pt>
                <c:pt idx="23">
                  <c:v>0.62834728215212055</c:v>
                </c:pt>
                <c:pt idx="24">
                  <c:v>0.61578033650907815</c:v>
                </c:pt>
                <c:pt idx="25">
                  <c:v>0.60346472977889654</c:v>
                </c:pt>
                <c:pt idx="26">
                  <c:v>0.59139543518331861</c:v>
                </c:pt>
                <c:pt idx="27">
                  <c:v>0.57956752647965226</c:v>
                </c:pt>
                <c:pt idx="28">
                  <c:v>0.56797617595005923</c:v>
                </c:pt>
                <c:pt idx="29">
                  <c:v>0.55661665243105807</c:v>
                </c:pt>
                <c:pt idx="30">
                  <c:v>0.54548431938243691</c:v>
                </c:pt>
                <c:pt idx="31">
                  <c:v>0.53457463299478813</c:v>
                </c:pt>
                <c:pt idx="32">
                  <c:v>0.52388314033489236</c:v>
                </c:pt>
                <c:pt idx="33">
                  <c:v>0.51340547752819454</c:v>
                </c:pt>
                <c:pt idx="34">
                  <c:v>0.50313736797763065</c:v>
                </c:pt>
                <c:pt idx="35">
                  <c:v>0.493074620618078</c:v>
                </c:pt>
                <c:pt idx="36">
                  <c:v>0.48321312820571644</c:v>
                </c:pt>
                <c:pt idx="37">
                  <c:v>0.47354886564160209</c:v>
                </c:pt>
                <c:pt idx="38">
                  <c:v>0.46407788832877006</c:v>
                </c:pt>
                <c:pt idx="39">
                  <c:v>0.45479633056219465</c:v>
                </c:pt>
                <c:pt idx="40">
                  <c:v>0.44570040395095073</c:v>
                </c:pt>
                <c:pt idx="41">
                  <c:v>0.43678639587193169</c:v>
                </c:pt>
                <c:pt idx="42">
                  <c:v>0.42805066795449304</c:v>
                </c:pt>
                <c:pt idx="43">
                  <c:v>0.41948965459540316</c:v>
                </c:pt>
                <c:pt idx="44">
                  <c:v>0.41109986150349509</c:v>
                </c:pt>
                <c:pt idx="45">
                  <c:v>0.4028778642734252</c:v>
                </c:pt>
                <c:pt idx="46">
                  <c:v>0.39482030698795667</c:v>
                </c:pt>
                <c:pt idx="47">
                  <c:v>0.38692390084819756</c:v>
                </c:pt>
                <c:pt idx="48">
                  <c:v>0.37918542283123358</c:v>
                </c:pt>
                <c:pt idx="49">
                  <c:v>0.37160171437460887</c:v>
                </c:pt>
                <c:pt idx="50">
                  <c:v>0.3641696800871167</c:v>
                </c:pt>
                <c:pt idx="51">
                  <c:v>0.35688628648537435</c:v>
                </c:pt>
                <c:pt idx="52">
                  <c:v>0.34974856075566685</c:v>
                </c:pt>
                <c:pt idx="53">
                  <c:v>0.34275358954055352</c:v>
                </c:pt>
                <c:pt idx="54">
                  <c:v>0.33589851774974244</c:v>
                </c:pt>
                <c:pt idx="55">
                  <c:v>0.32918054739474761</c:v>
                </c:pt>
                <c:pt idx="56">
                  <c:v>0.32259693644685267</c:v>
                </c:pt>
                <c:pt idx="57">
                  <c:v>0.3161449977179156</c:v>
                </c:pt>
                <c:pt idx="58">
                  <c:v>0.30982209776355729</c:v>
                </c:pt>
                <c:pt idx="59">
                  <c:v>0.30362565580828615</c:v>
                </c:pt>
                <c:pt idx="60">
                  <c:v>0.29755314269212041</c:v>
                </c:pt>
                <c:pt idx="61">
                  <c:v>0.29160207983827802</c:v>
                </c:pt>
                <c:pt idx="62">
                  <c:v>0.28577003824151243</c:v>
                </c:pt>
                <c:pt idx="63">
                  <c:v>0.28005463747668219</c:v>
                </c:pt>
                <c:pt idx="64">
                  <c:v>0.27445354472714856</c:v>
                </c:pt>
                <c:pt idx="65">
                  <c:v>0.26896447383260558</c:v>
                </c:pt>
                <c:pt idx="66">
                  <c:v>0.26358518435595346</c:v>
                </c:pt>
                <c:pt idx="67">
                  <c:v>0.25831348066883436</c:v>
                </c:pt>
                <c:pt idx="68">
                  <c:v>0.25314721105545768</c:v>
                </c:pt>
                <c:pt idx="69">
                  <c:v>0.24808426683434853</c:v>
                </c:pt>
                <c:pt idx="70">
                  <c:v>0.24312258149766156</c:v>
                </c:pt>
                <c:pt idx="71">
                  <c:v>0.23826012986770831</c:v>
                </c:pt>
                <c:pt idx="72">
                  <c:v>0.23349492727035415</c:v>
                </c:pt>
                <c:pt idx="73">
                  <c:v>0.22882502872494706</c:v>
                </c:pt>
                <c:pt idx="74">
                  <c:v>0.22424852815044813</c:v>
                </c:pt>
                <c:pt idx="75">
                  <c:v>0.21976355758743915</c:v>
                </c:pt>
                <c:pt idx="76">
                  <c:v>0.21536828643569036</c:v>
                </c:pt>
                <c:pt idx="77">
                  <c:v>0.21106092070697655</c:v>
                </c:pt>
                <c:pt idx="78">
                  <c:v>0.20683970229283702</c:v>
                </c:pt>
                <c:pt idx="79">
                  <c:v>0.20270290824698028</c:v>
                </c:pt>
                <c:pt idx="80">
                  <c:v>0.19864885008204067</c:v>
                </c:pt>
                <c:pt idx="81">
                  <c:v>0.19467587308039985</c:v>
                </c:pt>
                <c:pt idx="82">
                  <c:v>0.19078235561879187</c:v>
                </c:pt>
                <c:pt idx="83">
                  <c:v>0.18696670850641603</c:v>
                </c:pt>
                <c:pt idx="84">
                  <c:v>0.18322737433628772</c:v>
                </c:pt>
                <c:pt idx="85">
                  <c:v>0.17956282684956196</c:v>
                </c:pt>
                <c:pt idx="86">
                  <c:v>0.17597157031257071</c:v>
                </c:pt>
                <c:pt idx="87">
                  <c:v>0.1724521389063193</c:v>
                </c:pt>
                <c:pt idx="88">
                  <c:v>0.16900309612819292</c:v>
                </c:pt>
                <c:pt idx="89">
                  <c:v>0.16562303420562907</c:v>
                </c:pt>
                <c:pt idx="90">
                  <c:v>0.16231057352151648</c:v>
                </c:pt>
                <c:pt idx="91">
                  <c:v>0.15906436205108615</c:v>
                </c:pt>
                <c:pt idx="92">
                  <c:v>0.15588307481006441</c:v>
                </c:pt>
                <c:pt idx="93">
                  <c:v>0.15276541331386312</c:v>
                </c:pt>
                <c:pt idx="94">
                  <c:v>0.14971010504758586</c:v>
                </c:pt>
                <c:pt idx="95">
                  <c:v>0.14671590294663414</c:v>
                </c:pt>
                <c:pt idx="96">
                  <c:v>0.14378158488770146</c:v>
                </c:pt>
                <c:pt idx="97">
                  <c:v>0.14090595318994742</c:v>
                </c:pt>
                <c:pt idx="98">
                  <c:v>0.13808783412614847</c:v>
                </c:pt>
                <c:pt idx="99">
                  <c:v>0.13532607744362551</c:v>
                </c:pt>
                <c:pt idx="100">
                  <c:v>0.13261955589475299</c:v>
                </c:pt>
                <c:pt idx="101">
                  <c:v>0.12996716477685794</c:v>
                </c:pt>
                <c:pt idx="102">
                  <c:v>0.12736782148132078</c:v>
                </c:pt>
                <c:pt idx="103">
                  <c:v>0.12482046505169436</c:v>
                </c:pt>
                <c:pt idx="104">
                  <c:v>0.12232405575066048</c:v>
                </c:pt>
                <c:pt idx="105">
                  <c:v>0.11987757463564727</c:v>
                </c:pt>
                <c:pt idx="106">
                  <c:v>0.11748002314293432</c:v>
                </c:pt>
                <c:pt idx="107">
                  <c:v>0.11513042268007563</c:v>
                </c:pt>
                <c:pt idx="108">
                  <c:v>0.11282781422647412</c:v>
                </c:pt>
                <c:pt idx="109">
                  <c:v>0.11057125794194463</c:v>
                </c:pt>
                <c:pt idx="110">
                  <c:v>0.10835983278310574</c:v>
                </c:pt>
                <c:pt idx="111">
                  <c:v>0.10619263612744362</c:v>
                </c:pt>
                <c:pt idx="112">
                  <c:v>0.10406878340489474</c:v>
                </c:pt>
                <c:pt idx="113">
                  <c:v>0.10198740773679685</c:v>
                </c:pt>
                <c:pt idx="114">
                  <c:v>9.9947659582060908E-2</c:v>
                </c:pt>
                <c:pt idx="115">
                  <c:v>9.7948706390419693E-2</c:v>
                </c:pt>
                <c:pt idx="116">
                  <c:v>9.5989732262611302E-2</c:v>
                </c:pt>
                <c:pt idx="117">
                  <c:v>9.4069937617359073E-2</c:v>
                </c:pt>
                <c:pt idx="118">
                  <c:v>9.2188538865011896E-2</c:v>
                </c:pt>
                <c:pt idx="119">
                  <c:v>9.0344768087711663E-2</c:v>
                </c:pt>
                <c:pt idx="120">
                  <c:v>8.8537872725957423E-2</c:v>
                </c:pt>
                <c:pt idx="121">
                  <c:v>8.6767115271438267E-2</c:v>
                </c:pt>
                <c:pt idx="122">
                  <c:v>8.50317729660095E-2</c:v>
                </c:pt>
                <c:pt idx="123">
                  <c:v>8.3331137506689315E-2</c:v>
                </c:pt>
                <c:pt idx="124">
                  <c:v>8.1664514756555534E-2</c:v>
                </c:pt>
                <c:pt idx="125">
                  <c:v>8.0031224461424424E-2</c:v>
                </c:pt>
                <c:pt idx="126">
                  <c:v>7.8430599972195938E-2</c:v>
                </c:pt>
                <c:pt idx="127">
                  <c:v>7.6861987972752024E-2</c:v>
                </c:pt>
                <c:pt idx="128">
                  <c:v>7.5324748213296988E-2</c:v>
                </c:pt>
                <c:pt idx="129">
                  <c:v>7.3818253249031046E-2</c:v>
                </c:pt>
                <c:pt idx="130">
                  <c:v>7.2341888184050421E-2</c:v>
                </c:pt>
                <c:pt idx="131">
                  <c:v>7.0895050420369407E-2</c:v>
                </c:pt>
                <c:pt idx="132">
                  <c:v>6.9477149411962022E-2</c:v>
                </c:pt>
                <c:pt idx="133">
                  <c:v>6.8087606423722774E-2</c:v>
                </c:pt>
                <c:pt idx="134">
                  <c:v>6.6725854295248313E-2</c:v>
                </c:pt>
                <c:pt idx="135">
                  <c:v>6.5391337209343342E-2</c:v>
                </c:pt>
                <c:pt idx="136">
                  <c:v>6.4083510465156479E-2</c:v>
                </c:pt>
                <c:pt idx="137">
                  <c:v>6.280184025585335E-2</c:v>
                </c:pt>
                <c:pt idx="138">
                  <c:v>6.1545803450736285E-2</c:v>
                </c:pt>
                <c:pt idx="139">
                  <c:v>6.0314887381721555E-2</c:v>
                </c:pt>
                <c:pt idx="140">
                  <c:v>5.9108589634087119E-2</c:v>
                </c:pt>
                <c:pt idx="141">
                  <c:v>5.7926417841405377E-2</c:v>
                </c:pt>
                <c:pt idx="142">
                  <c:v>5.6767889484577269E-2</c:v>
                </c:pt>
                <c:pt idx="143">
                  <c:v>5.5632531694885724E-2</c:v>
                </c:pt>
                <c:pt idx="144">
                  <c:v>5.4519881060988006E-2</c:v>
                </c:pt>
                <c:pt idx="145">
                  <c:v>5.3429483439768242E-2</c:v>
                </c:pt>
                <c:pt idx="146">
                  <c:v>5.2360893770972874E-2</c:v>
                </c:pt>
                <c:pt idx="147">
                  <c:v>5.1313675895553419E-2</c:v>
                </c:pt>
                <c:pt idx="148">
                  <c:v>5.028740237764235E-2</c:v>
                </c:pt>
                <c:pt idx="149">
                  <c:v>4.9281654330089499E-2</c:v>
                </c:pt>
                <c:pt idx="150">
                  <c:v>4.8296021243487711E-2</c:v>
                </c:pt>
                <c:pt idx="151">
                  <c:v>4.7330100818617958E-2</c:v>
                </c:pt>
                <c:pt idx="152">
                  <c:v>4.6383498802245599E-2</c:v>
                </c:pt>
                <c:pt idx="153">
                  <c:v>4.5455828826200688E-2</c:v>
                </c:pt>
                <c:pt idx="154">
                  <c:v>4.454671224967667E-2</c:v>
                </c:pt>
                <c:pt idx="155">
                  <c:v>4.3655778004683135E-2</c:v>
                </c:pt>
                <c:pt idx="156">
                  <c:v>4.2782662444589468E-2</c:v>
                </c:pt>
                <c:pt idx="157">
                  <c:v>4.1927009195697681E-2</c:v>
                </c:pt>
                <c:pt idx="158">
                  <c:v>4.1088469011783729E-2</c:v>
                </c:pt>
                <c:pt idx="159">
                  <c:v>4.0266699631548053E-2</c:v>
                </c:pt>
                <c:pt idx="160">
                  <c:v>3.9461365638917091E-2</c:v>
                </c:pt>
                <c:pt idx="161">
                  <c:v>3.867213832613875E-2</c:v>
                </c:pt>
                <c:pt idx="162">
                  <c:v>3.7898695559615975E-2</c:v>
                </c:pt>
                <c:pt idx="163">
                  <c:v>3.7140721648423657E-2</c:v>
                </c:pt>
                <c:pt idx="164">
                  <c:v>3.6397907215455182E-2</c:v>
                </c:pt>
                <c:pt idx="165">
                  <c:v>3.5669949071146075E-2</c:v>
                </c:pt>
                <c:pt idx="166">
                  <c:v>3.4956550089723155E-2</c:v>
                </c:pt>
                <c:pt idx="167">
                  <c:v>3.4257419087928689E-2</c:v>
                </c:pt>
                <c:pt idx="168">
                  <c:v>3.3572270706170117E-2</c:v>
                </c:pt>
                <c:pt idx="169">
                  <c:v>3.2900825292046715E-2</c:v>
                </c:pt>
                <c:pt idx="170">
                  <c:v>3.2242808786205779E-2</c:v>
                </c:pt>
                <c:pt idx="171">
                  <c:v>3.1597952610481664E-2</c:v>
                </c:pt>
                <c:pt idx="172">
                  <c:v>3.096599355827203E-2</c:v>
                </c:pt>
                <c:pt idx="173">
                  <c:v>3.0346673687106588E-2</c:v>
                </c:pt>
                <c:pt idx="174">
                  <c:v>2.9739740213364455E-2</c:v>
                </c:pt>
                <c:pt idx="175">
                  <c:v>2.9144945409097164E-2</c:v>
                </c:pt>
                <c:pt idx="176">
                  <c:v>2.856204650091522E-2</c:v>
                </c:pt>
                <c:pt idx="177">
                  <c:v>2.7990805570896914E-2</c:v>
                </c:pt>
                <c:pt idx="178">
                  <c:v>2.7430989459478975E-2</c:v>
                </c:pt>
                <c:pt idx="179">
                  <c:v>2.6882369670289397E-2</c:v>
                </c:pt>
                <c:pt idx="180">
                  <c:v>2.6344722276883607E-2</c:v>
                </c:pt>
                <c:pt idx="181">
                  <c:v>2.5817827831345935E-2</c:v>
                </c:pt>
                <c:pt idx="182">
                  <c:v>2.5301471274719014E-2</c:v>
                </c:pt>
                <c:pt idx="183">
                  <c:v>2.4795441849224633E-2</c:v>
                </c:pt>
                <c:pt idx="184">
                  <c:v>2.4299533012240141E-2</c:v>
                </c:pt>
                <c:pt idx="185">
                  <c:v>2.3813542351995339E-2</c:v>
                </c:pt>
                <c:pt idx="186">
                  <c:v>2.3337271504955431E-2</c:v>
                </c:pt>
                <c:pt idx="187">
                  <c:v>2.2870526074856321E-2</c:v>
                </c:pt>
                <c:pt idx="188">
                  <c:v>2.2413115553359196E-2</c:v>
                </c:pt>
                <c:pt idx="189">
                  <c:v>2.1964853242292012E-2</c:v>
                </c:pt>
                <c:pt idx="190">
                  <c:v>2.152555617744617E-2</c:v>
                </c:pt>
                <c:pt idx="191">
                  <c:v>2.1095045053897248E-2</c:v>
                </c:pt>
                <c:pt idx="192">
                  <c:v>2.0673144152819303E-2</c:v>
                </c:pt>
                <c:pt idx="193">
                  <c:v>2.0259681269762918E-2</c:v>
                </c:pt>
                <c:pt idx="194">
                  <c:v>1.985448764436766E-2</c:v>
                </c:pt>
                <c:pt idx="195">
                  <c:v>1.9457397891480308E-2</c:v>
                </c:pt>
                <c:pt idx="196">
                  <c:v>1.9068249933650701E-2</c:v>
                </c:pt>
                <c:pt idx="197">
                  <c:v>1.8686884934977686E-2</c:v>
                </c:pt>
                <c:pt idx="198">
                  <c:v>1.8313147236278131E-2</c:v>
                </c:pt>
                <c:pt idx="199">
                  <c:v>1.7946884291552567E-2</c:v>
                </c:pt>
                <c:pt idx="200">
                  <c:v>1.7587946605721515E-2</c:v>
                </c:pt>
                <c:pt idx="201">
                  <c:v>1.7236187673607083E-2</c:v>
                </c:pt>
                <c:pt idx="202">
                  <c:v>1.6891463920134943E-2</c:v>
                </c:pt>
                <c:pt idx="203">
                  <c:v>1.6553634641732245E-2</c:v>
                </c:pt>
                <c:pt idx="204">
                  <c:v>1.6222561948897599E-2</c:v>
                </c:pt>
                <c:pt idx="205">
                  <c:v>1.5898110709919647E-2</c:v>
                </c:pt>
                <c:pt idx="206">
                  <c:v>1.5580148495721254E-2</c:v>
                </c:pt>
                <c:pt idx="207">
                  <c:v>1.5268545525806828E-2</c:v>
                </c:pt>
                <c:pt idx="208">
                  <c:v>1.4963174615290691E-2</c:v>
                </c:pt>
                <c:pt idx="209">
                  <c:v>1.4663911122984877E-2</c:v>
                </c:pt>
                <c:pt idx="210">
                  <c:v>1.437063290052518E-2</c:v>
                </c:pt>
                <c:pt idx="211">
                  <c:v>1.4083220242514675E-2</c:v>
                </c:pt>
                <c:pt idx="212">
                  <c:v>1.3801555837664382E-2</c:v>
                </c:pt>
                <c:pt idx="213">
                  <c:v>1.3525524720911095E-2</c:v>
                </c:pt>
                <c:pt idx="214">
                  <c:v>1.3255014226492874E-2</c:v>
                </c:pt>
                <c:pt idx="215">
                  <c:v>1.2989913941963017E-2</c:v>
                </c:pt>
                <c:pt idx="216">
                  <c:v>1.2730115663123756E-2</c:v>
                </c:pt>
                <c:pt idx="217">
                  <c:v>1.2475513349861281E-2</c:v>
                </c:pt>
                <c:pt idx="218">
                  <c:v>1.2226003082864055E-2</c:v>
                </c:pt>
                <c:pt idx="219">
                  <c:v>1.1981483021206774E-2</c:v>
                </c:pt>
                <c:pt idx="220">
                  <c:v>1.1741853360782638E-2</c:v>
                </c:pt>
                <c:pt idx="221">
                  <c:v>1.1507016293566985E-2</c:v>
                </c:pt>
                <c:pt idx="222">
                  <c:v>1.1276875967695645E-2</c:v>
                </c:pt>
                <c:pt idx="223">
                  <c:v>1.1051338448341731E-2</c:v>
                </c:pt>
                <c:pt idx="224">
                  <c:v>1.0830311679374895E-2</c:v>
                </c:pt>
                <c:pt idx="225">
                  <c:v>1.0613705445787398E-2</c:v>
                </c:pt>
                <c:pt idx="226">
                  <c:v>1.040143133687165E-2</c:v>
                </c:pt>
                <c:pt idx="227">
                  <c:v>1.0193402710134216E-2</c:v>
                </c:pt>
                <c:pt idx="228">
                  <c:v>9.9895346559315309E-3</c:v>
                </c:pt>
                <c:pt idx="229">
                  <c:v>9.7897439628129006E-3</c:v>
                </c:pt>
                <c:pt idx="230">
                  <c:v>9.5939490835566417E-3</c:v>
                </c:pt>
                <c:pt idx="231">
                  <c:v>9.4020701018855089E-3</c:v>
                </c:pt>
                <c:pt idx="232">
                  <c:v>9.2140286998477986E-3</c:v>
                </c:pt>
                <c:pt idx="233">
                  <c:v>9.0297481258508425E-3</c:v>
                </c:pt>
                <c:pt idx="234">
                  <c:v>8.8491531633338259E-3</c:v>
                </c:pt>
                <c:pt idx="235">
                  <c:v>8.6721701000671489E-3</c:v>
                </c:pt>
                <c:pt idx="236">
                  <c:v>8.4987266980658064E-3</c:v>
                </c:pt>
                <c:pt idx="237">
                  <c:v>8.3287521641044904E-3</c:v>
                </c:pt>
                <c:pt idx="238">
                  <c:v>8.1621771208224003E-3</c:v>
                </c:pt>
                <c:pt idx="239">
                  <c:v>7.9989335784059513E-3</c:v>
                </c:pt>
                <c:pt idx="240">
                  <c:v>7.8389549068378327E-3</c:v>
                </c:pt>
                <c:pt idx="241">
                  <c:v>7.682175808701076E-3</c:v>
                </c:pt>
                <c:pt idx="242">
                  <c:v>7.5285322925270548E-3</c:v>
                </c:pt>
                <c:pt idx="243">
                  <c:v>7.3779616466765133E-3</c:v>
                </c:pt>
                <c:pt idx="244">
                  <c:v>7.2304024137429829E-3</c:v>
                </c:pt>
                <c:pt idx="245">
                  <c:v>7.0857943654681231E-3</c:v>
                </c:pt>
                <c:pt idx="246">
                  <c:v>6.9440784781587602E-3</c:v>
                </c:pt>
                <c:pt idx="247">
                  <c:v>6.8051969085955845E-3</c:v>
                </c:pt>
                <c:pt idx="248">
                  <c:v>6.6690929704236726E-3</c:v>
                </c:pt>
                <c:pt idx="249">
                  <c:v>6.5357111110151992E-3</c:v>
                </c:pt>
              </c:numCache>
            </c:numRef>
          </c:yVal>
          <c:smooth val="0"/>
          <c:extLst>
            <c:ext xmlns:c16="http://schemas.microsoft.com/office/drawing/2014/chart" uri="{C3380CC4-5D6E-409C-BE32-E72D297353CC}">
              <c16:uniqueId val="{00000000-B7C7-4D7C-9058-DE35E42D9FA3}"/>
            </c:ext>
          </c:extLst>
        </c:ser>
        <c:dLbls>
          <c:showLegendKey val="0"/>
          <c:showVal val="0"/>
          <c:showCatName val="0"/>
          <c:showSerName val="0"/>
          <c:showPercent val="0"/>
          <c:showBubbleSize val="0"/>
        </c:dLbls>
        <c:axId val="1445472287"/>
        <c:axId val="612072623"/>
      </c:scatterChart>
      <c:valAx>
        <c:axId val="1445472287"/>
        <c:scaling>
          <c:orientation val="minMax"/>
          <c:max val="250"/>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2072623"/>
        <c:crosses val="autoZero"/>
        <c:crossBetween val="midCat"/>
      </c:valAx>
      <c:valAx>
        <c:axId val="61207262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5472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51294459960674"/>
          <c:y val="0.10063875193170947"/>
          <c:w val="0.84955808749515904"/>
          <c:h val="0.83610567370667443"/>
        </c:manualLayout>
      </c:layout>
      <c:barChart>
        <c:barDir val="col"/>
        <c:grouping val="clustered"/>
        <c:varyColors val="0"/>
        <c:ser>
          <c:idx val="0"/>
          <c:order val="0"/>
          <c:tx>
            <c:strRef>
              <c:f>Sheet1!$B$1</c:f>
              <c:strCache>
                <c:ptCount val="1"/>
                <c:pt idx="0">
                  <c:v>Series 1</c:v>
                </c:pt>
              </c:strCache>
            </c:strRef>
          </c:tx>
          <c:spPr>
            <a:solidFill>
              <a:schemeClr val="accent2"/>
            </a:solidFill>
            <a:ln w="25400">
              <a:noFill/>
            </a:ln>
            <a:effectLst/>
          </c:spPr>
          <c:invertIfNegative val="0"/>
          <c:cat>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cat>
          <c:val>
            <c:numRef>
              <c:f>Sheet1!$B$2:$B$21</c:f>
              <c:numCache>
                <c:formatCode>General</c:formatCode>
                <c:ptCount val="20"/>
                <c:pt idx="0">
                  <c:v>-4.7374144851744182E-2</c:v>
                </c:pt>
                <c:pt idx="1">
                  <c:v>0.383742492123618</c:v>
                </c:pt>
                <c:pt idx="2">
                  <c:v>-0.16823642706034425</c:v>
                </c:pt>
                <c:pt idx="3">
                  <c:v>-0.19962390875545022</c:v>
                </c:pt>
                <c:pt idx="4">
                  <c:v>0.53895321137520402</c:v>
                </c:pt>
                <c:pt idx="5">
                  <c:v>0.24002835181424509</c:v>
                </c:pt>
                <c:pt idx="6">
                  <c:v>9.8347099406862037E-2</c:v>
                </c:pt>
                <c:pt idx="7">
                  <c:v>-0.10092113541486147</c:v>
                </c:pt>
                <c:pt idx="8">
                  <c:v>-0.30628573133669035</c:v>
                </c:pt>
                <c:pt idx="9">
                  <c:v>0.13058191642443862</c:v>
                </c:pt>
                <c:pt idx="10">
                  <c:v>-0.35170589839577893</c:v>
                </c:pt>
                <c:pt idx="11">
                  <c:v>0.38327560189711452</c:v>
                </c:pt>
                <c:pt idx="12">
                  <c:v>2.23338489885721</c:v>
                </c:pt>
                <c:pt idx="13">
                  <c:v>1.9737436493051499</c:v>
                </c:pt>
                <c:pt idx="14">
                  <c:v>0.39466928993082601</c:v>
                </c:pt>
                <c:pt idx="15">
                  <c:v>2.4221877783947896</c:v>
                </c:pt>
                <c:pt idx="16">
                  <c:v>-0.24827675824891005</c:v>
                </c:pt>
                <c:pt idx="17">
                  <c:v>1.6546316526714926</c:v>
                </c:pt>
                <c:pt idx="18">
                  <c:v>2.8650954060916298</c:v>
                </c:pt>
              </c:numCache>
            </c:numRef>
          </c:val>
          <c:extLst>
            <c:ext xmlns:c16="http://schemas.microsoft.com/office/drawing/2014/chart" uri="{C3380CC4-5D6E-409C-BE32-E72D297353CC}">
              <c16:uniqueId val="{00000000-243D-4B6B-AB7D-010DE5F821B5}"/>
            </c:ext>
          </c:extLst>
        </c:ser>
        <c:dLbls>
          <c:showLegendKey val="0"/>
          <c:showVal val="0"/>
          <c:showCatName val="0"/>
          <c:showSerName val="0"/>
          <c:showPercent val="0"/>
          <c:showBubbleSize val="0"/>
        </c:dLbls>
        <c:gapWidth val="219"/>
        <c:axId val="1445471359"/>
        <c:axId val="612069743"/>
      </c:barChart>
      <c:scatterChart>
        <c:scatterStyle val="lineMarker"/>
        <c:varyColors val="0"/>
        <c:ser>
          <c:idx val="1"/>
          <c:order val="1"/>
          <c:tx>
            <c:strRef>
              <c:f>Sheet1!$C$1</c:f>
              <c:strCache>
                <c:ptCount val="1"/>
                <c:pt idx="0">
                  <c:v>0.98</c:v>
                </c:pt>
              </c:strCache>
            </c:strRef>
          </c:tx>
          <c:spPr>
            <a:ln w="25400" cap="rnd">
              <a:solidFill>
                <a:schemeClr val="accent1"/>
              </a:solidFill>
              <a:round/>
            </a:ln>
            <a:effectLst/>
          </c:spPr>
          <c:marker>
            <c:symbol val="none"/>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xVal>
          <c:yVal>
            <c:numRef>
              <c:f>Sheet1!$C$2:$C$21</c:f>
              <c:numCache>
                <c:formatCode>General</c:formatCode>
                <c:ptCount val="20"/>
                <c:pt idx="0">
                  <c:v>0.69513533085703272</c:v>
                </c:pt>
                <c:pt idx="1">
                  <c:v>0.70932176618064569</c:v>
                </c:pt>
                <c:pt idx="2">
                  <c:v>0.72379772059249559</c:v>
                </c:pt>
                <c:pt idx="3">
                  <c:v>0.73856910264540365</c:v>
                </c:pt>
                <c:pt idx="4">
                  <c:v>0.75364194147490171</c:v>
                </c:pt>
                <c:pt idx="5">
                  <c:v>0.7690223892601038</c:v>
                </c:pt>
                <c:pt idx="6">
                  <c:v>0.78471672373479984</c:v>
                </c:pt>
                <c:pt idx="7">
                  <c:v>0.80073135074979573</c:v>
                </c:pt>
                <c:pt idx="8">
                  <c:v>0.81707280688754669</c:v>
                </c:pt>
                <c:pt idx="9">
                  <c:v>0.83374776213014967</c:v>
                </c:pt>
                <c:pt idx="10">
                  <c:v>0.85076302258178538</c:v>
                </c:pt>
                <c:pt idx="11">
                  <c:v>0.86812553324671982</c:v>
                </c:pt>
                <c:pt idx="12">
                  <c:v>0.8858423808639998</c:v>
                </c:pt>
                <c:pt idx="13">
                  <c:v>0.90392079679999982</c:v>
                </c:pt>
                <c:pt idx="14">
                  <c:v>0.92236815999999988</c:v>
                </c:pt>
                <c:pt idx="15">
                  <c:v>0.94119199999999992</c:v>
                </c:pt>
                <c:pt idx="16">
                  <c:v>0.96039999999999992</c:v>
                </c:pt>
                <c:pt idx="17">
                  <c:v>0.98</c:v>
                </c:pt>
                <c:pt idx="18">
                  <c:v>1</c:v>
                </c:pt>
              </c:numCache>
            </c:numRef>
          </c:yVal>
          <c:smooth val="0"/>
          <c:extLst>
            <c:ext xmlns:c16="http://schemas.microsoft.com/office/drawing/2014/chart" uri="{C3380CC4-5D6E-409C-BE32-E72D297353CC}">
              <c16:uniqueId val="{00000001-243D-4B6B-AB7D-010DE5F821B5}"/>
            </c:ext>
          </c:extLst>
        </c:ser>
        <c:ser>
          <c:idx val="2"/>
          <c:order val="2"/>
          <c:tx>
            <c:strRef>
              <c:f>Sheet1!$D$1</c:f>
              <c:strCache>
                <c:ptCount val="1"/>
                <c:pt idx="0">
                  <c:v>0.97</c:v>
                </c:pt>
              </c:strCache>
            </c:strRef>
          </c:tx>
          <c:spPr>
            <a:ln w="25400" cap="rnd">
              <a:solidFill>
                <a:schemeClr val="accent4">
                  <a:lumMod val="60000"/>
                  <a:lumOff val="40000"/>
                </a:schemeClr>
              </a:solidFill>
              <a:round/>
            </a:ln>
            <a:effectLst/>
          </c:spPr>
          <c:marker>
            <c:symbol val="none"/>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xVal>
          <c:yVal>
            <c:numRef>
              <c:f>Sheet1!$D$2:$D$21</c:f>
              <c:numCache>
                <c:formatCode>General</c:formatCode>
                <c:ptCount val="20"/>
                <c:pt idx="0">
                  <c:v>0.57795126254304086</c:v>
                </c:pt>
                <c:pt idx="1">
                  <c:v>0.595826043858805</c:v>
                </c:pt>
                <c:pt idx="2">
                  <c:v>0.61425365346268557</c:v>
                </c:pt>
                <c:pt idx="3">
                  <c:v>0.63325118913678924</c:v>
                </c:pt>
                <c:pt idx="4">
                  <c:v>0.65283627746060746</c:v>
                </c:pt>
                <c:pt idx="5">
                  <c:v>0.67302709016557472</c:v>
                </c:pt>
                <c:pt idx="6">
                  <c:v>0.69384236099543783</c:v>
                </c:pt>
                <c:pt idx="7">
                  <c:v>0.71530140308808021</c:v>
                </c:pt>
                <c:pt idx="8">
                  <c:v>0.73742412689492809</c:v>
                </c:pt>
                <c:pt idx="9">
                  <c:v>0.76023105865456508</c:v>
                </c:pt>
                <c:pt idx="10">
                  <c:v>0.78374335943769602</c:v>
                </c:pt>
                <c:pt idx="11">
                  <c:v>0.80798284478112992</c:v>
                </c:pt>
                <c:pt idx="12">
                  <c:v>0.83297200492899992</c:v>
                </c:pt>
                <c:pt idx="13">
                  <c:v>0.8587340256999999</c:v>
                </c:pt>
                <c:pt idx="14">
                  <c:v>0.88529280999999993</c:v>
                </c:pt>
                <c:pt idx="15">
                  <c:v>0.91267299999999996</c:v>
                </c:pt>
                <c:pt idx="16">
                  <c:v>0.94089999999999996</c:v>
                </c:pt>
                <c:pt idx="17">
                  <c:v>0.97</c:v>
                </c:pt>
                <c:pt idx="18">
                  <c:v>1</c:v>
                </c:pt>
              </c:numCache>
            </c:numRef>
          </c:yVal>
          <c:smooth val="0"/>
          <c:extLst>
            <c:ext xmlns:c16="http://schemas.microsoft.com/office/drawing/2014/chart" uri="{C3380CC4-5D6E-409C-BE32-E72D297353CC}">
              <c16:uniqueId val="{00000002-243D-4B6B-AB7D-010DE5F821B5}"/>
            </c:ext>
          </c:extLst>
        </c:ser>
        <c:ser>
          <c:idx val="3"/>
          <c:order val="3"/>
          <c:tx>
            <c:strRef>
              <c:f>Sheet1!$E$1</c:f>
              <c:strCache>
                <c:ptCount val="1"/>
                <c:pt idx="0">
                  <c:v>0.94</c:v>
                </c:pt>
              </c:strCache>
            </c:strRef>
          </c:tx>
          <c:spPr>
            <a:ln w="25400" cap="rnd">
              <a:solidFill>
                <a:srgbClr val="FFC000"/>
              </a:solidFill>
              <a:round/>
            </a:ln>
            <a:effectLst/>
          </c:spPr>
          <c:marker>
            <c:symbol val="none"/>
          </c:marker>
          <c:xVal>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numCache>
            </c:numRef>
          </c:xVal>
          <c:yVal>
            <c:numRef>
              <c:f>Sheet1!$E$2:$E$21</c:f>
              <c:numCache>
                <c:formatCode>General</c:formatCode>
                <c:ptCount val="20"/>
                <c:pt idx="0">
                  <c:v>0.3283230433810112</c:v>
                </c:pt>
                <c:pt idx="1">
                  <c:v>0.34927983338405449</c:v>
                </c:pt>
                <c:pt idx="2">
                  <c:v>0.37157429083410054</c:v>
                </c:pt>
                <c:pt idx="3">
                  <c:v>0.39529179875968146</c:v>
                </c:pt>
                <c:pt idx="4">
                  <c:v>0.42052319016987394</c:v>
                </c:pt>
                <c:pt idx="5">
                  <c:v>0.4473650959253978</c:v>
                </c:pt>
                <c:pt idx="6">
                  <c:v>0.47592031481425301</c:v>
                </c:pt>
                <c:pt idx="7">
                  <c:v>0.50629820724920538</c:v>
                </c:pt>
                <c:pt idx="8">
                  <c:v>0.53861511409489937</c:v>
                </c:pt>
                <c:pt idx="9">
                  <c:v>0.57299480222861643</c:v>
                </c:pt>
                <c:pt idx="10">
                  <c:v>0.6095689385410813</c:v>
                </c:pt>
                <c:pt idx="11">
                  <c:v>0.64847759419263973</c:v>
                </c:pt>
                <c:pt idx="12">
                  <c:v>0.68986978105599972</c:v>
                </c:pt>
                <c:pt idx="13">
                  <c:v>0.73390402239999974</c:v>
                </c:pt>
                <c:pt idx="14">
                  <c:v>0.78074895999999983</c:v>
                </c:pt>
                <c:pt idx="15">
                  <c:v>0.83058399999999988</c:v>
                </c:pt>
                <c:pt idx="16">
                  <c:v>0.88359999999999994</c:v>
                </c:pt>
                <c:pt idx="17">
                  <c:v>0.94</c:v>
                </c:pt>
                <c:pt idx="18">
                  <c:v>1</c:v>
                </c:pt>
              </c:numCache>
            </c:numRef>
          </c:yVal>
          <c:smooth val="0"/>
          <c:extLst>
            <c:ext xmlns:c16="http://schemas.microsoft.com/office/drawing/2014/chart" uri="{C3380CC4-5D6E-409C-BE32-E72D297353CC}">
              <c16:uniqueId val="{00000003-243D-4B6B-AB7D-010DE5F821B5}"/>
            </c:ext>
          </c:extLst>
        </c:ser>
        <c:dLbls>
          <c:showLegendKey val="0"/>
          <c:showVal val="0"/>
          <c:showCatName val="0"/>
          <c:showSerName val="0"/>
          <c:showPercent val="0"/>
          <c:showBubbleSize val="0"/>
        </c:dLbls>
        <c:axId val="1197264799"/>
        <c:axId val="1356941039"/>
      </c:scatterChart>
      <c:catAx>
        <c:axId val="1445471359"/>
        <c:scaling>
          <c:orientation val="minMax"/>
        </c:scaling>
        <c:delete val="1"/>
        <c:axPos val="b"/>
        <c:numFmt formatCode="General" sourceLinked="1"/>
        <c:majorTickMark val="none"/>
        <c:minorTickMark val="none"/>
        <c:tickLblPos val="nextTo"/>
        <c:crossAx val="612069743"/>
        <c:crosses val="autoZero"/>
        <c:auto val="1"/>
        <c:lblAlgn val="ctr"/>
        <c:lblOffset val="100"/>
        <c:noMultiLvlLbl val="0"/>
      </c:catAx>
      <c:valAx>
        <c:axId val="612069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a:t>
                </a:r>
              </a:p>
            </c:rich>
          </c:tx>
          <c:layout>
            <c:manualLayout>
              <c:xMode val="edge"/>
              <c:yMode val="edge"/>
              <c:x val="1.5857282790082663E-2"/>
              <c:y val="0"/>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5471359"/>
        <c:crosses val="autoZero"/>
        <c:crossBetween val="between"/>
      </c:valAx>
      <c:valAx>
        <c:axId val="1356941039"/>
        <c:scaling>
          <c:orientation val="minMax"/>
          <c:max val="1"/>
          <c:min val="-0.2"/>
        </c:scaling>
        <c:delete val="0"/>
        <c:axPos val="r"/>
        <c:title>
          <c:tx>
            <c:rich>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r>
                  <a:rPr lang="en-GB" dirty="0"/>
                  <a:t>Weight</a:t>
                </a:r>
              </a:p>
            </c:rich>
          </c:tx>
          <c:layout>
            <c:manualLayout>
              <c:xMode val="edge"/>
              <c:yMode val="edge"/>
              <c:x val="0.85812056123332758"/>
              <c:y val="5.047350078864818E-4"/>
            </c:manualLayout>
          </c:layout>
          <c:overlay val="0"/>
          <c:spPr>
            <a:noFill/>
            <a:ln>
              <a:noFill/>
            </a:ln>
            <a:effectLst/>
          </c:spPr>
          <c:txPr>
            <a:bodyPr rot="0" spcFirstLastPara="1" vertOverflow="ellipsis"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7264799"/>
        <c:crosses val="max"/>
        <c:crossBetween val="midCat"/>
      </c:valAx>
      <c:valAx>
        <c:axId val="1197264799"/>
        <c:scaling>
          <c:orientation val="minMax"/>
        </c:scaling>
        <c:delete val="1"/>
        <c:axPos val="b"/>
        <c:numFmt formatCode="General" sourceLinked="1"/>
        <c:majorTickMark val="out"/>
        <c:minorTickMark val="none"/>
        <c:tickLblPos val="nextTo"/>
        <c:crossAx val="1356941039"/>
        <c:crosses val="autoZero"/>
        <c:crossBetween val="midCat"/>
      </c:valAx>
      <c:spPr>
        <a:solidFill>
          <a:schemeClr val="tx1">
            <a:lumMod val="10000"/>
            <a:lumOff val="90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10000"/>
        <a:lumOff val="90000"/>
      </a:schemeClr>
    </a:solidFill>
    <a:ln>
      <a:noFill/>
    </a:ln>
    <a:effectLst/>
  </c:spPr>
  <c:txPr>
    <a:bodyPr rot="0" vert="horz"/>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0.11962</cdr:x>
      <cdr:y>0.3658</cdr:y>
    </cdr:from>
    <cdr:to>
      <cdr:x>0.33205</cdr:x>
      <cdr:y>0.47031</cdr:y>
    </cdr:to>
    <cdr:sp macro="" textlink="">
      <cdr:nvSpPr>
        <cdr:cNvPr id="2" name="TextBox 1">
          <a:extLst xmlns:a="http://schemas.openxmlformats.org/drawingml/2006/main">
            <a:ext uri="{FF2B5EF4-FFF2-40B4-BE49-F238E27FC236}">
              <a16:creationId xmlns:a16="http://schemas.microsoft.com/office/drawing/2014/main" id="{054FE43A-8F99-EB38-E9B4-09D284A012CE}"/>
            </a:ext>
          </a:extLst>
        </cdr:cNvPr>
        <cdr:cNvSpPr txBox="1"/>
      </cdr:nvSpPr>
      <cdr:spPr>
        <a:xfrm xmlns:a="http://schemas.openxmlformats.org/drawingml/2006/main">
          <a:off x="552448" y="1466850"/>
          <a:ext cx="981075" cy="4191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400" i="0">
              <a:latin typeface="Cambria Math" panose="02040503050406030204" pitchFamily="18" charset="0"/>
              <a:ea typeface="Cambria Math" panose="02040503050406030204" pitchFamily="18" charset="0"/>
            </a:rPr>
            <a:t>𝜆</a:t>
          </a:r>
          <a:r>
            <a:rPr lang="en-GB" sz="1400" dirty="0"/>
            <a:t> = 0.97</a:t>
          </a:r>
        </a:p>
      </cdr:txBody>
    </cdr:sp>
  </cdr:relSizeAnchor>
  <cdr:relSizeAnchor xmlns:cdr="http://schemas.openxmlformats.org/drawingml/2006/chartDrawing">
    <cdr:from>
      <cdr:x>0.24405</cdr:x>
      <cdr:y>0.5</cdr:y>
    </cdr:from>
    <cdr:to>
      <cdr:x>0.45648</cdr:x>
      <cdr:y>0.60451</cdr:y>
    </cdr:to>
    <cdr:sp macro="" textlink="">
      <cdr:nvSpPr>
        <cdr:cNvPr id="3" name="TextBox 1">
          <a:extLst xmlns:a="http://schemas.openxmlformats.org/drawingml/2006/main">
            <a:ext uri="{FF2B5EF4-FFF2-40B4-BE49-F238E27FC236}">
              <a16:creationId xmlns:a16="http://schemas.microsoft.com/office/drawing/2014/main" id="{5A7B2EE0-A8EB-49A0-1D11-725B459ED1E3}"/>
            </a:ext>
          </a:extLst>
        </cdr:cNvPr>
        <cdr:cNvSpPr txBox="1"/>
      </cdr:nvSpPr>
      <cdr:spPr>
        <a:xfrm xmlns:a="http://schemas.openxmlformats.org/drawingml/2006/main">
          <a:off x="1127123" y="2005012"/>
          <a:ext cx="981075"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i="0" dirty="0">
              <a:latin typeface="Cambria Math" panose="02040503050406030204" pitchFamily="18" charset="0"/>
              <a:ea typeface="Cambria Math" panose="02040503050406030204" pitchFamily="18" charset="0"/>
            </a:rPr>
            <a:t>𝜆</a:t>
          </a:r>
          <a:r>
            <a:rPr lang="en-GB" sz="1400" dirty="0"/>
            <a:t> = 0.94</a:t>
          </a:r>
        </a:p>
      </cdr:txBody>
    </cdr:sp>
  </cdr:relSizeAnchor>
  <cdr:relSizeAnchor xmlns:cdr="http://schemas.openxmlformats.org/drawingml/2006/chartDrawing">
    <cdr:from>
      <cdr:x>0.09762</cdr:x>
      <cdr:y>0.19319</cdr:y>
    </cdr:from>
    <cdr:to>
      <cdr:x>0.31005</cdr:x>
      <cdr:y>0.2977</cdr:y>
    </cdr:to>
    <cdr:sp macro="" textlink="">
      <cdr:nvSpPr>
        <cdr:cNvPr id="4" name="TextBox 1">
          <a:extLst xmlns:a="http://schemas.openxmlformats.org/drawingml/2006/main">
            <a:ext uri="{FF2B5EF4-FFF2-40B4-BE49-F238E27FC236}">
              <a16:creationId xmlns:a16="http://schemas.microsoft.com/office/drawing/2014/main" id="{7AAFC60D-A3F2-FFC7-F693-A6C7696D6B0F}"/>
            </a:ext>
          </a:extLst>
        </cdr:cNvPr>
        <cdr:cNvSpPr txBox="1"/>
      </cdr:nvSpPr>
      <cdr:spPr>
        <a:xfrm xmlns:a="http://schemas.openxmlformats.org/drawingml/2006/main">
          <a:off x="450848" y="774700"/>
          <a:ext cx="981075"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i="0" dirty="0">
              <a:latin typeface="Cambria Math" panose="02040503050406030204" pitchFamily="18" charset="0"/>
              <a:ea typeface="Cambria Math" panose="02040503050406030204" pitchFamily="18" charset="0"/>
            </a:rPr>
            <a:t>𝜆</a:t>
          </a:r>
          <a:r>
            <a:rPr lang="en-GB" sz="1400" dirty="0"/>
            <a:t> = 0.98</a:t>
          </a:r>
        </a:p>
      </cdr:txBody>
    </cdr:sp>
  </cdr:relSizeAnchor>
  <cdr:relSizeAnchor xmlns:cdr="http://schemas.openxmlformats.org/drawingml/2006/chartDrawing">
    <cdr:from>
      <cdr:x>0.89921</cdr:x>
      <cdr:y>0.05542</cdr:y>
    </cdr:from>
    <cdr:to>
      <cdr:x>1</cdr:x>
      <cdr:y>0.15994</cdr:y>
    </cdr:to>
    <cdr:sp macro="" textlink="">
      <cdr:nvSpPr>
        <cdr:cNvPr id="5" name="TextBox 1">
          <a:extLst xmlns:a="http://schemas.openxmlformats.org/drawingml/2006/main">
            <a:ext uri="{FF2B5EF4-FFF2-40B4-BE49-F238E27FC236}">
              <a16:creationId xmlns:a16="http://schemas.microsoft.com/office/drawing/2014/main" id="{7AAFC60D-A3F2-FFC7-F693-A6C7696D6B0F}"/>
            </a:ext>
          </a:extLst>
        </cdr:cNvPr>
        <cdr:cNvSpPr txBox="1"/>
      </cdr:nvSpPr>
      <cdr:spPr>
        <a:xfrm xmlns:a="http://schemas.openxmlformats.org/drawingml/2006/main">
          <a:off x="4152899" y="222250"/>
          <a:ext cx="465501"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b="0" i="0"/>
            <a:t>1</a:t>
          </a:r>
          <a:endParaRPr lang="en-GB" sz="1400" dirty="0"/>
        </a:p>
      </cdr:txBody>
    </cdr:sp>
  </cdr:relSizeAnchor>
  <cdr:relSizeAnchor xmlns:cdr="http://schemas.openxmlformats.org/drawingml/2006/chartDrawing">
    <cdr:from>
      <cdr:x>0.89172</cdr:x>
      <cdr:y>0.70741</cdr:y>
    </cdr:from>
    <cdr:to>
      <cdr:x>1</cdr:x>
      <cdr:y>0.81193</cdr:y>
    </cdr:to>
    <cdr:sp macro="" textlink="">
      <cdr:nvSpPr>
        <cdr:cNvPr id="6" name="TextBox 1">
          <a:extLst xmlns:a="http://schemas.openxmlformats.org/drawingml/2006/main">
            <a:ext uri="{FF2B5EF4-FFF2-40B4-BE49-F238E27FC236}">
              <a16:creationId xmlns:a16="http://schemas.microsoft.com/office/drawing/2014/main" id="{7AAFC60D-A3F2-FFC7-F693-A6C7696D6B0F}"/>
            </a:ext>
          </a:extLst>
        </cdr:cNvPr>
        <cdr:cNvSpPr txBox="1"/>
      </cdr:nvSpPr>
      <cdr:spPr>
        <a:xfrm xmlns:a="http://schemas.openxmlformats.org/drawingml/2006/main">
          <a:off x="4118336" y="2836744"/>
          <a:ext cx="500064" cy="4191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400" b="0" i="0">
              <a:ea typeface="Cambria Math" panose="02040503050406030204" pitchFamily="18" charset="0"/>
            </a:rPr>
            <a:t>0</a:t>
          </a:r>
          <a:endParaRPr lang="en-GB"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11/11/2024</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859073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11 November 2024</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11 November 2024</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 </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200" dirty="0">
              <a:effectLst/>
              <a:latin typeface="+mn-lt"/>
              <a:ea typeface="Calibri" panose="020F0502020204030204" pitchFamily="34" charset="0"/>
            </a:endParaRPr>
          </a:p>
          <a:p>
            <a:r>
              <a:rPr lang="en-GB" sz="1200" dirty="0">
                <a:solidFill>
                  <a:srgbClr val="212121"/>
                </a:solidFill>
                <a:effectLst/>
                <a:latin typeface="+mn-lt"/>
                <a:ea typeface="Calibri" panose="020F0502020204030204" pitchFamily="34" charset="0"/>
              </a:rPr>
              <a:t>Street, London EC4R 1EB</a:t>
            </a:r>
            <a:r>
              <a:rPr lang="en-GB" sz="1200" dirty="0">
                <a:effectLst/>
                <a:latin typeface="+mn-lt"/>
                <a:ea typeface="Calibri" panose="020F0502020204030204" pitchFamily="34" charset="0"/>
              </a:rPr>
              <a:t>. CAIM is authorised and regulated by the Financial Conduct Authority. ©CAIM 2024.</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11 November 2024</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11 November 2024</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0" r:id="rId18"/>
    <p:sldLayoutId id="2147483719" r:id="rId19"/>
    <p:sldLayoutId id="2147483721" r:id="rId20"/>
    <p:sldLayoutId id="2147483722" r:id="rId21"/>
    <p:sldLayoutId id="2147483690" r:id="rId22"/>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F29F68-6B6A-084F-8C23-D89DF59BF9C5}"/>
              </a:ext>
            </a:extLst>
          </p:cNvPr>
          <p:cNvSpPr>
            <a:spLocks noGrp="1"/>
          </p:cNvSpPr>
          <p:nvPr>
            <p:ph type="body" sz="quarter" idx="13"/>
          </p:nvPr>
        </p:nvSpPr>
        <p:spPr>
          <a:xfrm>
            <a:off x="6791067" y="6053638"/>
            <a:ext cx="2619788" cy="246221"/>
          </a:xfrm>
        </p:spPr>
        <p:txBody>
          <a:bodyPr/>
          <a:lstStyle/>
          <a:p>
            <a:r>
              <a:rPr lang="en-US" dirty="0" err="1"/>
              <a:t>novemBER</a:t>
            </a:r>
            <a:r>
              <a:rPr lang="en-US" dirty="0"/>
              <a:t> 2024</a:t>
            </a:r>
          </a:p>
        </p:txBody>
      </p:sp>
      <p:sp>
        <p:nvSpPr>
          <p:cNvPr id="6" name="Title 5">
            <a:extLst>
              <a:ext uri="{FF2B5EF4-FFF2-40B4-BE49-F238E27FC236}">
                <a16:creationId xmlns:a16="http://schemas.microsoft.com/office/drawing/2014/main" id="{B9C75BA2-9DB5-0940-92EB-CC8B28D1363B}"/>
              </a:ext>
            </a:extLst>
          </p:cNvPr>
          <p:cNvSpPr>
            <a:spLocks noGrp="1"/>
          </p:cNvSpPr>
          <p:nvPr>
            <p:ph type="ctrTitle"/>
          </p:nvPr>
        </p:nvSpPr>
        <p:spPr>
          <a:xfrm>
            <a:off x="461006" y="5663043"/>
            <a:ext cx="6135738" cy="637097"/>
          </a:xfrm>
        </p:spPr>
        <p:txBody>
          <a:bodyPr/>
          <a:lstStyle/>
          <a:p>
            <a:r>
              <a:rPr lang="en-US" dirty="0"/>
              <a:t>Weighted bootstrapping	</a:t>
            </a:r>
            <a:br>
              <a:rPr lang="en-US" dirty="0"/>
            </a:br>
            <a:r>
              <a:rPr lang="en-US" sz="1800" dirty="0">
                <a:solidFill>
                  <a:schemeClr val="bg1">
                    <a:lumMod val="65000"/>
                  </a:schemeClr>
                </a:solidFill>
              </a:rPr>
              <a:t>making more use of more recent data</a:t>
            </a:r>
            <a:endParaRPr lang="en-US" dirty="0">
              <a:solidFill>
                <a:schemeClr val="bg1">
                  <a:lumMod val="65000"/>
                </a:schemeClr>
              </a:solidFill>
            </a:endParaRPr>
          </a:p>
        </p:txBody>
      </p:sp>
    </p:spTree>
    <p:extLst>
      <p:ext uri="{BB962C8B-B14F-4D97-AF65-F5344CB8AC3E}">
        <p14:creationId xmlns:p14="http://schemas.microsoft.com/office/powerpoint/2010/main" val="313781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a:xfrm>
            <a:off x="979200" y="675601"/>
            <a:ext cx="6316950" cy="332399"/>
          </a:xfrm>
        </p:spPr>
        <p:txBody>
          <a:bodyPr/>
          <a:lstStyle/>
          <a:p>
            <a:r>
              <a:rPr lang="en-GB" dirty="0"/>
              <a:t>INPUTS INTO SCENARIO GENERATION</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79200" y="1709243"/>
            <a:ext cx="7456962" cy="4154984"/>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t>We’ve covered simple boot-strapping.</a:t>
            </a:r>
          </a:p>
          <a:p>
            <a:pPr>
              <a:spcAft>
                <a:spcPts val="1800"/>
              </a:spcAft>
            </a:pPr>
            <a:endParaRPr lang="en-GB" sz="1800" dirty="0"/>
          </a:p>
          <a:p>
            <a:pPr>
              <a:spcAft>
                <a:spcPts val="1800"/>
              </a:spcAft>
            </a:pPr>
            <a:r>
              <a:rPr lang="en-GB" sz="1800" dirty="0"/>
              <a:t>We randomly selected several short periods from history and combined them to generate scenarios of our desired length.</a:t>
            </a:r>
          </a:p>
          <a:p>
            <a:pPr>
              <a:spcAft>
                <a:spcPts val="1800"/>
              </a:spcAft>
            </a:pPr>
            <a:endParaRPr lang="en-GB" sz="1800" dirty="0"/>
          </a:p>
          <a:p>
            <a:pPr>
              <a:spcAft>
                <a:spcPts val="1800"/>
              </a:spcAft>
            </a:pPr>
            <a:r>
              <a:rPr lang="en-GB" sz="1800" dirty="0"/>
              <a:t>The short periods we choose are just as likely to come from the recent past as from long ago. Is that a good thing? </a:t>
            </a:r>
          </a:p>
          <a:p>
            <a:pPr>
              <a:spcAft>
                <a:spcPts val="1800"/>
              </a:spcAft>
            </a:pPr>
            <a:endParaRPr lang="en-GB" sz="1800" dirty="0"/>
          </a:p>
          <a:p>
            <a:pPr marL="0" indent="0">
              <a:spcAft>
                <a:spcPts val="1800"/>
              </a:spcAft>
              <a:buNone/>
            </a:pPr>
            <a:r>
              <a:rPr lang="en-GB" sz="1800" dirty="0">
                <a:solidFill>
                  <a:schemeClr val="accent2"/>
                </a:solidFill>
              </a:rPr>
              <a:t>There’s a never-ending trade-off between going back in time to get as much data as you can, and the fact that the world may have changed since then.</a:t>
            </a:r>
          </a:p>
        </p:txBody>
      </p:sp>
    </p:spTree>
    <p:extLst>
      <p:ext uri="{BB962C8B-B14F-4D97-AF65-F5344CB8AC3E}">
        <p14:creationId xmlns:p14="http://schemas.microsoft.com/office/powerpoint/2010/main" val="167206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B4866554-C5B3-AC8C-1646-0F8475886E55}"/>
              </a:ext>
            </a:extLst>
          </p:cNvPr>
          <p:cNvGraphicFramePr>
            <a:graphicFrameLocks noGrp="1"/>
          </p:cNvGraphicFramePr>
          <p:nvPr>
            <p:ph sz="quarter" idx="14"/>
            <p:extLst>
              <p:ext uri="{D42A27DB-BD31-4B8C-83A1-F6EECF244321}">
                <p14:modId xmlns:p14="http://schemas.microsoft.com/office/powerpoint/2010/main" val="3951120435"/>
              </p:ext>
            </p:extLst>
          </p:nvPr>
        </p:nvGraphicFramePr>
        <p:xfrm>
          <a:off x="4495159" y="1448961"/>
          <a:ext cx="4805363" cy="4076700"/>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8">
            <a:extLst>
              <a:ext uri="{FF2B5EF4-FFF2-40B4-BE49-F238E27FC236}">
                <a16:creationId xmlns:a16="http://schemas.microsoft.com/office/drawing/2014/main" id="{09A663C3-1EAD-8A2D-3718-E3A580E0DA9B}"/>
              </a:ext>
            </a:extLst>
          </p:cNvPr>
          <p:cNvSpPr>
            <a:spLocks noGrp="1"/>
          </p:cNvSpPr>
          <p:nvPr>
            <p:ph type="title"/>
          </p:nvPr>
        </p:nvSpPr>
        <p:spPr/>
        <p:txBody>
          <a:bodyPr/>
          <a:lstStyle/>
          <a:p>
            <a:r>
              <a:rPr lang="en-GB" dirty="0"/>
              <a:t>Dealing with change</a:t>
            </a:r>
          </a:p>
        </p:txBody>
      </p:sp>
      <p:sp>
        <p:nvSpPr>
          <p:cNvPr id="10" name="Content Placeholder 13">
            <a:extLst>
              <a:ext uri="{FF2B5EF4-FFF2-40B4-BE49-F238E27FC236}">
                <a16:creationId xmlns:a16="http://schemas.microsoft.com/office/drawing/2014/main" id="{DAFE6CD3-2986-DF76-DFDA-E79C384C499D}"/>
              </a:ext>
            </a:extLst>
          </p:cNvPr>
          <p:cNvSpPr txBox="1">
            <a:spLocks/>
          </p:cNvSpPr>
          <p:nvPr/>
        </p:nvSpPr>
        <p:spPr>
          <a:xfrm>
            <a:off x="979200" y="1448961"/>
            <a:ext cx="3375439" cy="6017032"/>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Consider the monthly returns of this asset.</a:t>
            </a:r>
          </a:p>
          <a:p>
            <a:pPr>
              <a:spcAft>
                <a:spcPts val="1800"/>
              </a:spcAft>
            </a:pPr>
            <a:r>
              <a:rPr lang="en-GB" sz="1800" dirty="0">
                <a:latin typeface="+mn-lt"/>
              </a:rPr>
              <a:t>It looks as if something might have fundamentally changed about seven months ago.</a:t>
            </a:r>
          </a:p>
          <a:p>
            <a:pPr>
              <a:spcAft>
                <a:spcPts val="1800"/>
              </a:spcAft>
            </a:pPr>
            <a:r>
              <a:rPr lang="en-GB" sz="1800" dirty="0">
                <a:latin typeface="+mn-lt"/>
              </a:rPr>
              <a:t>If so, do we really want to use data older than this? Should we throw it away?</a:t>
            </a:r>
          </a:p>
          <a:p>
            <a:pPr>
              <a:spcAft>
                <a:spcPts val="1800"/>
              </a:spcAft>
            </a:pPr>
            <a:r>
              <a:rPr lang="en-GB" sz="1800" dirty="0">
                <a:latin typeface="+mn-lt"/>
              </a:rPr>
              <a:t>Time-weighting is a way of still using all the data, but attaching greater importance to more recent data.</a:t>
            </a:r>
          </a:p>
          <a:p>
            <a:pPr marL="0" indent="0">
              <a:spcAft>
                <a:spcPts val="1800"/>
              </a:spcAft>
              <a:buNone/>
            </a:pPr>
            <a:endParaRPr lang="en-GB" sz="1800" dirty="0">
              <a:latin typeface="+mn-lt"/>
            </a:endParaRPr>
          </a:p>
          <a:p>
            <a:pPr marL="0" indent="0">
              <a:spcAft>
                <a:spcPts val="1800"/>
              </a:spcAft>
              <a:buNone/>
            </a:pPr>
            <a:endParaRPr lang="en-GB" sz="1800" dirty="0">
              <a:latin typeface="+mn-lt"/>
            </a:endParaRPr>
          </a:p>
          <a:p>
            <a:pPr marL="0" indent="0">
              <a:spcAft>
                <a:spcPts val="1800"/>
              </a:spcAft>
              <a:buNone/>
            </a:pPr>
            <a:endParaRPr lang="en-GB" sz="1800" dirty="0">
              <a:latin typeface="+mn-lt"/>
            </a:endParaRPr>
          </a:p>
          <a:p>
            <a:pPr>
              <a:spcAft>
                <a:spcPts val="1800"/>
              </a:spcAft>
            </a:pPr>
            <a:endParaRPr lang="en-GB" dirty="0"/>
          </a:p>
        </p:txBody>
      </p:sp>
    </p:spTree>
    <p:extLst>
      <p:ext uri="{BB962C8B-B14F-4D97-AF65-F5344CB8AC3E}">
        <p14:creationId xmlns:p14="http://schemas.microsoft.com/office/powerpoint/2010/main" val="186958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Exponential weighting</a:t>
            </a:r>
          </a:p>
        </p:txBody>
      </p:sp>
      <mc:AlternateContent xmlns:mc="http://schemas.openxmlformats.org/markup-compatibility/2006" xmlns:a14="http://schemas.microsoft.com/office/drawing/2010/main">
        <mc:Choice Requires="a14">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79200" y="1370826"/>
                <a:ext cx="3984987" cy="4755148"/>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Suppose we say we’ll attach “full weight” to our most recent observation.</a:t>
                </a:r>
              </a:p>
              <a:p>
                <a:pPr>
                  <a:spcAft>
                    <a:spcPts val="1800"/>
                  </a:spcAft>
                </a:pPr>
                <a:r>
                  <a:rPr lang="en-GB" sz="1800" dirty="0">
                    <a:latin typeface="+mn-lt"/>
                  </a:rPr>
                  <a:t>However, for the previous month’s observation, we’ll attach a little less weight. Say, 98% of the most recent.</a:t>
                </a:r>
              </a:p>
              <a:p>
                <a:pPr>
                  <a:spcAft>
                    <a:spcPts val="1800"/>
                  </a:spcAft>
                </a:pPr>
                <a:r>
                  <a:rPr lang="en-GB" sz="1800" dirty="0">
                    <a:latin typeface="+mn-lt"/>
                  </a:rPr>
                  <a:t>And for the month before that we’ll give that a weight of 98% of the succeeding month.</a:t>
                </a:r>
              </a:p>
              <a:p>
                <a:pPr>
                  <a:spcAft>
                    <a:spcPts val="1800"/>
                  </a:spcAft>
                </a:pPr>
                <a:r>
                  <a:rPr lang="en-GB" sz="1800" dirty="0">
                    <a:latin typeface="+mn-lt"/>
                  </a:rPr>
                  <a:t>And so on.</a:t>
                </a:r>
              </a:p>
              <a:p>
                <a:pPr>
                  <a:spcAft>
                    <a:spcPts val="1800"/>
                  </a:spcAft>
                </a:pPr>
                <a:r>
                  <a:rPr lang="en-GB" sz="1800" dirty="0">
                    <a:latin typeface="+mn-lt"/>
                  </a:rPr>
                  <a:t>If we denote our decay factor, here of 98%, as </a:t>
                </a:r>
                <a14:m>
                  <m:oMath xmlns:m="http://schemas.openxmlformats.org/officeDocument/2006/math">
                    <m:r>
                      <a:rPr lang="en-GB" sz="1800" i="1" smtClean="0">
                        <a:latin typeface="Cambria Math" panose="02040503050406030204" pitchFamily="18" charset="0"/>
                        <a:ea typeface="Cambria Math" panose="02040503050406030204" pitchFamily="18" charset="0"/>
                      </a:rPr>
                      <m:t>𝜆</m:t>
                    </m:r>
                  </m:oMath>
                </a14:m>
                <a:r>
                  <a:rPr lang="en-GB" sz="1800" dirty="0">
                    <a:latin typeface="+mn-lt"/>
                  </a:rPr>
                  <a:t>, then the weight attached to the </a:t>
                </a:r>
                <a14:m>
                  <m:oMath xmlns:m="http://schemas.openxmlformats.org/officeDocument/2006/math">
                    <m:r>
                      <a:rPr lang="en-GB" sz="1800" i="1">
                        <a:latin typeface="Cambria Math" panose="02040503050406030204" pitchFamily="18" charset="0"/>
                      </a:rPr>
                      <m:t>𝑛</m:t>
                    </m:r>
                  </m:oMath>
                </a14:m>
                <a:r>
                  <a:rPr lang="en-GB" sz="1800" baseline="30000" dirty="0">
                    <a:latin typeface="+mn-lt"/>
                  </a:rPr>
                  <a:t>th</a:t>
                </a:r>
                <a:r>
                  <a:rPr lang="en-GB" sz="1800" dirty="0">
                    <a:latin typeface="+mn-lt"/>
                  </a:rPr>
                  <a:t> oldest observation is </a:t>
                </a:r>
                <a14:m>
                  <m:oMath xmlns:m="http://schemas.openxmlformats.org/officeDocument/2006/math">
                    <m:sSup>
                      <m:sSupPr>
                        <m:ctrlPr>
                          <a:rPr lang="en-GB" sz="1800" i="1">
                            <a:latin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𝜆</m:t>
                        </m:r>
                      </m:e>
                      <m:sup>
                        <m:r>
                          <a:rPr lang="en-GB" sz="1800" b="0" i="1" smtClean="0">
                            <a:latin typeface="Cambria Math" panose="02040503050406030204" pitchFamily="18" charset="0"/>
                          </a:rPr>
                          <m:t>𝑛</m:t>
                        </m:r>
                        <m:r>
                          <a:rPr lang="en-GB" sz="1800" b="0" i="1" smtClean="0">
                            <a:latin typeface="Cambria Math" panose="02040503050406030204" pitchFamily="18" charset="0"/>
                          </a:rPr>
                          <m:t>−1</m:t>
                        </m:r>
                      </m:sup>
                    </m:sSup>
                    <m:r>
                      <a:rPr lang="en-GB" sz="1800" b="0" i="0" smtClean="0">
                        <a:latin typeface="Cambria Math" panose="02040503050406030204" pitchFamily="18" charset="0"/>
                      </a:rPr>
                      <m:t>. </m:t>
                    </m:r>
                  </m:oMath>
                </a14:m>
                <a:endParaRPr lang="en-GB" sz="1800" dirty="0">
                  <a:latin typeface="+mn-lt"/>
                </a:endParaRPr>
              </a:p>
              <a:p>
                <a:pPr>
                  <a:spcAft>
                    <a:spcPts val="1800"/>
                  </a:spcAft>
                </a:pPr>
                <a:endParaRPr lang="en-GB" sz="1800" dirty="0">
                  <a:latin typeface="+mn-lt"/>
                </a:endParaRPr>
              </a:p>
            </p:txBody>
          </p:sp>
        </mc:Choice>
        <mc:Fallback xmlns="">
          <p:sp>
            <p:nvSpPr>
              <p:cNvPr id="13" name="Content Placeholder 13">
                <a:extLst>
                  <a:ext uri="{FF2B5EF4-FFF2-40B4-BE49-F238E27FC236}">
                    <a16:creationId xmlns:a16="http://schemas.microsoft.com/office/drawing/2014/main" id="{E74639ED-4F6D-973D-7AD8-A365002622EC}"/>
                  </a:ext>
                </a:extLst>
              </p:cNvPr>
              <p:cNvSpPr txBox="1">
                <a:spLocks noRot="1" noChangeAspect="1" noMove="1" noResize="1" noEditPoints="1" noAdjustHandles="1" noChangeArrowheads="1" noChangeShapeType="1" noTextEdit="1"/>
              </p:cNvSpPr>
              <p:nvPr/>
            </p:nvSpPr>
            <p:spPr>
              <a:xfrm>
                <a:off x="979200" y="1370826"/>
                <a:ext cx="3984987" cy="4755148"/>
              </a:xfrm>
              <a:prstGeom prst="rect">
                <a:avLst/>
              </a:prstGeom>
              <a:blipFill>
                <a:blip r:embed="rId2"/>
                <a:stretch>
                  <a:fillRect l="-3369" t="-1667" r="-3216"/>
                </a:stretch>
              </a:blipFill>
            </p:spPr>
            <p:txBody>
              <a:bodyPr/>
              <a:lstStyle/>
              <a:p>
                <a:r>
                  <a:rPr lang="en-GB">
                    <a:noFill/>
                  </a:rPr>
                  <a:t> </a:t>
                </a:r>
              </a:p>
            </p:txBody>
          </p:sp>
        </mc:Fallback>
      </mc:AlternateContent>
      <p:graphicFrame>
        <p:nvGraphicFramePr>
          <p:cNvPr id="3" name="Content Placeholder 11">
            <a:extLst>
              <a:ext uri="{FF2B5EF4-FFF2-40B4-BE49-F238E27FC236}">
                <a16:creationId xmlns:a16="http://schemas.microsoft.com/office/drawing/2014/main" id="{7D9F5348-B93C-CCBB-E51C-D00BDE322B26}"/>
              </a:ext>
            </a:extLst>
          </p:cNvPr>
          <p:cNvGraphicFramePr>
            <a:graphicFrameLocks/>
          </p:cNvGraphicFramePr>
          <p:nvPr>
            <p:extLst>
              <p:ext uri="{D42A27DB-BD31-4B8C-83A1-F6EECF244321}">
                <p14:modId xmlns:p14="http://schemas.microsoft.com/office/powerpoint/2010/main" val="672518089"/>
              </p:ext>
            </p:extLst>
          </p:nvPr>
        </p:nvGraphicFramePr>
        <p:xfrm>
          <a:off x="5254264" y="1390263"/>
          <a:ext cx="3984987" cy="4076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739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p:txBody>
          <a:bodyPr/>
          <a:lstStyle/>
          <a:p>
            <a:r>
              <a:rPr lang="en-GB" dirty="0"/>
              <a:t>Half-lives</a:t>
            </a:r>
          </a:p>
        </p:txBody>
      </p:sp>
      <mc:AlternateContent xmlns:mc="http://schemas.openxmlformats.org/markup-compatibility/2006" xmlns:a14="http://schemas.microsoft.com/office/drawing/2010/main">
        <mc:Choice Requires="a14">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87063" y="1456938"/>
                <a:ext cx="3518262" cy="5635389"/>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The weight of an observation never falls to zero. Instead, as with radioactivity, the speed of decay is normally measured in terms of the “half-life”: the time it takes for the weight to fall by half.</a:t>
                </a:r>
              </a:p>
              <a:p>
                <a:pPr>
                  <a:spcAft>
                    <a:spcPts val="1800"/>
                  </a:spcAft>
                </a:pPr>
                <a:r>
                  <a:rPr lang="en-GB" sz="1800" dirty="0">
                    <a:latin typeface="+mn-lt"/>
                  </a:rPr>
                  <a:t>For our 98% monthly decay the half-life is just under 35 months:  </a:t>
                </a:r>
                <a14:m>
                  <m:oMath xmlns:m="http://schemas.openxmlformats.org/officeDocument/2006/math">
                    <m:sSup>
                      <m:sSupPr>
                        <m:ctrlPr>
                          <a:rPr lang="en-GB" sz="1800" i="1">
                            <a:latin typeface="Cambria Math" panose="02040503050406030204" pitchFamily="18" charset="0"/>
                          </a:rPr>
                        </m:ctrlPr>
                      </m:sSupPr>
                      <m:e>
                        <m:r>
                          <a:rPr lang="en-GB" sz="1800" i="1">
                            <a:latin typeface="Cambria Math" panose="02040503050406030204" pitchFamily="18" charset="0"/>
                            <a:ea typeface="Cambria Math" panose="02040503050406030204" pitchFamily="18" charset="0"/>
                          </a:rPr>
                          <m:t>𝜆</m:t>
                        </m:r>
                      </m:e>
                      <m:sup>
                        <m:r>
                          <a:rPr lang="en-GB" sz="1800" b="0" i="1" smtClean="0">
                            <a:latin typeface="Cambria Math" panose="02040503050406030204" pitchFamily="18" charset="0"/>
                          </a:rPr>
                          <m:t>35</m:t>
                        </m:r>
                      </m:sup>
                    </m:sSup>
                  </m:oMath>
                </a14:m>
                <a:r>
                  <a:rPr lang="en-GB" sz="1800" dirty="0">
                    <a:latin typeface="+mn-lt"/>
                  </a:rPr>
                  <a:t> = 0.493. This means that the most recent three years of history will account for roughly half of what happens in our simulations.</a:t>
                </a:r>
              </a:p>
              <a:p>
                <a:pPr>
                  <a:spcAft>
                    <a:spcPts val="600"/>
                  </a:spcAft>
                </a:pPr>
                <a:r>
                  <a:rPr lang="en-GB" sz="1800" dirty="0">
                    <a:latin typeface="+mn-lt"/>
                  </a:rPr>
                  <a:t>Other half-lives, as no. of periods:</a:t>
                </a:r>
              </a:p>
              <a:p>
                <a:pPr lvl="1">
                  <a:spcAft>
                    <a:spcPts val="600"/>
                  </a:spcAft>
                </a:pPr>
                <a:r>
                  <a:rPr lang="en-GB" sz="1800" dirty="0">
                    <a:latin typeface="+mn-lt"/>
                  </a:rPr>
                  <a:t>if </a:t>
                </a:r>
                <a14:m>
                  <m:oMath xmlns:m="http://schemas.openxmlformats.org/officeDocument/2006/math">
                    <m:r>
                      <a:rPr lang="en-GB" sz="1800" i="1">
                        <a:latin typeface="Cambria Math" panose="02040503050406030204" pitchFamily="18" charset="0"/>
                        <a:ea typeface="Cambria Math" panose="02040503050406030204" pitchFamily="18" charset="0"/>
                      </a:rPr>
                      <m:t>𝜆</m:t>
                    </m:r>
                  </m:oMath>
                </a14:m>
                <a:r>
                  <a:rPr lang="en-GB" sz="1800" dirty="0">
                    <a:latin typeface="+mn-lt"/>
                  </a:rPr>
                  <a:t> = 0.97, half-life c. 23</a:t>
                </a:r>
              </a:p>
              <a:p>
                <a:pPr lvl="1">
                  <a:spcAft>
                    <a:spcPts val="600"/>
                  </a:spcAft>
                </a:pPr>
                <a:r>
                  <a:rPr lang="en-GB" sz="1800" dirty="0">
                    <a:latin typeface="+mn-lt"/>
                  </a:rPr>
                  <a:t>if </a:t>
                </a:r>
                <a14:m>
                  <m:oMath xmlns:m="http://schemas.openxmlformats.org/officeDocument/2006/math">
                    <m:r>
                      <a:rPr lang="en-GB" sz="1800" i="1">
                        <a:latin typeface="Cambria Math" panose="02040503050406030204" pitchFamily="18" charset="0"/>
                        <a:ea typeface="Cambria Math" panose="02040503050406030204" pitchFamily="18" charset="0"/>
                      </a:rPr>
                      <m:t>𝜆</m:t>
                    </m:r>
                  </m:oMath>
                </a14:m>
                <a:r>
                  <a:rPr lang="en-GB" sz="1800" dirty="0">
                    <a:latin typeface="+mn-lt"/>
                  </a:rPr>
                  <a:t> = 0.94, half-life c. 12</a:t>
                </a:r>
              </a:p>
              <a:p>
                <a:pPr lvl="1">
                  <a:spcAft>
                    <a:spcPts val="1800"/>
                  </a:spcAft>
                </a:pPr>
                <a:endParaRPr lang="en-GB" sz="1800" dirty="0">
                  <a:latin typeface="+mn-lt"/>
                </a:endParaRPr>
              </a:p>
              <a:p>
                <a:pPr>
                  <a:spcAft>
                    <a:spcPts val="1800"/>
                  </a:spcAft>
                </a:pPr>
                <a:endParaRPr lang="en-GB" sz="1800" dirty="0">
                  <a:latin typeface="+mn-lt"/>
                </a:endParaRPr>
              </a:p>
            </p:txBody>
          </p:sp>
        </mc:Choice>
        <mc:Fallback xmlns="">
          <p:sp>
            <p:nvSpPr>
              <p:cNvPr id="13" name="Content Placeholder 13">
                <a:extLst>
                  <a:ext uri="{FF2B5EF4-FFF2-40B4-BE49-F238E27FC236}">
                    <a16:creationId xmlns:a16="http://schemas.microsoft.com/office/drawing/2014/main" id="{E74639ED-4F6D-973D-7AD8-A365002622EC}"/>
                  </a:ext>
                </a:extLst>
              </p:cNvPr>
              <p:cNvSpPr txBox="1">
                <a:spLocks noRot="1" noChangeAspect="1" noMove="1" noResize="1" noEditPoints="1" noAdjustHandles="1" noChangeArrowheads="1" noChangeShapeType="1" noTextEdit="1"/>
              </p:cNvSpPr>
              <p:nvPr/>
            </p:nvSpPr>
            <p:spPr>
              <a:xfrm>
                <a:off x="987063" y="1456938"/>
                <a:ext cx="3518262" cy="5635389"/>
              </a:xfrm>
              <a:prstGeom prst="rect">
                <a:avLst/>
              </a:prstGeom>
              <a:blipFill>
                <a:blip r:embed="rId2"/>
                <a:stretch>
                  <a:fillRect l="-3813" t="-1407" r="-3986"/>
                </a:stretch>
              </a:blipFill>
            </p:spPr>
            <p:txBody>
              <a:bodyPr/>
              <a:lstStyle/>
              <a:p>
                <a:r>
                  <a:rPr lang="en-GB">
                    <a:noFill/>
                  </a:rPr>
                  <a:t> </a:t>
                </a:r>
              </a:p>
            </p:txBody>
          </p:sp>
        </mc:Fallback>
      </mc:AlternateContent>
      <p:graphicFrame>
        <p:nvGraphicFramePr>
          <p:cNvPr id="2" name="Content Placeholder 12">
            <a:extLst>
              <a:ext uri="{FF2B5EF4-FFF2-40B4-BE49-F238E27FC236}">
                <a16:creationId xmlns:a16="http://schemas.microsoft.com/office/drawing/2014/main" id="{E073C57F-0BCE-4457-BE42-398C1F08E803}"/>
              </a:ext>
            </a:extLst>
          </p:cNvPr>
          <p:cNvGraphicFramePr>
            <a:graphicFrameLocks/>
          </p:cNvGraphicFramePr>
          <p:nvPr>
            <p:extLst>
              <p:ext uri="{D42A27DB-BD31-4B8C-83A1-F6EECF244321}">
                <p14:modId xmlns:p14="http://schemas.microsoft.com/office/powerpoint/2010/main" val="3713460914"/>
              </p:ext>
            </p:extLst>
          </p:nvPr>
        </p:nvGraphicFramePr>
        <p:xfrm>
          <a:off x="4800601" y="1456938"/>
          <a:ext cx="4618400" cy="40100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398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C12EE48-A485-D228-49CF-B7356F77D293}"/>
              </a:ext>
            </a:extLst>
          </p:cNvPr>
          <p:cNvSpPr>
            <a:spLocks noGrp="1"/>
          </p:cNvSpPr>
          <p:nvPr>
            <p:ph type="title"/>
          </p:nvPr>
        </p:nvSpPr>
        <p:spPr>
          <a:xfrm>
            <a:off x="979199" y="343203"/>
            <a:ext cx="6555075" cy="664797"/>
          </a:xfrm>
        </p:spPr>
        <p:txBody>
          <a:bodyPr/>
          <a:lstStyle/>
          <a:p>
            <a:r>
              <a:rPr lang="en-GB" dirty="0"/>
              <a:t>Variations on exponential weighting</a:t>
            </a:r>
          </a:p>
        </p:txBody>
      </p:sp>
      <p:sp>
        <p:nvSpPr>
          <p:cNvPr id="13" name="Content Placeholder 13">
            <a:extLst>
              <a:ext uri="{FF2B5EF4-FFF2-40B4-BE49-F238E27FC236}">
                <a16:creationId xmlns:a16="http://schemas.microsoft.com/office/drawing/2014/main" id="{E74639ED-4F6D-973D-7AD8-A365002622EC}"/>
              </a:ext>
            </a:extLst>
          </p:cNvPr>
          <p:cNvSpPr txBox="1">
            <a:spLocks/>
          </p:cNvSpPr>
          <p:nvPr/>
        </p:nvSpPr>
        <p:spPr>
          <a:xfrm>
            <a:off x="987063" y="1456938"/>
            <a:ext cx="2918187" cy="4924425"/>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800"/>
              </a:spcAft>
            </a:pPr>
            <a:r>
              <a:rPr lang="en-GB" sz="1800" dirty="0">
                <a:latin typeface="+mn-lt"/>
              </a:rPr>
              <a:t>Other weighting schemes are available, and it could be useful to mix schemes.</a:t>
            </a:r>
          </a:p>
          <a:p>
            <a:pPr>
              <a:spcAft>
                <a:spcPts val="1800"/>
              </a:spcAft>
            </a:pPr>
            <a:r>
              <a:rPr lang="en-GB" sz="1800" dirty="0">
                <a:latin typeface="+mn-lt"/>
              </a:rPr>
              <a:t>For example, it could be that a historical period of heightened volatility could be of concern, and given a full weight.</a:t>
            </a:r>
          </a:p>
          <a:p>
            <a:pPr>
              <a:spcAft>
                <a:spcPts val="600"/>
              </a:spcAft>
            </a:pPr>
            <a:r>
              <a:rPr lang="en-GB" sz="1800" dirty="0">
                <a:latin typeface="+mn-lt"/>
              </a:rPr>
              <a:t>Another period that is unlikely to recur could be given a zero weight to exclude it from our scenarios.</a:t>
            </a:r>
          </a:p>
          <a:p>
            <a:pPr lvl="1">
              <a:spcAft>
                <a:spcPts val="1800"/>
              </a:spcAft>
            </a:pPr>
            <a:endParaRPr lang="en-GB" sz="1800" dirty="0">
              <a:latin typeface="+mn-lt"/>
            </a:endParaRPr>
          </a:p>
          <a:p>
            <a:pPr>
              <a:spcAft>
                <a:spcPts val="1800"/>
              </a:spcAft>
            </a:pPr>
            <a:endParaRPr lang="en-GB" sz="1800" dirty="0">
              <a:latin typeface="+mn-lt"/>
            </a:endParaRPr>
          </a:p>
        </p:txBody>
      </p:sp>
      <p:pic>
        <p:nvPicPr>
          <p:cNvPr id="6" name="Picture 5">
            <a:extLst>
              <a:ext uri="{FF2B5EF4-FFF2-40B4-BE49-F238E27FC236}">
                <a16:creationId xmlns:a16="http://schemas.microsoft.com/office/drawing/2014/main" id="{06F2AB68-E5FD-DDDD-7CD7-24BE5FBE8585}"/>
              </a:ext>
            </a:extLst>
          </p:cNvPr>
          <p:cNvPicPr>
            <a:picLocks noChangeAspect="1"/>
          </p:cNvPicPr>
          <p:nvPr/>
        </p:nvPicPr>
        <p:blipFill>
          <a:blip r:embed="rId2"/>
          <a:stretch>
            <a:fillRect/>
          </a:stretch>
        </p:blipFill>
        <p:spPr>
          <a:xfrm>
            <a:off x="4256736" y="1541526"/>
            <a:ext cx="5148834" cy="3335274"/>
          </a:xfrm>
          <a:prstGeom prst="rect">
            <a:avLst/>
          </a:prstGeom>
        </p:spPr>
      </p:pic>
    </p:spTree>
    <p:extLst>
      <p:ext uri="{BB962C8B-B14F-4D97-AF65-F5344CB8AC3E}">
        <p14:creationId xmlns:p14="http://schemas.microsoft.com/office/powerpoint/2010/main" val="209497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42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392466"/>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519AE100-2625-4348-BC27-CA6A15F6162E}" vid="{2873D34A-7D07-4342-B9AD-29D302CD21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Template>
  <TotalTime>5035</TotalTime>
  <Words>441</Words>
  <Application>Microsoft Office PowerPoint</Application>
  <PresentationFormat>A4 Paper (210x297 mm)</PresentationFormat>
  <Paragraphs>42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 Math</vt:lpstr>
      <vt:lpstr>Open Sans</vt:lpstr>
      <vt:lpstr>Source Sans CAIM</vt:lpstr>
      <vt:lpstr>System Font Regular</vt:lpstr>
      <vt:lpstr>Office Theme</vt:lpstr>
      <vt:lpstr>Weighted bootstrapping  making more use of more recent data</vt:lpstr>
      <vt:lpstr>INPUTS INTO SCENARIO GENERATION</vt:lpstr>
      <vt:lpstr>Dealing with change</vt:lpstr>
      <vt:lpstr>Exponential weighting</vt:lpstr>
      <vt:lpstr>Half-lives</vt:lpstr>
      <vt:lpstr>Variations on exponential weighting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Grava, Roberts</dc:creator>
  <cp:lastModifiedBy>Alan Cubbon</cp:lastModifiedBy>
  <cp:revision>144</cp:revision>
  <dcterms:created xsi:type="dcterms:W3CDTF">2021-11-18T14:21:31Z</dcterms:created>
  <dcterms:modified xsi:type="dcterms:W3CDTF">2024-11-11T08:29:45Z</dcterms:modified>
</cp:coreProperties>
</file>