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sldIdLst>
    <p:sldId id="2102937639" r:id="rId2"/>
    <p:sldId id="2102937578" r:id="rId3"/>
    <p:sldId id="2102937579" r:id="rId4"/>
    <p:sldId id="2102937580" r:id="rId5"/>
    <p:sldId id="2102937619" r:id="rId6"/>
    <p:sldId id="2102937620" r:id="rId7"/>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878787"/>
    <a:srgbClr val="D12E28"/>
    <a:srgbClr val="06031B"/>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77" d="100"/>
          <a:sy n="77" d="100"/>
        </p:scale>
        <p:origin x="1063"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10/28/2024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28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28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28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28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28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28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28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28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28 October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28 October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28 October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28 October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28 October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Street, London EC4R 1EB</a:t>
            </a:r>
            <a:r>
              <a:rPr lang="en-GB" sz="1200" dirty="0">
                <a:effectLst/>
                <a:latin typeface="+mn-lt"/>
                <a:ea typeface="Calibri" panose="020F0502020204030204" pitchFamily="34" charset="0"/>
              </a:rPr>
              <a:t>. CAIM is authorised and regulated by the Financial Conduct Authority. ©CAIM 2024.</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28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28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28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28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28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28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28 October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28 October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690" r:id="rId22"/>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5748838"/>
            <a:ext cx="2619788" cy="246221"/>
          </a:xfrm>
        </p:spPr>
        <p:txBody>
          <a:bodyPr/>
          <a:lstStyle/>
          <a:p>
            <a:r>
              <a:rPr lang="en-US" dirty="0"/>
              <a:t>NOVEMBER 2024</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5" y="5607542"/>
            <a:ext cx="7934850" cy="387798"/>
          </a:xfrm>
        </p:spPr>
        <p:txBody>
          <a:bodyPr/>
          <a:lstStyle/>
          <a:p>
            <a:r>
              <a:rPr lang="en-US" dirty="0"/>
              <a:t>Bond index mechanics</a:t>
            </a:r>
            <a:endParaRPr lang="en-US" dirty="0">
              <a:solidFill>
                <a:schemeClr val="bg1">
                  <a:lumMod val="65000"/>
                </a:schemeClr>
              </a:solidFill>
            </a:endParaRPr>
          </a:p>
        </p:txBody>
      </p:sp>
      <p:sp>
        <p:nvSpPr>
          <p:cNvPr id="4" name="Text Placeholder 2">
            <a:extLst>
              <a:ext uri="{FF2B5EF4-FFF2-40B4-BE49-F238E27FC236}">
                <a16:creationId xmlns:a16="http://schemas.microsoft.com/office/drawing/2014/main" id="{2F4C5A9A-6089-AA72-90BC-625FD0709F52}"/>
              </a:ext>
            </a:extLst>
          </p:cNvPr>
          <p:cNvSpPr txBox="1">
            <a:spLocks/>
          </p:cNvSpPr>
          <p:nvPr/>
        </p:nvSpPr>
        <p:spPr>
          <a:xfrm>
            <a:off x="496445" y="6064285"/>
            <a:ext cx="2783216" cy="430887"/>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400" b="0" i="0" kern="1200">
                <a:solidFill>
                  <a:schemeClr val="bg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1" i="0" kern="1200">
                <a:solidFill>
                  <a:schemeClr val="bg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1" i="0" kern="1200">
                <a:solidFill>
                  <a:schemeClr val="bg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1" i="0" kern="1200">
                <a:solidFill>
                  <a:schemeClr val="bg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1" i="0" kern="1200">
                <a:solidFill>
                  <a:schemeClr val="bg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Alan Cubbon</a:t>
            </a:r>
          </a:p>
          <a:p>
            <a:r>
              <a:rPr lang="en-GB" dirty="0"/>
              <a:t>Head of Research</a:t>
            </a:r>
          </a:p>
        </p:txBody>
      </p:sp>
    </p:spTree>
    <p:extLst>
      <p:ext uri="{BB962C8B-B14F-4D97-AF65-F5344CB8AC3E}">
        <p14:creationId xmlns:p14="http://schemas.microsoft.com/office/powerpoint/2010/main" val="94257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482A79-606C-4D41-C6F2-1E57010163DF}"/>
              </a:ext>
            </a:extLst>
          </p:cNvPr>
          <p:cNvSpPr>
            <a:spLocks noGrp="1"/>
          </p:cNvSpPr>
          <p:nvPr>
            <p:ph sz="quarter" idx="14"/>
          </p:nvPr>
        </p:nvSpPr>
        <p:spPr>
          <a:xfrm>
            <a:off x="977900" y="1943100"/>
            <a:ext cx="8116939" cy="4185761"/>
          </a:xfrm>
        </p:spPr>
        <p:txBody>
          <a:bodyPr/>
          <a:lstStyle/>
          <a:p>
            <a:r>
              <a:rPr lang="en-GB" sz="1800" dirty="0"/>
              <a:t>This means that the performance of an index reflects that of the underlying market</a:t>
            </a:r>
          </a:p>
          <a:p>
            <a:pPr lvl="2">
              <a:spcAft>
                <a:spcPts val="2400"/>
              </a:spcAft>
            </a:pPr>
            <a:r>
              <a:rPr lang="en-GB" sz="1600" dirty="0"/>
              <a:t>Therefore, the index can be used as a benchmark as well as a source of information on the behaviour of a market</a:t>
            </a:r>
            <a:endParaRPr lang="en-GB" dirty="0"/>
          </a:p>
          <a:p>
            <a:r>
              <a:rPr lang="en-GB" sz="1800" dirty="0"/>
              <a:t>It also means that the average performance of all investors in the market (weighted by the size of their investments) is equal to the return of the index</a:t>
            </a:r>
          </a:p>
          <a:p>
            <a:pPr lvl="2"/>
            <a:r>
              <a:rPr lang="en-GB" sz="1600" dirty="0"/>
              <a:t>With certain caveats around:</a:t>
            </a:r>
          </a:p>
          <a:p>
            <a:pPr lvl="3"/>
            <a:r>
              <a:rPr lang="en-GB" sz="1600" dirty="0"/>
              <a:t>Pricing and price-timing discrepancies</a:t>
            </a:r>
          </a:p>
          <a:p>
            <a:pPr lvl="3"/>
            <a:r>
              <a:rPr lang="en-GB" sz="1600" dirty="0"/>
              <a:t>Transaction costs</a:t>
            </a:r>
          </a:p>
          <a:p>
            <a:pPr lvl="3"/>
            <a:r>
              <a:rPr lang="en-GB" sz="1600" dirty="0"/>
              <a:t>Leverage</a:t>
            </a:r>
          </a:p>
          <a:p>
            <a:pPr lvl="3">
              <a:spcAft>
                <a:spcPts val="2400"/>
              </a:spcAft>
            </a:pPr>
            <a:r>
              <a:rPr lang="en-GB" sz="1600" dirty="0"/>
              <a:t>How accurately the index reflects the structure of the market</a:t>
            </a:r>
            <a:endParaRPr lang="en-GB" dirty="0"/>
          </a:p>
          <a:p>
            <a:r>
              <a:rPr lang="en-GB" sz="1800" dirty="0"/>
              <a:t>What can an investor do to beat the index?</a:t>
            </a:r>
          </a:p>
          <a:p>
            <a:pPr lvl="2"/>
            <a:endParaRPr lang="en-GB" dirty="0"/>
          </a:p>
          <a:p>
            <a:pPr marL="360362" lvl="2" indent="0">
              <a:buNone/>
            </a:pPr>
            <a:endParaRPr lang="en-GB" dirty="0"/>
          </a:p>
        </p:txBody>
      </p:sp>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106328"/>
            <a:ext cx="7340190" cy="492443"/>
          </a:xfrm>
        </p:spPr>
        <p:txBody>
          <a:bodyPr/>
          <a:lstStyle/>
          <a:p>
            <a:r>
              <a:rPr lang="en-GB" dirty="0"/>
              <a:t>Indices are hypothetical portfolios that often contain all the bonds in a chosen market, held in proportion to their outstanding issuance</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p:txBody>
          <a:bodyPr/>
          <a:lstStyle/>
          <a:p>
            <a:r>
              <a:rPr lang="en-GB" dirty="0"/>
              <a:t>Indices and markets</a:t>
            </a:r>
          </a:p>
        </p:txBody>
      </p:sp>
    </p:spTree>
    <p:extLst>
      <p:ext uri="{BB962C8B-B14F-4D97-AF65-F5344CB8AC3E}">
        <p14:creationId xmlns:p14="http://schemas.microsoft.com/office/powerpoint/2010/main" val="247324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482A79-606C-4D41-C6F2-1E57010163DF}"/>
              </a:ext>
            </a:extLst>
          </p:cNvPr>
          <p:cNvSpPr>
            <a:spLocks noGrp="1"/>
          </p:cNvSpPr>
          <p:nvPr>
            <p:ph sz="quarter" idx="14"/>
          </p:nvPr>
        </p:nvSpPr>
        <p:spPr>
          <a:xfrm>
            <a:off x="977900" y="1943100"/>
            <a:ext cx="7890797" cy="4593565"/>
          </a:xfrm>
        </p:spPr>
        <p:txBody>
          <a:bodyPr/>
          <a:lstStyle/>
          <a:p>
            <a:r>
              <a:rPr lang="en-GB" sz="1800" dirty="0"/>
              <a:t>All the ICE indices we use rebalance at month-ends</a:t>
            </a:r>
          </a:p>
          <a:p>
            <a:pPr lvl="2">
              <a:spcAft>
                <a:spcPts val="0"/>
              </a:spcAft>
            </a:pPr>
            <a:r>
              <a:rPr lang="en-GB" sz="1600" dirty="0"/>
              <a:t>This means that a portfolio manager benchmarked against these indices has less of a moving target, with bonds constantly entering and leaving the index, than if it rebalanced daily.</a:t>
            </a:r>
          </a:p>
          <a:p>
            <a:pPr lvl="2">
              <a:spcAft>
                <a:spcPts val="2400"/>
              </a:spcAft>
            </a:pPr>
            <a:r>
              <a:rPr lang="en-GB" sz="1600" dirty="0"/>
              <a:t>Weights drift between </a:t>
            </a:r>
            <a:r>
              <a:rPr lang="en-GB" sz="1600" dirty="0" err="1"/>
              <a:t>rebalancings</a:t>
            </a:r>
            <a:r>
              <a:rPr lang="en-GB" sz="1600" dirty="0"/>
              <a:t>.</a:t>
            </a:r>
            <a:endParaRPr lang="en-GB" dirty="0"/>
          </a:p>
          <a:p>
            <a:r>
              <a:rPr lang="en-GB" sz="1800" dirty="0"/>
              <a:t>The downside is that new issues do not immediately enter the index</a:t>
            </a:r>
          </a:p>
          <a:p>
            <a:pPr lvl="2">
              <a:spcAft>
                <a:spcPts val="2400"/>
              </a:spcAft>
            </a:pPr>
            <a:r>
              <a:rPr lang="en-GB" sz="1600" dirty="0"/>
              <a:t>As new issues are often the most liquid, actively traded bonds, this is one of the more significant differences between an index and its underlying market.</a:t>
            </a:r>
            <a:endParaRPr lang="en-GB" dirty="0"/>
          </a:p>
          <a:p>
            <a:pPr marL="106362"/>
            <a:r>
              <a:rPr lang="en-GB" sz="1800" dirty="0"/>
              <a:t>Nevertheless, daily-rebalancing indices are often limited to smaller, single markets</a:t>
            </a:r>
          </a:p>
          <a:p>
            <a:pPr lvl="2">
              <a:spcAft>
                <a:spcPts val="2400"/>
              </a:spcAft>
            </a:pPr>
            <a:r>
              <a:rPr lang="en-GB" sz="1600" dirty="0"/>
              <a:t>For example, one of the most commonly used indices of UK Gilts is the FTSE Actuaries index, which rebalances daily.</a:t>
            </a:r>
          </a:p>
          <a:p>
            <a:pPr marL="0" indent="0">
              <a:buNone/>
            </a:pPr>
            <a:endParaRPr lang="en-GB" dirty="0"/>
          </a:p>
          <a:p>
            <a:pPr lvl="2"/>
            <a:endParaRPr lang="en-GB" dirty="0"/>
          </a:p>
          <a:p>
            <a:pPr marL="360362" lvl="2" indent="0">
              <a:buNone/>
            </a:pPr>
            <a:endParaRPr lang="en-GB" dirty="0"/>
          </a:p>
        </p:txBody>
      </p:sp>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229439"/>
            <a:ext cx="7340190" cy="246221"/>
          </a:xfrm>
        </p:spPr>
        <p:txBody>
          <a:bodyPr/>
          <a:lstStyle/>
          <a:p>
            <a:r>
              <a:rPr lang="en-GB" dirty="0"/>
              <a:t>Most indices rebalance, or update their holdings, monthly or daily</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p:txBody>
          <a:bodyPr/>
          <a:lstStyle/>
          <a:p>
            <a:r>
              <a:rPr lang="en-GB" dirty="0"/>
              <a:t>Index rebalancing</a:t>
            </a:r>
          </a:p>
        </p:txBody>
      </p:sp>
    </p:spTree>
    <p:extLst>
      <p:ext uri="{BB962C8B-B14F-4D97-AF65-F5344CB8AC3E}">
        <p14:creationId xmlns:p14="http://schemas.microsoft.com/office/powerpoint/2010/main" val="1798252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7482A79-606C-4D41-C6F2-1E57010163DF}"/>
              </a:ext>
            </a:extLst>
          </p:cNvPr>
          <p:cNvSpPr>
            <a:spLocks noGrp="1"/>
          </p:cNvSpPr>
          <p:nvPr>
            <p:ph sz="quarter" idx="14"/>
          </p:nvPr>
        </p:nvSpPr>
        <p:spPr>
          <a:xfrm>
            <a:off x="977900" y="1943100"/>
            <a:ext cx="7890797" cy="4462760"/>
          </a:xfrm>
        </p:spPr>
        <p:txBody>
          <a:bodyPr/>
          <a:lstStyle/>
          <a:p>
            <a:pPr>
              <a:spcAft>
                <a:spcPts val="2400"/>
              </a:spcAft>
            </a:pPr>
            <a:r>
              <a:rPr lang="en-GB" sz="1800" dirty="0"/>
              <a:t>The usual convention is that the coupon is immediately reinvested in the bond paying the coupon.</a:t>
            </a:r>
            <a:endParaRPr lang="en-GB" dirty="0"/>
          </a:p>
          <a:p>
            <a:pPr>
              <a:spcAft>
                <a:spcPts val="2400"/>
              </a:spcAft>
            </a:pPr>
            <a:r>
              <a:rPr lang="en-GB" sz="1800" dirty="0"/>
              <a:t>But if the index already holds all the bonds outstanding, what is left to invest in?</a:t>
            </a:r>
            <a:endParaRPr lang="en-GB" dirty="0"/>
          </a:p>
          <a:p>
            <a:pPr marL="106362">
              <a:spcAft>
                <a:spcPts val="2400"/>
              </a:spcAft>
            </a:pPr>
            <a:r>
              <a:rPr lang="en-GB" sz="1800" dirty="0"/>
              <a:t>FTSE (previously Citi) indices hold coupons as cash till the end of the month.</a:t>
            </a:r>
          </a:p>
          <a:p>
            <a:pPr>
              <a:spcAft>
                <a:spcPts val="2400"/>
              </a:spcAft>
            </a:pPr>
            <a:r>
              <a:rPr lang="en-GB" sz="1800" dirty="0"/>
              <a:t>This is a less neat treatment. If you wanted to build up a new index from combining the returns of bonds of your choice; to be accurate you need to be careful that money, and </a:t>
            </a:r>
            <a:r>
              <a:rPr lang="en-GB" sz="1800"/>
              <a:t>performance, does not </a:t>
            </a:r>
            <a:r>
              <a:rPr lang="en-GB" sz="1800" dirty="0"/>
              <a:t>leak away. </a:t>
            </a:r>
          </a:p>
          <a:p>
            <a:pPr marL="0" indent="0">
              <a:spcAft>
                <a:spcPts val="2400"/>
              </a:spcAft>
              <a:buNone/>
            </a:pPr>
            <a:endParaRPr lang="en-GB" dirty="0"/>
          </a:p>
          <a:p>
            <a:pPr lvl="2">
              <a:spcAft>
                <a:spcPts val="2400"/>
              </a:spcAft>
            </a:pPr>
            <a:endParaRPr lang="en-GB" dirty="0"/>
          </a:p>
          <a:p>
            <a:pPr marL="360362" lvl="2" indent="0">
              <a:buNone/>
            </a:pPr>
            <a:endParaRPr lang="en-GB" dirty="0"/>
          </a:p>
        </p:txBody>
      </p:sp>
      <p:sp>
        <p:nvSpPr>
          <p:cNvPr id="8" name="Text Placeholder 7">
            <a:extLst>
              <a:ext uri="{FF2B5EF4-FFF2-40B4-BE49-F238E27FC236}">
                <a16:creationId xmlns:a16="http://schemas.microsoft.com/office/drawing/2014/main" id="{C477BE2D-FFDB-4782-99AC-510BA9087CA8}"/>
              </a:ext>
            </a:extLst>
          </p:cNvPr>
          <p:cNvSpPr>
            <a:spLocks noGrp="1"/>
          </p:cNvSpPr>
          <p:nvPr>
            <p:ph type="body" sz="quarter" idx="13"/>
          </p:nvPr>
        </p:nvSpPr>
        <p:spPr>
          <a:xfrm>
            <a:off x="977900" y="1229439"/>
            <a:ext cx="7340190" cy="246221"/>
          </a:xfrm>
        </p:spPr>
        <p:txBody>
          <a:bodyPr/>
          <a:lstStyle/>
          <a:p>
            <a:r>
              <a:rPr lang="en-GB" dirty="0"/>
              <a:t>What happens when a bond pays a coupon?</a:t>
            </a:r>
          </a:p>
        </p:txBody>
      </p:sp>
      <p:sp>
        <p:nvSpPr>
          <p:cNvPr id="9" name="Title 8">
            <a:extLst>
              <a:ext uri="{FF2B5EF4-FFF2-40B4-BE49-F238E27FC236}">
                <a16:creationId xmlns:a16="http://schemas.microsoft.com/office/drawing/2014/main" id="{07852FEF-5A5B-694B-C0DB-556C6012ED21}"/>
              </a:ext>
            </a:extLst>
          </p:cNvPr>
          <p:cNvSpPr>
            <a:spLocks noGrp="1"/>
          </p:cNvSpPr>
          <p:nvPr>
            <p:ph type="title"/>
          </p:nvPr>
        </p:nvSpPr>
        <p:spPr/>
        <p:txBody>
          <a:bodyPr/>
          <a:lstStyle/>
          <a:p>
            <a:r>
              <a:rPr lang="en-GB" dirty="0"/>
              <a:t>Handling of cashflows</a:t>
            </a:r>
          </a:p>
        </p:txBody>
      </p:sp>
    </p:spTree>
    <p:extLst>
      <p:ext uri="{BB962C8B-B14F-4D97-AF65-F5344CB8AC3E}">
        <p14:creationId xmlns:p14="http://schemas.microsoft.com/office/powerpoint/2010/main" val="347377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4984</TotalTime>
  <Words>380</Words>
  <Application>Microsoft Office PowerPoint</Application>
  <PresentationFormat>A4 Paper (210x297 mm)</PresentationFormat>
  <Paragraphs>33</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Open Sans</vt:lpstr>
      <vt:lpstr>Source Sans CAIM</vt:lpstr>
      <vt:lpstr>System Font Regular</vt:lpstr>
      <vt:lpstr>Office Theme</vt:lpstr>
      <vt:lpstr>Bond index mechanics</vt:lpstr>
      <vt:lpstr>Indices and markets</vt:lpstr>
      <vt:lpstr>Index rebalancing</vt:lpstr>
      <vt:lpstr>Handling of cashflows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143</cp:revision>
  <dcterms:created xsi:type="dcterms:W3CDTF">2021-11-18T14:21:31Z</dcterms:created>
  <dcterms:modified xsi:type="dcterms:W3CDTF">2024-10-28T12:17:02Z</dcterms:modified>
</cp:coreProperties>
</file>