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fe383e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fe383e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ef4f7be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ef4f7be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ef4f7be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ef4f7be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ef4f7be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ef4f7be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16abb8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16abb8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ef4f7be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ef4f7be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16abb8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16abb8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16abb8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16abb8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575cf1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575cf1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ef4f7be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ef4f7be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ef4f7be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ef4f7be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plot appears to be right-skewed.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ef4f7be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ef4f7be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ef4f7be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ef4f7be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ef4f7be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ef4f7be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16abb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16abb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fe383e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fe383e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ef4f7be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ef4f7be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85500" y="1274600"/>
            <a:ext cx="6707700" cy="1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Predicting the number of visits to physician using a hierarchical Poisson model: A case in the General Hospital of the city of St. John’s, Canada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1"/>
            <a:ext cx="5361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Cheng-You Tsai, Miao Cai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Introductor: Dr. Hong Xian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6, 2019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975350" y="2492025"/>
            <a:ext cx="5193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BST 5220 Multilevel and Longitudinal Analysis Final Project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39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4: Adding level-1 variable : Year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3471425"/>
            <a:ext cx="75057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For every one additional year, the mean number of visits to physician is increased by 5.97 %</a:t>
            </a:r>
            <a:endParaRPr sz="18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" y="2328175"/>
            <a:ext cx="788736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4">
            <a:alphaModFix/>
          </a:blip>
          <a:srcRect b="42565" l="0" r="0" t="0"/>
          <a:stretch/>
        </p:blipFill>
        <p:spPr>
          <a:xfrm>
            <a:off x="2576025" y="1086850"/>
            <a:ext cx="3677525" cy="1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510150" y="39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Add year random slope effect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0" y="2912975"/>
            <a:ext cx="37530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adding time random slopes, the algorithm cannot converge, so we exclude the year random effects and only use year as fixed effects.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80" y="2913025"/>
            <a:ext cx="3564225" cy="1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883875" y="930925"/>
            <a:ext cx="713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Estimate </a:t>
            </a:r>
            <a:r>
              <a:rPr b="1" lang="en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'year' 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b="1" lang="en" sz="1200">
                <a:solidFill>
                  <a:srgbClr val="08726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expcl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590975" y="297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6: Add level 2 variables</a:t>
            </a:r>
            <a:endParaRPr sz="2400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77500" y="4037100"/>
            <a:ext cx="7505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Level-2 variance reduced  from 1.02 to 0.70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Level-1 variance (2.04) remained the same</a:t>
            </a:r>
            <a:endParaRPr sz="16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96" y="2954800"/>
            <a:ext cx="4353804" cy="1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432550" y="695850"/>
            <a:ext cx="83124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noclprint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ID family_ID gender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visit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year gender chronic education age_base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log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subject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family_ID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UN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_residual_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subject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family_ID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'F vs M'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gender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'chronic'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chronic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'high school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'university graduate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'post graduate vs less than high school'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education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'age_base'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age_base </a:t>
            </a:r>
            <a:r>
              <a:rPr b="1" lang="en" sz="1200">
                <a:solidFill>
                  <a:srgbClr val="08726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WALD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950" y="3149800"/>
            <a:ext cx="250581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80250" y="407025"/>
            <a:ext cx="75057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 level 2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19150" y="3797475"/>
            <a:ext cx="75057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type 3 tests of fixed effects are significant for the level 2 variables.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5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75" y="1288725"/>
            <a:ext cx="3819568" cy="23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43" y="1288725"/>
            <a:ext cx="2447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19150" y="230250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6: Add level 2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031950" y="2628075"/>
            <a:ext cx="5746800" cy="22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number of visits to physician for female is two time that for male.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chronic status the number of visits to a physician by each individual is multiplied by exp(0.23)=1.26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number of visits to a physician for people having an education of high school is exp(0.49)=1.64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for those having an education of university graduate is exp(0.45)=1.57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age_basethe number of visits to a physician by each individual is multiplied by exp(0.01)=1.01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3" y="752463"/>
            <a:ext cx="80867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25" y="2902038"/>
            <a:ext cx="2447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270150" y="476775"/>
            <a:ext cx="860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7: I</a:t>
            </a:r>
            <a:r>
              <a:rPr lang="en" sz="2800"/>
              <a:t>nteraction between level 1 and 2 variables</a:t>
            </a:r>
            <a:endParaRPr sz="2800"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25" y="1148763"/>
            <a:ext cx="2724150" cy="166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650" y="1187450"/>
            <a:ext cx="26479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175" y="2984550"/>
            <a:ext cx="2647950" cy="147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650" y="2939050"/>
            <a:ext cx="2647950" cy="151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99850" y="267425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model : Step 6 model</a:t>
            </a:r>
            <a:endParaRPr sz="2400"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90225" y="3736025"/>
            <a:ext cx="75057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7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❖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3 analysis suggests that the significant variables are year, gender, chronic disease, education, and age_base.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75" y="1817550"/>
            <a:ext cx="1902476" cy="1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25" y="1070175"/>
            <a:ext cx="3829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664475" y="624725"/>
            <a:ext cx="75057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Model: </a:t>
            </a:r>
            <a:r>
              <a:rPr lang="en" sz="1800"/>
              <a:t>Step 6 model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69125" y="2604900"/>
            <a:ext cx="86124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Controlling/adjusted for all other factors,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physician for every additional year is multiplied by exp(0.06) = 1.06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physician for female is two time that for male.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chronic status the number of visits to a physician by each individual is multiplied by exp(0.23)=1.26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by each individual for people having an education of high school is exp(0.49)=1.64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visits to a physician by each individual for people having an education of university graduate is exp(0.45)=1.57 times that for less than high school.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unit change in age_base, the number of visits to a physician by each individual is multiplied by exp(0.01)=1.01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50" y="752463"/>
            <a:ext cx="80867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131238"/>
            <a:ext cx="8664551" cy="4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79600" y="42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75200" y="1043775"/>
            <a:ext cx="8193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is a part of the longitudinal dataset collected by the General Hospital of the city of St. John’s, Canada for six years from 1985 to 1990.  The outcome is the count variable: Visit, which is the number of visits to a physician by each individual during a given year. Covariates include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(1-6)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Gender: (1=male, 2 =female)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Chronic:  Chronic disease status (0=no chronic disease, 1=one chronic disease and so on), treated as continuous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Education: Education level (1 = less than high school, 2 = high school, 3 =university graduate, 4 = post graduate), treated as nominal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Age_base: Age at 1985</a:t>
            </a:r>
            <a:endParaRPr sz="16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"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Family ID is family identification and ID is the family member identification.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47200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for data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032575"/>
            <a:ext cx="6264888" cy="3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977625" y="1345675"/>
            <a:ext cx="16746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Right-skewed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80250" y="314425"/>
            <a:ext cx="75057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1: Random-intercept only model</a:t>
            </a:r>
            <a:endParaRPr sz="24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88800" y="3615300"/>
            <a:ext cx="41832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intercept at the family level is not significant (estimate: 0.01789, P-value = 0.4295), we excluded the random intercept at this level.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18490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75" y="2312575"/>
            <a:ext cx="2579925" cy="9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25" y="2213775"/>
            <a:ext cx="4256572" cy="2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733450" y="733425"/>
            <a:ext cx="74568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family_ID 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family_ID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40350" y="317300"/>
            <a:ext cx="8142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Step 2: </a:t>
            </a:r>
            <a:r>
              <a:rPr lang="en" sz="2200"/>
              <a:t>Exclude insignificant random intercepts at family level</a:t>
            </a:r>
            <a:endParaRPr sz="22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40350" y="2252775"/>
            <a:ext cx="3692700" cy="19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level 2 (individual ID) random intercepts are significant (P-value = 0.029). Therefore, we keep the individual ID in the model.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generalized Chi-square/df = 1.92, suggesting overdispersion or underfit of the model.</a:t>
            </a:r>
            <a:endParaRPr sz="14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4200"/>
            <a:ext cx="3977750" cy="30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41275" y="852375"/>
            <a:ext cx="8343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69300" y="40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3: Adjust for overdispersion</a:t>
            </a:r>
            <a:endParaRPr sz="2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03650" y="1093600"/>
            <a:ext cx="80901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added a scale parameter to the model – the R-side variance through the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_residual_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statement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7" name="Google Shape;167;p18"/>
          <p:cNvSpPr txBox="1"/>
          <p:nvPr/>
        </p:nvSpPr>
        <p:spPr>
          <a:xfrm>
            <a:off x="603650" y="2096900"/>
            <a:ext cx="7833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426925"/>
            <a:ext cx="50421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3: Adjust for overdispersion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31375" y="3538575"/>
            <a:ext cx="705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R-side variance = 2.10: the overdispersion parameter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The level-2 variance = 1.01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Both level-1 and level-2 variances are significantly different from 0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63" y="1074812"/>
            <a:ext cx="3071517" cy="11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399" y="2313662"/>
            <a:ext cx="5042100" cy="132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307325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183350" y="1888775"/>
            <a:ext cx="34590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At the third step, we can see that the model parameter results with and without the scale parameter are very similar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2965424"/>
            <a:ext cx="4101835" cy="10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25" y="1373112"/>
            <a:ext cx="4171213" cy="10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665925" y="945813"/>
            <a:ext cx="3741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 without the scale parameter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37175" y="2571738"/>
            <a:ext cx="3598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parameter  with the scale parameter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90200" y="253950"/>
            <a:ext cx="75057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4: Adding level-1 variable : Year</a:t>
            </a:r>
            <a:endParaRPr sz="24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3824900"/>
            <a:ext cx="75057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Level-1 variance reduced from 2.10 to 2.04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Level-2 variance slightly increased (from 1.01 to 1.02)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72350"/>
            <a:ext cx="2830502" cy="110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55" y="2516092"/>
            <a:ext cx="4609875" cy="1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627450" y="759475"/>
            <a:ext cx="78891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glimmix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F.finalprojectdata_bst522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noitprint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noclprint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 ID 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visit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poisson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_residual_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family_ID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estimate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year </a:t>
            </a:r>
            <a:r>
              <a:rPr b="1" lang="en" sz="1200">
                <a:solidFill>
                  <a:srgbClr val="08726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COVTEST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200">
                <a:solidFill>
                  <a:srgbClr val="68686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WALD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