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5df630f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15df630f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15df630fb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15df630fb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71d8f5ee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71d8f5ee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c832c51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c832c51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71d8f5ee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71d8f5ee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9c832c5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9c832c5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9c832c5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9c832c5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9c832c5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9c832c5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1d8f5ee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1d8f5ee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9c832c5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9c832c5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1d8f5ee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1d8f5ee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9c832c5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9c832c5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9c832c5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9c832c5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9c832c5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9c832c5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1d8f5ee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1d8f5ee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1d8f5ee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1d8f5ee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c832c5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c832c5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c832c5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c832c5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c832c51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c832c51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c832c51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c832c51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5df630f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5df630f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healthline.com/health/type-2-diabetes/statis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cdc.gov/brfss/annual_data/2017/pdf/overview-2017-508.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06775" y="1451025"/>
            <a:ext cx="8363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Race and Self</a:t>
            </a:r>
            <a:r>
              <a:rPr lang="en" sz="3600"/>
              <a:t>-C</a:t>
            </a:r>
            <a:r>
              <a:rPr lang="en" sz="3600"/>
              <a:t>are Behaviors in US Elderly Adult Diabetics</a:t>
            </a:r>
            <a:endParaRPr sz="3600"/>
          </a:p>
          <a:p>
            <a:pPr indent="0" lvl="0" marL="0" rtl="0" algn="ctr">
              <a:spcBef>
                <a:spcPts val="0"/>
              </a:spcBef>
              <a:spcAft>
                <a:spcPts val="0"/>
              </a:spcAft>
              <a:buNone/>
            </a:pPr>
            <a:r>
              <a:t/>
            </a:r>
            <a:endParaRPr b="0" sz="2400"/>
          </a:p>
        </p:txBody>
      </p:sp>
      <p:sp>
        <p:nvSpPr>
          <p:cNvPr id="87" name="Google Shape;87;p13"/>
          <p:cNvSpPr txBox="1"/>
          <p:nvPr>
            <p:ph idx="1" type="subTitle"/>
          </p:nvPr>
        </p:nvSpPr>
        <p:spPr>
          <a:xfrm>
            <a:off x="1397325" y="3513125"/>
            <a:ext cx="6275100" cy="9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Miao Cai, Hung-Yuan(Peter) Chen, </a:t>
            </a:r>
            <a:r>
              <a:rPr lang="en"/>
              <a:t>Asabe Garba, Cheng-You Tsai</a:t>
            </a:r>
            <a:endParaRPr/>
          </a:p>
          <a:p>
            <a:pPr indent="0" lvl="0" marL="0" rtl="0" algn="ctr">
              <a:spcBef>
                <a:spcPts val="0"/>
              </a:spcBef>
              <a:spcAft>
                <a:spcPts val="0"/>
              </a:spcAft>
              <a:buNone/>
            </a:pPr>
            <a:r>
              <a:t/>
            </a:r>
            <a:endParaRPr>
              <a:solidFill>
                <a:schemeClr val="dk2"/>
              </a:solidFill>
              <a:latin typeface="Raleway"/>
              <a:ea typeface="Raleway"/>
              <a:cs typeface="Raleway"/>
              <a:sym typeface="Raleway"/>
            </a:endParaRPr>
          </a:p>
          <a:p>
            <a:pPr indent="0" lvl="0" marL="0" rtl="0" algn="ctr">
              <a:spcBef>
                <a:spcPts val="0"/>
              </a:spcBef>
              <a:spcAft>
                <a:spcPts val="0"/>
              </a:spcAft>
              <a:buNone/>
            </a:pPr>
            <a:r>
              <a:rPr lang="en"/>
              <a:t>BST-5420 Complex Survey Project</a:t>
            </a:r>
            <a:endParaRPr/>
          </a:p>
          <a:p>
            <a:pPr indent="0" lvl="0" marL="0" rtl="0" algn="ctr">
              <a:spcBef>
                <a:spcPts val="0"/>
              </a:spcBef>
              <a:spcAft>
                <a:spcPts val="0"/>
              </a:spcAft>
              <a:buNone/>
            </a:pPr>
            <a:r>
              <a:rPr lang="en"/>
              <a:t>Instructor: Dr. Steven Rigdon</a:t>
            </a:r>
            <a:endParaRPr/>
          </a:p>
          <a:p>
            <a:pPr indent="0" lvl="0" marL="0" rtl="0" algn="ctr">
              <a:spcBef>
                <a:spcPts val="0"/>
              </a:spcBef>
              <a:spcAft>
                <a:spcPts val="0"/>
              </a:spcAft>
              <a:buNone/>
            </a:pPr>
            <a:r>
              <a:rPr lang="en"/>
              <a:t>May 07,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2"/>
          <p:cNvPicPr preferRelativeResize="0"/>
          <p:nvPr/>
        </p:nvPicPr>
        <p:blipFill>
          <a:blip r:embed="rId3">
            <a:alphaModFix/>
          </a:blip>
          <a:stretch>
            <a:fillRect/>
          </a:stretch>
        </p:blipFill>
        <p:spPr>
          <a:xfrm>
            <a:off x="2959075" y="103325"/>
            <a:ext cx="3520450" cy="4975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3"/>
          <p:cNvPicPr preferRelativeResize="0"/>
          <p:nvPr/>
        </p:nvPicPr>
        <p:blipFill>
          <a:blip r:embed="rId3">
            <a:alphaModFix/>
          </a:blip>
          <a:stretch>
            <a:fillRect/>
          </a:stretch>
        </p:blipFill>
        <p:spPr>
          <a:xfrm>
            <a:off x="2563175" y="1166750"/>
            <a:ext cx="4895850" cy="3943350"/>
          </a:xfrm>
          <a:prstGeom prst="rect">
            <a:avLst/>
          </a:prstGeom>
          <a:noFill/>
          <a:ln>
            <a:noFill/>
          </a:ln>
        </p:spPr>
      </p:pic>
      <p:pic>
        <p:nvPicPr>
          <p:cNvPr id="151" name="Google Shape;151;p23"/>
          <p:cNvPicPr preferRelativeResize="0"/>
          <p:nvPr/>
        </p:nvPicPr>
        <p:blipFill>
          <a:blip r:embed="rId4">
            <a:alphaModFix/>
          </a:blip>
          <a:stretch>
            <a:fillRect/>
          </a:stretch>
        </p:blipFill>
        <p:spPr>
          <a:xfrm>
            <a:off x="2595150" y="525625"/>
            <a:ext cx="4339050" cy="74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4"/>
          <p:cNvPicPr preferRelativeResize="0"/>
          <p:nvPr/>
        </p:nvPicPr>
        <p:blipFill>
          <a:blip r:embed="rId3">
            <a:alphaModFix/>
          </a:blip>
          <a:stretch>
            <a:fillRect/>
          </a:stretch>
        </p:blipFill>
        <p:spPr>
          <a:xfrm>
            <a:off x="2568288" y="161925"/>
            <a:ext cx="5762625" cy="481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5"/>
          <p:cNvPicPr preferRelativeResize="0"/>
          <p:nvPr/>
        </p:nvPicPr>
        <p:blipFill>
          <a:blip r:embed="rId3">
            <a:alphaModFix/>
          </a:blip>
          <a:stretch>
            <a:fillRect/>
          </a:stretch>
        </p:blipFill>
        <p:spPr>
          <a:xfrm>
            <a:off x="2465013" y="1273075"/>
            <a:ext cx="5953125" cy="3009900"/>
          </a:xfrm>
          <a:prstGeom prst="rect">
            <a:avLst/>
          </a:prstGeom>
          <a:noFill/>
          <a:ln>
            <a:noFill/>
          </a:ln>
        </p:spPr>
      </p:pic>
      <p:pic>
        <p:nvPicPr>
          <p:cNvPr id="166" name="Google Shape;166;p25"/>
          <p:cNvPicPr preferRelativeResize="0"/>
          <p:nvPr/>
        </p:nvPicPr>
        <p:blipFill>
          <a:blip r:embed="rId4">
            <a:alphaModFix/>
          </a:blip>
          <a:stretch>
            <a:fillRect/>
          </a:stretch>
        </p:blipFill>
        <p:spPr>
          <a:xfrm>
            <a:off x="2465025" y="358025"/>
            <a:ext cx="5646502" cy="86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72" name="Google Shape;172;p26"/>
          <p:cNvSpPr txBox="1"/>
          <p:nvPr>
            <p:ph idx="1" type="body"/>
          </p:nvPr>
        </p:nvSpPr>
        <p:spPr>
          <a:xfrm>
            <a:off x="248600" y="1363025"/>
            <a:ext cx="8829600" cy="359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M</a:t>
            </a:r>
            <a:r>
              <a:rPr lang="en">
                <a:solidFill>
                  <a:srgbClr val="000000"/>
                </a:solidFill>
              </a:rPr>
              <a:t>ajority of respondents practiced four self-care behaviors.</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Past studies had also looked at how diabetes management varies across different demographic variables. </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Used diabetes education and blood glucose monitoring as the determinants of diabetes management and found that disparities in diabetes management existed based on socioeconomic status.</a:t>
            </a:r>
            <a:endParaRPr sz="1200">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Found significant differences in the self-care behaviors of Non-Hispanic Blacks compared to Non-Hispanic Whites.</a:t>
            </a:r>
            <a:endParaRPr>
              <a:solidFill>
                <a:srgbClr val="000000"/>
              </a:solidFill>
            </a:endParaRPr>
          </a:p>
          <a:p>
            <a:pPr indent="0" lvl="0" marL="457200" rtl="0" algn="l">
              <a:lnSpc>
                <a:spcPct val="100000"/>
              </a:lnSpc>
              <a:spcBef>
                <a:spcPts val="0"/>
              </a:spcBef>
              <a:spcAft>
                <a:spcPts val="0"/>
              </a:spcAft>
              <a:buNone/>
            </a:pPr>
            <a:r>
              <a:rPr lang="en">
                <a:solidFill>
                  <a:srgbClr val="000000"/>
                </a:solidFill>
              </a:rPr>
              <a:t>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Blacks more likely than Hispanics and other racial groups to engage in a higher mean number of self-care behaviors. </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Respondents in the higher income level ranges ($35000 to $50000; more than $50000) had higher mean number of self-care behaviors than lower income level ranges (less than $15,000). </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College graduates had higher mean number of self-care behaviors than other education levels.</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78" name="Google Shape;178;p27"/>
          <p:cNvSpPr txBox="1"/>
          <p:nvPr>
            <p:ph idx="1" type="body"/>
          </p:nvPr>
        </p:nvSpPr>
        <p:spPr>
          <a:xfrm>
            <a:off x="231450" y="1928825"/>
            <a:ext cx="8624100" cy="296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rPr>
              <a:t>Strengths</a:t>
            </a:r>
            <a:endParaRPr b="1"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Used BRFSS Data</a:t>
            </a:r>
            <a:endParaRPr>
              <a:solidFill>
                <a:srgbClr val="000000"/>
              </a:solidFill>
            </a:endParaRPr>
          </a:p>
          <a:p>
            <a:pPr indent="0" lvl="0" marL="457200" rtl="0" algn="l">
              <a:lnSpc>
                <a:spcPct val="100000"/>
              </a:lnSpc>
              <a:spcBef>
                <a:spcPts val="0"/>
              </a:spcBef>
              <a:spcAft>
                <a:spcPts val="0"/>
              </a:spcAft>
              <a:buNone/>
            </a:pPr>
            <a:r>
              <a:t/>
            </a:r>
            <a:endParaRPr b="1">
              <a:solidFill>
                <a:srgbClr val="000000"/>
              </a:solidFill>
            </a:endParaRPr>
          </a:p>
          <a:p>
            <a:pPr indent="-304800" lvl="1" marL="914400" rtl="0" algn="l">
              <a:lnSpc>
                <a:spcPct val="100000"/>
              </a:lnSpc>
              <a:spcBef>
                <a:spcPts val="0"/>
              </a:spcBef>
              <a:spcAft>
                <a:spcPts val="0"/>
              </a:spcAft>
              <a:buClr>
                <a:srgbClr val="000000"/>
              </a:buClr>
              <a:buSzPts val="1200"/>
              <a:buChar char="○"/>
            </a:pPr>
            <a:r>
              <a:rPr lang="en" sz="1200">
                <a:solidFill>
                  <a:srgbClr val="000000"/>
                </a:solidFill>
              </a:rPr>
              <a:t>Nationally representative collection of health survey results that has been validated for its reliability and accuracy.</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Large sample size allowed us to detect any differences that may exist between the categories of self-care behaviors.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One of few studies that have created self-care categories in order to determine the relationship that exists between race and how well elderly adults manage their diabetes.</a:t>
            </a:r>
            <a:endParaRPr>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a:p>
            <a:pPr indent="0" lvl="0" marL="0" rtl="0" algn="l">
              <a:spcBef>
                <a:spcPts val="0"/>
              </a:spcBef>
              <a:spcAft>
                <a:spcPts val="1600"/>
              </a:spcAft>
              <a:buNone/>
            </a:pPr>
            <a:r>
              <a:t/>
            </a:r>
            <a:endParaRPr b="1">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84" name="Google Shape;184;p28"/>
          <p:cNvSpPr txBox="1"/>
          <p:nvPr>
            <p:ph idx="1" type="body"/>
          </p:nvPr>
        </p:nvSpPr>
        <p:spPr>
          <a:xfrm>
            <a:off x="154300" y="1928200"/>
            <a:ext cx="8855400" cy="30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rPr>
              <a:t>Limitations</a:t>
            </a:r>
            <a:endParaRPr b="1"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Used self-reported data which may bias our results due to recall bias. </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Our study sample was not truly representative of the U.S. diabetic population since the respondents in this sample had a higher SES. </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1" marL="914400" rtl="0" algn="l">
              <a:lnSpc>
                <a:spcPct val="100000"/>
              </a:lnSpc>
              <a:spcBef>
                <a:spcPts val="0"/>
              </a:spcBef>
              <a:spcAft>
                <a:spcPts val="0"/>
              </a:spcAft>
              <a:buClr>
                <a:srgbClr val="000000"/>
              </a:buClr>
              <a:buSzPts val="1300"/>
              <a:buChar char="○"/>
            </a:pPr>
            <a:r>
              <a:rPr lang="en" sz="1300">
                <a:solidFill>
                  <a:srgbClr val="000000"/>
                </a:solidFill>
              </a:rPr>
              <a:t>Large percent had insurance and a healthcare provider, which would result in better diabetes management.</a:t>
            </a:r>
            <a:endParaRPr sz="1300">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Self-care behaviors used for diabetes management were based on the availability of relevant diabetes questions included in the BRFSS survey questions.</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Cross-sectional study, so we cannot make any casual projections from our findings.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0" name="Google Shape;190;p29"/>
          <p:cNvSpPr txBox="1"/>
          <p:nvPr>
            <p:ph idx="1" type="body"/>
          </p:nvPr>
        </p:nvSpPr>
        <p:spPr>
          <a:xfrm>
            <a:off x="342900" y="1988825"/>
            <a:ext cx="8572500" cy="29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rPr>
              <a:t>Public Health Implications</a:t>
            </a:r>
            <a:endParaRPr b="1"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Results can be used to help inform primary and secondary preventative measures for diabetes that are promoted by healthcare professionals. </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Results can also be used to help develop interventions that are better catered towards the elderly adults that will help overcome any social barriers that exist for better diabetes management. </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1" marL="914400" rtl="0" algn="l">
              <a:lnSpc>
                <a:spcPct val="100000"/>
              </a:lnSpc>
              <a:spcBef>
                <a:spcPts val="0"/>
              </a:spcBef>
              <a:spcAft>
                <a:spcPts val="0"/>
              </a:spcAft>
              <a:buClr>
                <a:srgbClr val="000000"/>
              </a:buClr>
              <a:buSzPts val="1500"/>
              <a:buChar char="○"/>
            </a:pPr>
            <a:r>
              <a:rPr lang="en" sz="1500">
                <a:solidFill>
                  <a:srgbClr val="000000"/>
                </a:solidFill>
              </a:rPr>
              <a:t>This will eventually help lead to a reduction in the prevalence and economic burden of diabetes reported annually in the U.S.</a:t>
            </a:r>
            <a:endParaRPr sz="15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6" name="Google Shape;196;p30"/>
          <p:cNvSpPr txBox="1"/>
          <p:nvPr>
            <p:ph idx="1" type="body"/>
          </p:nvPr>
        </p:nvSpPr>
        <p:spPr>
          <a:xfrm>
            <a:off x="334300" y="2031600"/>
            <a:ext cx="8563800" cy="3111900"/>
          </a:xfrm>
          <a:prstGeom prst="rect">
            <a:avLst/>
          </a:prstGeom>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Char char="●"/>
            </a:pPr>
            <a:r>
              <a:rPr lang="en" sz="1500">
                <a:solidFill>
                  <a:srgbClr val="000000"/>
                </a:solidFill>
              </a:rPr>
              <a:t>We found that there were significant differences in the self-care behaviors of Non-Hispanic Blacks compared to Non-Hispanic Whites. In addition, Blacks were more likely than Hispanics and other racial groups to engage in a higher mean number of self-care behaviors. </a:t>
            </a:r>
            <a:endParaRPr sz="1500">
              <a:solidFill>
                <a:srgbClr val="000000"/>
              </a:solidFill>
            </a:endParaRPr>
          </a:p>
          <a:p>
            <a:pPr indent="0" lvl="0" marL="457200" marR="0" rtl="0" algn="l">
              <a:lnSpc>
                <a:spcPct val="100000"/>
              </a:lnSpc>
              <a:spcBef>
                <a:spcPts val="1000"/>
              </a:spcBef>
              <a:spcAft>
                <a:spcPts val="0"/>
              </a:spcAft>
              <a:buNone/>
            </a:pPr>
            <a:r>
              <a:t/>
            </a:r>
            <a:endParaRPr sz="1500">
              <a:solidFill>
                <a:srgbClr val="000000"/>
              </a:solidFill>
            </a:endParaRPr>
          </a:p>
          <a:p>
            <a:pPr indent="-323850" lvl="0" marL="457200" rtl="0" algn="l">
              <a:lnSpc>
                <a:spcPct val="100000"/>
              </a:lnSpc>
              <a:spcBef>
                <a:spcPts val="1000"/>
              </a:spcBef>
              <a:spcAft>
                <a:spcPts val="0"/>
              </a:spcAft>
              <a:buClr>
                <a:srgbClr val="000000"/>
              </a:buClr>
              <a:buSzPts val="1500"/>
              <a:buChar char="●"/>
            </a:pPr>
            <a:r>
              <a:rPr lang="en" sz="1500">
                <a:solidFill>
                  <a:srgbClr val="000000"/>
                </a:solidFill>
              </a:rPr>
              <a:t>Race, marital status, education, healthcare provider and health status were associated with diabetes management. </a:t>
            </a:r>
            <a:endParaRPr sz="1500">
              <a:solidFill>
                <a:srgbClr val="000000"/>
              </a:solidFill>
            </a:endParaRPr>
          </a:p>
          <a:p>
            <a:pPr indent="0" lvl="0" marL="457200" rtl="0" algn="l">
              <a:lnSpc>
                <a:spcPct val="100000"/>
              </a:lnSpc>
              <a:spcBef>
                <a:spcPts val="600"/>
              </a:spcBef>
              <a:spcAft>
                <a:spcPts val="0"/>
              </a:spcAft>
              <a:buNone/>
            </a:pPr>
            <a:r>
              <a:t/>
            </a:r>
            <a:endParaRPr sz="1500">
              <a:solidFill>
                <a:srgbClr val="000000"/>
              </a:solidFill>
            </a:endParaRPr>
          </a:p>
          <a:p>
            <a:pPr indent="-323850" lvl="0" marL="457200" rtl="0" algn="l">
              <a:lnSpc>
                <a:spcPct val="100000"/>
              </a:lnSpc>
              <a:spcBef>
                <a:spcPts val="600"/>
              </a:spcBef>
              <a:spcAft>
                <a:spcPts val="600"/>
              </a:spcAft>
              <a:buClr>
                <a:srgbClr val="000000"/>
              </a:buClr>
              <a:buSzPts val="1500"/>
              <a:buChar char="●"/>
            </a:pPr>
            <a:r>
              <a:rPr lang="en" sz="1500">
                <a:solidFill>
                  <a:srgbClr val="000000"/>
                </a:solidFill>
              </a:rPr>
              <a:t>Future studies should further explore how increased access to healthcare resources influences diabetes management and thus self-care behaviors in different elderly racial groups.</a:t>
            </a:r>
            <a:endParaRPr sz="15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7650" y="10571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02" name="Google Shape;202;p31"/>
          <p:cNvSpPr txBox="1"/>
          <p:nvPr>
            <p:ph idx="1" type="body"/>
          </p:nvPr>
        </p:nvSpPr>
        <p:spPr>
          <a:xfrm>
            <a:off x="294300" y="1522275"/>
            <a:ext cx="8758200" cy="331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 </a:t>
            </a:r>
            <a:r>
              <a:rPr lang="en" sz="1100">
                <a:solidFill>
                  <a:srgbClr val="000000"/>
                </a:solidFill>
              </a:rPr>
              <a:t>1.	CDC, New CDC Report: More than 100 million Americans have diabetes or prediabetes. Last modified July, 2017. 18: p. 2017.</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2.	Bohanny, W., et al., Health literacy, self-efficacy, and self-care behaviors in patients with type 2 diabetes mellitus. J Am Assoc Nurse  Pract, 2013. 25(9): p. 495-502.</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3.	Pletcher, P. Type 2 Diabetes Statistics and Facts. 2014; Available from: </a:t>
            </a:r>
            <a:r>
              <a:rPr lang="en" sz="1100" u="sng">
                <a:solidFill>
                  <a:srgbClr val="000000"/>
                </a:solidFill>
                <a:hlinkClick r:id="rId3"/>
              </a:rPr>
              <a:t>http://www.healthline.com/health/type-2-diabetes/statistics</a:t>
            </a:r>
            <a:r>
              <a:rPr lang="en" sz="1100">
                <a:solidFill>
                  <a:srgbClr val="000000"/>
                </a:solidFill>
              </a:rPr>
              <a:t>.</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4.	Powers, M.A., et al., Diabetes Self-management Education and Support in Type 2 Diabetes: A Joint Position Statement of the American Diabetes Association, the American Association of Diabetes Educators, and the Academy of Nutrition and Dietetics. Clin Diabetes, 2016. 34(2): p. 70-80.</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5.	Piper, C.N., et al., Racial influences on diabetes management among adults in North Carolina. Ethn Dis, 2013. 23(3): p. 316-21.</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6.	Kirkman, M.S., et al., Diabetes in older adults. Diabetes care, 2012. 35(12): p. 2650-2664.</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7.	Kirkman, M.S., et al., Diabetes in older adults. Diabetes Care, 2012. 35(12): p. 2650-64.</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8.	Glasgow, R.E., D.J. Toobert, and C.D. Gillette, Psychosocial barriers to diabetes self-management and quality of life. Diabetes spectrum, 2001. 14(1): p. 33-41.</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1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7650" y="1283475"/>
            <a:ext cx="7688700" cy="3920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Diabetes has been the 7th leading cause of death in the U.S. </a:t>
            </a:r>
            <a:endParaRPr sz="1500">
              <a:solidFill>
                <a:srgbClr val="000000"/>
              </a:solidFill>
              <a:latin typeface="Calibri"/>
              <a:ea typeface="Calibri"/>
              <a:cs typeface="Calibri"/>
              <a:sym typeface="Calibri"/>
            </a:endParaRPr>
          </a:p>
          <a:p>
            <a:pPr indent="-323850" lvl="0" marL="457200" rtl="0" algn="l">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25% of adults ages 65 and older make up the US diabetic population. </a:t>
            </a:r>
            <a:endParaRPr sz="1500">
              <a:solidFill>
                <a:srgbClr val="000000"/>
              </a:solidFill>
              <a:latin typeface="Calibri"/>
              <a:ea typeface="Calibri"/>
              <a:cs typeface="Calibri"/>
              <a:sym typeface="Calibri"/>
            </a:endParaRPr>
          </a:p>
          <a:p>
            <a:pPr indent="-323850" lvl="0" marL="457200" rtl="0" algn="l">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People with diabetes are at increased risk of serious health complications including vision loss; amputation of toes, feet, or legs; heart disease; and kidney failure. </a:t>
            </a:r>
            <a:endParaRPr sz="1500">
              <a:solidFill>
                <a:srgbClr val="000000"/>
              </a:solidFill>
              <a:latin typeface="Calibri"/>
              <a:ea typeface="Calibri"/>
              <a:cs typeface="Calibri"/>
              <a:sym typeface="Calibri"/>
            </a:endParaRPr>
          </a:p>
          <a:p>
            <a:pPr indent="-323850" lvl="0" marL="457200" rtl="0" algn="l">
              <a:lnSpc>
                <a:spcPct val="100000"/>
              </a:lnSpc>
              <a:spcBef>
                <a:spcPts val="8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Diabetes can be managed through physical activity, diet, use of insulin, and other medications that regulate blood sugar levels.</a:t>
            </a:r>
            <a:endParaRPr sz="1500">
              <a:solidFill>
                <a:srgbClr val="000000"/>
              </a:solidFill>
              <a:latin typeface="Calibri"/>
              <a:ea typeface="Calibri"/>
              <a:cs typeface="Calibri"/>
              <a:sym typeface="Calibri"/>
            </a:endParaRPr>
          </a:p>
          <a:p>
            <a:pPr indent="-323850" lvl="0" marL="457200" rtl="0" algn="l">
              <a:lnSpc>
                <a:spcPct val="100000"/>
              </a:lnSpc>
              <a:spcBef>
                <a:spcPts val="8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In 2015, the rates of diabetes found in Non-Hispanic Blacks (12.7%), American Indians/Alaska Natives (15.1%), Hispanics (12.1%), Asians (8.0%) was much higher than that of Non-Hispanic Whites (7.4%).</a:t>
            </a:r>
            <a:endParaRPr sz="1500">
              <a:solidFill>
                <a:srgbClr val="000000"/>
              </a:solidFill>
              <a:latin typeface="Calibri"/>
              <a:ea typeface="Calibri"/>
              <a:cs typeface="Calibri"/>
              <a:sym typeface="Calibri"/>
            </a:endParaRPr>
          </a:p>
          <a:p>
            <a:pPr indent="-323850" lvl="0" marL="457200" rtl="0" algn="l">
              <a:lnSpc>
                <a:spcPct val="100000"/>
              </a:lnSpc>
              <a:spcBef>
                <a:spcPts val="8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Self-care behavior refers to “the decisions and actions that an individual can take to cope with a health problem or to improve his or her health. </a:t>
            </a:r>
            <a:endParaRPr sz="1500">
              <a:solidFill>
                <a:srgbClr val="000000"/>
              </a:solidFill>
              <a:latin typeface="Calibri"/>
              <a:ea typeface="Calibri"/>
              <a:cs typeface="Calibri"/>
              <a:sym typeface="Calibri"/>
            </a:endParaRPr>
          </a:p>
          <a:p>
            <a:pPr indent="-323850" lvl="0" marL="457200" rtl="0" algn="l">
              <a:lnSpc>
                <a:spcPct val="100000"/>
              </a:lnSpc>
              <a:spcBef>
                <a:spcPts val="800"/>
              </a:spcBef>
              <a:spcAft>
                <a:spcPts val="800"/>
              </a:spcAft>
              <a:buClr>
                <a:srgbClr val="000000"/>
              </a:buClr>
              <a:buSzPts val="1500"/>
              <a:buFont typeface="Calibri"/>
              <a:buChar char="●"/>
            </a:pPr>
            <a:r>
              <a:rPr lang="en" sz="1500">
                <a:solidFill>
                  <a:srgbClr val="000000"/>
                </a:solidFill>
                <a:latin typeface="Calibri"/>
                <a:ea typeface="Calibri"/>
                <a:cs typeface="Calibri"/>
                <a:sym typeface="Calibri"/>
              </a:rPr>
              <a:t>Although U.S. adults age 65 and older are the predominant population that has diabetes, few studies have assessed their self-care behaviors.</a:t>
            </a:r>
            <a:endParaRPr sz="15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7650" y="11986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08" name="Google Shape;208;p32"/>
          <p:cNvSpPr txBox="1"/>
          <p:nvPr>
            <p:ph idx="1" type="body"/>
          </p:nvPr>
        </p:nvSpPr>
        <p:spPr>
          <a:xfrm>
            <a:off x="188600" y="1656600"/>
            <a:ext cx="9018300" cy="34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rPr>
              <a:t>9.	Haller, M.J., M.S. Stalvey, and J.H. Silverstein, Predictors of control of diabetes: monitoring may be the key. J Pediatr, 2004. 144(5): p. 660-1.</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10.	Julin, B., et al., Association between sociodemographic determinants and health outcomes in individuals with type 2 diabetes mellitus in Sweden. Diabetes Metab Res Rev, 2018.</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11.	Vaccaro, J.A., K. Anderson, and F.G. Huffman, Diabetes Self-management Behaviors, Medical Care, Glycemic Control, and Self-rated Health in US Men by Race/Ethnicity. American journal of men's health, 2016. 10(6): p. NP99-NP108.</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12.	BRFSS. Behavioral Risk Factor Surveillance System: Overview 2017. 2017; Available from: </a:t>
            </a:r>
            <a:r>
              <a:rPr lang="en" sz="1000" u="sng">
                <a:solidFill>
                  <a:srgbClr val="000000"/>
                </a:solidFill>
                <a:hlinkClick r:id="rId3"/>
              </a:rPr>
              <a:t>https://www.cdc.gov/brfss/annual_data/2017/pdf/overview-2017-508.pdf</a:t>
            </a:r>
            <a:r>
              <a:rPr lang="en" sz="1000">
                <a:solidFill>
                  <a:srgbClr val="000000"/>
                </a:solidFill>
              </a:rPr>
              <a:t>.</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13.	Nwasuruba, C., M. Khan, and L.E. Egede, Racial/ethnic differences in multiple self-care behaviors in adults with diabetes. J Gen Intern Med, 2007. 22(1): p. 115-20.</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14.	Nwasuruba, C., et al., Racial differences in diabetes self-management and quality of care in Texas. J Diabetes Complications, 2009. 23(2): p. 112-8.</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15.	Association, A.D., Standards of Medical Care in Diabetes-2019 Abridged for Primary Care Providers. Clinical diabetes: a publication of the American Diabetes Association, 2019. 37(1): p. 11.</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16.	Team, R.C., R: A language and environment for statistical computing. 2013.</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17.	Lumley, T., Analysis of complex survey samples. Journal of Statistical Software, 2004. 9(1): p. 1-19.</a:t>
            </a:r>
            <a:endParaRPr sz="1000">
              <a:solidFill>
                <a:srgbClr val="000000"/>
              </a:solidFill>
            </a:endParaRPr>
          </a:p>
          <a:p>
            <a:pPr indent="0" lvl="0" marL="0" rtl="0" algn="l">
              <a:spcBef>
                <a:spcPts val="0"/>
              </a:spcBef>
              <a:spcAft>
                <a:spcPts val="1600"/>
              </a:spcAft>
              <a:buNone/>
            </a:pPr>
            <a:r>
              <a:t/>
            </a:r>
            <a:endParaRPr sz="1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102875" y="1560200"/>
            <a:ext cx="8315400" cy="27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b="1" i="1" lang="en" sz="5000"/>
              <a:t>THANK YOU!</a:t>
            </a:r>
            <a:endParaRPr b="1" i="1" sz="5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5000"/>
              <a:t>Questions?</a:t>
            </a:r>
            <a:endParaRPr b="1" i="1" sz="50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79425" y="598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Aim</a:t>
            </a:r>
            <a:endParaRPr/>
          </a:p>
        </p:txBody>
      </p:sp>
      <p:sp>
        <p:nvSpPr>
          <p:cNvPr id="99" name="Google Shape;99;p15"/>
          <p:cNvSpPr txBox="1"/>
          <p:nvPr>
            <p:ph idx="1" type="body"/>
          </p:nvPr>
        </p:nvSpPr>
        <p:spPr>
          <a:xfrm>
            <a:off x="727650" y="1694225"/>
            <a:ext cx="7688700" cy="2261100"/>
          </a:xfrm>
          <a:prstGeom prst="rect">
            <a:avLst/>
          </a:prstGeom>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Further research is needed to look at sociodemographic factors and self-care behaviors of different US racial/ethnic groups ages 65 and older. </a:t>
            </a:r>
            <a:endParaRPr sz="1800">
              <a:solidFill>
                <a:srgbClr val="000000"/>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800">
              <a:solidFill>
                <a:srgbClr val="000000"/>
              </a:solidFill>
              <a:latin typeface="Calibri"/>
              <a:ea typeface="Calibri"/>
              <a:cs typeface="Calibri"/>
              <a:sym typeface="Calibri"/>
            </a:endParaRPr>
          </a:p>
          <a:p>
            <a:pPr indent="-342900" lvl="0" marL="457200" rtl="0" algn="l">
              <a:lnSpc>
                <a:spcPct val="107916"/>
              </a:lnSpc>
              <a:spcBef>
                <a:spcPts val="8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Using 2017 data from the Behavioral Risk Factor Surveillance System (BRFSS), the objective of our study was to determine if race predicts the diabetic self-care behaviors of elderly U.S. adults.</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79400" y="568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05" name="Google Shape;105;p16"/>
          <p:cNvSpPr txBox="1"/>
          <p:nvPr>
            <p:ph idx="1" type="body"/>
          </p:nvPr>
        </p:nvSpPr>
        <p:spPr>
          <a:xfrm>
            <a:off x="729450" y="1380950"/>
            <a:ext cx="7688700" cy="29589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Data:</a:t>
            </a:r>
            <a:r>
              <a:rPr lang="en" sz="1800">
                <a:solidFill>
                  <a:srgbClr val="000000"/>
                </a:solidFill>
              </a:rPr>
              <a:t> 2017 Behavioral Risk Factor Surveillance System (BRFSS) </a:t>
            </a:r>
            <a:endParaRPr sz="1800">
              <a:solidFill>
                <a:srgbClr val="000000"/>
              </a:solidFill>
            </a:endParaRPr>
          </a:p>
          <a:p>
            <a:pPr indent="0" lvl="0" marL="457200" marR="0" rtl="0" algn="l">
              <a:lnSpc>
                <a:spcPct val="100000"/>
              </a:lnSpc>
              <a:spcBef>
                <a:spcPts val="0"/>
              </a:spcBef>
              <a:spcAft>
                <a:spcPts val="0"/>
              </a:spcAft>
              <a:buNone/>
            </a:pPr>
            <a:r>
              <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The BRFSS is a statewide data collection program from the 50 states, the District of Columbia, and Puerto Rico via monthly telephone interviews that is designed to measure behavioral risk factors for people 18 years of age or older.</a:t>
            </a:r>
            <a:endParaRPr sz="1800">
              <a:solidFill>
                <a:srgbClr val="000000"/>
              </a:solidFill>
            </a:endParaRPr>
          </a:p>
          <a:p>
            <a:pPr indent="0" lvl="0" marL="457200" marR="0" rtl="0" algn="l">
              <a:lnSpc>
                <a:spcPct val="100000"/>
              </a:lnSpc>
              <a:spcBef>
                <a:spcPts val="0"/>
              </a:spcBef>
              <a:spcAft>
                <a:spcPts val="0"/>
              </a:spcAft>
              <a:buNone/>
            </a:pPr>
            <a:r>
              <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450,016 total records</a:t>
            </a:r>
            <a:endParaRPr sz="1800">
              <a:solidFill>
                <a:srgbClr val="000000"/>
              </a:solidFill>
            </a:endParaRPr>
          </a:p>
          <a:p>
            <a:pPr indent="0" lvl="0" marL="457200" marR="0" rtl="0" algn="l">
              <a:lnSpc>
                <a:spcPct val="100000"/>
              </a:lnSpc>
              <a:spcBef>
                <a:spcPts val="0"/>
              </a:spcBef>
              <a:spcAft>
                <a:spcPts val="0"/>
              </a:spcAft>
              <a:buNone/>
            </a:pPr>
            <a:r>
              <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Age 65 years and older with a diabetes diagnosis: 32,950 respondents.</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35425" y="547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Dependent Variables</a:t>
            </a:r>
            <a:endParaRPr/>
          </a:p>
        </p:txBody>
      </p:sp>
      <p:sp>
        <p:nvSpPr>
          <p:cNvPr id="111" name="Google Shape;111;p17"/>
          <p:cNvSpPr txBox="1"/>
          <p:nvPr>
            <p:ph idx="1" type="body"/>
          </p:nvPr>
        </p:nvSpPr>
        <p:spPr>
          <a:xfrm>
            <a:off x="727650" y="1441200"/>
            <a:ext cx="7688700" cy="329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rPr>
              <a:t>Five diabetes self-care behaviors:</a:t>
            </a:r>
            <a:endParaRPr sz="1800">
              <a:solidFill>
                <a:srgbClr val="000000"/>
              </a:solidFill>
            </a:endParaRPr>
          </a:p>
          <a:p>
            <a:pPr indent="0" lvl="0" marL="457200" rtl="0" algn="l">
              <a:lnSpc>
                <a:spcPct val="100000"/>
              </a:lnSpc>
              <a:spcBef>
                <a:spcPts val="1000"/>
              </a:spcBef>
              <a:spcAft>
                <a:spcPts val="0"/>
              </a:spcAft>
              <a:buNone/>
            </a:pPr>
            <a:r>
              <a:t/>
            </a:r>
            <a:endParaRPr sz="1800">
              <a:solidFill>
                <a:srgbClr val="000000"/>
              </a:solidFill>
            </a:endParaRPr>
          </a:p>
          <a:p>
            <a:pPr indent="-342900" lvl="0" marL="457200" rtl="0" algn="l">
              <a:lnSpc>
                <a:spcPct val="100000"/>
              </a:lnSpc>
              <a:spcBef>
                <a:spcPts val="1000"/>
              </a:spcBef>
              <a:spcAft>
                <a:spcPts val="0"/>
              </a:spcAft>
              <a:buClr>
                <a:srgbClr val="000000"/>
              </a:buClr>
              <a:buSzPts val="1800"/>
              <a:buAutoNum type="arabicPeriod"/>
            </a:pPr>
            <a:r>
              <a:rPr lang="en" sz="1800">
                <a:solidFill>
                  <a:srgbClr val="000000"/>
                </a:solidFill>
              </a:rPr>
              <a:t>Diabetes Education</a:t>
            </a:r>
            <a:endParaRPr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sz="1800">
                <a:solidFill>
                  <a:srgbClr val="000000"/>
                </a:solidFill>
              </a:rPr>
              <a:t>Physical Activity </a:t>
            </a:r>
            <a:endParaRPr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sz="1800">
                <a:solidFill>
                  <a:srgbClr val="000000"/>
                </a:solidFill>
              </a:rPr>
              <a:t>Feet Check</a:t>
            </a:r>
            <a:endParaRPr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sz="1800">
                <a:solidFill>
                  <a:srgbClr val="000000"/>
                </a:solidFill>
              </a:rPr>
              <a:t>Eye Exam</a:t>
            </a:r>
            <a:endParaRPr sz="1800">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sz="1800">
                <a:solidFill>
                  <a:srgbClr val="000000"/>
                </a:solidFill>
              </a:rPr>
              <a:t>Blood Glucose use</a:t>
            </a:r>
            <a:endParaRPr sz="1800">
              <a:solidFill>
                <a:srgbClr val="000000"/>
              </a:solidFill>
            </a:endParaRPr>
          </a:p>
          <a:p>
            <a:pPr indent="0" lvl="0" marL="0" rtl="0" algn="l">
              <a:lnSpc>
                <a:spcPct val="100000"/>
              </a:lnSpc>
              <a:spcBef>
                <a:spcPts val="1000"/>
              </a:spcBef>
              <a:spcAft>
                <a:spcPts val="0"/>
              </a:spcAft>
              <a:buNone/>
            </a:pPr>
            <a:r>
              <a:t/>
            </a:r>
            <a:endParaRPr sz="1800">
              <a:solidFill>
                <a:srgbClr val="000000"/>
              </a:solidFill>
            </a:endParaRPr>
          </a:p>
          <a:p>
            <a:pPr indent="0" lvl="0" marL="0" rtl="0" algn="l">
              <a:lnSpc>
                <a:spcPct val="100000"/>
              </a:lnSpc>
              <a:spcBef>
                <a:spcPts val="1000"/>
              </a:spcBef>
              <a:spcAft>
                <a:spcPts val="1000"/>
              </a:spcAft>
              <a:buNone/>
            </a:pPr>
            <a:r>
              <a:rPr lang="en" sz="1800">
                <a:solidFill>
                  <a:srgbClr val="000000"/>
                </a:solidFill>
              </a:rPr>
              <a:t>Composite Variable: adding up the five self-care behaviors</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547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Variables</a:t>
            </a:r>
            <a:endParaRPr/>
          </a:p>
        </p:txBody>
      </p:sp>
      <p:sp>
        <p:nvSpPr>
          <p:cNvPr id="117" name="Google Shape;117;p18"/>
          <p:cNvSpPr txBox="1"/>
          <p:nvPr>
            <p:ph idx="1" type="body"/>
          </p:nvPr>
        </p:nvSpPr>
        <p:spPr>
          <a:xfrm>
            <a:off x="729450" y="1363450"/>
            <a:ext cx="7688700" cy="2976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Races</a:t>
            </a:r>
            <a:r>
              <a:rPr lang="en" sz="1800">
                <a:solidFill>
                  <a:srgbClr val="000000"/>
                </a:solidFill>
              </a:rPr>
              <a:t>: non-Hispanic white, non-Hispanic black, Hispanic, and non-Hispanic other</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Age</a:t>
            </a:r>
            <a:r>
              <a:rPr lang="en" sz="1800">
                <a:solidFill>
                  <a:srgbClr val="000000"/>
                </a:solidFill>
              </a:rPr>
              <a:t>: 65-69, 70-74, 75-79, and more than 79 years old</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Marital status</a:t>
            </a:r>
            <a:r>
              <a:rPr lang="en" sz="1800">
                <a:solidFill>
                  <a:srgbClr val="000000"/>
                </a:solidFill>
              </a:rPr>
              <a:t>: married, divorced/widowed/separated, and never married</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Education</a:t>
            </a:r>
            <a:r>
              <a:rPr lang="en" sz="1800">
                <a:solidFill>
                  <a:srgbClr val="000000"/>
                </a:solidFill>
              </a:rPr>
              <a:t>: less than high school, high school graduate, some college, and college graduate</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Income level</a:t>
            </a:r>
            <a:r>
              <a:rPr lang="en" sz="1800">
                <a:solidFill>
                  <a:srgbClr val="000000"/>
                </a:solidFill>
              </a:rPr>
              <a:t>: less than $15,000, $15,000 to less than $25,000, $25,000 to less than $35,000, $35,000 to less than $50,000, and $50,000+</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BMI</a:t>
            </a:r>
            <a:r>
              <a:rPr lang="en" sz="1800">
                <a:solidFill>
                  <a:srgbClr val="000000"/>
                </a:solidFill>
              </a:rPr>
              <a:t>: underweight, normal weight, overweight, and obese.</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Health status</a:t>
            </a:r>
            <a:r>
              <a:rPr lang="en" sz="1800">
                <a:solidFill>
                  <a:srgbClr val="000000"/>
                </a:solidFill>
              </a:rPr>
              <a:t>: excellent/very good, good, and fair/poor.</a:t>
            </a:r>
            <a:endParaRPr sz="1800">
              <a:solidFill>
                <a:srgbClr val="000000"/>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547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a:t>
            </a:r>
            <a:r>
              <a:rPr lang="en"/>
              <a:t>ndependent Variables</a:t>
            </a:r>
            <a:endParaRPr/>
          </a:p>
        </p:txBody>
      </p:sp>
      <p:sp>
        <p:nvSpPr>
          <p:cNvPr id="123" name="Google Shape;123;p19"/>
          <p:cNvSpPr txBox="1"/>
          <p:nvPr>
            <p:ph idx="1" type="body"/>
          </p:nvPr>
        </p:nvSpPr>
        <p:spPr>
          <a:xfrm>
            <a:off x="729450" y="1363450"/>
            <a:ext cx="7688700" cy="2976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Insurance</a:t>
            </a:r>
            <a:endParaRPr b="1"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Regular providers</a:t>
            </a:r>
            <a:endParaRPr b="1"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Insulin</a:t>
            </a:r>
            <a:r>
              <a:rPr b="1" lang="en" sz="1800">
                <a:solidFill>
                  <a:srgbClr val="000000"/>
                </a:solidFill>
              </a:rPr>
              <a:t> use</a:t>
            </a:r>
            <a:endParaRPr b="1"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Smoking</a:t>
            </a:r>
            <a:endParaRPr b="1"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Chronic conditions</a:t>
            </a:r>
            <a:r>
              <a:rPr lang="en" sz="1800">
                <a:solidFill>
                  <a:srgbClr val="000000"/>
                </a:solidFill>
              </a:rPr>
              <a:t>: </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Coronary heart disease</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Chronic kidney disease</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Chronic heart attack</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High cholesterol level</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Hypertension</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613425"/>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Statistical Analyses</a:t>
            </a:r>
            <a:endParaRPr/>
          </a:p>
        </p:txBody>
      </p:sp>
      <p:sp>
        <p:nvSpPr>
          <p:cNvPr id="129" name="Google Shape;129;p20"/>
          <p:cNvSpPr txBox="1"/>
          <p:nvPr>
            <p:ph idx="1" type="body"/>
          </p:nvPr>
        </p:nvSpPr>
        <p:spPr>
          <a:xfrm>
            <a:off x="729450" y="1429275"/>
            <a:ext cx="7688700" cy="29106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Means and standard errors to describe the dependent variables and independent variables in the population</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The number of different types of diabetes self-care behaviors: Poisson regression</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lang="en" sz="1800">
                <a:solidFill>
                  <a:srgbClr val="000000"/>
                </a:solidFill>
              </a:rPr>
              <a:t>The complex survey design was accounted for using the R package </a:t>
            </a:r>
            <a:r>
              <a:rPr b="1" lang="en" sz="1800">
                <a:solidFill>
                  <a:srgbClr val="000000"/>
                </a:solidFill>
              </a:rPr>
              <a:t>survey</a:t>
            </a:r>
            <a:r>
              <a:rPr lang="en" sz="1800">
                <a:solidFill>
                  <a:srgbClr val="000000"/>
                </a:solidFill>
              </a:rPr>
              <a:t>.</a:t>
            </a:r>
            <a:endParaRPr sz="1800">
              <a:solidFill>
                <a:srgbClr val="000000"/>
              </a:solidFill>
            </a:endParaRPr>
          </a:p>
          <a:p>
            <a:pPr indent="0" lvl="0" marL="457200" marR="0" rtl="0" algn="l">
              <a:lnSpc>
                <a:spcPct val="100000"/>
              </a:lnSpc>
              <a:spcBef>
                <a:spcPts val="1000"/>
              </a:spcBef>
              <a:spcAft>
                <a:spcPts val="0"/>
              </a:spcAft>
              <a:buNone/>
            </a:pPr>
            <a:r>
              <a:t/>
            </a:r>
            <a:endParaRPr sz="700">
              <a:solidFill>
                <a:srgbClr val="000000"/>
              </a:solidFill>
            </a:endParaRPr>
          </a:p>
          <a:p>
            <a:pPr indent="0" lvl="0" marL="457200" marR="0" rtl="0" algn="l">
              <a:lnSpc>
                <a:spcPct val="100000"/>
              </a:lnSpc>
              <a:spcBef>
                <a:spcPts val="1000"/>
              </a:spcBef>
              <a:spcAft>
                <a:spcPts val="0"/>
              </a:spcAft>
              <a:buNone/>
            </a:pPr>
            <a:r>
              <a:rPr lang="en" sz="1800">
                <a:solidFill>
                  <a:srgbClr val="000000"/>
                </a:solidFill>
              </a:rPr>
              <a:t>brfssdsgn &lt;- svydesign(id=~1, strata = ~ `_STSTR`, </a:t>
            </a:r>
            <a:endParaRPr sz="1800">
              <a:solidFill>
                <a:srgbClr val="000000"/>
              </a:solidFill>
            </a:endParaRPr>
          </a:p>
          <a:p>
            <a:pPr indent="0" lvl="0" marL="457200" marR="0" rtl="0" algn="l">
              <a:lnSpc>
                <a:spcPct val="100000"/>
              </a:lnSpc>
              <a:spcBef>
                <a:spcPts val="1000"/>
              </a:spcBef>
              <a:spcAft>
                <a:spcPts val="0"/>
              </a:spcAft>
              <a:buNone/>
            </a:pPr>
            <a:r>
              <a:rPr lang="en" sz="1800">
                <a:solidFill>
                  <a:srgbClr val="000000"/>
                </a:solidFill>
              </a:rPr>
              <a:t>                       weights = ~ `_LLCPWT`, data = your_data)</a:t>
            </a:r>
            <a:endParaRPr sz="1800">
              <a:solidFill>
                <a:srgbClr val="000000"/>
              </a:solidFill>
            </a:endParaRPr>
          </a:p>
          <a:p>
            <a:pPr indent="0" lvl="0" marL="457200" marR="0" rtl="0" algn="l">
              <a:lnSpc>
                <a:spcPct val="100000"/>
              </a:lnSpc>
              <a:spcBef>
                <a:spcPts val="1000"/>
              </a:spcBef>
              <a:spcAft>
                <a:spcPts val="0"/>
              </a:spcAft>
              <a:buNone/>
            </a:pPr>
            <a:r>
              <a:rPr lang="en" sz="1800">
                <a:solidFill>
                  <a:srgbClr val="000000"/>
                </a:solidFill>
              </a:rPr>
              <a:t>svyglm(Y ~ X, design = brfssdsgn, family=quasipoisson())</a:t>
            </a:r>
            <a:endParaRPr sz="1800">
              <a:solidFill>
                <a:srgbClr val="000000"/>
              </a:solidFill>
            </a:endParaRPr>
          </a:p>
          <a:p>
            <a:pPr indent="0" lvl="0" marL="0" marR="0" rtl="0" algn="l">
              <a:lnSpc>
                <a:spcPct val="100000"/>
              </a:lnSpc>
              <a:spcBef>
                <a:spcPts val="1000"/>
              </a:spcBef>
              <a:spcAft>
                <a:spcPts val="1000"/>
              </a:spcAft>
              <a:buNone/>
            </a:pPr>
            <a:r>
              <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1"/>
          <p:cNvPicPr preferRelativeResize="0"/>
          <p:nvPr/>
        </p:nvPicPr>
        <p:blipFill>
          <a:blip r:embed="rId3">
            <a:alphaModFix/>
          </a:blip>
          <a:stretch>
            <a:fillRect/>
          </a:stretch>
        </p:blipFill>
        <p:spPr>
          <a:xfrm>
            <a:off x="2974126" y="719125"/>
            <a:ext cx="4490900" cy="411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