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3">
  <p:sldMasterIdLst>
    <p:sldMasterId id="2147483648" r:id="rId1"/>
  </p:sldMasterIdLst>
  <p:notesMasterIdLst>
    <p:notesMasterId r:id="rId68"/>
  </p:notesMasterIdLst>
  <p:sldIdLst>
    <p:sldId id="256" r:id="rId2"/>
    <p:sldId id="257" r:id="rId3"/>
    <p:sldId id="282" r:id="rId4"/>
    <p:sldId id="283" r:id="rId5"/>
    <p:sldId id="284" r:id="rId6"/>
    <p:sldId id="270" r:id="rId7"/>
    <p:sldId id="269" r:id="rId8"/>
    <p:sldId id="266" r:id="rId9"/>
    <p:sldId id="271" r:id="rId10"/>
    <p:sldId id="268" r:id="rId11"/>
    <p:sldId id="267" r:id="rId12"/>
    <p:sldId id="259" r:id="rId13"/>
    <p:sldId id="321" r:id="rId14"/>
    <p:sldId id="322" r:id="rId15"/>
    <p:sldId id="323" r:id="rId16"/>
    <p:sldId id="277" r:id="rId17"/>
    <p:sldId id="272" r:id="rId18"/>
    <p:sldId id="273" r:id="rId19"/>
    <p:sldId id="265" r:id="rId20"/>
    <p:sldId id="260" r:id="rId21"/>
    <p:sldId id="278" r:id="rId22"/>
    <p:sldId id="279" r:id="rId23"/>
    <p:sldId id="280" r:id="rId24"/>
    <p:sldId id="325" r:id="rId25"/>
    <p:sldId id="281" r:id="rId26"/>
    <p:sldId id="324" r:id="rId27"/>
    <p:sldId id="326" r:id="rId28"/>
    <p:sldId id="327" r:id="rId29"/>
    <p:sldId id="328" r:id="rId30"/>
    <p:sldId id="329" r:id="rId31"/>
    <p:sldId id="330" r:id="rId32"/>
    <p:sldId id="331" r:id="rId33"/>
    <p:sldId id="332" r:id="rId34"/>
    <p:sldId id="333" r:id="rId35"/>
    <p:sldId id="334" r:id="rId36"/>
    <p:sldId id="338" r:id="rId37"/>
    <p:sldId id="336" r:id="rId38"/>
    <p:sldId id="261" r:id="rId39"/>
    <p:sldId id="310" r:id="rId40"/>
    <p:sldId id="262" r:id="rId41"/>
    <p:sldId id="309" r:id="rId42"/>
    <p:sldId id="263" r:id="rId43"/>
    <p:sldId id="286" r:id="rId44"/>
    <p:sldId id="287" r:id="rId45"/>
    <p:sldId id="288" r:id="rId46"/>
    <p:sldId id="289" r:id="rId47"/>
    <p:sldId id="290" r:id="rId48"/>
    <p:sldId id="291" r:id="rId49"/>
    <p:sldId id="293" r:id="rId50"/>
    <p:sldId id="292"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37"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50" autoAdjust="0"/>
  </p:normalViewPr>
  <p:slideViewPr>
    <p:cSldViewPr snapToGrid="0" snapToObjects="1">
      <p:cViewPr varScale="1">
        <p:scale>
          <a:sx n="42" d="100"/>
          <a:sy n="42" d="100"/>
        </p:scale>
        <p:origin x="-76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713F83-5698-F345-BB06-0C0D167AC984}" type="datetimeFigureOut">
              <a:rPr lang="en-US" smtClean="0"/>
              <a:t>6/14/2018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4EBD4F-8C74-F14B-90AB-DD88EC34D97C}" type="slidenum">
              <a:rPr lang="en-US" smtClean="0"/>
              <a:t>‹#›</a:t>
            </a:fld>
            <a:endParaRPr lang="en-US"/>
          </a:p>
        </p:txBody>
      </p:sp>
    </p:spTree>
    <p:extLst>
      <p:ext uri="{BB962C8B-B14F-4D97-AF65-F5344CB8AC3E}">
        <p14:creationId xmlns:p14="http://schemas.microsoft.com/office/powerpoint/2010/main" val="33013778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13</a:t>
            </a:fld>
            <a:endParaRPr lang="en-US"/>
          </a:p>
        </p:txBody>
      </p:sp>
    </p:spTree>
    <p:extLst>
      <p:ext uri="{BB962C8B-B14F-4D97-AF65-F5344CB8AC3E}">
        <p14:creationId xmlns:p14="http://schemas.microsoft.com/office/powerpoint/2010/main" val="2767515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53</a:t>
            </a:fld>
            <a:endParaRPr lang="en-US"/>
          </a:p>
        </p:txBody>
      </p:sp>
    </p:spTree>
    <p:extLst>
      <p:ext uri="{BB962C8B-B14F-4D97-AF65-F5344CB8AC3E}">
        <p14:creationId xmlns:p14="http://schemas.microsoft.com/office/powerpoint/2010/main" val="370517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57</a:t>
            </a:fld>
            <a:endParaRPr lang="en-US"/>
          </a:p>
        </p:txBody>
      </p:sp>
    </p:spTree>
    <p:extLst>
      <p:ext uri="{BB962C8B-B14F-4D97-AF65-F5344CB8AC3E}">
        <p14:creationId xmlns:p14="http://schemas.microsoft.com/office/powerpoint/2010/main" val="510760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61</a:t>
            </a:fld>
            <a:endParaRPr lang="en-US"/>
          </a:p>
        </p:txBody>
      </p:sp>
    </p:spTree>
    <p:extLst>
      <p:ext uri="{BB962C8B-B14F-4D97-AF65-F5344CB8AC3E}">
        <p14:creationId xmlns:p14="http://schemas.microsoft.com/office/powerpoint/2010/main" val="1313739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pctlpre</a:t>
            </a:r>
            <a:r>
              <a:rPr lang="en-US" dirty="0" smtClean="0"/>
              <a:t>= gives prefixes for the new variables; *</a:t>
            </a:r>
            <a:r>
              <a:rPr lang="en-US" dirty="0" err="1" smtClean="0"/>
              <a:t>pctlname</a:t>
            </a:r>
            <a:r>
              <a:rPr lang="en-US" dirty="0" smtClean="0"/>
              <a:t>= gives a suffix to add to the prefix;	</a:t>
            </a:r>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14</a:t>
            </a:fld>
            <a:endParaRPr lang="en-US"/>
          </a:p>
        </p:txBody>
      </p:sp>
    </p:spTree>
    <p:extLst>
      <p:ext uri="{BB962C8B-B14F-4D97-AF65-F5344CB8AC3E}">
        <p14:creationId xmlns:p14="http://schemas.microsoft.com/office/powerpoint/2010/main" val="76938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16</a:t>
            </a:fld>
            <a:endParaRPr lang="en-US"/>
          </a:p>
        </p:txBody>
      </p:sp>
    </p:spTree>
    <p:extLst>
      <p:ext uri="{BB962C8B-B14F-4D97-AF65-F5344CB8AC3E}">
        <p14:creationId xmlns:p14="http://schemas.microsoft.com/office/powerpoint/2010/main" val="744707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27</a:t>
            </a:fld>
            <a:endParaRPr lang="en-US"/>
          </a:p>
        </p:txBody>
      </p:sp>
    </p:spTree>
    <p:extLst>
      <p:ext uri="{BB962C8B-B14F-4D97-AF65-F5344CB8AC3E}">
        <p14:creationId xmlns:p14="http://schemas.microsoft.com/office/powerpoint/2010/main" val="58273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specify the ORDER=INTERNAL option, PROC QUANTREG treats the highest unformatted value (3, which represents that the mother’s education level is less than high school) as a reference level. The regression coefficients of other levels measure the effect relative to this level. Likewise, there are four levels of prenatal medical care of the mother, and a first visit in the first trimester serves as the reference level.</a:t>
            </a:r>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28</a:t>
            </a:fld>
            <a:endParaRPr lang="en-US"/>
          </a:p>
        </p:txBody>
      </p:sp>
    </p:spTree>
    <p:extLst>
      <p:ext uri="{BB962C8B-B14F-4D97-AF65-F5344CB8AC3E}">
        <p14:creationId xmlns:p14="http://schemas.microsoft.com/office/powerpoint/2010/main" val="4217774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you specify the ORDER=INTERNAL option, PROC QUANTREG treats the highest unformatted value (3, which represents that the mother’s education level is less than high school) as a reference level. The regression coefficients of other levels measure the effect relative to this level. Likewise, there are four levels of prenatal medical care of the mother, and a first visit in the first trimester serves as the reference level.</a:t>
            </a:r>
            <a:endParaRPr lang="en-US" dirty="0" smtClean="0"/>
          </a:p>
          <a:p>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30</a:t>
            </a:fld>
            <a:endParaRPr lang="en-US"/>
          </a:p>
        </p:txBody>
      </p:sp>
    </p:spTree>
    <p:extLst>
      <p:ext uri="{BB962C8B-B14F-4D97-AF65-F5344CB8AC3E}">
        <p14:creationId xmlns:p14="http://schemas.microsoft.com/office/powerpoint/2010/main" val="636167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t>
            </a:r>
            <a:r>
              <a:rPr lang="en-US" dirty="0" err="1" smtClean="0"/>
              <a:t>pctlpre</a:t>
            </a:r>
            <a:r>
              <a:rPr lang="en-US" dirty="0" smtClean="0"/>
              <a:t>= gives prefixes for the new variables; </a:t>
            </a:r>
          </a:p>
          <a:p>
            <a:pPr marL="0" indent="0">
              <a:buNone/>
            </a:pPr>
            <a:r>
              <a:rPr lang="en-US" dirty="0" smtClean="0"/>
              <a:t>*</a:t>
            </a:r>
            <a:r>
              <a:rPr lang="en-US" dirty="0" err="1" smtClean="0"/>
              <a:t>pctlname</a:t>
            </a:r>
            <a:r>
              <a:rPr lang="en-US" dirty="0" smtClean="0"/>
              <a:t>= gives a suffix to add to the prefix;</a:t>
            </a:r>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40</a:t>
            </a:fld>
            <a:endParaRPr lang="en-US"/>
          </a:p>
        </p:txBody>
      </p:sp>
    </p:spTree>
    <p:extLst>
      <p:ext uri="{BB962C8B-B14F-4D97-AF65-F5344CB8AC3E}">
        <p14:creationId xmlns:p14="http://schemas.microsoft.com/office/powerpoint/2010/main" val="168264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t>
            </a:r>
            <a:r>
              <a:rPr lang="en-US" dirty="0" err="1" smtClean="0"/>
              <a:t>pctlpre</a:t>
            </a:r>
            <a:r>
              <a:rPr lang="en-US" dirty="0" smtClean="0"/>
              <a:t>= gives prefixes for the new variables; </a:t>
            </a:r>
          </a:p>
          <a:p>
            <a:pPr marL="0" indent="0">
              <a:buNone/>
            </a:pPr>
            <a:r>
              <a:rPr lang="en-US" dirty="0" smtClean="0"/>
              <a:t>*</a:t>
            </a:r>
            <a:r>
              <a:rPr lang="en-US" dirty="0" err="1" smtClean="0"/>
              <a:t>pctlname</a:t>
            </a:r>
            <a:r>
              <a:rPr lang="en-US" dirty="0" smtClean="0"/>
              <a:t>= gives a suffix to add to the prefix;</a:t>
            </a:r>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42</a:t>
            </a:fld>
            <a:endParaRPr lang="en-US"/>
          </a:p>
        </p:txBody>
      </p:sp>
    </p:spTree>
    <p:extLst>
      <p:ext uri="{BB962C8B-B14F-4D97-AF65-F5344CB8AC3E}">
        <p14:creationId xmlns:p14="http://schemas.microsoft.com/office/powerpoint/2010/main" val="2923274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SELECTION=LASSO(ADAPTIVE) option in the MODEL statement specifies the adaptive LASSO method (Zou 2006), which controls the effect selection process. </a:t>
            </a:r>
          </a:p>
          <a:p>
            <a:r>
              <a:rPr lang="en-US" dirty="0" smtClean="0"/>
              <a:t>The STOP=AIC option specifies that </a:t>
            </a:r>
            <a:r>
              <a:rPr lang="en-US" dirty="0" err="1" smtClean="0"/>
              <a:t>Akaike’s</a:t>
            </a:r>
            <a:r>
              <a:rPr lang="en-US" dirty="0" smtClean="0"/>
              <a:t> information criterion (AIC) be used to determine the stopping condition. </a:t>
            </a:r>
          </a:p>
          <a:p>
            <a:r>
              <a:rPr lang="en-US" dirty="0" smtClean="0"/>
              <a:t>The CHOOSE=SBC option specifies that the Schwarz Bayesian information criterion (SBC) be used to determine the final selected model. </a:t>
            </a:r>
          </a:p>
          <a:p>
            <a:r>
              <a:rPr lang="en-US" dirty="0" smtClean="0"/>
              <a:t>The SH= option specifies the number of stop horizons, which requests that the selection process be stopped whenever the STOP= criterion values at step s+1; </a:t>
            </a:r>
            <a:r>
              <a:rPr lang="en-US" baseline="0" dirty="0" smtClean="0"/>
              <a:t> … </a:t>
            </a:r>
            <a:r>
              <a:rPr lang="en-US" dirty="0" smtClean="0"/>
              <a:t>; </a:t>
            </a:r>
            <a:r>
              <a:rPr lang="en-US" dirty="0" err="1" smtClean="0"/>
              <a:t>s+SH</a:t>
            </a:r>
            <a:r>
              <a:rPr lang="en-US" dirty="0" smtClean="0"/>
              <a:t> are worse than those for step s for some s </a:t>
            </a:r>
            <a:r>
              <a:rPr lang="zh-CN" altLang="en-US" dirty="0" smtClean="0">
                <a:latin typeface="Lucida Sans Unicode" panose="020B0602030504020204" pitchFamily="34" charset="0"/>
                <a:cs typeface="Lucida Sans Unicode" panose="020B0602030504020204" pitchFamily="34" charset="0"/>
              </a:rPr>
              <a:t>∈</a:t>
            </a:r>
            <a:r>
              <a:rPr lang="en-US" dirty="0" smtClean="0"/>
              <a:t> (0, 1, … </a:t>
            </a:r>
            <a:r>
              <a:rPr lang="en-US" dirty="0" smtClean="0">
                <a:sym typeface="Wingdings" panose="05000000000000000000" pitchFamily="2" charset="2"/>
              </a:rPr>
              <a:t>)</a:t>
            </a:r>
            <a:r>
              <a:rPr lang="en-US" dirty="0" smtClean="0"/>
              <a:t>.</a:t>
            </a:r>
            <a:endParaRPr lang="en-US" dirty="0"/>
          </a:p>
        </p:txBody>
      </p:sp>
      <p:sp>
        <p:nvSpPr>
          <p:cNvPr id="4" name="Slide Number Placeholder 3"/>
          <p:cNvSpPr>
            <a:spLocks noGrp="1"/>
          </p:cNvSpPr>
          <p:nvPr>
            <p:ph type="sldNum" sz="quarter" idx="10"/>
          </p:nvPr>
        </p:nvSpPr>
        <p:spPr/>
        <p:txBody>
          <a:bodyPr/>
          <a:lstStyle/>
          <a:p>
            <a:fld id="{4B4EBD4F-8C74-F14B-90AB-DD88EC34D97C}" type="slidenum">
              <a:rPr lang="en-US" smtClean="0"/>
              <a:t>52</a:t>
            </a:fld>
            <a:endParaRPr lang="en-US"/>
          </a:p>
        </p:txBody>
      </p:sp>
    </p:spTree>
    <p:extLst>
      <p:ext uri="{BB962C8B-B14F-4D97-AF65-F5344CB8AC3E}">
        <p14:creationId xmlns:p14="http://schemas.microsoft.com/office/powerpoint/2010/main" val="420801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4A6BA-F5F7-43C4-A790-8723501835A1}" type="datetime1">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297271598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FD9D91-7BAB-40F6-8FBE-417E8EA49F7F}" type="datetime1">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2676831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7B8FC8-7453-49C5-A40F-DD793C4AA955}" type="datetime1">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121714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w="12700">
            <a:solidFill>
              <a:schemeClr val="accent1"/>
            </a:solidFill>
          </a:ln>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1F144-783A-4C45-839C-8C204B01A71A}" type="datetime1">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36631288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80DFF7-203B-42B7-A737-5FCB647D9C1F}" type="datetime1">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3635870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637D6-97C9-4026-B9AC-6BD025557742}" type="datetime1">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304797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E4213C-7E54-4371-9229-517D50D28A39}" type="datetime1">
              <a:rPr lang="en-US" smtClean="0"/>
              <a:t>6/14/2018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303798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21EB0-2652-48B0-82FE-50B0ADC2C02B}" type="datetime1">
              <a:rPr lang="en-US" smtClean="0"/>
              <a:t>6/14/2018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414900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82FCF-4D27-4360-BF1F-02779E721365}" type="datetime1">
              <a:rPr lang="en-US" smtClean="0"/>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254357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A0A97-4DA1-4D29-A627-9F4B6EDB30FD}" type="datetime1">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1327927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FBBE5F-331D-49B3-A55B-F9C9353D827D}" type="datetime1">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6FFC99-5D42-9C46-8C24-A3E6A75CD3D4}" type="slidenum">
              <a:rPr lang="en-US" smtClean="0"/>
              <a:t>‹#›</a:t>
            </a:fld>
            <a:endParaRPr lang="en-US"/>
          </a:p>
        </p:txBody>
      </p:sp>
    </p:spTree>
    <p:extLst>
      <p:ext uri="{BB962C8B-B14F-4D97-AF65-F5344CB8AC3E}">
        <p14:creationId xmlns:p14="http://schemas.microsoft.com/office/powerpoint/2010/main" val="255193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E1FE7-4F3C-4CD8-8B69-410220D6504D}" type="datetime1">
              <a:rPr lang="en-US" smtClean="0"/>
              <a:t>6/14/2018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FFC99-5D42-9C46-8C24-A3E6A75CD3D4}" type="slidenum">
              <a:rPr lang="en-US" smtClean="0"/>
              <a:t>‹#›</a:t>
            </a:fld>
            <a:endParaRPr lang="en-US"/>
          </a:p>
        </p:txBody>
      </p:sp>
    </p:spTree>
    <p:extLst>
      <p:ext uri="{BB962C8B-B14F-4D97-AF65-F5344CB8AC3E}">
        <p14:creationId xmlns:p14="http://schemas.microsoft.com/office/powerpoint/2010/main" val="1482970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6431"/>
            <a:ext cx="7772400" cy="2927880"/>
          </a:xfrm>
        </p:spPr>
        <p:txBody>
          <a:bodyPr>
            <a:normAutofit/>
          </a:bodyPr>
          <a:lstStyle/>
          <a:p>
            <a:r>
              <a:rPr lang="zh-CN" altLang="en-US" dirty="0" smtClean="0"/>
              <a:t>简介分位数回</a:t>
            </a:r>
            <a:r>
              <a:rPr lang="zh-CN" altLang="en-US" dirty="0"/>
              <a:t>归方</a:t>
            </a:r>
            <a:r>
              <a:rPr lang="zh-CN" altLang="en-US" dirty="0" smtClean="0"/>
              <a:t>程</a:t>
            </a:r>
            <a:r>
              <a:rPr lang="en-US" altLang="zh-CN" dirty="0" smtClean="0"/>
              <a:t/>
            </a:r>
            <a:br>
              <a:rPr lang="en-US" altLang="zh-CN" dirty="0" smtClean="0"/>
            </a:br>
            <a:r>
              <a:rPr lang="en-US" altLang="zh-CN" b="1" dirty="0" smtClean="0"/>
              <a:t>Introduction to Quantile Regression</a:t>
            </a:r>
            <a:endParaRPr lang="en-US" dirty="0">
              <a:solidFill>
                <a:srgbClr val="7030A0"/>
              </a:solidFill>
            </a:endParaRPr>
          </a:p>
        </p:txBody>
      </p:sp>
      <p:sp>
        <p:nvSpPr>
          <p:cNvPr id="3" name="Subtitle 2"/>
          <p:cNvSpPr>
            <a:spLocks noGrp="1"/>
          </p:cNvSpPr>
          <p:nvPr>
            <p:ph type="subTitle" idx="1"/>
          </p:nvPr>
        </p:nvSpPr>
        <p:spPr>
          <a:xfrm>
            <a:off x="1992676" y="3451123"/>
            <a:ext cx="6400800" cy="3286107"/>
          </a:xfrm>
        </p:spPr>
        <p:txBody>
          <a:bodyPr>
            <a:normAutofit lnSpcReduction="10000"/>
          </a:bodyPr>
          <a:lstStyle/>
          <a:p>
            <a:r>
              <a:rPr lang="zh-CN" altLang="en-US" dirty="0">
                <a:solidFill>
                  <a:schemeClr val="tx1"/>
                </a:solidFill>
              </a:rPr>
              <a:t>傅  强 博士，生物统计学教</a:t>
            </a:r>
            <a:r>
              <a:rPr lang="zh-CN" altLang="en-US" dirty="0" smtClean="0">
                <a:solidFill>
                  <a:schemeClr val="tx1"/>
                </a:solidFill>
              </a:rPr>
              <a:t>授</a:t>
            </a:r>
            <a:endParaRPr lang="en-US" altLang="zh-CN" dirty="0" smtClean="0">
              <a:solidFill>
                <a:schemeClr val="tx1"/>
              </a:solidFill>
            </a:endParaRPr>
          </a:p>
          <a:p>
            <a:endParaRPr lang="en-US" altLang="zh-CN" dirty="0">
              <a:solidFill>
                <a:schemeClr val="tx1"/>
              </a:solidFill>
            </a:endParaRPr>
          </a:p>
          <a:p>
            <a:r>
              <a:rPr lang="en-US" altLang="zh-CN" dirty="0">
                <a:solidFill>
                  <a:schemeClr val="tx1"/>
                </a:solidFill>
              </a:rPr>
              <a:t>j</a:t>
            </a:r>
            <a:r>
              <a:rPr lang="en-US" altLang="zh-CN" dirty="0" smtClean="0">
                <a:solidFill>
                  <a:schemeClr val="tx1"/>
                </a:solidFill>
              </a:rPr>
              <a:t>ohn.fu@slu.edu</a:t>
            </a:r>
            <a:endParaRPr lang="en-US" altLang="zh-CN" dirty="0">
              <a:solidFill>
                <a:schemeClr val="tx1"/>
              </a:solidFill>
            </a:endParaRPr>
          </a:p>
          <a:p>
            <a:r>
              <a:rPr lang="zh-CN" altLang="en-US" dirty="0">
                <a:solidFill>
                  <a:schemeClr val="tx1"/>
                </a:solidFill>
              </a:rPr>
              <a:t>美国圣路易大</a:t>
            </a:r>
            <a:r>
              <a:rPr lang="zh-CN" altLang="en-US" dirty="0" smtClean="0">
                <a:solidFill>
                  <a:schemeClr val="tx1"/>
                </a:solidFill>
              </a:rPr>
              <a:t>学</a:t>
            </a:r>
            <a:endParaRPr lang="en-US" altLang="zh-CN" dirty="0" smtClean="0">
              <a:solidFill>
                <a:schemeClr val="tx1"/>
              </a:solidFill>
            </a:endParaRPr>
          </a:p>
          <a:p>
            <a:r>
              <a:rPr lang="zh-CN" altLang="en-US" dirty="0" smtClean="0">
                <a:solidFill>
                  <a:schemeClr val="tx1"/>
                </a:solidFill>
              </a:rPr>
              <a:t>公</a:t>
            </a:r>
            <a:r>
              <a:rPr lang="zh-CN" altLang="en-US" dirty="0">
                <a:solidFill>
                  <a:schemeClr val="tx1"/>
                </a:solidFill>
              </a:rPr>
              <a:t>共卫</a:t>
            </a:r>
            <a:r>
              <a:rPr lang="zh-CN" altLang="en-US" dirty="0" smtClean="0">
                <a:solidFill>
                  <a:schemeClr val="tx1"/>
                </a:solidFill>
              </a:rPr>
              <a:t>生与社会公正学</a:t>
            </a:r>
            <a:r>
              <a:rPr lang="zh-CN" altLang="en-US" dirty="0">
                <a:solidFill>
                  <a:schemeClr val="tx1"/>
                </a:solidFill>
              </a:rPr>
              <a:t>院</a:t>
            </a:r>
            <a:endParaRPr lang="en-US" altLang="zh-CN" dirty="0">
              <a:solidFill>
                <a:schemeClr val="tx1"/>
              </a:solidFill>
            </a:endParaRPr>
          </a:p>
          <a:p>
            <a:r>
              <a:rPr lang="zh-CN" altLang="en-US" dirty="0">
                <a:solidFill>
                  <a:schemeClr val="tx1"/>
                </a:solidFill>
              </a:rPr>
              <a:t>流行病与卫生统计</a:t>
            </a:r>
            <a:r>
              <a:rPr lang="zh-CN" altLang="en-US" dirty="0" smtClean="0">
                <a:solidFill>
                  <a:schemeClr val="tx1"/>
                </a:solidFill>
              </a:rPr>
              <a:t>系</a:t>
            </a:r>
            <a:endParaRPr lang="en-US" dirty="0">
              <a:solidFill>
                <a:schemeClr val="tx1"/>
              </a:solidFill>
            </a:endParaRPr>
          </a:p>
        </p:txBody>
      </p:sp>
      <p:pic>
        <p:nvPicPr>
          <p:cNvPr id="4" name="Picture 3" descr="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578209"/>
            <a:ext cx="1927952" cy="2255357"/>
          </a:xfrm>
          <a:prstGeom prst="rect">
            <a:avLst/>
          </a:prstGeom>
          <a:noFill/>
          <a:ln>
            <a:noFill/>
          </a:ln>
        </p:spPr>
      </p:pic>
    </p:spTree>
    <p:extLst>
      <p:ext uri="{BB962C8B-B14F-4D97-AF65-F5344CB8AC3E}">
        <p14:creationId xmlns:p14="http://schemas.microsoft.com/office/powerpoint/2010/main" val="3922883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69507" y="1600200"/>
            <a:ext cx="8681988" cy="5257800"/>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smtClean="0"/>
              <a:t>累积分布函数比较不同连续性随机变量分布</a:t>
            </a:r>
            <a:endParaRPr lang="en-US" altLang="zh-CN" dirty="0" smtClean="0"/>
          </a:p>
          <a:p>
            <a:pPr lvl="1"/>
            <a:r>
              <a:rPr lang="zh-CN" altLang="en-US" dirty="0"/>
              <a:t>可计算出总体中任何范围</a:t>
            </a:r>
            <a:r>
              <a:rPr lang="en-US" altLang="zh-CN" dirty="0"/>
              <a:t>y</a:t>
            </a:r>
            <a:r>
              <a:rPr lang="zh-CN" altLang="en-US" dirty="0"/>
              <a:t>值所占的比例</a:t>
            </a:r>
            <a:r>
              <a:rPr lang="en-US" altLang="zh-CN" dirty="0"/>
              <a:t>, </a:t>
            </a:r>
            <a:r>
              <a:rPr lang="en-US" altLang="zh-CN" dirty="0" smtClean="0"/>
              <a:t>          P[Y&gt;y</a:t>
            </a:r>
            <a:r>
              <a:rPr lang="en-US" altLang="zh-CN" dirty="0"/>
              <a:t>]=1 – </a:t>
            </a:r>
            <a:r>
              <a:rPr lang="en-US" altLang="zh-CN" dirty="0" err="1"/>
              <a:t>F</a:t>
            </a:r>
            <a:r>
              <a:rPr lang="en-US" altLang="zh-CN" baseline="-25000" dirty="0" err="1"/>
              <a:t>y</a:t>
            </a:r>
            <a:r>
              <a:rPr lang="en-US" altLang="zh-CN" dirty="0"/>
              <a:t>(y)</a:t>
            </a:r>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smtClean="0"/>
          </a:p>
          <a:p>
            <a:pPr lvl="2"/>
            <a:endParaRPr lang="en-US" altLang="zh-CN" dirty="0" smtClean="0"/>
          </a:p>
          <a:p>
            <a:pPr lvl="2"/>
            <a:endParaRPr lang="en-US" altLang="zh-CN" dirty="0" smtClean="0"/>
          </a:p>
          <a:p>
            <a:pPr lvl="2"/>
            <a:endParaRPr lang="en-US" altLang="zh-CN" dirty="0"/>
          </a:p>
          <a:p>
            <a:pPr lvl="2"/>
            <a:r>
              <a:rPr lang="zh-CN" altLang="en-US" dirty="0" smtClean="0"/>
              <a:t>另外例</a:t>
            </a:r>
            <a:r>
              <a:rPr lang="zh-CN" altLang="en-US" dirty="0"/>
              <a:t>如在标准正态分布中</a:t>
            </a:r>
            <a:r>
              <a:rPr lang="en-US" altLang="zh-CN" dirty="0"/>
              <a:t>P[Y&gt;1.28]=1 – </a:t>
            </a:r>
            <a:r>
              <a:rPr lang="en-US" altLang="zh-CN" dirty="0" err="1"/>
              <a:t>F</a:t>
            </a:r>
            <a:r>
              <a:rPr lang="en-US" altLang="zh-CN" baseline="-25000" dirty="0" err="1"/>
              <a:t>y</a:t>
            </a:r>
            <a:r>
              <a:rPr lang="en-US" altLang="zh-CN" dirty="0"/>
              <a:t>(1.28)=1 – 0.9=0.1</a:t>
            </a:r>
          </a:p>
          <a:p>
            <a:pPr lvl="2"/>
            <a:r>
              <a:rPr lang="en-US" altLang="zh-CN" dirty="0"/>
              <a:t>P[0</a:t>
            </a:r>
            <a:r>
              <a:rPr lang="en-US" altLang="zh-CN" u="sng" dirty="0"/>
              <a:t>&lt;</a:t>
            </a:r>
            <a:r>
              <a:rPr lang="en-US" altLang="zh-CN" dirty="0"/>
              <a:t>Y</a:t>
            </a:r>
            <a:r>
              <a:rPr lang="en-US" altLang="zh-CN" u="sng" dirty="0"/>
              <a:t>&lt;</a:t>
            </a:r>
            <a:r>
              <a:rPr lang="en-US" altLang="zh-CN" dirty="0"/>
              <a:t>1.28]=</a:t>
            </a:r>
            <a:r>
              <a:rPr lang="en-US" altLang="zh-CN" dirty="0" err="1"/>
              <a:t>F</a:t>
            </a:r>
            <a:r>
              <a:rPr lang="en-US" altLang="zh-CN" baseline="-25000" dirty="0" err="1"/>
              <a:t>y</a:t>
            </a:r>
            <a:r>
              <a:rPr lang="en-US" altLang="zh-CN" dirty="0"/>
              <a:t>(1.28) – </a:t>
            </a:r>
            <a:r>
              <a:rPr lang="en-US" altLang="zh-CN" dirty="0" err="1"/>
              <a:t>F</a:t>
            </a:r>
            <a:r>
              <a:rPr lang="en-US" altLang="zh-CN" baseline="-25000" dirty="0" err="1"/>
              <a:t>y</a:t>
            </a:r>
            <a:r>
              <a:rPr lang="en-US" altLang="zh-CN" dirty="0"/>
              <a:t>(0)=0.9 – </a:t>
            </a:r>
            <a:r>
              <a:rPr lang="en-US" altLang="zh-CN" dirty="0" smtClean="0"/>
              <a:t>0.5=0.4</a:t>
            </a:r>
          </a:p>
          <a:p>
            <a:pPr lvl="2"/>
            <a:endParaRPr lang="en-US" altLang="zh-CN" dirty="0" smtClean="0"/>
          </a:p>
          <a:p>
            <a:endParaRPr lang="en-US" dirty="0"/>
          </a:p>
        </p:txBody>
      </p:sp>
      <p:sp>
        <p:nvSpPr>
          <p:cNvPr id="2" name="Title 1"/>
          <p:cNvSpPr>
            <a:spLocks noGrp="1"/>
          </p:cNvSpPr>
          <p:nvPr>
            <p:ph type="title"/>
          </p:nvPr>
        </p:nvSpPr>
        <p:spPr/>
        <p:txBody>
          <a:bodyPr/>
          <a:lstStyle/>
          <a:p>
            <a:r>
              <a:rPr lang="zh-CN" altLang="en-US" dirty="0"/>
              <a:t>累积分布函</a:t>
            </a:r>
            <a:r>
              <a:rPr lang="zh-CN" altLang="en-US" dirty="0" smtClean="0"/>
              <a:t>数的应用</a:t>
            </a:r>
            <a:endParaRPr lang="en-US" dirty="0"/>
          </a:p>
        </p:txBody>
      </p:sp>
      <p:sp>
        <p:nvSpPr>
          <p:cNvPr id="3" name="Slide Number Placeholder 2"/>
          <p:cNvSpPr>
            <a:spLocks noGrp="1"/>
          </p:cNvSpPr>
          <p:nvPr>
            <p:ph type="sldNum" sz="quarter" idx="12"/>
          </p:nvPr>
        </p:nvSpPr>
        <p:spPr/>
        <p:txBody>
          <a:bodyPr/>
          <a:lstStyle/>
          <a:p>
            <a:fld id="{6B6FFC99-5D42-9C46-8C24-A3E6A75CD3D4}" type="slidenum">
              <a:rPr lang="en-US" smtClean="0"/>
              <a:t>10</a:t>
            </a:fld>
            <a:endParaRPr lang="en-US"/>
          </a:p>
        </p:txBody>
      </p:sp>
      <p:pic>
        <p:nvPicPr>
          <p:cNvPr id="2050" name="Picture 2" descr="Image result for cumulative distribution function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731" y="2429224"/>
            <a:ext cx="4604517" cy="309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506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分位数</a:t>
            </a:r>
            <a:r>
              <a:rPr lang="en-US" altLang="zh-CN" dirty="0"/>
              <a:t>(Quantiles)</a:t>
            </a:r>
          </a:p>
        </p:txBody>
      </p:sp>
      <p:sp>
        <p:nvSpPr>
          <p:cNvPr id="3" name="Content Placeholder 2"/>
          <p:cNvSpPr>
            <a:spLocks noGrp="1"/>
          </p:cNvSpPr>
          <p:nvPr>
            <p:ph idx="1"/>
          </p:nvPr>
        </p:nvSpPr>
        <p:spPr>
          <a:xfrm>
            <a:off x="457199" y="1600200"/>
            <a:ext cx="8417293" cy="5012356"/>
          </a:xfrm>
        </p:spPr>
        <p:txBody>
          <a:bodyPr>
            <a:normAutofit fontScale="85000" lnSpcReduction="10000"/>
          </a:bodyPr>
          <a:lstStyle/>
          <a:p>
            <a:r>
              <a:rPr lang="zh-CN" altLang="en-US" dirty="0" smtClean="0"/>
              <a:t>分</a:t>
            </a:r>
            <a:r>
              <a:rPr lang="zh-CN" altLang="en-US" dirty="0"/>
              <a:t>位</a:t>
            </a:r>
            <a:r>
              <a:rPr lang="zh-CN" altLang="en-US" dirty="0" smtClean="0"/>
              <a:t>数</a:t>
            </a:r>
            <a:r>
              <a:rPr lang="en-US" altLang="zh-CN" dirty="0" smtClean="0"/>
              <a:t>(Quantiles)</a:t>
            </a:r>
          </a:p>
          <a:p>
            <a:pPr lvl="1"/>
            <a:r>
              <a:rPr lang="zh-CN" altLang="en-US" dirty="0" smtClean="0"/>
              <a:t>是一种有序统计量，与秩</a:t>
            </a:r>
            <a:r>
              <a:rPr lang="en-US" altLang="zh-CN" dirty="0" smtClean="0"/>
              <a:t>(</a:t>
            </a:r>
            <a:r>
              <a:rPr lang="en-US" altLang="zh-CN" dirty="0"/>
              <a:t>rank)</a:t>
            </a:r>
            <a:r>
              <a:rPr lang="zh-CN" altLang="en-US" dirty="0" smtClean="0"/>
              <a:t>即阶数或级数类似</a:t>
            </a:r>
            <a:r>
              <a:rPr lang="en-US" altLang="zh-CN" dirty="0" smtClean="0"/>
              <a:t>,</a:t>
            </a:r>
            <a:r>
              <a:rPr lang="en-US" altLang="en-US" dirty="0" smtClean="0">
                <a:solidFill>
                  <a:srgbClr val="333333"/>
                </a:solidFill>
                <a:latin typeface="Arial Unicode MS" panose="020B0604020202020204" pitchFamily="34" charset="-128"/>
                <a:ea typeface="PingFang SC"/>
              </a:rPr>
              <a:t> </a:t>
            </a:r>
            <a:r>
              <a:rPr lang="en-US" altLang="en-US" dirty="0" err="1" smtClean="0">
                <a:solidFill>
                  <a:srgbClr val="333333"/>
                </a:solidFill>
                <a:latin typeface="SimSun" panose="02010600030101010101" pitchFamily="2" charset="-122"/>
                <a:ea typeface="SimSun" panose="02010600030101010101" pitchFamily="2" charset="-122"/>
              </a:rPr>
              <a:t>是用于衡量数据的位置的量度</a:t>
            </a:r>
            <a:endParaRPr lang="en-US" altLang="zh-CN" dirty="0">
              <a:latin typeface="SimSun" panose="02010600030101010101" pitchFamily="2" charset="-122"/>
              <a:ea typeface="SimSun" panose="02010600030101010101" pitchFamily="2" charset="-122"/>
            </a:endParaRPr>
          </a:p>
          <a:p>
            <a:pPr lvl="1"/>
            <a:r>
              <a:rPr lang="zh-CN" altLang="en-US" dirty="0" smtClean="0"/>
              <a:t>百分位数</a:t>
            </a:r>
            <a:r>
              <a:rPr lang="en-US" altLang="zh-CN" dirty="0" smtClean="0"/>
              <a:t>(percentile)</a:t>
            </a:r>
            <a:r>
              <a:rPr lang="zh-CN" altLang="en-US" dirty="0" smtClean="0"/>
              <a:t>是其中一种</a:t>
            </a:r>
            <a:r>
              <a:rPr lang="zh-CN" altLang="en-US" dirty="0"/>
              <a:t>分位数</a:t>
            </a:r>
            <a:r>
              <a:rPr lang="zh-CN" altLang="en-US" dirty="0" smtClean="0"/>
              <a:t>记为</a:t>
            </a:r>
            <a:r>
              <a:rPr lang="en-US" altLang="zh-CN" dirty="0" smtClean="0"/>
              <a:t>100-quantile</a:t>
            </a:r>
            <a:r>
              <a:rPr lang="zh-CN" altLang="en-US" dirty="0" smtClean="0"/>
              <a:t>。</a:t>
            </a:r>
            <a:endParaRPr lang="en-US" altLang="zh-CN" dirty="0" smtClean="0"/>
          </a:p>
          <a:p>
            <a:pPr lvl="1"/>
            <a:r>
              <a:rPr lang="zh-CN" altLang="en-US" dirty="0" smtClean="0"/>
              <a:t>某</a:t>
            </a:r>
            <a:r>
              <a:rPr lang="en-US" altLang="zh-CN" dirty="0"/>
              <a:t>Y</a:t>
            </a:r>
            <a:r>
              <a:rPr lang="zh-CN" altLang="en-US" dirty="0" smtClean="0"/>
              <a:t>变量分布的第</a:t>
            </a:r>
            <a:r>
              <a:rPr lang="en-US" altLang="zh-CN" dirty="0" err="1"/>
              <a:t>q</a:t>
            </a:r>
            <a:r>
              <a:rPr lang="zh-CN" altLang="en-US" dirty="0" smtClean="0"/>
              <a:t>个分位数记作</a:t>
            </a:r>
            <a:r>
              <a:rPr lang="en-US" altLang="zh-CN" dirty="0" smtClean="0"/>
              <a:t>Q</a:t>
            </a:r>
            <a:r>
              <a:rPr lang="en-US" altLang="zh-CN" baseline="-25000" dirty="0" smtClean="0"/>
              <a:t>Y</a:t>
            </a:r>
            <a:r>
              <a:rPr lang="en-US" altLang="zh-CN" baseline="30000" dirty="0" smtClean="0"/>
              <a:t>(</a:t>
            </a:r>
            <a:r>
              <a:rPr lang="en-US" altLang="zh-CN" baseline="30000" dirty="0"/>
              <a:t>q</a:t>
            </a:r>
            <a:r>
              <a:rPr lang="en-US" altLang="zh-CN" baseline="30000" dirty="0" smtClean="0"/>
              <a:t>)</a:t>
            </a:r>
            <a:r>
              <a:rPr lang="en-US" altLang="zh-CN" dirty="0" smtClean="0"/>
              <a:t>(F)</a:t>
            </a:r>
            <a:r>
              <a:rPr lang="zh-CN" altLang="en-US" dirty="0" smtClean="0"/>
              <a:t>或简记为</a:t>
            </a:r>
            <a:r>
              <a:rPr lang="en-US" altLang="zh-CN" dirty="0" smtClean="0"/>
              <a:t>Q</a:t>
            </a:r>
            <a:r>
              <a:rPr lang="en-US" altLang="zh-CN" baseline="-25000" dirty="0" smtClean="0"/>
              <a:t>Y</a:t>
            </a:r>
            <a:r>
              <a:rPr lang="en-US" altLang="zh-CN" baseline="30000" dirty="0" smtClean="0"/>
              <a:t>(q)</a:t>
            </a:r>
            <a:r>
              <a:rPr lang="zh-CN" altLang="en-US" dirty="0"/>
              <a:t>或</a:t>
            </a:r>
            <a:r>
              <a:rPr lang="en-US" altLang="zh-CN" dirty="0" smtClean="0"/>
              <a:t>Q</a:t>
            </a:r>
            <a:r>
              <a:rPr lang="en-US" altLang="zh-CN" baseline="30000" dirty="0" smtClean="0"/>
              <a:t>(</a:t>
            </a:r>
            <a:r>
              <a:rPr lang="en-US" altLang="zh-CN" baseline="30000" dirty="0"/>
              <a:t>q</a:t>
            </a:r>
            <a:r>
              <a:rPr lang="en-US" altLang="zh-CN" baseline="30000" dirty="0" smtClean="0"/>
              <a:t>)</a:t>
            </a:r>
            <a:r>
              <a:rPr lang="en-US" altLang="zh-CN" dirty="0" smtClean="0"/>
              <a:t> </a:t>
            </a:r>
          </a:p>
          <a:p>
            <a:pPr lvl="1"/>
            <a:r>
              <a:rPr lang="en-US" altLang="zh-CN" dirty="0" smtClean="0"/>
              <a:t>Q</a:t>
            </a:r>
            <a:r>
              <a:rPr lang="en-US" altLang="zh-CN" baseline="-25000" dirty="0" smtClean="0"/>
              <a:t>Y</a:t>
            </a:r>
            <a:r>
              <a:rPr lang="en-US" altLang="zh-CN" baseline="30000" dirty="0" smtClean="0"/>
              <a:t>(q)</a:t>
            </a:r>
            <a:r>
              <a:rPr lang="zh-CN" altLang="en-US" dirty="0" smtClean="0"/>
              <a:t>就是</a:t>
            </a:r>
            <a:r>
              <a:rPr lang="en-US" altLang="zh-CN" dirty="0"/>
              <a:t>Y</a:t>
            </a:r>
            <a:r>
              <a:rPr lang="zh-CN" altLang="en-US" dirty="0" smtClean="0"/>
              <a:t>变量累</a:t>
            </a:r>
            <a:r>
              <a:rPr lang="zh-CN" altLang="en-US" dirty="0"/>
              <a:t>积分布函</a:t>
            </a:r>
            <a:r>
              <a:rPr lang="zh-CN" altLang="en-US" dirty="0" smtClean="0"/>
              <a:t>数</a:t>
            </a:r>
            <a:r>
              <a:rPr lang="en-US" altLang="zh-CN" dirty="0" smtClean="0"/>
              <a:t>F(y)</a:t>
            </a:r>
            <a:r>
              <a:rPr lang="zh-CN" altLang="en-US" dirty="0"/>
              <a:t>在</a:t>
            </a:r>
            <a:r>
              <a:rPr lang="zh-CN" altLang="en-US" dirty="0" smtClean="0"/>
              <a:t>第</a:t>
            </a:r>
            <a:r>
              <a:rPr lang="en-US" altLang="zh-CN" dirty="0" smtClean="0"/>
              <a:t>q</a:t>
            </a:r>
            <a:r>
              <a:rPr lang="zh-CN" altLang="en-US" dirty="0" smtClean="0"/>
              <a:t>级处</a:t>
            </a:r>
            <a:r>
              <a:rPr lang="zh-CN" altLang="en-US" dirty="0" smtClean="0"/>
              <a:t>的逆函数</a:t>
            </a:r>
            <a:r>
              <a:rPr lang="en-US" altLang="zh-CN" dirty="0" smtClean="0"/>
              <a:t>(</a:t>
            </a:r>
            <a:r>
              <a:rPr lang="en-US" altLang="zh-CN" dirty="0" smtClean="0"/>
              <a:t>inverse)</a:t>
            </a:r>
            <a:r>
              <a:rPr lang="zh-CN" altLang="en-US" dirty="0" smtClean="0"/>
              <a:t>，也就是当 </a:t>
            </a:r>
            <a:r>
              <a:rPr lang="en-US" altLang="zh-CN" dirty="0"/>
              <a:t>Y</a:t>
            </a:r>
            <a:r>
              <a:rPr lang="zh-CN" altLang="en-US" dirty="0"/>
              <a:t>变</a:t>
            </a:r>
            <a:r>
              <a:rPr lang="zh-CN" altLang="en-US" dirty="0" smtClean="0"/>
              <a:t>量</a:t>
            </a:r>
            <a:r>
              <a:rPr lang="zh-CN" altLang="en-US" dirty="0"/>
              <a:t>的</a:t>
            </a:r>
            <a:r>
              <a:rPr lang="en-US" altLang="zh-CN" dirty="0" smtClean="0"/>
              <a:t>F(y)=</a:t>
            </a:r>
            <a:r>
              <a:rPr lang="zh-CN" altLang="en-US" dirty="0" smtClean="0"/>
              <a:t>百分之</a:t>
            </a:r>
            <a:r>
              <a:rPr lang="en-US" altLang="zh-CN" dirty="0" err="1"/>
              <a:t>q</a:t>
            </a:r>
            <a:r>
              <a:rPr lang="zh-CN" altLang="en-US" dirty="0" smtClean="0"/>
              <a:t>时的</a:t>
            </a:r>
            <a:r>
              <a:rPr lang="en-US" altLang="zh-CN" dirty="0" smtClean="0"/>
              <a:t>Y</a:t>
            </a:r>
            <a:r>
              <a:rPr lang="zh-CN" altLang="en-US" dirty="0" smtClean="0"/>
              <a:t>变量值，那么总体中不大于</a:t>
            </a:r>
            <a:r>
              <a:rPr lang="en-US" altLang="zh-CN" dirty="0" smtClean="0"/>
              <a:t>Q</a:t>
            </a:r>
            <a:r>
              <a:rPr lang="en-US" altLang="zh-CN" baseline="30000" dirty="0" smtClean="0"/>
              <a:t>(</a:t>
            </a:r>
            <a:r>
              <a:rPr lang="en-US" altLang="zh-CN" baseline="30000" dirty="0"/>
              <a:t>q</a:t>
            </a:r>
            <a:r>
              <a:rPr lang="en-US" altLang="zh-CN" baseline="30000" dirty="0" smtClean="0"/>
              <a:t>) </a:t>
            </a:r>
            <a:r>
              <a:rPr lang="zh-CN" altLang="en-US" dirty="0" smtClean="0"/>
              <a:t>的所有值的比例为</a:t>
            </a:r>
            <a:r>
              <a:rPr lang="en-US" altLang="zh-CN" dirty="0" err="1"/>
              <a:t>q</a:t>
            </a:r>
            <a:r>
              <a:rPr lang="zh-CN" altLang="en-US" dirty="0" smtClean="0"/>
              <a:t>百分数</a:t>
            </a:r>
            <a:endParaRPr lang="en-US" altLang="zh-CN" dirty="0" smtClean="0"/>
          </a:p>
          <a:p>
            <a:pPr lvl="1"/>
            <a:r>
              <a:rPr lang="zh-CN" altLang="en-US" dirty="0" smtClean="0"/>
              <a:t>例如在标准正态分布上</a:t>
            </a:r>
            <a:r>
              <a:rPr lang="en-US" altLang="zh-CN" dirty="0"/>
              <a:t>Z </a:t>
            </a:r>
            <a:r>
              <a:rPr lang="zh-CN" altLang="en-US" dirty="0"/>
              <a:t>为</a:t>
            </a:r>
            <a:r>
              <a:rPr lang="zh-CN" altLang="en-US" dirty="0" smtClean="0"/>
              <a:t>随机变量，</a:t>
            </a:r>
            <a:r>
              <a:rPr lang="en-US" altLang="zh-CN" dirty="0" smtClean="0"/>
              <a:t>F(Z=1.28)=0.9, </a:t>
            </a:r>
            <a:r>
              <a:rPr lang="zh-CN" altLang="en-US" dirty="0" smtClean="0"/>
              <a:t>故</a:t>
            </a:r>
            <a:r>
              <a:rPr lang="en-US" altLang="zh-CN" dirty="0" smtClean="0"/>
              <a:t>Q</a:t>
            </a:r>
            <a:r>
              <a:rPr lang="en-US" altLang="zh-CN" baseline="-25000" dirty="0" smtClean="0"/>
              <a:t>Z</a:t>
            </a:r>
            <a:r>
              <a:rPr lang="en-US" altLang="zh-CN" baseline="30000" dirty="0" smtClean="0"/>
              <a:t>(0.9)</a:t>
            </a:r>
            <a:r>
              <a:rPr lang="en-US" altLang="zh-CN" dirty="0" smtClean="0"/>
              <a:t>=1.28</a:t>
            </a:r>
          </a:p>
          <a:p>
            <a:pPr lvl="1"/>
            <a:r>
              <a:rPr lang="zh-CN" altLang="en-US" dirty="0"/>
              <a:t>最常</a:t>
            </a:r>
            <a:r>
              <a:rPr lang="zh-CN" altLang="en-US" dirty="0" smtClean="0"/>
              <a:t>用的分位数是中位数，当</a:t>
            </a:r>
            <a:r>
              <a:rPr lang="en-US" altLang="zh-CN" dirty="0" smtClean="0"/>
              <a:t>F(Z=0)=0.5, </a:t>
            </a:r>
            <a:r>
              <a:rPr lang="en-US" altLang="zh-CN" dirty="0"/>
              <a:t>Q</a:t>
            </a:r>
            <a:r>
              <a:rPr lang="en-US" altLang="zh-CN" baseline="-25000" dirty="0"/>
              <a:t>Z</a:t>
            </a:r>
            <a:r>
              <a:rPr lang="en-US" altLang="zh-CN" baseline="30000" dirty="0" smtClean="0"/>
              <a:t>(0.5)</a:t>
            </a:r>
            <a:r>
              <a:rPr lang="en-US" altLang="zh-CN" dirty="0" smtClean="0"/>
              <a:t>=0=Z</a:t>
            </a:r>
          </a:p>
        </p:txBody>
      </p:sp>
      <p:sp>
        <p:nvSpPr>
          <p:cNvPr id="4" name="Slide Number Placeholder 3"/>
          <p:cNvSpPr>
            <a:spLocks noGrp="1"/>
          </p:cNvSpPr>
          <p:nvPr>
            <p:ph type="sldNum" sz="quarter" idx="12"/>
          </p:nvPr>
        </p:nvSpPr>
        <p:spPr/>
        <p:txBody>
          <a:bodyPr/>
          <a:lstStyle/>
          <a:p>
            <a:fld id="{6B6FFC99-5D42-9C46-8C24-A3E6A75CD3D4}" type="slidenum">
              <a:rPr lang="en-US" smtClean="0"/>
              <a:t>11</a:t>
            </a:fld>
            <a:endParaRPr lang="en-US" dirty="0"/>
          </a:p>
        </p:txBody>
      </p:sp>
    </p:spTree>
    <p:extLst>
      <p:ext uri="{BB962C8B-B14F-4D97-AF65-F5344CB8AC3E}">
        <p14:creationId xmlns:p14="http://schemas.microsoft.com/office/powerpoint/2010/main" val="3805063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分位</a:t>
            </a:r>
            <a:r>
              <a:rPr lang="zh-CN" altLang="en-US" dirty="0" smtClean="0"/>
              <a:t>数属性</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199" y="1600200"/>
                <a:ext cx="8494295" cy="4983480"/>
              </a:xfrm>
            </p:spPr>
            <p:txBody>
              <a:bodyPr>
                <a:normAutofit fontScale="85000" lnSpcReduction="10000"/>
              </a:bodyPr>
              <a:lstStyle/>
              <a:p>
                <a:r>
                  <a:rPr lang="zh-CN" altLang="en-US" dirty="0" smtClean="0"/>
                  <a:t>描述非对</a:t>
                </a:r>
                <a:r>
                  <a:rPr lang="zh-CN" altLang="en-US" dirty="0"/>
                  <a:t>称分</a:t>
                </a:r>
                <a:r>
                  <a:rPr lang="zh-CN" altLang="en-US" dirty="0" smtClean="0"/>
                  <a:t>布</a:t>
                </a:r>
                <a:r>
                  <a:rPr lang="en-US" altLang="zh-CN" dirty="0" smtClean="0"/>
                  <a:t>Y</a:t>
                </a:r>
                <a:r>
                  <a:rPr lang="zh-CN" altLang="en-US" dirty="0" smtClean="0"/>
                  <a:t>因变量的位置</a:t>
                </a:r>
                <a:endParaRPr lang="en-US" altLang="zh-CN" dirty="0" smtClean="0"/>
              </a:p>
              <a:p>
                <a:pPr lvl="1"/>
                <a:r>
                  <a:rPr lang="zh-CN" altLang="en-US" dirty="0" smtClean="0"/>
                  <a:t>中</a:t>
                </a:r>
                <a:r>
                  <a:rPr lang="zh-CN" altLang="en-US" dirty="0"/>
                  <a:t>位</a:t>
                </a:r>
                <a:r>
                  <a:rPr lang="zh-CN" altLang="en-US" dirty="0" smtClean="0"/>
                  <a:t>数最常用于描述中</a:t>
                </a:r>
                <a:r>
                  <a:rPr lang="zh-CN" altLang="en-US" dirty="0"/>
                  <a:t>央位置</a:t>
                </a:r>
                <a:endParaRPr lang="en-US" altLang="zh-CN" dirty="0" smtClean="0"/>
              </a:p>
              <a:p>
                <a:pPr lvl="1"/>
                <a:r>
                  <a:rPr lang="zh-CN" altLang="en-US" dirty="0" smtClean="0"/>
                  <a:t>但分</a:t>
                </a:r>
                <a:r>
                  <a:rPr lang="zh-CN" altLang="en-US" dirty="0"/>
                  <a:t>位</a:t>
                </a:r>
                <a:r>
                  <a:rPr lang="zh-CN" altLang="en-US" dirty="0" smtClean="0"/>
                  <a:t>数</a:t>
                </a:r>
                <a:r>
                  <a:rPr lang="zh-CN" altLang="en-US" dirty="0"/>
                  <a:t>更广泛全</a:t>
                </a:r>
                <a:r>
                  <a:rPr lang="zh-CN" altLang="en-US" dirty="0" smtClean="0"/>
                  <a:t>面包括非中央位置</a:t>
                </a:r>
              </a:p>
              <a:p>
                <a:r>
                  <a:rPr lang="zh-CN" altLang="en-US" dirty="0"/>
                  <a:t>传统描述对称分</a:t>
                </a:r>
                <a:r>
                  <a:rPr lang="zh-CN" altLang="en-US" dirty="0" smtClean="0"/>
                  <a:t>布</a:t>
                </a:r>
                <a:r>
                  <a:rPr lang="en-US" altLang="zh-CN" dirty="0" smtClean="0"/>
                  <a:t>Y</a:t>
                </a:r>
                <a:r>
                  <a:rPr lang="zh-CN" altLang="en-US" dirty="0" smtClean="0"/>
                  <a:t>因</a:t>
                </a:r>
                <a:r>
                  <a:rPr lang="zh-CN" altLang="en-US" dirty="0"/>
                  <a:t>变</a:t>
                </a:r>
                <a:r>
                  <a:rPr lang="zh-CN" altLang="en-US" dirty="0" smtClean="0"/>
                  <a:t>量的形状用</a:t>
                </a:r>
                <a:endParaRPr lang="en-US" altLang="zh-CN" dirty="0" smtClean="0"/>
              </a:p>
              <a:p>
                <a:pPr lvl="1"/>
                <a:r>
                  <a:rPr lang="zh-CN" altLang="en-US" dirty="0" smtClean="0"/>
                  <a:t>标准差</a:t>
                </a:r>
                <a:r>
                  <a:rPr lang="en-US" altLang="zh-CN" dirty="0" smtClean="0"/>
                  <a:t>(SD)</a:t>
                </a:r>
                <a:r>
                  <a:rPr lang="zh-CN" altLang="en-US" dirty="0" smtClean="0"/>
                  <a:t>或称尺度</a:t>
                </a:r>
                <a:r>
                  <a:rPr lang="en-US" altLang="zh-CN" dirty="0" smtClean="0"/>
                  <a:t>(scale)</a:t>
                </a:r>
              </a:p>
              <a:p>
                <a:pPr lvl="1"/>
                <a:r>
                  <a:rPr lang="zh-CN" altLang="en-US" dirty="0" smtClean="0"/>
                  <a:t>偏态值</a:t>
                </a:r>
                <a:r>
                  <a:rPr lang="en-US" altLang="zh-CN" dirty="0" smtClean="0"/>
                  <a:t>(skewness)</a:t>
                </a:r>
                <a:r>
                  <a:rPr lang="zh-CN" altLang="en-US" dirty="0" smtClean="0"/>
                  <a:t>为观察值与平均值差的立方</a:t>
                </a:r>
                <a:endParaRPr lang="en-US" altLang="zh-CN" dirty="0" smtClean="0"/>
              </a:p>
              <a:p>
                <a:r>
                  <a:rPr lang="zh-CN" altLang="en-US" dirty="0"/>
                  <a:t>非对称分</a:t>
                </a:r>
                <a:r>
                  <a:rPr lang="zh-CN" altLang="en-US" dirty="0" smtClean="0"/>
                  <a:t>布</a:t>
                </a:r>
                <a:r>
                  <a:rPr lang="en-US" altLang="zh-CN" dirty="0" smtClean="0"/>
                  <a:t>Y</a:t>
                </a:r>
                <a:r>
                  <a:rPr lang="zh-CN" altLang="en-US" dirty="0" smtClean="0"/>
                  <a:t>因</a:t>
                </a:r>
                <a:r>
                  <a:rPr lang="zh-CN" altLang="en-US" dirty="0"/>
                  <a:t>变量的形</a:t>
                </a:r>
                <a:r>
                  <a:rPr lang="zh-CN" altLang="en-US" dirty="0" smtClean="0"/>
                  <a:t>状用</a:t>
                </a:r>
                <a:endParaRPr lang="en-US" altLang="zh-CN" dirty="0" smtClean="0"/>
              </a:p>
              <a:p>
                <a:pPr lvl="1"/>
                <a:r>
                  <a:rPr lang="zh-CN" altLang="en-US" dirty="0"/>
                  <a:t>基</a:t>
                </a:r>
                <a:r>
                  <a:rPr lang="zh-CN" altLang="en-US" dirty="0" smtClean="0"/>
                  <a:t>于分位数的尺度衡量</a:t>
                </a:r>
                <a:r>
                  <a:rPr lang="en-US" altLang="zh-CN" dirty="0" smtClean="0"/>
                  <a:t>(quantile-based scale measure, QSC)</a:t>
                </a:r>
              </a:p>
              <a:p>
                <a:pPr lvl="1"/>
                <a:r>
                  <a:rPr lang="en-US" altLang="zh-CN" dirty="0" smtClean="0"/>
                  <a:t>QSC</a:t>
                </a:r>
                <a:r>
                  <a:rPr lang="en-US" altLang="zh-CN" baseline="30000" dirty="0" smtClean="0"/>
                  <a:t>(</a:t>
                </a:r>
                <a:r>
                  <a:rPr lang="en-US" altLang="zh-CN" baseline="30000" dirty="0"/>
                  <a:t>q</a:t>
                </a:r>
                <a:r>
                  <a:rPr lang="en-US" altLang="zh-CN" baseline="30000" dirty="0" smtClean="0"/>
                  <a:t>)</a:t>
                </a:r>
                <a:r>
                  <a:rPr lang="en-US" altLang="zh-CN" dirty="0" smtClean="0"/>
                  <a:t>=Q</a:t>
                </a:r>
                <a:r>
                  <a:rPr lang="en-US" altLang="zh-CN" baseline="30000" dirty="0" smtClean="0"/>
                  <a:t>(1-q)</a:t>
                </a:r>
                <a:r>
                  <a:rPr lang="en-US" altLang="zh-CN" dirty="0" smtClean="0"/>
                  <a:t>-Q</a:t>
                </a:r>
                <a:r>
                  <a:rPr lang="en-US" altLang="zh-CN" baseline="30000" dirty="0" smtClean="0"/>
                  <a:t>(</a:t>
                </a:r>
                <a:r>
                  <a:rPr lang="en-US" altLang="zh-CN" baseline="30000" dirty="0"/>
                  <a:t>q</a:t>
                </a:r>
                <a:r>
                  <a:rPr lang="en-US" altLang="zh-CN" baseline="30000" dirty="0" smtClean="0"/>
                  <a:t>)</a:t>
                </a:r>
                <a:r>
                  <a:rPr lang="en-US" altLang="zh-CN" dirty="0" smtClean="0"/>
                  <a:t> </a:t>
                </a:r>
                <a:r>
                  <a:rPr lang="zh-CN" altLang="en-US" dirty="0" smtClean="0"/>
                  <a:t>当</a:t>
                </a:r>
                <a:r>
                  <a:rPr lang="en-US" altLang="zh-CN" dirty="0"/>
                  <a:t>q</a:t>
                </a:r>
                <a:r>
                  <a:rPr lang="en-US" altLang="zh-CN" dirty="0" smtClean="0"/>
                  <a:t>&lt;0.5</a:t>
                </a:r>
                <a:r>
                  <a:rPr lang="zh-CN" altLang="en-US" dirty="0" smtClean="0"/>
                  <a:t>，表示差距的范围</a:t>
                </a:r>
                <a:endParaRPr lang="en-US" altLang="zh-CN" dirty="0" smtClean="0"/>
              </a:p>
              <a:p>
                <a:pPr lvl="1"/>
                <a:r>
                  <a:rPr lang="zh-CN" altLang="en-US" dirty="0"/>
                  <a:t>基于分位数的偏态值</a:t>
                </a:r>
                <a:r>
                  <a:rPr lang="en-US" altLang="zh-CN" dirty="0" smtClean="0"/>
                  <a:t>(</a:t>
                </a:r>
                <a:r>
                  <a:rPr lang="en-US" altLang="zh-CN" dirty="0"/>
                  <a:t>quantile-based </a:t>
                </a:r>
                <a:r>
                  <a:rPr lang="en-US" altLang="zh-CN" dirty="0" smtClean="0"/>
                  <a:t>skewness, QSK)</a:t>
                </a:r>
              </a:p>
              <a:p>
                <a:pPr lvl="1"/>
                <a:r>
                  <a:rPr lang="en-US" altLang="zh-CN" dirty="0" smtClean="0"/>
                  <a:t>QSK</a:t>
                </a:r>
                <a:r>
                  <a:rPr lang="en-US" altLang="zh-CN" baseline="30000" dirty="0" smtClean="0"/>
                  <a:t>(</a:t>
                </a:r>
                <a:r>
                  <a:rPr lang="en-US" altLang="zh-CN" baseline="30000" dirty="0"/>
                  <a:t>q</a:t>
                </a:r>
                <a:r>
                  <a:rPr lang="en-US" altLang="zh-CN" baseline="30000" dirty="0" smtClean="0"/>
                  <a:t>)</a:t>
                </a:r>
                <a:r>
                  <a:rPr lang="en-US" altLang="zh-CN" dirty="0" smtClean="0"/>
                  <a:t>=</a:t>
                </a:r>
                <a14:m>
                  <m:oMath xmlns:m="http://schemas.openxmlformats.org/officeDocument/2006/math">
                    <m:f>
                      <m:fPr>
                        <m:ctrlPr>
                          <a:rPr lang="en-US" altLang="zh-CN" i="1" smtClean="0">
                            <a:latin typeface="Cambria Math"/>
                          </a:rPr>
                        </m:ctrlPr>
                      </m:fPr>
                      <m:num>
                        <m:r>
                          <m:rPr>
                            <m:nor/>
                          </m:rPr>
                          <a:rPr lang="en-US" altLang="zh-CN" dirty="0"/>
                          <m:t>Q</m:t>
                        </m:r>
                        <m:r>
                          <m:rPr>
                            <m:nor/>
                          </m:rPr>
                          <a:rPr lang="en-US" altLang="zh-CN" baseline="30000" dirty="0"/>
                          <m:t>(1</m:t>
                        </m:r>
                        <m:r>
                          <m:rPr>
                            <m:nor/>
                          </m:rPr>
                          <a:rPr lang="en-US" altLang="zh-CN" b="0" i="0" baseline="30000" dirty="0" smtClean="0"/>
                          <m:t>−</m:t>
                        </m:r>
                        <m:r>
                          <m:rPr>
                            <m:nor/>
                          </m:rPr>
                          <a:rPr lang="en-US" altLang="zh-CN" b="0" i="0" baseline="30000" dirty="0" smtClean="0"/>
                          <m:t>q</m:t>
                        </m:r>
                        <m:r>
                          <m:rPr>
                            <m:nor/>
                          </m:rPr>
                          <a:rPr lang="en-US" altLang="zh-CN" baseline="30000" dirty="0"/>
                          <m:t>)</m:t>
                        </m:r>
                        <m:r>
                          <m:rPr>
                            <m:nor/>
                          </m:rPr>
                          <a:rPr lang="en-US" altLang="zh-CN" dirty="0"/>
                          <m:t>−</m:t>
                        </m:r>
                        <m:r>
                          <m:rPr>
                            <m:nor/>
                          </m:rPr>
                          <a:rPr lang="en-US" altLang="zh-CN" dirty="0"/>
                          <m:t>Q</m:t>
                        </m:r>
                        <m:r>
                          <m:rPr>
                            <m:nor/>
                          </m:rPr>
                          <a:rPr lang="en-US" altLang="zh-CN" baseline="30000" dirty="0"/>
                          <m:t>(0.5)</m:t>
                        </m:r>
                      </m:num>
                      <m:den>
                        <m:r>
                          <m:rPr>
                            <m:nor/>
                          </m:rPr>
                          <a:rPr lang="en-US" altLang="zh-CN" dirty="0"/>
                          <m:t>Q</m:t>
                        </m:r>
                        <m:r>
                          <m:rPr>
                            <m:nor/>
                          </m:rPr>
                          <a:rPr lang="en-US" altLang="zh-CN" baseline="30000" dirty="0"/>
                          <m:t>(</m:t>
                        </m:r>
                        <m:r>
                          <m:rPr>
                            <m:nor/>
                          </m:rPr>
                          <a:rPr lang="en-US" altLang="zh-CN" b="0" i="0" baseline="30000" dirty="0" smtClean="0"/>
                          <m:t>0.5</m:t>
                        </m:r>
                        <m:r>
                          <m:rPr>
                            <m:nor/>
                          </m:rPr>
                          <a:rPr lang="en-US" altLang="zh-CN" baseline="30000" dirty="0"/>
                          <m:t>)</m:t>
                        </m:r>
                        <m:r>
                          <m:rPr>
                            <m:nor/>
                          </m:rPr>
                          <a:rPr lang="en-US" altLang="zh-CN" dirty="0"/>
                          <m:t>−</m:t>
                        </m:r>
                        <m:r>
                          <m:rPr>
                            <m:nor/>
                          </m:rPr>
                          <a:rPr lang="en-US" altLang="zh-CN" dirty="0"/>
                          <m:t>Qq</m:t>
                        </m:r>
                        <m:r>
                          <m:rPr>
                            <m:nor/>
                          </m:rPr>
                          <a:rPr lang="en-US" altLang="zh-CN" baseline="30000" dirty="0"/>
                          <m:t>)</m:t>
                        </m:r>
                      </m:den>
                    </m:f>
                    <m:r>
                      <a:rPr lang="en-US" altLang="zh-CN" b="0" i="1" smtClean="0">
                        <a:latin typeface="Cambria Math" panose="02040503050406030204" pitchFamily="18" charset="0"/>
                      </a:rPr>
                      <m:t>−1</m:t>
                    </m:r>
                  </m:oMath>
                </a14:m>
                <a:r>
                  <a:rPr lang="en-US" altLang="zh-CN" dirty="0" smtClean="0"/>
                  <a:t>,</a:t>
                </a:r>
                <a:r>
                  <a:rPr lang="zh-CN" altLang="en-US" dirty="0"/>
                  <a:t>当</a:t>
                </a:r>
                <a:r>
                  <a:rPr lang="en-US" altLang="zh-CN" dirty="0" smtClean="0"/>
                  <a:t>p&lt;0.5. QSK</a:t>
                </a:r>
                <a:r>
                  <a:rPr lang="en-US" altLang="zh-CN" baseline="30000" dirty="0" smtClean="0"/>
                  <a:t>(q)</a:t>
                </a:r>
                <a:r>
                  <a:rPr lang="en-US" altLang="zh-CN" dirty="0" smtClean="0"/>
                  <a:t>&gt;0</a:t>
                </a:r>
                <a:r>
                  <a:rPr lang="zh-CN" altLang="en-US" dirty="0" smtClean="0"/>
                  <a:t>右偏</a:t>
                </a:r>
                <a:r>
                  <a:rPr lang="en-US" altLang="zh-CN" dirty="0" smtClean="0"/>
                  <a:t>  QSK</a:t>
                </a:r>
                <a:r>
                  <a:rPr lang="en-US" altLang="zh-CN" baseline="30000" dirty="0" smtClean="0"/>
                  <a:t>(q)</a:t>
                </a:r>
                <a:r>
                  <a:rPr lang="en-US" altLang="zh-CN" dirty="0" smtClean="0"/>
                  <a:t>&lt;0</a:t>
                </a:r>
                <a:r>
                  <a:rPr lang="zh-CN" altLang="en-US" dirty="0" smtClean="0"/>
                  <a:t>左偏</a:t>
                </a:r>
                <a:endParaRPr lang="en-US" altLang="zh-CN" dirty="0"/>
              </a:p>
              <a:p>
                <a:pPr lvl="1"/>
                <a:endParaRPr lang="en-US" altLang="zh-CN" dirty="0" smtClean="0"/>
              </a:p>
              <a:p>
                <a:endParaRPr lang="en-US" altLang="zh-C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199" y="1600200"/>
                <a:ext cx="8494295" cy="4983480"/>
              </a:xfrm>
              <a:blipFill rotWithShape="1">
                <a:blip r:embed="rId2"/>
                <a:stretch>
                  <a:fillRect l="-1149" t="-2326" r="-1077"/>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6B6FFC99-5D42-9C46-8C24-A3E6A75CD3D4}" type="slidenum">
              <a:rPr lang="en-US" smtClean="0"/>
              <a:t>12</a:t>
            </a:fld>
            <a:endParaRPr lang="en-US" dirty="0"/>
          </a:p>
        </p:txBody>
      </p:sp>
    </p:spTree>
    <p:extLst>
      <p:ext uri="{BB962C8B-B14F-4D97-AF65-F5344CB8AC3E}">
        <p14:creationId xmlns:p14="http://schemas.microsoft.com/office/powerpoint/2010/main" val="22415296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dirty="0"/>
              <a:t>百</a:t>
            </a:r>
            <a:r>
              <a:rPr lang="zh-CN" altLang="en-US" sz="3600" dirty="0" smtClean="0"/>
              <a:t>分位数</a:t>
            </a:r>
            <a:r>
              <a:rPr lang="en-US" altLang="zh-CN" sz="3600" dirty="0" smtClean="0"/>
              <a:t>(percentiles)</a:t>
            </a:r>
            <a:r>
              <a:rPr lang="zh-CN" altLang="en-US" sz="3600" dirty="0" smtClean="0"/>
              <a:t>与分位数</a:t>
            </a:r>
            <a:r>
              <a:rPr lang="en-US" altLang="zh-CN" sz="3600" dirty="0" smtClean="0"/>
              <a:t>(quantiles)</a:t>
            </a:r>
            <a:endParaRPr lang="en-US" sz="3600" dirty="0"/>
          </a:p>
        </p:txBody>
      </p:sp>
      <p:sp>
        <p:nvSpPr>
          <p:cNvPr id="3" name="Content Placeholder 2"/>
          <p:cNvSpPr>
            <a:spLocks noGrp="1"/>
          </p:cNvSpPr>
          <p:nvPr>
            <p:ph idx="1"/>
          </p:nvPr>
        </p:nvSpPr>
        <p:spPr>
          <a:xfrm>
            <a:off x="457200" y="1520793"/>
            <a:ext cx="8398042" cy="5337208"/>
          </a:xfrm>
        </p:spPr>
        <p:txBody>
          <a:bodyPr>
            <a:normAutofit fontScale="70000" lnSpcReduction="20000"/>
          </a:bodyPr>
          <a:lstStyle/>
          <a:p>
            <a:r>
              <a:rPr lang="zh-CN" altLang="en-US" dirty="0"/>
              <a:t>分位</a:t>
            </a:r>
            <a:r>
              <a:rPr lang="zh-CN" altLang="en-US" dirty="0" smtClean="0"/>
              <a:t>数</a:t>
            </a:r>
            <a:r>
              <a:rPr lang="en-US" altLang="zh-CN" dirty="0"/>
              <a:t>(</a:t>
            </a:r>
            <a:r>
              <a:rPr lang="en-US" altLang="zh-CN" dirty="0" smtClean="0"/>
              <a:t>quantiles)</a:t>
            </a:r>
            <a:r>
              <a:rPr lang="zh-CN" altLang="en-US" dirty="0" smtClean="0"/>
              <a:t>源于数量</a:t>
            </a:r>
            <a:r>
              <a:rPr lang="en-US" altLang="zh-CN" dirty="0" smtClean="0"/>
              <a:t>(quantity)</a:t>
            </a:r>
          </a:p>
          <a:p>
            <a:r>
              <a:rPr lang="zh-CN" altLang="en-US" dirty="0"/>
              <a:t>与分位数</a:t>
            </a:r>
            <a:r>
              <a:rPr lang="en-US" altLang="zh-CN" dirty="0"/>
              <a:t>(quantiles)</a:t>
            </a:r>
            <a:r>
              <a:rPr lang="zh-CN" altLang="en-US" dirty="0" smtClean="0"/>
              <a:t>相似</a:t>
            </a:r>
            <a:endParaRPr lang="en-US" altLang="zh-CN" dirty="0" smtClean="0"/>
          </a:p>
          <a:p>
            <a:r>
              <a:rPr lang="zh-CN" altLang="en-US" dirty="0" smtClean="0"/>
              <a:t>一组数字的</a:t>
            </a:r>
            <a:r>
              <a:rPr lang="zh-CN" altLang="en-US" dirty="0"/>
              <a:t>按</a:t>
            </a:r>
            <a:r>
              <a:rPr lang="en-US" altLang="zh-CN" dirty="0" smtClean="0"/>
              <a:t>q%(</a:t>
            </a:r>
            <a:r>
              <a:rPr lang="zh-CN" altLang="en-US" dirty="0" smtClean="0"/>
              <a:t>例如</a:t>
            </a:r>
            <a:r>
              <a:rPr lang="en-US" altLang="zh-CN" dirty="0" smtClean="0"/>
              <a:t>50%)</a:t>
            </a:r>
            <a:r>
              <a:rPr lang="zh-CN" altLang="en-US" dirty="0" smtClean="0"/>
              <a:t>比例将</a:t>
            </a:r>
            <a:r>
              <a:rPr lang="zh-CN" altLang="en-US" dirty="0"/>
              <a:t>该</a:t>
            </a:r>
            <a:r>
              <a:rPr lang="zh-CN" altLang="en-US" dirty="0" smtClean="0"/>
              <a:t>组数字分为两组，小于</a:t>
            </a:r>
            <a:r>
              <a:rPr lang="zh-CN" altLang="en-US" dirty="0"/>
              <a:t>或等于</a:t>
            </a:r>
            <a:r>
              <a:rPr lang="zh-CN" altLang="en-US" dirty="0" smtClean="0"/>
              <a:t>某值的</a:t>
            </a:r>
            <a:r>
              <a:rPr lang="zh-CN" altLang="en-US" dirty="0"/>
              <a:t>数</a:t>
            </a:r>
            <a:r>
              <a:rPr lang="zh-CN" altLang="en-US" dirty="0" smtClean="0"/>
              <a:t>字占</a:t>
            </a:r>
            <a:r>
              <a:rPr lang="en-US" altLang="zh-CN" dirty="0" smtClean="0"/>
              <a:t>q%</a:t>
            </a:r>
            <a:r>
              <a:rPr lang="zh-CN" altLang="en-US" dirty="0" smtClean="0"/>
              <a:t>归为一组，大于该值数字占</a:t>
            </a:r>
            <a:r>
              <a:rPr lang="en-US" altLang="zh-CN" dirty="0" smtClean="0"/>
              <a:t>1 </a:t>
            </a:r>
            <a:r>
              <a:rPr lang="en-US" altLang="zh-CN" dirty="0"/>
              <a:t>– q</a:t>
            </a:r>
            <a:r>
              <a:rPr lang="en-US" altLang="zh-CN" dirty="0" smtClean="0"/>
              <a:t>%</a:t>
            </a:r>
            <a:r>
              <a:rPr lang="zh-CN" altLang="en-US" dirty="0" smtClean="0"/>
              <a:t>归为另一组。</a:t>
            </a:r>
            <a:endParaRPr lang="en-US" altLang="zh-CN" dirty="0" smtClean="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秩</a:t>
            </a:r>
            <a:r>
              <a:rPr lang="zh-CN" altLang="en-US" dirty="0" smtClean="0"/>
              <a:t>次</a:t>
            </a:r>
            <a:r>
              <a:rPr lang="en-US" altLang="zh-CN" dirty="0" smtClean="0"/>
              <a:t>(rank)=</a:t>
            </a:r>
            <a:r>
              <a:rPr lang="zh-CN" altLang="en-US" dirty="0"/>
              <a:t>样本占比*</a:t>
            </a:r>
            <a:r>
              <a:rPr lang="en-US" altLang="zh-CN" dirty="0"/>
              <a:t>(</a:t>
            </a:r>
            <a:r>
              <a:rPr lang="zh-CN" altLang="en-US" dirty="0"/>
              <a:t>样本量</a:t>
            </a:r>
            <a:r>
              <a:rPr lang="en-US" altLang="zh-CN" dirty="0"/>
              <a:t>+1)</a:t>
            </a:r>
          </a:p>
          <a:p>
            <a:pPr lvl="1"/>
            <a:r>
              <a:rPr lang="en-US" altLang="zh-CN" dirty="0" smtClean="0"/>
              <a:t>0.36*(</a:t>
            </a:r>
            <a:r>
              <a:rPr lang="en-US" altLang="zh-CN" dirty="0"/>
              <a:t>11+1</a:t>
            </a:r>
            <a:r>
              <a:rPr lang="en-US" altLang="zh-CN" dirty="0" smtClean="0"/>
              <a:t>)=4.32</a:t>
            </a:r>
            <a:r>
              <a:rPr lang="en-US" altLang="zh-CN" dirty="0" smtClean="0">
                <a:latin typeface="Lucida Sans Unicode" panose="020B0602030504020204" pitchFamily="34" charset="0"/>
                <a:cs typeface="Lucida Sans Unicode" panose="020B0602030504020204" pitchFamily="34" charset="0"/>
              </a:rPr>
              <a:t>≈4 </a:t>
            </a:r>
            <a:endParaRPr lang="en-US" altLang="zh-CN" dirty="0" smtClean="0"/>
          </a:p>
          <a:p>
            <a:r>
              <a:rPr lang="zh-CN" altLang="en-US" dirty="0" smtClean="0"/>
              <a:t>变量值对应分</a:t>
            </a:r>
            <a:r>
              <a:rPr lang="zh-CN" altLang="en-US" dirty="0"/>
              <a:t>位</a:t>
            </a:r>
            <a:r>
              <a:rPr lang="zh-CN" altLang="en-US" dirty="0" smtClean="0"/>
              <a:t>数</a:t>
            </a:r>
            <a:r>
              <a:rPr lang="en-US" altLang="zh-CN" dirty="0" smtClean="0"/>
              <a:t>=(</a:t>
            </a:r>
            <a:r>
              <a:rPr lang="zh-CN" altLang="en-US" dirty="0" smtClean="0"/>
              <a:t>秩次 </a:t>
            </a:r>
            <a:r>
              <a:rPr lang="en-US" altLang="zh-CN" dirty="0" smtClean="0"/>
              <a:t>– 1)/(</a:t>
            </a:r>
            <a:r>
              <a:rPr lang="zh-CN" altLang="en-US" dirty="0" smtClean="0"/>
              <a:t>样本量 </a:t>
            </a:r>
            <a:r>
              <a:rPr lang="en-US" altLang="zh-CN" dirty="0" smtClean="0"/>
              <a:t>– 1)</a:t>
            </a:r>
          </a:p>
          <a:p>
            <a:pPr lvl="1"/>
            <a:r>
              <a:rPr lang="en-US" altLang="zh-CN" dirty="0" smtClean="0"/>
              <a:t>(4– 1)/(11 – 1)=0.3    </a:t>
            </a:r>
          </a:p>
          <a:p>
            <a:r>
              <a:rPr lang="zh-CN" altLang="en-US" dirty="0" smtClean="0"/>
              <a:t>分位数算法有多种</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13</a:t>
            </a:fld>
            <a:endParaRPr lang="en-US"/>
          </a:p>
        </p:txBody>
      </p:sp>
      <p:graphicFrame>
        <p:nvGraphicFramePr>
          <p:cNvPr id="6" name="Table 5"/>
          <p:cNvGraphicFramePr>
            <a:graphicFrameLocks noGrp="1"/>
          </p:cNvGraphicFramePr>
          <p:nvPr>
            <p:extLst/>
          </p:nvPr>
        </p:nvGraphicFramePr>
        <p:xfrm>
          <a:off x="0" y="2865756"/>
          <a:ext cx="9269604" cy="2225040"/>
        </p:xfrm>
        <a:graphic>
          <a:graphicData uri="http://schemas.openxmlformats.org/drawingml/2006/table">
            <a:tbl>
              <a:tblPr firstRow="1" bandRow="1">
                <a:tableStyleId>{5C22544A-7EE6-4342-B048-85BDC9FD1C3A}</a:tableStyleId>
              </a:tblPr>
              <a:tblGrid>
                <a:gridCol w="1149668">
                  <a:extLst>
                    <a:ext uri="{9D8B030D-6E8A-4147-A177-3AD203B41FA5}">
                      <a16:colId xmlns:a16="http://schemas.microsoft.com/office/drawing/2014/main" xmlns="" val="3381578038"/>
                    </a:ext>
                  </a:extLst>
                </a:gridCol>
                <a:gridCol w="736862">
                  <a:extLst>
                    <a:ext uri="{9D8B030D-6E8A-4147-A177-3AD203B41FA5}">
                      <a16:colId xmlns:a16="http://schemas.microsoft.com/office/drawing/2014/main" xmlns="" val="3380097524"/>
                    </a:ext>
                  </a:extLst>
                </a:gridCol>
                <a:gridCol w="736862">
                  <a:extLst>
                    <a:ext uri="{9D8B030D-6E8A-4147-A177-3AD203B41FA5}">
                      <a16:colId xmlns:a16="http://schemas.microsoft.com/office/drawing/2014/main" xmlns="" val="1113529780"/>
                    </a:ext>
                  </a:extLst>
                </a:gridCol>
                <a:gridCol w="736862">
                  <a:extLst>
                    <a:ext uri="{9D8B030D-6E8A-4147-A177-3AD203B41FA5}">
                      <a16:colId xmlns:a16="http://schemas.microsoft.com/office/drawing/2014/main" xmlns="" val="3978108925"/>
                    </a:ext>
                  </a:extLst>
                </a:gridCol>
                <a:gridCol w="736862">
                  <a:extLst>
                    <a:ext uri="{9D8B030D-6E8A-4147-A177-3AD203B41FA5}">
                      <a16:colId xmlns:a16="http://schemas.microsoft.com/office/drawing/2014/main" xmlns="" val="1819103012"/>
                    </a:ext>
                  </a:extLst>
                </a:gridCol>
                <a:gridCol w="736862">
                  <a:extLst>
                    <a:ext uri="{9D8B030D-6E8A-4147-A177-3AD203B41FA5}">
                      <a16:colId xmlns:a16="http://schemas.microsoft.com/office/drawing/2014/main" xmlns="" val="2440854273"/>
                    </a:ext>
                  </a:extLst>
                </a:gridCol>
                <a:gridCol w="736862">
                  <a:extLst>
                    <a:ext uri="{9D8B030D-6E8A-4147-A177-3AD203B41FA5}">
                      <a16:colId xmlns:a16="http://schemas.microsoft.com/office/drawing/2014/main" xmlns="" val="1111308119"/>
                    </a:ext>
                  </a:extLst>
                </a:gridCol>
                <a:gridCol w="736862">
                  <a:extLst>
                    <a:ext uri="{9D8B030D-6E8A-4147-A177-3AD203B41FA5}">
                      <a16:colId xmlns:a16="http://schemas.microsoft.com/office/drawing/2014/main" xmlns="" val="866781126"/>
                    </a:ext>
                  </a:extLst>
                </a:gridCol>
                <a:gridCol w="736862">
                  <a:extLst>
                    <a:ext uri="{9D8B030D-6E8A-4147-A177-3AD203B41FA5}">
                      <a16:colId xmlns:a16="http://schemas.microsoft.com/office/drawing/2014/main" xmlns="" val="2290707180"/>
                    </a:ext>
                  </a:extLst>
                </a:gridCol>
                <a:gridCol w="741680">
                  <a:extLst>
                    <a:ext uri="{9D8B030D-6E8A-4147-A177-3AD203B41FA5}">
                      <a16:colId xmlns:a16="http://schemas.microsoft.com/office/drawing/2014/main" xmlns="" val="1468830036"/>
                    </a:ext>
                  </a:extLst>
                </a:gridCol>
                <a:gridCol w="741680">
                  <a:extLst>
                    <a:ext uri="{9D8B030D-6E8A-4147-A177-3AD203B41FA5}">
                      <a16:colId xmlns:a16="http://schemas.microsoft.com/office/drawing/2014/main" xmlns="" val="2178606198"/>
                    </a:ext>
                  </a:extLst>
                </a:gridCol>
                <a:gridCol w="741680">
                  <a:extLst>
                    <a:ext uri="{9D8B030D-6E8A-4147-A177-3AD203B41FA5}">
                      <a16:colId xmlns:a16="http://schemas.microsoft.com/office/drawing/2014/main" xmlns="" val="4023499624"/>
                    </a:ext>
                  </a:extLst>
                </a:gridCol>
              </a:tblGrid>
              <a:tr h="370840">
                <a:tc>
                  <a:txBody>
                    <a:bodyPr/>
                    <a:lstStyle/>
                    <a:p>
                      <a:r>
                        <a:rPr lang="zh-CN" altLang="en-US" dirty="0" smtClean="0"/>
                        <a:t>排序</a:t>
                      </a:r>
                      <a:endParaRPr lang="en-US" dirty="0"/>
                    </a:p>
                  </a:txBody>
                  <a:tcPr/>
                </a:tc>
                <a:tc>
                  <a:txBody>
                    <a:bodyPr/>
                    <a:lstStyle/>
                    <a:p>
                      <a:r>
                        <a:rPr lang="zh-CN" altLang="en-US" dirty="0" smtClean="0"/>
                        <a:t>最小</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zh-CN" altLang="en-US" dirty="0" smtClean="0"/>
                        <a:t>最大</a:t>
                      </a:r>
                      <a:endParaRPr lang="en-US" dirty="0"/>
                    </a:p>
                  </a:txBody>
                  <a:tcPr/>
                </a:tc>
                <a:extLst>
                  <a:ext uri="{0D108BD9-81ED-4DB2-BD59-A6C34878D82A}">
                    <a16:rowId xmlns:a16="http://schemas.microsoft.com/office/drawing/2014/main" xmlns="" val="2342544437"/>
                  </a:ext>
                </a:extLst>
              </a:tr>
              <a:tr h="370840">
                <a:tc>
                  <a:txBody>
                    <a:bodyPr/>
                    <a:lstStyle/>
                    <a:p>
                      <a:r>
                        <a:rPr lang="zh-CN" altLang="en-US" dirty="0" smtClean="0"/>
                        <a:t>价格</a:t>
                      </a:r>
                      <a:endParaRPr lang="en-US" dirty="0"/>
                    </a:p>
                  </a:txBody>
                  <a:tcPr/>
                </a:tc>
                <a:tc>
                  <a:txBody>
                    <a:bodyPr/>
                    <a:lstStyle/>
                    <a:p>
                      <a:r>
                        <a:rPr lang="zh-CN" altLang="en-US" sz="1600" dirty="0" smtClean="0"/>
                        <a:t>￥</a:t>
                      </a:r>
                      <a:r>
                        <a:rPr lang="en-US" altLang="zh-CN" sz="1600" dirty="0" smtClean="0"/>
                        <a:t>100</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200</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350</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405</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500</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601</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702</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804</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899</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950</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999</a:t>
                      </a:r>
                      <a:endParaRPr lang="en-US" sz="1600" dirty="0" smtClean="0"/>
                    </a:p>
                  </a:txBody>
                  <a:tcPr/>
                </a:tc>
                <a:extLst>
                  <a:ext uri="{0D108BD9-81ED-4DB2-BD59-A6C34878D82A}">
                    <a16:rowId xmlns:a16="http://schemas.microsoft.com/office/drawing/2014/main" xmlns="" val="1143820387"/>
                  </a:ext>
                </a:extLst>
              </a:tr>
              <a:tr h="370840">
                <a:tc>
                  <a:txBody>
                    <a:bodyPr/>
                    <a:lstStyle/>
                    <a:p>
                      <a:r>
                        <a:rPr lang="zh-CN" altLang="en-US" dirty="0" smtClean="0"/>
                        <a:t>累积</a:t>
                      </a:r>
                      <a:r>
                        <a:rPr lang="en-US" altLang="zh-CN" dirty="0" smtClean="0"/>
                        <a:t>%</a:t>
                      </a:r>
                      <a:r>
                        <a:rPr lang="zh-CN" altLang="en-US" dirty="0" smtClean="0"/>
                        <a:t>率</a:t>
                      </a:r>
                      <a:endParaRPr lang="en-US" dirty="0"/>
                    </a:p>
                  </a:txBody>
                  <a:tcPr/>
                </a:tc>
                <a:tc>
                  <a:txBody>
                    <a:bodyPr/>
                    <a:lstStyle/>
                    <a:p>
                      <a:r>
                        <a:rPr lang="en-US" altLang="zh-CN" sz="1600" dirty="0" smtClean="0"/>
                        <a:t>9%</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18%</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27%</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36%</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45%</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55%</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64</a:t>
                      </a:r>
                      <a:r>
                        <a:rPr lang="en-US" sz="1600" dirty="0" smtClean="0"/>
                        <a:t>%</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73</a:t>
                      </a:r>
                      <a:r>
                        <a:rPr lang="en-US" sz="1600" dirty="0" smtClean="0"/>
                        <a:t>%</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82%</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91</a:t>
                      </a:r>
                      <a:r>
                        <a:rPr lang="en-US" sz="1600" dirty="0" smtClean="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smtClean="0"/>
                        <a:t>100%</a:t>
                      </a:r>
                      <a:endParaRPr lang="en-US" sz="1600" dirty="0" smtClean="0"/>
                    </a:p>
                  </a:txBody>
                  <a:tcPr/>
                </a:tc>
                <a:extLst>
                  <a:ext uri="{0D108BD9-81ED-4DB2-BD59-A6C34878D82A}">
                    <a16:rowId xmlns:a16="http://schemas.microsoft.com/office/drawing/2014/main" xmlns="" val="2942566344"/>
                  </a:ext>
                </a:extLst>
              </a:tr>
              <a:tr h="370840">
                <a:tc>
                  <a:txBody>
                    <a:bodyPr/>
                    <a:lstStyle/>
                    <a:p>
                      <a:r>
                        <a:rPr lang="zh-CN" altLang="en-US" dirty="0" smtClean="0"/>
                        <a:t>样本占比</a:t>
                      </a:r>
                      <a:endParaRPr lang="en-US" dirty="0"/>
                    </a:p>
                  </a:txBody>
                  <a:tcPr/>
                </a:tc>
                <a:tc>
                  <a:txBody>
                    <a:bodyPr/>
                    <a:lstStyle/>
                    <a:p>
                      <a:r>
                        <a:rPr lang="en-US" altLang="zh-CN" sz="1600" dirty="0" smtClean="0"/>
                        <a:t>0.09</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0.</a:t>
                      </a:r>
                      <a:r>
                        <a:rPr lang="en-US" altLang="zh-CN" sz="1600" dirty="0" smtClean="0"/>
                        <a:t>18</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0.</a:t>
                      </a:r>
                      <a:r>
                        <a:rPr lang="en-US" altLang="zh-CN" sz="1600" dirty="0" smtClean="0"/>
                        <a:t>27</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0.</a:t>
                      </a:r>
                      <a:r>
                        <a:rPr lang="en-US" altLang="zh-CN" sz="1600" dirty="0" smtClean="0"/>
                        <a:t>36</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0.</a:t>
                      </a:r>
                      <a:r>
                        <a:rPr lang="en-US" altLang="zh-CN" sz="1600" dirty="0" smtClean="0"/>
                        <a:t>45</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0.</a:t>
                      </a:r>
                      <a:r>
                        <a:rPr lang="en-US" altLang="zh-CN" sz="1600" dirty="0" smtClean="0"/>
                        <a:t>55</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0.</a:t>
                      </a:r>
                      <a:r>
                        <a:rPr lang="en-US" altLang="zh-CN" sz="1600" dirty="0" smtClean="0"/>
                        <a:t>64</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0.</a:t>
                      </a:r>
                      <a:r>
                        <a:rPr lang="en-US" altLang="zh-CN" sz="1600" dirty="0" smtClean="0"/>
                        <a:t>73</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smtClean="0"/>
                        <a:t>0.</a:t>
                      </a:r>
                      <a:r>
                        <a:rPr lang="en-US" altLang="zh-CN" sz="1600" dirty="0" smtClean="0"/>
                        <a:t>82</a:t>
                      </a:r>
                      <a:endParaRPr lang="en-US" sz="1600" dirty="0" smtClean="0"/>
                    </a:p>
                  </a:txBody>
                  <a:tcPr/>
                </a:tc>
                <a:tc>
                  <a:txBody>
                    <a:bodyPr/>
                    <a:lstStyle/>
                    <a:p>
                      <a:r>
                        <a:rPr lang="en-US" altLang="zh-CN" sz="1600" dirty="0" smtClean="0"/>
                        <a:t>0.91</a:t>
                      </a:r>
                      <a:endParaRPr lang="en-US" sz="1600" dirty="0"/>
                    </a:p>
                  </a:txBody>
                  <a:tcPr/>
                </a:tc>
                <a:tc>
                  <a:txBody>
                    <a:bodyPr/>
                    <a:lstStyle/>
                    <a:p>
                      <a:r>
                        <a:rPr lang="en-US" altLang="zh-CN" sz="1600" dirty="0" smtClean="0"/>
                        <a:t>1.0</a:t>
                      </a:r>
                      <a:endParaRPr lang="en-US" sz="1600" dirty="0"/>
                    </a:p>
                  </a:txBody>
                  <a:tcPr/>
                </a:tc>
                <a:extLst>
                  <a:ext uri="{0D108BD9-81ED-4DB2-BD59-A6C34878D82A}">
                    <a16:rowId xmlns:a16="http://schemas.microsoft.com/office/drawing/2014/main" xmlns="" val="3207361178"/>
                  </a:ext>
                </a:extLst>
              </a:tr>
              <a:tr h="370840">
                <a:tc>
                  <a:txBody>
                    <a:bodyPr/>
                    <a:lstStyle/>
                    <a:p>
                      <a:r>
                        <a:rPr lang="zh-CN" altLang="en-US" dirty="0" smtClean="0"/>
                        <a:t>秩次</a:t>
                      </a:r>
                      <a:endParaRPr lang="en-US" dirty="0"/>
                    </a:p>
                  </a:txBody>
                  <a:tcPr/>
                </a:tc>
                <a:tc>
                  <a:txBody>
                    <a:bodyPr/>
                    <a:lstStyle/>
                    <a:p>
                      <a:r>
                        <a:rPr lang="en-US" altLang="zh-CN" dirty="0" smtClean="0"/>
                        <a:t>1</a:t>
                      </a:r>
                      <a:endParaRPr lang="en-US" dirty="0"/>
                    </a:p>
                  </a:txBody>
                  <a:tcPr/>
                </a:tc>
                <a:tc>
                  <a:txBody>
                    <a:bodyPr/>
                    <a:lstStyle/>
                    <a:p>
                      <a:r>
                        <a:rPr lang="en-US" altLang="zh-CN" dirty="0" smtClean="0"/>
                        <a:t>2</a:t>
                      </a:r>
                      <a:endParaRPr lang="en-US" dirty="0"/>
                    </a:p>
                  </a:txBody>
                  <a:tcPr/>
                </a:tc>
                <a:tc>
                  <a:txBody>
                    <a:bodyPr/>
                    <a:lstStyle/>
                    <a:p>
                      <a:r>
                        <a:rPr lang="en-US" altLang="zh-CN" dirty="0" smtClean="0"/>
                        <a:t>3</a:t>
                      </a:r>
                      <a:endParaRPr lang="en-US" dirty="0"/>
                    </a:p>
                  </a:txBody>
                  <a:tcPr/>
                </a:tc>
                <a:tc>
                  <a:txBody>
                    <a:bodyPr/>
                    <a:lstStyle/>
                    <a:p>
                      <a:r>
                        <a:rPr lang="en-US" altLang="zh-CN" dirty="0" smtClean="0"/>
                        <a:t>4</a:t>
                      </a:r>
                      <a:endParaRPr lang="en-US" dirty="0"/>
                    </a:p>
                  </a:txBody>
                  <a:tcPr/>
                </a:tc>
                <a:tc>
                  <a:txBody>
                    <a:bodyPr/>
                    <a:lstStyle/>
                    <a:p>
                      <a:r>
                        <a:rPr lang="en-US" altLang="zh-CN" dirty="0" smtClean="0"/>
                        <a:t>5</a:t>
                      </a:r>
                      <a:endParaRPr lang="en-US" dirty="0"/>
                    </a:p>
                  </a:txBody>
                  <a:tcPr/>
                </a:tc>
                <a:tc>
                  <a:txBody>
                    <a:bodyPr/>
                    <a:lstStyle/>
                    <a:p>
                      <a:r>
                        <a:rPr lang="en-US" altLang="zh-CN" dirty="0" smtClean="0"/>
                        <a:t>6</a:t>
                      </a:r>
                      <a:endParaRPr lang="en-US" dirty="0"/>
                    </a:p>
                  </a:txBody>
                  <a:tcPr/>
                </a:tc>
                <a:tc>
                  <a:txBody>
                    <a:bodyPr/>
                    <a:lstStyle/>
                    <a:p>
                      <a:r>
                        <a:rPr lang="en-US" altLang="zh-CN" dirty="0" smtClean="0"/>
                        <a:t>7</a:t>
                      </a:r>
                      <a:endParaRPr lang="en-US" dirty="0"/>
                    </a:p>
                  </a:txBody>
                  <a:tcPr/>
                </a:tc>
                <a:tc>
                  <a:txBody>
                    <a:bodyPr/>
                    <a:lstStyle/>
                    <a:p>
                      <a:r>
                        <a:rPr lang="en-US" altLang="zh-CN" dirty="0" smtClean="0"/>
                        <a:t>8</a:t>
                      </a:r>
                      <a:endParaRPr lang="en-US" dirty="0"/>
                    </a:p>
                  </a:txBody>
                  <a:tcPr/>
                </a:tc>
                <a:tc>
                  <a:txBody>
                    <a:bodyPr/>
                    <a:lstStyle/>
                    <a:p>
                      <a:r>
                        <a:rPr lang="en-US" altLang="zh-CN" dirty="0" smtClean="0"/>
                        <a:t>9</a:t>
                      </a:r>
                      <a:endParaRPr lang="en-US" dirty="0"/>
                    </a:p>
                  </a:txBody>
                  <a:tcPr/>
                </a:tc>
                <a:tc>
                  <a:txBody>
                    <a:bodyPr/>
                    <a:lstStyle/>
                    <a:p>
                      <a:r>
                        <a:rPr lang="en-US" altLang="zh-CN" dirty="0" smtClean="0"/>
                        <a:t>10</a:t>
                      </a:r>
                      <a:endParaRPr lang="en-US" dirty="0"/>
                    </a:p>
                  </a:txBody>
                  <a:tcPr/>
                </a:tc>
                <a:tc>
                  <a:txBody>
                    <a:bodyPr/>
                    <a:lstStyle/>
                    <a:p>
                      <a:r>
                        <a:rPr lang="en-US" altLang="zh-CN" dirty="0" smtClean="0"/>
                        <a:t>11</a:t>
                      </a:r>
                      <a:endParaRPr lang="en-US" dirty="0"/>
                    </a:p>
                  </a:txBody>
                  <a:tcPr/>
                </a:tc>
                <a:extLst>
                  <a:ext uri="{0D108BD9-81ED-4DB2-BD59-A6C34878D82A}">
                    <a16:rowId xmlns:a16="http://schemas.microsoft.com/office/drawing/2014/main" xmlns="" val="2971859317"/>
                  </a:ext>
                </a:extLst>
              </a:tr>
              <a:tr h="370840">
                <a:tc>
                  <a:txBody>
                    <a:bodyPr/>
                    <a:lstStyle/>
                    <a:p>
                      <a:r>
                        <a:rPr lang="zh-CN" altLang="en-US" dirty="0" smtClean="0"/>
                        <a:t>分位数</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100</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200</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350</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405</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500</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601</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702</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804</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899</a:t>
                      </a:r>
                      <a:endParaRPr lang="en-US" sz="16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950</a:t>
                      </a:r>
                      <a:endParaRPr lang="en-US" sz="1600"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1600" dirty="0" smtClean="0"/>
                        <a:t>￥</a:t>
                      </a:r>
                      <a:r>
                        <a:rPr lang="en-US" altLang="zh-CN" sz="1600" dirty="0" smtClean="0"/>
                        <a:t>999</a:t>
                      </a:r>
                      <a:endParaRPr lang="en-US" sz="1600" dirty="0" smtClean="0"/>
                    </a:p>
                  </a:txBody>
                  <a:tcPr/>
                </a:tc>
                <a:extLst>
                  <a:ext uri="{0D108BD9-81ED-4DB2-BD59-A6C34878D82A}">
                    <a16:rowId xmlns:a16="http://schemas.microsoft.com/office/drawing/2014/main" xmlns="" val="3731641619"/>
                  </a:ext>
                </a:extLst>
              </a:tr>
            </a:tbl>
          </a:graphicData>
        </a:graphic>
      </p:graphicFrame>
      <p:cxnSp>
        <p:nvCxnSpPr>
          <p:cNvPr id="7" name="Straight Arrow Connector 6"/>
          <p:cNvCxnSpPr/>
          <p:nvPr/>
        </p:nvCxnSpPr>
        <p:spPr>
          <a:xfrm flipV="1">
            <a:off x="3392129" y="4611329"/>
            <a:ext cx="226142" cy="835742"/>
          </a:xfrm>
          <a:prstGeom prst="straightConnector1">
            <a:avLst/>
          </a:prstGeom>
          <a:ln w="95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323303" y="4198374"/>
            <a:ext cx="599768" cy="2064775"/>
          </a:xfrm>
          <a:prstGeom prst="straightConnector1">
            <a:avLst/>
          </a:prstGeom>
          <a:ln w="95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4968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5265"/>
          </a:xfrm>
        </p:spPr>
        <p:txBody>
          <a:bodyPr>
            <a:normAutofit fontScale="90000"/>
          </a:bodyPr>
          <a:lstStyle/>
          <a:p>
            <a:r>
              <a:rPr lang="en-US" altLang="zh-CN" dirty="0" smtClean="0"/>
              <a:t>SAS:</a:t>
            </a:r>
            <a:r>
              <a:rPr lang="zh-CN" altLang="en-US" dirty="0" smtClean="0"/>
              <a:t>分</a:t>
            </a:r>
            <a:r>
              <a:rPr lang="zh-CN" altLang="en-US" dirty="0"/>
              <a:t>位数</a:t>
            </a:r>
            <a:endParaRPr lang="en-US" dirty="0"/>
          </a:p>
        </p:txBody>
      </p:sp>
      <p:sp>
        <p:nvSpPr>
          <p:cNvPr id="3" name="Content Placeholder 2"/>
          <p:cNvSpPr>
            <a:spLocks noGrp="1"/>
          </p:cNvSpPr>
          <p:nvPr>
            <p:ph idx="1"/>
          </p:nvPr>
        </p:nvSpPr>
        <p:spPr>
          <a:xfrm>
            <a:off x="380198" y="1182532"/>
            <a:ext cx="8229600" cy="4055277"/>
          </a:xfrm>
        </p:spPr>
        <p:txBody>
          <a:bodyPr>
            <a:normAutofit fontScale="70000" lnSpcReduction="20000"/>
          </a:bodyPr>
          <a:lstStyle/>
          <a:p>
            <a:pPr marL="0" indent="0">
              <a:buNone/>
            </a:pPr>
            <a:r>
              <a:rPr lang="en-US" b="1" dirty="0"/>
              <a:t>Data</a:t>
            </a:r>
            <a:r>
              <a:rPr lang="en-US" dirty="0"/>
              <a:t> sample;</a:t>
            </a:r>
          </a:p>
          <a:p>
            <a:pPr marL="0" indent="0">
              <a:buNone/>
            </a:pPr>
            <a:r>
              <a:rPr lang="en-US" dirty="0"/>
              <a:t>input price @@;</a:t>
            </a:r>
          </a:p>
          <a:p>
            <a:pPr marL="0" indent="0">
              <a:buNone/>
            </a:pPr>
            <a:r>
              <a:rPr lang="en-US" dirty="0" err="1"/>
              <a:t>Datalines</a:t>
            </a:r>
            <a:r>
              <a:rPr lang="en-US" dirty="0"/>
              <a:t>;</a:t>
            </a:r>
          </a:p>
          <a:p>
            <a:pPr marL="0" indent="0">
              <a:buNone/>
            </a:pPr>
            <a:r>
              <a:rPr lang="en-US" dirty="0" smtClean="0"/>
              <a:t>100 </a:t>
            </a:r>
            <a:r>
              <a:rPr lang="en-US" dirty="0"/>
              <a:t>200 350 405 500 601 702 804 899 950 999</a:t>
            </a:r>
          </a:p>
          <a:p>
            <a:pPr marL="0" indent="0">
              <a:buNone/>
            </a:pPr>
            <a:r>
              <a:rPr lang="en-US" dirty="0"/>
              <a:t> ;</a:t>
            </a:r>
          </a:p>
          <a:p>
            <a:pPr marL="0" indent="0">
              <a:buNone/>
            </a:pPr>
            <a:r>
              <a:rPr lang="en-US" dirty="0"/>
              <a:t> </a:t>
            </a:r>
            <a:r>
              <a:rPr lang="en-US" b="1" dirty="0" err="1"/>
              <a:t>proc</a:t>
            </a:r>
            <a:r>
              <a:rPr lang="en-US" dirty="0"/>
              <a:t> </a:t>
            </a:r>
            <a:r>
              <a:rPr lang="en-US" b="1" dirty="0"/>
              <a:t>univariate</a:t>
            </a:r>
            <a:r>
              <a:rPr lang="en-US" dirty="0"/>
              <a:t>; </a:t>
            </a:r>
            <a:r>
              <a:rPr lang="en-US" dirty="0" err="1"/>
              <a:t>var</a:t>
            </a:r>
            <a:r>
              <a:rPr lang="en-US" dirty="0"/>
              <a:t> price;</a:t>
            </a:r>
          </a:p>
          <a:p>
            <a:pPr marL="0" indent="0">
              <a:buNone/>
            </a:pPr>
            <a:r>
              <a:rPr lang="en-US" dirty="0"/>
              <a:t> output out=</a:t>
            </a:r>
            <a:r>
              <a:rPr lang="en-US" dirty="0" err="1"/>
              <a:t>Pctls</a:t>
            </a:r>
            <a:r>
              <a:rPr lang="en-US" dirty="0"/>
              <a:t> </a:t>
            </a:r>
            <a:endParaRPr lang="en-US" dirty="0" smtClean="0"/>
          </a:p>
          <a:p>
            <a:pPr marL="0" indent="0">
              <a:buNone/>
            </a:pPr>
            <a:r>
              <a:rPr lang="en-US" dirty="0" err="1" smtClean="0"/>
              <a:t>pctlpts</a:t>
            </a:r>
            <a:r>
              <a:rPr lang="en-US" dirty="0" smtClean="0"/>
              <a:t>  </a:t>
            </a:r>
            <a:r>
              <a:rPr lang="en-US" dirty="0"/>
              <a:t>= </a:t>
            </a:r>
            <a:r>
              <a:rPr lang="en-US" b="1" dirty="0"/>
              <a:t>5</a:t>
            </a:r>
            <a:r>
              <a:rPr lang="en-US" dirty="0"/>
              <a:t> </a:t>
            </a:r>
            <a:r>
              <a:rPr lang="en-US" b="1" dirty="0"/>
              <a:t>10</a:t>
            </a:r>
            <a:r>
              <a:rPr lang="en-US" dirty="0"/>
              <a:t> </a:t>
            </a:r>
            <a:r>
              <a:rPr lang="en-US" b="1" dirty="0"/>
              <a:t>20</a:t>
            </a:r>
            <a:r>
              <a:rPr lang="en-US" dirty="0"/>
              <a:t> </a:t>
            </a:r>
            <a:r>
              <a:rPr lang="en-US" b="1" dirty="0"/>
              <a:t>25</a:t>
            </a:r>
            <a:r>
              <a:rPr lang="en-US" dirty="0"/>
              <a:t> </a:t>
            </a:r>
            <a:r>
              <a:rPr lang="en-US" b="1" dirty="0"/>
              <a:t>30</a:t>
            </a:r>
            <a:r>
              <a:rPr lang="en-US" dirty="0"/>
              <a:t> </a:t>
            </a:r>
            <a:r>
              <a:rPr lang="en-US" b="1" dirty="0"/>
              <a:t>40</a:t>
            </a:r>
            <a:r>
              <a:rPr lang="en-US" dirty="0"/>
              <a:t> </a:t>
            </a:r>
            <a:r>
              <a:rPr lang="en-US" b="1" dirty="0"/>
              <a:t>50</a:t>
            </a:r>
            <a:r>
              <a:rPr lang="en-US" dirty="0"/>
              <a:t> </a:t>
            </a:r>
            <a:r>
              <a:rPr lang="en-US" b="1" dirty="0"/>
              <a:t>60</a:t>
            </a:r>
            <a:r>
              <a:rPr lang="en-US" dirty="0"/>
              <a:t> </a:t>
            </a:r>
            <a:r>
              <a:rPr lang="en-US" b="1" dirty="0"/>
              <a:t>70</a:t>
            </a:r>
            <a:r>
              <a:rPr lang="en-US" dirty="0"/>
              <a:t> </a:t>
            </a:r>
            <a:r>
              <a:rPr lang="en-US" b="1" dirty="0"/>
              <a:t>75</a:t>
            </a:r>
            <a:r>
              <a:rPr lang="en-US" dirty="0"/>
              <a:t> </a:t>
            </a:r>
            <a:r>
              <a:rPr lang="en-US" b="1" dirty="0"/>
              <a:t>80</a:t>
            </a:r>
            <a:r>
              <a:rPr lang="en-US" dirty="0"/>
              <a:t> </a:t>
            </a:r>
            <a:r>
              <a:rPr lang="en-US" b="1" dirty="0"/>
              <a:t>90</a:t>
            </a:r>
            <a:r>
              <a:rPr lang="en-US" dirty="0"/>
              <a:t> </a:t>
            </a:r>
            <a:r>
              <a:rPr lang="en-US" b="1" dirty="0"/>
              <a:t>95</a:t>
            </a:r>
            <a:r>
              <a:rPr lang="en-US" dirty="0"/>
              <a:t> </a:t>
            </a:r>
            <a:r>
              <a:rPr lang="en-US" b="1" dirty="0" smtClean="0"/>
              <a:t>100</a:t>
            </a:r>
            <a:endParaRPr lang="en-US" dirty="0"/>
          </a:p>
          <a:p>
            <a:pPr marL="0" indent="0">
              <a:buNone/>
            </a:pPr>
            <a:r>
              <a:rPr lang="en-US" dirty="0" err="1" smtClean="0"/>
              <a:t>pctlpre</a:t>
            </a:r>
            <a:r>
              <a:rPr lang="en-US" dirty="0" smtClean="0"/>
              <a:t> = price   </a:t>
            </a:r>
            <a:r>
              <a:rPr lang="en-US" dirty="0" err="1" smtClean="0"/>
              <a:t>pctlname</a:t>
            </a:r>
            <a:r>
              <a:rPr lang="en-US" dirty="0" smtClean="0"/>
              <a:t> = pct5 pct50 pct95;  </a:t>
            </a:r>
          </a:p>
          <a:p>
            <a:pPr marL="0" indent="0">
              <a:buNone/>
            </a:pPr>
            <a:r>
              <a:rPr lang="en-US" b="1" dirty="0" smtClean="0"/>
              <a:t>run</a:t>
            </a:r>
            <a:r>
              <a:rPr lang="en-US" dirty="0"/>
              <a:t>;</a:t>
            </a:r>
          </a:p>
          <a:p>
            <a:pPr marL="0" indent="0">
              <a:buNone/>
            </a:pPr>
            <a:r>
              <a:rPr lang="en-US" b="1" dirty="0" err="1"/>
              <a:t>Proc</a:t>
            </a:r>
            <a:r>
              <a:rPr lang="en-US" dirty="0"/>
              <a:t> </a:t>
            </a:r>
            <a:r>
              <a:rPr lang="en-US" b="1" dirty="0"/>
              <a:t>print</a:t>
            </a:r>
            <a:r>
              <a:rPr lang="en-US" dirty="0"/>
              <a:t> data=</a:t>
            </a:r>
            <a:r>
              <a:rPr lang="en-US" dirty="0" err="1"/>
              <a:t>Pctls</a:t>
            </a:r>
            <a:r>
              <a:rPr lang="en-US" dirty="0"/>
              <a:t>;</a:t>
            </a:r>
          </a:p>
          <a:p>
            <a:pPr marL="0" indent="0">
              <a:buNone/>
            </a:pPr>
            <a:r>
              <a:rPr lang="en-US" b="1" dirty="0"/>
              <a:t>run</a:t>
            </a:r>
            <a:r>
              <a:rPr lang="en-US" dirty="0" smtClean="0"/>
              <a:t>;</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14</a:t>
            </a:fld>
            <a:endParaRPr lang="en-US" dirty="0"/>
          </a:p>
        </p:txBody>
      </p:sp>
      <p:graphicFrame>
        <p:nvGraphicFramePr>
          <p:cNvPr id="6" name="Table 5"/>
          <p:cNvGraphicFramePr>
            <a:graphicFrameLocks noGrp="1"/>
          </p:cNvGraphicFramePr>
          <p:nvPr>
            <p:extLst/>
          </p:nvPr>
        </p:nvGraphicFramePr>
        <p:xfrm>
          <a:off x="303196" y="5763095"/>
          <a:ext cx="7907154" cy="922020"/>
        </p:xfrm>
        <a:graphic>
          <a:graphicData uri="http://schemas.openxmlformats.org/drawingml/2006/table">
            <a:tbl>
              <a:tblPr/>
              <a:tblGrid>
                <a:gridCol w="582329">
                  <a:extLst>
                    <a:ext uri="{9D8B030D-6E8A-4147-A177-3AD203B41FA5}">
                      <a16:colId xmlns:a16="http://schemas.microsoft.com/office/drawing/2014/main" xmlns="" val="3955339910"/>
                    </a:ext>
                  </a:extLst>
                </a:gridCol>
                <a:gridCol w="644892">
                  <a:extLst>
                    <a:ext uri="{9D8B030D-6E8A-4147-A177-3AD203B41FA5}">
                      <a16:colId xmlns:a16="http://schemas.microsoft.com/office/drawing/2014/main" xmlns="" val="314499011"/>
                    </a:ext>
                  </a:extLst>
                </a:gridCol>
                <a:gridCol w="567891">
                  <a:extLst>
                    <a:ext uri="{9D8B030D-6E8A-4147-A177-3AD203B41FA5}">
                      <a16:colId xmlns:a16="http://schemas.microsoft.com/office/drawing/2014/main" xmlns="" val="3045941274"/>
                    </a:ext>
                  </a:extLst>
                </a:gridCol>
                <a:gridCol w="548640">
                  <a:extLst>
                    <a:ext uri="{9D8B030D-6E8A-4147-A177-3AD203B41FA5}">
                      <a16:colId xmlns:a16="http://schemas.microsoft.com/office/drawing/2014/main" xmlns="" val="2534445911"/>
                    </a:ext>
                  </a:extLst>
                </a:gridCol>
                <a:gridCol w="558265">
                  <a:extLst>
                    <a:ext uri="{9D8B030D-6E8A-4147-A177-3AD203B41FA5}">
                      <a16:colId xmlns:a16="http://schemas.microsoft.com/office/drawing/2014/main" xmlns="" val="2973833904"/>
                    </a:ext>
                  </a:extLst>
                </a:gridCol>
                <a:gridCol w="539015">
                  <a:extLst>
                    <a:ext uri="{9D8B030D-6E8A-4147-A177-3AD203B41FA5}">
                      <a16:colId xmlns:a16="http://schemas.microsoft.com/office/drawing/2014/main" xmlns="" val="3376497317"/>
                    </a:ext>
                  </a:extLst>
                </a:gridCol>
                <a:gridCol w="548640">
                  <a:extLst>
                    <a:ext uri="{9D8B030D-6E8A-4147-A177-3AD203B41FA5}">
                      <a16:colId xmlns:a16="http://schemas.microsoft.com/office/drawing/2014/main" xmlns="" val="180762450"/>
                    </a:ext>
                  </a:extLst>
                </a:gridCol>
                <a:gridCol w="567890">
                  <a:extLst>
                    <a:ext uri="{9D8B030D-6E8A-4147-A177-3AD203B41FA5}">
                      <a16:colId xmlns:a16="http://schemas.microsoft.com/office/drawing/2014/main" xmlns="" val="1559714890"/>
                    </a:ext>
                  </a:extLst>
                </a:gridCol>
                <a:gridCol w="567891">
                  <a:extLst>
                    <a:ext uri="{9D8B030D-6E8A-4147-A177-3AD203B41FA5}">
                      <a16:colId xmlns:a16="http://schemas.microsoft.com/office/drawing/2014/main" xmlns="" val="2750756347"/>
                    </a:ext>
                  </a:extLst>
                </a:gridCol>
                <a:gridCol w="558265">
                  <a:extLst>
                    <a:ext uri="{9D8B030D-6E8A-4147-A177-3AD203B41FA5}">
                      <a16:colId xmlns:a16="http://schemas.microsoft.com/office/drawing/2014/main" xmlns="" val="2230007494"/>
                    </a:ext>
                  </a:extLst>
                </a:gridCol>
                <a:gridCol w="539015">
                  <a:extLst>
                    <a:ext uri="{9D8B030D-6E8A-4147-A177-3AD203B41FA5}">
                      <a16:colId xmlns:a16="http://schemas.microsoft.com/office/drawing/2014/main" xmlns="" val="1279415287"/>
                    </a:ext>
                  </a:extLst>
                </a:gridCol>
                <a:gridCol w="539015">
                  <a:extLst>
                    <a:ext uri="{9D8B030D-6E8A-4147-A177-3AD203B41FA5}">
                      <a16:colId xmlns:a16="http://schemas.microsoft.com/office/drawing/2014/main" xmlns="" val="1611187348"/>
                    </a:ext>
                  </a:extLst>
                </a:gridCol>
                <a:gridCol w="558265">
                  <a:extLst>
                    <a:ext uri="{9D8B030D-6E8A-4147-A177-3AD203B41FA5}">
                      <a16:colId xmlns:a16="http://schemas.microsoft.com/office/drawing/2014/main" xmlns="" val="3227715156"/>
                    </a:ext>
                  </a:extLst>
                </a:gridCol>
                <a:gridCol w="587141">
                  <a:extLst>
                    <a:ext uri="{9D8B030D-6E8A-4147-A177-3AD203B41FA5}">
                      <a16:colId xmlns:a16="http://schemas.microsoft.com/office/drawing/2014/main" xmlns="" val="1451063312"/>
                    </a:ext>
                  </a:extLst>
                </a:gridCol>
              </a:tblGrid>
              <a:tr h="0">
                <a:tc>
                  <a:txBody>
                    <a:bodyPr/>
                    <a:lstStyle/>
                    <a:p>
                      <a:pPr fontAlgn="t"/>
                      <a:r>
                        <a:rPr lang="en-US" sz="1600" b="0" i="0" dirty="0">
                          <a:solidFill>
                            <a:srgbClr val="000000"/>
                          </a:solidFill>
                          <a:effectLst/>
                          <a:latin typeface="Arial" panose="020B0604020202020204" pitchFamily="34" charset="0"/>
                        </a:rPr>
                        <a:t>price5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price10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price20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price25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price30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price40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price50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price60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price70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price75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price80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price90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price95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price100</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616068358"/>
                  </a:ext>
                </a:extLst>
              </a:tr>
              <a:tr h="0">
                <a:tc>
                  <a:txBody>
                    <a:bodyPr/>
                    <a:lstStyle/>
                    <a:p>
                      <a:pPr fontAlgn="t"/>
                      <a:r>
                        <a:rPr lang="en-US" sz="1600" b="0" i="0" dirty="0">
                          <a:solidFill>
                            <a:srgbClr val="000000"/>
                          </a:solidFill>
                          <a:effectLst/>
                          <a:latin typeface="Arial" panose="020B0604020202020204" pitchFamily="34" charset="0"/>
                        </a:rPr>
                        <a:t>100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a:solidFill>
                            <a:srgbClr val="000000"/>
                          </a:solidFill>
                          <a:effectLst/>
                          <a:latin typeface="Arial" panose="020B0604020202020204" pitchFamily="34" charset="0"/>
                        </a:rPr>
                        <a:t>200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a:solidFill>
                            <a:srgbClr val="000000"/>
                          </a:solidFill>
                          <a:effectLst/>
                          <a:latin typeface="Arial" panose="020B0604020202020204" pitchFamily="34" charset="0"/>
                        </a:rPr>
                        <a:t>350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a:solidFill>
                            <a:srgbClr val="000000"/>
                          </a:solidFill>
                          <a:effectLst/>
                          <a:latin typeface="Arial" panose="020B0604020202020204" pitchFamily="34" charset="0"/>
                        </a:rPr>
                        <a:t>350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405</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500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601</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702</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804</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899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899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950</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999</a:t>
                      </a:r>
                    </a:p>
                  </a:txBody>
                  <a:tcPr marL="47625" marR="47625" marT="47625" marB="4762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999</a:t>
                      </a:r>
                    </a:p>
                  </a:txBody>
                  <a:tcPr marL="47625" marR="47625" marT="47625" marB="4762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1295533699"/>
                  </a:ext>
                </a:extLst>
              </a:tr>
            </a:tbl>
          </a:graphicData>
        </a:graphic>
      </p:graphicFrame>
      <p:graphicFrame>
        <p:nvGraphicFramePr>
          <p:cNvPr id="7" name="Table 6"/>
          <p:cNvGraphicFramePr>
            <a:graphicFrameLocks noGrp="1"/>
          </p:cNvGraphicFramePr>
          <p:nvPr>
            <p:extLst/>
          </p:nvPr>
        </p:nvGraphicFramePr>
        <p:xfrm>
          <a:off x="6553200" y="1130305"/>
          <a:ext cx="2350330" cy="4534530"/>
        </p:xfrm>
        <a:graphic>
          <a:graphicData uri="http://schemas.openxmlformats.org/drawingml/2006/table">
            <a:tbl>
              <a:tblPr/>
              <a:tblGrid>
                <a:gridCol w="1353380">
                  <a:extLst>
                    <a:ext uri="{9D8B030D-6E8A-4147-A177-3AD203B41FA5}">
                      <a16:colId xmlns:a16="http://schemas.microsoft.com/office/drawing/2014/main" xmlns="" val="3671781329"/>
                    </a:ext>
                  </a:extLst>
                </a:gridCol>
                <a:gridCol w="996950">
                  <a:extLst>
                    <a:ext uri="{9D8B030D-6E8A-4147-A177-3AD203B41FA5}">
                      <a16:colId xmlns:a16="http://schemas.microsoft.com/office/drawing/2014/main" xmlns="" val="1249113225"/>
                    </a:ext>
                  </a:extLst>
                </a:gridCol>
              </a:tblGrid>
              <a:tr h="348151">
                <a:tc gridSpan="2">
                  <a:txBody>
                    <a:bodyPr/>
                    <a:lstStyle/>
                    <a:p>
                      <a:pPr fontAlgn="t"/>
                      <a:r>
                        <a:rPr lang="en-US" sz="1700" b="0" i="0" dirty="0">
                          <a:solidFill>
                            <a:srgbClr val="000000"/>
                          </a:solidFill>
                          <a:effectLst/>
                          <a:latin typeface="Arial" panose="020B0604020202020204" pitchFamily="34" charset="0"/>
                        </a:rPr>
                        <a:t>Quantiles (Definition 5)</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xmlns="" val="3019980262"/>
                  </a:ext>
                </a:extLst>
              </a:tr>
              <a:tr h="348151">
                <a:tc>
                  <a:txBody>
                    <a:bodyPr/>
                    <a:lstStyle/>
                    <a:p>
                      <a:pPr fontAlgn="t"/>
                      <a:r>
                        <a:rPr lang="en-US" sz="1700" b="0" i="0" dirty="0">
                          <a:solidFill>
                            <a:srgbClr val="000000"/>
                          </a:solidFill>
                          <a:effectLst/>
                          <a:latin typeface="Arial" panose="020B0604020202020204" pitchFamily="34" charset="0"/>
                        </a:rPr>
                        <a:t>Level</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Quantile</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659737736"/>
                  </a:ext>
                </a:extLst>
              </a:tr>
              <a:tr h="348151">
                <a:tc>
                  <a:txBody>
                    <a:bodyPr/>
                    <a:lstStyle/>
                    <a:p>
                      <a:pPr fontAlgn="t"/>
                      <a:r>
                        <a:rPr lang="en-US" sz="1700" b="0" i="0">
                          <a:solidFill>
                            <a:srgbClr val="000000"/>
                          </a:solidFill>
                          <a:effectLst/>
                          <a:latin typeface="Arial" panose="020B0604020202020204" pitchFamily="34" charset="0"/>
                        </a:rPr>
                        <a:t>100% Max</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999</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252502336"/>
                  </a:ext>
                </a:extLst>
              </a:tr>
              <a:tr h="348151">
                <a:tc>
                  <a:txBody>
                    <a:bodyPr/>
                    <a:lstStyle/>
                    <a:p>
                      <a:pPr fontAlgn="t"/>
                      <a:r>
                        <a:rPr lang="en-US" sz="1700" b="0" i="0">
                          <a:solidFill>
                            <a:srgbClr val="000000"/>
                          </a:solidFill>
                          <a:effectLst/>
                          <a:latin typeface="Arial" panose="020B0604020202020204" pitchFamily="34" charset="0"/>
                        </a:rPr>
                        <a:t>99%</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999</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622760005"/>
                  </a:ext>
                </a:extLst>
              </a:tr>
              <a:tr h="348151">
                <a:tc>
                  <a:txBody>
                    <a:bodyPr/>
                    <a:lstStyle/>
                    <a:p>
                      <a:pPr fontAlgn="t"/>
                      <a:r>
                        <a:rPr lang="en-US" sz="1700" b="0" i="0">
                          <a:solidFill>
                            <a:srgbClr val="000000"/>
                          </a:solidFill>
                          <a:effectLst/>
                          <a:latin typeface="Arial" panose="020B0604020202020204" pitchFamily="34" charset="0"/>
                        </a:rPr>
                        <a:t>95%</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999</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069328442"/>
                  </a:ext>
                </a:extLst>
              </a:tr>
              <a:tr h="348151">
                <a:tc>
                  <a:txBody>
                    <a:bodyPr/>
                    <a:lstStyle/>
                    <a:p>
                      <a:pPr fontAlgn="t"/>
                      <a:r>
                        <a:rPr lang="en-US" sz="1700" b="0" i="0">
                          <a:solidFill>
                            <a:srgbClr val="000000"/>
                          </a:solidFill>
                          <a:effectLst/>
                          <a:latin typeface="Arial" panose="020B0604020202020204" pitchFamily="34" charset="0"/>
                        </a:rPr>
                        <a:t>90%</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950</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894165758"/>
                  </a:ext>
                </a:extLst>
              </a:tr>
              <a:tr h="348151">
                <a:tc>
                  <a:txBody>
                    <a:bodyPr/>
                    <a:lstStyle/>
                    <a:p>
                      <a:pPr fontAlgn="t"/>
                      <a:r>
                        <a:rPr lang="en-US" sz="1700" b="0" i="0">
                          <a:solidFill>
                            <a:srgbClr val="000000"/>
                          </a:solidFill>
                          <a:effectLst/>
                          <a:latin typeface="Arial" panose="020B0604020202020204" pitchFamily="34" charset="0"/>
                        </a:rPr>
                        <a:t>75% Q3</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899</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131206160"/>
                  </a:ext>
                </a:extLst>
              </a:tr>
              <a:tr h="348151">
                <a:tc>
                  <a:txBody>
                    <a:bodyPr/>
                    <a:lstStyle/>
                    <a:p>
                      <a:pPr fontAlgn="t"/>
                      <a:r>
                        <a:rPr lang="en-US" sz="1700" b="0" i="0">
                          <a:solidFill>
                            <a:srgbClr val="000000"/>
                          </a:solidFill>
                          <a:effectLst/>
                          <a:latin typeface="Arial" panose="020B0604020202020204" pitchFamily="34" charset="0"/>
                        </a:rPr>
                        <a:t>50% Median</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601</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612005435"/>
                  </a:ext>
                </a:extLst>
              </a:tr>
              <a:tr h="348151">
                <a:tc>
                  <a:txBody>
                    <a:bodyPr/>
                    <a:lstStyle/>
                    <a:p>
                      <a:pPr fontAlgn="t"/>
                      <a:r>
                        <a:rPr lang="en-US" sz="1700" b="0" i="0">
                          <a:solidFill>
                            <a:srgbClr val="000000"/>
                          </a:solidFill>
                          <a:effectLst/>
                          <a:latin typeface="Arial" panose="020B0604020202020204" pitchFamily="34" charset="0"/>
                        </a:rPr>
                        <a:t>25% Q1</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350</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462651025"/>
                  </a:ext>
                </a:extLst>
              </a:tr>
              <a:tr h="348151">
                <a:tc>
                  <a:txBody>
                    <a:bodyPr/>
                    <a:lstStyle/>
                    <a:p>
                      <a:pPr fontAlgn="t"/>
                      <a:r>
                        <a:rPr lang="en-US" sz="1700" b="0" i="0">
                          <a:solidFill>
                            <a:srgbClr val="000000"/>
                          </a:solidFill>
                          <a:effectLst/>
                          <a:latin typeface="Arial" panose="020B0604020202020204" pitchFamily="34" charset="0"/>
                        </a:rPr>
                        <a:t>10%</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200</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959469326"/>
                  </a:ext>
                </a:extLst>
              </a:tr>
              <a:tr h="348151">
                <a:tc>
                  <a:txBody>
                    <a:bodyPr/>
                    <a:lstStyle/>
                    <a:p>
                      <a:pPr fontAlgn="t"/>
                      <a:r>
                        <a:rPr lang="en-US" sz="1700" b="0" i="0">
                          <a:solidFill>
                            <a:srgbClr val="000000"/>
                          </a:solidFill>
                          <a:effectLst/>
                          <a:latin typeface="Arial" panose="020B0604020202020204" pitchFamily="34" charset="0"/>
                        </a:rPr>
                        <a:t>5%</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100</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654388519"/>
                  </a:ext>
                </a:extLst>
              </a:tr>
              <a:tr h="348151">
                <a:tc>
                  <a:txBody>
                    <a:bodyPr/>
                    <a:lstStyle/>
                    <a:p>
                      <a:pPr fontAlgn="t"/>
                      <a:r>
                        <a:rPr lang="en-US" sz="1700" b="0" i="0">
                          <a:solidFill>
                            <a:srgbClr val="000000"/>
                          </a:solidFill>
                          <a:effectLst/>
                          <a:latin typeface="Arial" panose="020B0604020202020204" pitchFamily="34" charset="0"/>
                        </a:rPr>
                        <a:t>1%</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100</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627714968"/>
                  </a:ext>
                </a:extLst>
              </a:tr>
              <a:tr h="348151">
                <a:tc>
                  <a:txBody>
                    <a:bodyPr/>
                    <a:lstStyle/>
                    <a:p>
                      <a:pPr fontAlgn="t"/>
                      <a:r>
                        <a:rPr lang="en-US" sz="1700" b="0" i="0">
                          <a:solidFill>
                            <a:srgbClr val="000000"/>
                          </a:solidFill>
                          <a:effectLst/>
                          <a:latin typeface="Arial" panose="020B0604020202020204" pitchFamily="34" charset="0"/>
                        </a:rPr>
                        <a:t>0% Min</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dirty="0">
                          <a:solidFill>
                            <a:srgbClr val="000000"/>
                          </a:solidFill>
                          <a:effectLst/>
                          <a:latin typeface="Arial" panose="020B0604020202020204" pitchFamily="34" charset="0"/>
                        </a:rPr>
                        <a:t>100</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3008249525"/>
                  </a:ext>
                </a:extLst>
              </a:tr>
            </a:tbl>
          </a:graphicData>
        </a:graphic>
      </p:graphicFrame>
      <p:cxnSp>
        <p:nvCxnSpPr>
          <p:cNvPr id="9" name="Straight Arrow Connector 8"/>
          <p:cNvCxnSpPr/>
          <p:nvPr/>
        </p:nvCxnSpPr>
        <p:spPr>
          <a:xfrm flipH="1">
            <a:off x="1472665" y="4227871"/>
            <a:ext cx="1005064" cy="1436964"/>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647975" y="2858703"/>
            <a:ext cx="2675823" cy="173255"/>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3710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a:t>
            </a:r>
            <a:r>
              <a:rPr lang="zh-CN" altLang="en-US" dirty="0" smtClean="0"/>
              <a:t>分</a:t>
            </a:r>
            <a:r>
              <a:rPr lang="zh-CN" altLang="en-US" dirty="0"/>
              <a:t>位</a:t>
            </a:r>
            <a:r>
              <a:rPr lang="zh-CN" altLang="en-US" dirty="0" smtClean="0"/>
              <a:t>数</a:t>
            </a:r>
            <a:endParaRPr lang="en-US" dirty="0"/>
          </a:p>
        </p:txBody>
      </p:sp>
      <p:sp>
        <p:nvSpPr>
          <p:cNvPr id="3" name="Content Placeholder 2"/>
          <p:cNvSpPr>
            <a:spLocks noGrp="1"/>
          </p:cNvSpPr>
          <p:nvPr>
            <p:ph idx="1"/>
          </p:nvPr>
        </p:nvSpPr>
        <p:spPr/>
        <p:txBody>
          <a:bodyPr>
            <a:normAutofit/>
          </a:bodyPr>
          <a:lstStyle/>
          <a:p>
            <a:pPr marL="0" indent="0">
              <a:buNone/>
            </a:pPr>
            <a:r>
              <a:rPr lang="en-US" sz="2200" dirty="0" smtClean="0"/>
              <a:t>&gt; price </a:t>
            </a:r>
            <a:r>
              <a:rPr lang="en-US" sz="2200" dirty="0"/>
              <a:t>&lt;- c(100, 200, 350, 405, 500, 601, 702, 804, 899, 950, </a:t>
            </a:r>
            <a:r>
              <a:rPr lang="en-US" sz="2200" dirty="0" smtClean="0"/>
              <a:t>999)</a:t>
            </a:r>
          </a:p>
          <a:p>
            <a:pPr marL="0" indent="0">
              <a:buNone/>
            </a:pPr>
            <a:r>
              <a:rPr lang="en-US" sz="2200" dirty="0" smtClean="0"/>
              <a:t>&gt; quantile(price)</a:t>
            </a:r>
          </a:p>
          <a:p>
            <a:pPr marL="0" indent="0">
              <a:buNone/>
            </a:pPr>
            <a:r>
              <a:rPr lang="en-US" altLang="en-US" sz="2200" dirty="0">
                <a:solidFill>
                  <a:srgbClr val="000000"/>
                </a:solidFill>
                <a:latin typeface="Lucida Console" panose="020B0609040504020204" pitchFamily="49" charset="0"/>
              </a:rPr>
              <a:t>0% </a:t>
            </a:r>
            <a:r>
              <a:rPr lang="en-US" altLang="en-US" sz="2200" dirty="0" smtClean="0">
                <a:solidFill>
                  <a:srgbClr val="000000"/>
                </a:solidFill>
                <a:latin typeface="Lucida Console" panose="020B0609040504020204" pitchFamily="49" charset="0"/>
              </a:rPr>
              <a:t>		25</a:t>
            </a:r>
            <a:r>
              <a:rPr lang="en-US" altLang="en-US" sz="2200" dirty="0">
                <a:solidFill>
                  <a:srgbClr val="000000"/>
                </a:solidFill>
                <a:latin typeface="Lucida Console" panose="020B0609040504020204" pitchFamily="49" charset="0"/>
              </a:rPr>
              <a:t>% </a:t>
            </a:r>
            <a:r>
              <a:rPr lang="en-US" altLang="en-US" sz="2200" dirty="0" smtClean="0">
                <a:solidFill>
                  <a:srgbClr val="000000"/>
                </a:solidFill>
                <a:latin typeface="Lucida Console" panose="020B0609040504020204" pitchFamily="49" charset="0"/>
              </a:rPr>
              <a:t>		50</a:t>
            </a:r>
            <a:r>
              <a:rPr lang="en-US" altLang="en-US" sz="2200" dirty="0">
                <a:solidFill>
                  <a:srgbClr val="000000"/>
                </a:solidFill>
                <a:latin typeface="Lucida Console" panose="020B0609040504020204" pitchFamily="49" charset="0"/>
              </a:rPr>
              <a:t>% </a:t>
            </a:r>
            <a:r>
              <a:rPr lang="en-US" altLang="en-US" sz="2200" dirty="0" smtClean="0">
                <a:solidFill>
                  <a:srgbClr val="000000"/>
                </a:solidFill>
                <a:latin typeface="Lucida Console" panose="020B0609040504020204" pitchFamily="49" charset="0"/>
              </a:rPr>
              <a:t>		75</a:t>
            </a:r>
            <a:r>
              <a:rPr lang="en-US" altLang="en-US" sz="2200" dirty="0">
                <a:solidFill>
                  <a:srgbClr val="000000"/>
                </a:solidFill>
                <a:latin typeface="Lucida Console" panose="020B0609040504020204" pitchFamily="49" charset="0"/>
              </a:rPr>
              <a:t>% </a:t>
            </a:r>
            <a:r>
              <a:rPr lang="en-US" altLang="en-US" sz="2200" dirty="0" smtClean="0">
                <a:solidFill>
                  <a:srgbClr val="000000"/>
                </a:solidFill>
                <a:latin typeface="Lucida Console" panose="020B0609040504020204" pitchFamily="49" charset="0"/>
              </a:rPr>
              <a:t>		100</a:t>
            </a:r>
            <a:r>
              <a:rPr lang="en-US" altLang="en-US" sz="2200" dirty="0">
                <a:solidFill>
                  <a:srgbClr val="000000"/>
                </a:solidFill>
                <a:latin typeface="Lucida Console" panose="020B0609040504020204" pitchFamily="49" charset="0"/>
              </a:rPr>
              <a:t>% </a:t>
            </a:r>
            <a:endParaRPr lang="en-US" altLang="en-US" sz="2200" dirty="0" smtClean="0">
              <a:solidFill>
                <a:srgbClr val="000000"/>
              </a:solidFill>
              <a:latin typeface="Lucida Console" panose="020B0609040504020204" pitchFamily="49" charset="0"/>
            </a:endParaRPr>
          </a:p>
          <a:p>
            <a:pPr marL="0" indent="0">
              <a:buNone/>
            </a:pPr>
            <a:r>
              <a:rPr lang="en-US" altLang="en-US" sz="2200" dirty="0" smtClean="0">
                <a:solidFill>
                  <a:srgbClr val="000000"/>
                </a:solidFill>
                <a:latin typeface="Lucida Console" panose="020B0609040504020204" pitchFamily="49" charset="0"/>
              </a:rPr>
              <a:t>100.0 	377.5 	601.0 	851.5 	999.0</a:t>
            </a:r>
            <a:endParaRPr lang="en-US" altLang="en-US" sz="2200" dirty="0">
              <a:latin typeface="Arial" panose="020B0604020202020204" pitchFamily="34" charset="0"/>
            </a:endParaRPr>
          </a:p>
          <a:p>
            <a:pPr marL="0" indent="0">
              <a:buNone/>
            </a:pPr>
            <a:r>
              <a:rPr lang="en-US" sz="2200" dirty="0" smtClean="0"/>
              <a:t>&gt;quantile(price, </a:t>
            </a:r>
            <a:r>
              <a:rPr lang="en-US" sz="2200" dirty="0" err="1" smtClean="0"/>
              <a:t>prob</a:t>
            </a:r>
            <a:r>
              <a:rPr lang="en-US" sz="2200" dirty="0" smtClean="0"/>
              <a:t>=</a:t>
            </a:r>
            <a:r>
              <a:rPr lang="en-US" sz="2200" dirty="0" err="1" smtClean="0"/>
              <a:t>seq</a:t>
            </a:r>
            <a:r>
              <a:rPr lang="en-US" sz="2200" dirty="0" smtClean="0"/>
              <a:t>(0,1, length=11), type=5)</a:t>
            </a:r>
          </a:p>
          <a:p>
            <a:pPr marL="0" indent="0">
              <a:buNone/>
            </a:pPr>
            <a:r>
              <a:rPr lang="en-US" altLang="en-US" sz="1600" dirty="0">
                <a:solidFill>
                  <a:srgbClr val="000000"/>
                </a:solidFill>
                <a:latin typeface="Lucida Console" panose="020B0609040504020204" pitchFamily="49" charset="0"/>
              </a:rPr>
              <a:t>0% </a:t>
            </a:r>
            <a:r>
              <a:rPr lang="en-US" altLang="en-US" sz="1600" dirty="0" smtClean="0">
                <a:solidFill>
                  <a:srgbClr val="000000"/>
                </a:solidFill>
                <a:latin typeface="Lucida Console" panose="020B0609040504020204" pitchFamily="49" charset="0"/>
              </a:rPr>
              <a:t>	  10</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	</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20</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	30</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40</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  50</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60</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  70</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  80</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  90</a:t>
            </a:r>
            <a:r>
              <a:rPr lang="en-US" altLang="en-US" sz="1600" dirty="0">
                <a:solidFill>
                  <a:srgbClr val="000000"/>
                </a:solidFill>
                <a:latin typeface="Lucida Console" panose="020B0609040504020204" pitchFamily="49" charset="0"/>
              </a:rPr>
              <a:t>% </a:t>
            </a:r>
            <a:r>
              <a:rPr lang="en-US" altLang="en-US" sz="1600" dirty="0" smtClean="0">
                <a:solidFill>
                  <a:srgbClr val="000000"/>
                </a:solidFill>
                <a:latin typeface="Lucida Console" panose="020B0609040504020204" pitchFamily="49" charset="0"/>
              </a:rPr>
              <a:t>  100</a:t>
            </a:r>
            <a:r>
              <a:rPr lang="en-US" altLang="en-US" sz="1600" dirty="0">
                <a:solidFill>
                  <a:srgbClr val="000000"/>
                </a:solidFill>
                <a:latin typeface="Lucida Console" panose="020B0609040504020204" pitchFamily="49" charset="0"/>
              </a:rPr>
              <a:t>% </a:t>
            </a:r>
            <a:endParaRPr lang="en-US" altLang="en-US" sz="1600" dirty="0" smtClean="0">
              <a:solidFill>
                <a:srgbClr val="000000"/>
              </a:solidFill>
              <a:latin typeface="Lucida Console" panose="020B0609040504020204" pitchFamily="49" charset="0"/>
            </a:endParaRPr>
          </a:p>
          <a:p>
            <a:pPr marL="0" indent="0">
              <a:buNone/>
            </a:pPr>
            <a:r>
              <a:rPr lang="en-US" altLang="en-US" sz="1600" dirty="0" smtClean="0">
                <a:solidFill>
                  <a:srgbClr val="000000"/>
                </a:solidFill>
                <a:latin typeface="Lucida Console" panose="020B0609040504020204" pitchFamily="49" charset="0"/>
              </a:rPr>
              <a:t>100.0 </a:t>
            </a:r>
            <a:r>
              <a:rPr lang="en-US" altLang="en-US" sz="1600" dirty="0">
                <a:solidFill>
                  <a:srgbClr val="000000"/>
                </a:solidFill>
                <a:latin typeface="Lucida Console" panose="020B0609040504020204" pitchFamily="49" charset="0"/>
              </a:rPr>
              <a:t>160.0 305.0 394.0 490.5 601.0 712.2 823.0 914.3 969.6 999.0 </a:t>
            </a:r>
            <a:endParaRPr lang="en-US" altLang="en-US" sz="1600" dirty="0">
              <a:latin typeface="Arial" panose="020B0604020202020204" pitchFamily="34" charset="0"/>
            </a:endParaRP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15</a:t>
            </a:fld>
            <a:endParaRPr lang="en-US"/>
          </a:p>
        </p:txBody>
      </p:sp>
    </p:spTree>
    <p:extLst>
      <p:ext uri="{BB962C8B-B14F-4D97-AF65-F5344CB8AC3E}">
        <p14:creationId xmlns:p14="http://schemas.microsoft.com/office/powerpoint/2010/main" val="35366993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描述连续性随机变量分布</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14:m>
                  <m:oMath xmlns:m="http://schemas.openxmlformats.org/officeDocument/2006/math">
                    <m:r>
                      <a:rPr lang="zh-CN" altLang="en-US" dirty="0" smtClean="0">
                        <a:latin typeface="Cambria Math" panose="02040503050406030204" pitchFamily="18" charset="0"/>
                      </a:rPr>
                      <m:t>分</m:t>
                    </m:r>
                  </m:oMath>
                </a14:m>
                <a:r>
                  <a:rPr lang="zh-CN" altLang="en-US" dirty="0"/>
                  <a:t>位数函数</a:t>
                </a:r>
                <a:r>
                  <a:rPr lang="en-US" altLang="zh-CN" dirty="0"/>
                  <a:t>(Quantile function)</a:t>
                </a:r>
              </a:p>
              <a:p>
                <a:pPr lvl="1"/>
                <a:r>
                  <a:rPr lang="zh-CN" altLang="en-US" dirty="0"/>
                  <a:t>即第</a:t>
                </a:r>
                <a:r>
                  <a:rPr lang="en-US" altLang="zh-CN" dirty="0"/>
                  <a:t>q</a:t>
                </a:r>
                <a:r>
                  <a:rPr lang="zh-CN" altLang="en-US" dirty="0"/>
                  <a:t>级分位数的累积分布函数的函数记为</a:t>
                </a:r>
                <a:r>
                  <a:rPr lang="en-US" altLang="zh-CN" dirty="0"/>
                  <a:t>Q</a:t>
                </a:r>
                <a:r>
                  <a:rPr lang="en-US" altLang="zh-CN" baseline="30000" dirty="0"/>
                  <a:t>(q) </a:t>
                </a:r>
                <a:r>
                  <a:rPr lang="zh-CN" altLang="en-US" dirty="0"/>
                  <a:t>。</a:t>
                </a:r>
                <a:endParaRPr lang="en-US" dirty="0"/>
              </a:p>
              <a:p>
                <a:r>
                  <a:rPr lang="en-US" altLang="zh-CN" dirty="0"/>
                  <a:t>Q</a:t>
                </a:r>
                <a:r>
                  <a:rPr lang="en-US" altLang="zh-CN" baseline="30000" dirty="0"/>
                  <a:t>(q) </a:t>
                </a:r>
                <a:r>
                  <a:rPr lang="en-US" altLang="zh-CN" dirty="0"/>
                  <a:t>=</a:t>
                </a:r>
                <a14:m>
                  <m:oMath xmlns:m="http://schemas.openxmlformats.org/officeDocument/2006/math">
                    <m:d>
                      <m:dPr>
                        <m:ctrlPr>
                          <a:rPr lang="en-US" altLang="zh-CN" i="1">
                            <a:latin typeface="Cambria Math"/>
                          </a:rPr>
                        </m:ctrlPr>
                      </m:dPr>
                      <m:e>
                        <m:r>
                          <a:rPr lang="en-US" altLang="zh-CN" i="1">
                            <a:latin typeface="Cambria Math" panose="02040503050406030204" pitchFamily="18" charset="0"/>
                          </a:rPr>
                          <m:t>1−</m:t>
                        </m:r>
                        <m:r>
                          <a:rPr lang="en-US" altLang="zh-CN" i="1">
                            <a:latin typeface="Cambria Math" panose="02040503050406030204" pitchFamily="18" charset="0"/>
                          </a:rPr>
                          <m:t>𝑓</m:t>
                        </m:r>
                      </m:e>
                    </m:d>
                    <m:sSup>
                      <m:sSupPr>
                        <m:ctrlPr>
                          <a:rPr lang="en-US" altLang="zh-CN" i="1">
                            <a:latin typeface="Cambria Math"/>
                          </a:rPr>
                        </m:ctrlPr>
                      </m:sSupPr>
                      <m:e>
                        <m:r>
                          <a:rPr lang="en-US" altLang="zh-CN" i="1">
                            <a:latin typeface="Cambria Math" panose="02040503050406030204" pitchFamily="18" charset="0"/>
                          </a:rPr>
                          <m:t>𝑄</m:t>
                        </m:r>
                      </m:e>
                      <m:sup>
                        <m:sSub>
                          <m:sSubPr>
                            <m:ctrlPr>
                              <a:rPr lang="en-US" altLang="zh-CN" i="1">
                                <a:latin typeface="Cambria Math"/>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sup>
                    </m:sSup>
                    <m:r>
                      <a:rPr lang="en-US" altLang="zh-CN" i="1">
                        <a:latin typeface="Cambria Math" panose="02040503050406030204" pitchFamily="18" charset="0"/>
                      </a:rPr>
                      <m:t>+</m:t>
                    </m:r>
                    <m:r>
                      <a:rPr lang="en-US" altLang="zh-CN" i="1">
                        <a:latin typeface="Cambria Math" panose="02040503050406030204" pitchFamily="18" charset="0"/>
                      </a:rPr>
                      <m:t>𝑓</m:t>
                    </m:r>
                    <m:sSup>
                      <m:sSupPr>
                        <m:ctrlPr>
                          <a:rPr lang="en-US" altLang="zh-CN" i="1">
                            <a:latin typeface="Cambria Math"/>
                          </a:rPr>
                        </m:ctrlPr>
                      </m:sSupPr>
                      <m:e>
                        <m:r>
                          <a:rPr lang="en-US" altLang="zh-CN" i="1">
                            <a:latin typeface="Cambria Math" panose="02040503050406030204" pitchFamily="18" charset="0"/>
                          </a:rPr>
                          <m:t>𝑄</m:t>
                        </m:r>
                      </m:e>
                      <m:sup>
                        <m:sSub>
                          <m:sSubPr>
                            <m:ctrlPr>
                              <a:rPr lang="en-US" altLang="zh-CN" i="1">
                                <a:latin typeface="Cambria Math"/>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+1</m:t>
                            </m:r>
                          </m:sub>
                        </m:sSub>
                      </m:sup>
                    </m:sSup>
                  </m:oMath>
                </a14:m>
                <a:r>
                  <a:rPr lang="en-US" altLang="zh-CN" dirty="0"/>
                  <a:t> </a:t>
                </a:r>
                <a:endParaRPr lang="en-US" dirty="0"/>
              </a:p>
              <a:p>
                <a:pPr lvl="1"/>
                <a:r>
                  <a:rPr lang="en-US" dirty="0"/>
                  <a:t>  q</a:t>
                </a:r>
                <a:r>
                  <a:rPr lang="zh-CN" altLang="en-US" dirty="0"/>
                  <a:t>：第</a:t>
                </a:r>
                <a:r>
                  <a:rPr lang="en-US" altLang="zh-CN" dirty="0"/>
                  <a:t>q</a:t>
                </a:r>
                <a:r>
                  <a:rPr lang="zh-CN" altLang="en-US" dirty="0"/>
                  <a:t>级分位数，</a:t>
                </a:r>
                <a:r>
                  <a:rPr lang="en-US" altLang="zh-CN" dirty="0"/>
                  <a:t>f: q</a:t>
                </a:r>
                <a:r>
                  <a:rPr lang="zh-CN" altLang="en-US" dirty="0"/>
                  <a:t>级百分比</a:t>
                </a:r>
                <a:endParaRPr lang="en-US" dirty="0"/>
              </a:p>
              <a:p>
                <a:r>
                  <a:rPr lang="zh-CN" altLang="en-US" dirty="0"/>
                  <a:t>如果</a:t>
                </a:r>
                <a:r>
                  <a:rPr lang="en-US" altLang="zh-CN" dirty="0" smtClean="0"/>
                  <a:t>Q(.5) – Q(q) = Q(1 – q) – Q(.5), for 0&lt;q&lt;.5</a:t>
                </a:r>
              </a:p>
              <a:p>
                <a:r>
                  <a:rPr lang="zh-CN" altLang="en-US" dirty="0" smtClean="0"/>
                  <a:t>则第</a:t>
                </a:r>
                <a:r>
                  <a:rPr lang="en-US" altLang="zh-CN" dirty="0" smtClean="0"/>
                  <a:t>q</a:t>
                </a:r>
                <a:r>
                  <a:rPr lang="zh-CN" altLang="en-US" dirty="0" smtClean="0"/>
                  <a:t>级分位数到中位数的距离等于第</a:t>
                </a:r>
                <a:r>
                  <a:rPr lang="en-US" altLang="zh-CN" dirty="0" smtClean="0"/>
                  <a:t>(1 – q)</a:t>
                </a:r>
                <a:r>
                  <a:rPr lang="zh-CN" altLang="en-US" dirty="0" smtClean="0"/>
                  <a:t>级分位数到中位数的距离，意味变量值的分布是对称的。</a:t>
                </a:r>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04" t="-2426" r="-39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B6FFC99-5D42-9C46-8C24-A3E6A75CD3D4}" type="slidenum">
              <a:rPr lang="en-US" smtClean="0"/>
              <a:t>16</a:t>
            </a:fld>
            <a:endParaRPr lang="en-US"/>
          </a:p>
        </p:txBody>
      </p:sp>
    </p:spTree>
    <p:extLst>
      <p:ext uri="{BB962C8B-B14F-4D97-AF65-F5344CB8AC3E}">
        <p14:creationId xmlns:p14="http://schemas.microsoft.com/office/powerpoint/2010/main" val="15885766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样本的分位数函数的分布</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229600" cy="4756149"/>
              </a:xfrm>
            </p:spPr>
            <p:txBody>
              <a:bodyPr>
                <a:normAutofit fontScale="92500" lnSpcReduction="10000"/>
              </a:bodyPr>
              <a:lstStyle/>
              <a:p>
                <a:r>
                  <a:rPr lang="zh-CN" altLang="en-US" dirty="0" smtClean="0"/>
                  <a:t>分位数函数可</a:t>
                </a:r>
                <a:r>
                  <a:rPr lang="zh-CN" altLang="en-US" dirty="0"/>
                  <a:t>以用在对总体的描述上也可以在样本</a:t>
                </a:r>
                <a:r>
                  <a:rPr lang="zh-CN" altLang="en-US" dirty="0" smtClean="0"/>
                  <a:t>上</a:t>
                </a:r>
                <a:endParaRPr lang="en-US" altLang="zh-CN" dirty="0" smtClean="0"/>
              </a:p>
              <a:p>
                <a:pPr lvl="1"/>
                <a:r>
                  <a:rPr lang="en-US" altLang="zh-CN" dirty="0"/>
                  <a:t> </a:t>
                </a:r>
                <a:r>
                  <a:rPr lang="en-US" altLang="zh-CN" dirty="0" smtClean="0"/>
                  <a:t>   </a:t>
                </a:r>
                <a14:m>
                  <m:oMath xmlns:m="http://schemas.openxmlformats.org/officeDocument/2006/math">
                    <m:acc>
                      <m:accPr>
                        <m:chr m:val="̂"/>
                        <m:ctrlPr>
                          <a:rPr lang="en-US" altLang="zh-CN" i="1" dirty="0">
                            <a:latin typeface="Cambria Math"/>
                          </a:rPr>
                        </m:ctrlPr>
                      </m:accPr>
                      <m:e>
                        <m:r>
                          <a:rPr lang="en-US" altLang="zh-CN" i="1" dirty="0">
                            <a:latin typeface="Cambria Math" panose="02040503050406030204" pitchFamily="18" charset="0"/>
                          </a:rPr>
                          <m:t>𝑄</m:t>
                        </m:r>
                      </m:e>
                    </m:acc>
                  </m:oMath>
                </a14:m>
                <a:r>
                  <a:rPr lang="en-US" altLang="zh-CN" baseline="-25000" dirty="0"/>
                  <a:t>Y</a:t>
                </a:r>
                <a:r>
                  <a:rPr lang="en-US" altLang="zh-CN" dirty="0"/>
                  <a:t>(q)=</a:t>
                </a:r>
                <a14:m>
                  <m:oMath xmlns:m="http://schemas.openxmlformats.org/officeDocument/2006/math">
                    <m:acc>
                      <m:accPr>
                        <m:chr m:val="̂"/>
                        <m:ctrlPr>
                          <a:rPr lang="en-US" altLang="zh-CN" i="1" dirty="0">
                            <a:latin typeface="Cambria Math"/>
                          </a:rPr>
                        </m:ctrlPr>
                      </m:accPr>
                      <m:e>
                        <m:r>
                          <a:rPr lang="en-US" altLang="zh-CN" i="1" dirty="0">
                            <a:latin typeface="Cambria Math" panose="02040503050406030204" pitchFamily="18" charset="0"/>
                          </a:rPr>
                          <m:t>𝐹</m:t>
                        </m:r>
                      </m:e>
                    </m:acc>
                  </m:oMath>
                </a14:m>
                <a:r>
                  <a:rPr lang="en-US" altLang="zh-CN" baseline="-25000" dirty="0"/>
                  <a:t>Y</a:t>
                </a:r>
                <a:r>
                  <a:rPr lang="en-US" altLang="zh-CN" baseline="30000" dirty="0"/>
                  <a:t>-1</a:t>
                </a:r>
                <a:r>
                  <a:rPr lang="en-US" altLang="zh-CN" dirty="0"/>
                  <a:t>(q</a:t>
                </a:r>
                <a:r>
                  <a:rPr lang="en-US" altLang="zh-CN" dirty="0" smtClean="0"/>
                  <a:t>), </a:t>
                </a:r>
                <a:r>
                  <a:rPr lang="zh-CN" altLang="en-US" dirty="0" smtClean="0"/>
                  <a:t>当</a:t>
                </a:r>
                <a:r>
                  <a:rPr lang="en-US" altLang="zh-CN" dirty="0"/>
                  <a:t>0&lt;q&lt;1</a:t>
                </a:r>
              </a:p>
              <a:p>
                <a:r>
                  <a:rPr lang="zh-CN" altLang="en-US" dirty="0" smtClean="0"/>
                  <a:t>如果一个来自于某总体分位函数分布</a:t>
                </a:r>
                <a:r>
                  <a:rPr lang="en-US" altLang="zh-CN" dirty="0" smtClean="0"/>
                  <a:t>Q</a:t>
                </a:r>
                <a:r>
                  <a:rPr lang="en-US" altLang="zh-CN" baseline="30000" dirty="0" smtClean="0"/>
                  <a:t>(q)</a:t>
                </a:r>
                <a:r>
                  <a:rPr lang="zh-CN" altLang="en-US" dirty="0" smtClean="0"/>
                  <a:t>和概率密度函数</a:t>
                </a:r>
                <a:r>
                  <a:rPr lang="en-US" altLang="zh-CN" dirty="0" smtClean="0"/>
                  <a:t>f=F</a:t>
                </a:r>
                <a:r>
                  <a:rPr lang="en-US" altLang="zh-CN" baseline="30000" dirty="0" smtClean="0"/>
                  <a:t>’</a:t>
                </a:r>
                <a:r>
                  <a:rPr lang="zh-CN" altLang="en-US" dirty="0" smtClean="0"/>
                  <a:t>的</a:t>
                </a:r>
                <a:r>
                  <a:rPr lang="zh-CN" altLang="en-US" dirty="0" smtClean="0"/>
                  <a:t>足够大的样本，样本的分位数函数的分布大致为正态分布，</a:t>
                </a:r>
                <a:endParaRPr lang="en-US" altLang="zh-CN" dirty="0" smtClean="0"/>
              </a:p>
              <a:p>
                <a:pPr lvl="1"/>
                <a:r>
                  <a:rPr lang="zh-CN" altLang="en-US" dirty="0" smtClean="0"/>
                  <a:t>其均值为该样本的</a:t>
                </a:r>
                <a:r>
                  <a:rPr lang="en-US" altLang="zh-CN" dirty="0" smtClean="0"/>
                  <a:t>Q</a:t>
                </a:r>
                <a:r>
                  <a:rPr lang="en-US" altLang="zh-CN" baseline="30000" dirty="0" smtClean="0"/>
                  <a:t>(</a:t>
                </a:r>
                <a:r>
                  <a:rPr lang="en-US" altLang="zh-CN" baseline="30000" dirty="0"/>
                  <a:t>q</a:t>
                </a:r>
                <a:r>
                  <a:rPr lang="en-US" altLang="zh-CN" baseline="30000" dirty="0" smtClean="0"/>
                  <a:t>)</a:t>
                </a:r>
                <a:r>
                  <a:rPr lang="zh-CN" altLang="en-US" dirty="0" smtClean="0"/>
                  <a:t>分</a:t>
                </a:r>
                <a:r>
                  <a:rPr lang="zh-CN" altLang="en-US" dirty="0"/>
                  <a:t>位</a:t>
                </a:r>
                <a:r>
                  <a:rPr lang="zh-CN" altLang="en-US" dirty="0" smtClean="0"/>
                  <a:t>数，</a:t>
                </a:r>
                <a:endParaRPr lang="en-US" altLang="zh-CN" dirty="0" smtClean="0"/>
              </a:p>
              <a:p>
                <a:pPr lvl="1"/>
                <a:r>
                  <a:rPr lang="zh-CN" altLang="en-US" dirty="0" smtClean="0"/>
                  <a:t>方差为</a:t>
                </a:r>
                <a14:m>
                  <m:oMath xmlns:m="http://schemas.openxmlformats.org/officeDocument/2006/math">
                    <m:f>
                      <m:fPr>
                        <m:ctrlPr>
                          <a:rPr lang="en-US" altLang="zh-CN" i="1" smtClean="0">
                            <a:latin typeface="Cambria Math"/>
                          </a:rPr>
                        </m:ctrlPr>
                      </m:fPr>
                      <m:num>
                        <m:r>
                          <a:rPr lang="en-US" altLang="zh-CN" i="1">
                            <a:latin typeface="Cambria Math" panose="02040503050406030204" pitchFamily="18" charset="0"/>
                          </a:rPr>
                          <m:t>𝑞</m:t>
                        </m:r>
                        <m:r>
                          <a:rPr lang="en-US" altLang="zh-CN" b="0" i="1" smtClean="0">
                            <a:latin typeface="Cambria Math" panose="02040503050406030204" pitchFamily="18" charset="0"/>
                          </a:rPr>
                          <m:t>(1−</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1</m:t>
                        </m:r>
                      </m:num>
                      <m:den>
                        <m:d>
                          <m:dPr>
                            <m:ctrlPr>
                              <a:rPr lang="en-US" altLang="zh-CN" b="0" i="1" smtClean="0">
                                <a:latin typeface="Cambria Math"/>
                              </a:rPr>
                            </m:ctrlPr>
                          </m:dPr>
                          <m:e>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p>
                              <m:sSupPr>
                                <m:ctrlPr>
                                  <a:rPr lang="en-US" altLang="zh-CN" b="0" i="1" smtClean="0">
                                    <a:latin typeface="Cambria Math"/>
                                  </a:rPr>
                                </m:ctrlPr>
                              </m:sSupPr>
                              <m:e>
                                <m:r>
                                  <a:rPr lang="en-US" altLang="zh-CN" b="0" i="1" smtClean="0">
                                    <a:latin typeface="Cambria Math" panose="02040503050406030204" pitchFamily="18" charset="0"/>
                                  </a:rPr>
                                  <m:t>𝑄</m:t>
                                </m:r>
                              </m:e>
                              <m:sup>
                                <m:d>
                                  <m:dPr>
                                    <m:ctrlPr>
                                      <a:rPr lang="en-US" altLang="zh-CN" b="0" i="1" smtClean="0">
                                        <a:latin typeface="Cambria Math"/>
                                      </a:rPr>
                                    </m:ctrlPr>
                                  </m:dPr>
                                  <m:e>
                                    <m:r>
                                      <a:rPr lang="en-US" altLang="zh-CN" b="0" i="1" smtClean="0">
                                        <a:latin typeface="Cambria Math" panose="02040503050406030204" pitchFamily="18" charset="0"/>
                                      </a:rPr>
                                      <m:t>𝑞</m:t>
                                    </m:r>
                                  </m:e>
                                </m:d>
                              </m:sup>
                            </m:sSup>
                          </m:e>
                        </m:d>
                        <m:r>
                          <a:rPr lang="en-US" altLang="zh-CN" b="0" i="1" baseline="30000" smtClean="0">
                            <a:latin typeface="Cambria Math" panose="02040503050406030204" pitchFamily="18" charset="0"/>
                          </a:rPr>
                          <m:t>2</m:t>
                        </m:r>
                        <m:r>
                          <a:rPr lang="en-US" altLang="zh-CN" b="0" i="1" smtClean="0">
                            <a:latin typeface="Cambria Math" panose="02040503050406030204" pitchFamily="18" charset="0"/>
                          </a:rPr>
                          <m:t> </m:t>
                        </m:r>
                      </m:den>
                    </m:f>
                  </m:oMath>
                </a14:m>
                <a:r>
                  <a:rPr lang="en-US" altLang="zh-CN" dirty="0" smtClean="0"/>
                  <a:t>  </a:t>
                </a:r>
                <a:r>
                  <a:rPr lang="zh-CN" altLang="en-US" dirty="0"/>
                  <a:t>即</a:t>
                </a:r>
                <a:r>
                  <a:rPr lang="zh-CN" altLang="en-US" dirty="0" smtClean="0"/>
                  <a:t>方差取决于第</a:t>
                </a:r>
                <a:r>
                  <a:rPr lang="en-US" altLang="zh-CN" dirty="0" err="1"/>
                  <a:t>q</a:t>
                </a:r>
                <a:r>
                  <a:rPr lang="zh-CN" altLang="en-US" dirty="0" smtClean="0"/>
                  <a:t>顺位的密度函数，可知该处的密度越大，该处的样</a:t>
                </a:r>
                <a:r>
                  <a:rPr lang="zh-CN" altLang="en-US" dirty="0"/>
                  <a:t>本</a:t>
                </a:r>
                <a:r>
                  <a:rPr lang="zh-CN" altLang="en-US" dirty="0" smtClean="0"/>
                  <a:t>变异度</a:t>
                </a:r>
                <a:r>
                  <a:rPr lang="en-US" altLang="zh-CN" dirty="0" smtClean="0"/>
                  <a:t>(variable)</a:t>
                </a:r>
                <a:r>
                  <a:rPr lang="zh-CN" altLang="en-US" dirty="0" smtClean="0"/>
                  <a:t>越小</a:t>
                </a:r>
                <a:endParaRPr lang="en-US" altLang="zh-CN" dirty="0"/>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4756149"/>
              </a:xfrm>
              <a:blipFill rotWithShape="1">
                <a:blip r:embed="rId2"/>
                <a:stretch>
                  <a:fillRect l="-1481" t="-2564" r="-889"/>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6B6FFC99-5D42-9C46-8C24-A3E6A75CD3D4}" type="slidenum">
              <a:rPr lang="en-US" smtClean="0"/>
              <a:t>17</a:t>
            </a:fld>
            <a:endParaRPr lang="en-US"/>
          </a:p>
        </p:txBody>
      </p:sp>
    </p:spTree>
    <p:extLst>
      <p:ext uri="{BB962C8B-B14F-4D97-AF65-F5344CB8AC3E}">
        <p14:creationId xmlns:p14="http://schemas.microsoft.com/office/powerpoint/2010/main" val="27100395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分位数回归方程</a:t>
            </a:r>
            <a:endParaRPr lang="en-US" dirty="0"/>
          </a:p>
        </p:txBody>
      </p:sp>
      <p:sp>
        <p:nvSpPr>
          <p:cNvPr id="3" name="Content Placeholder 2"/>
          <p:cNvSpPr>
            <a:spLocks noGrp="1"/>
          </p:cNvSpPr>
          <p:nvPr>
            <p:ph idx="1"/>
          </p:nvPr>
        </p:nvSpPr>
        <p:spPr>
          <a:xfrm>
            <a:off x="457200" y="1600200"/>
            <a:ext cx="8229600" cy="4756150"/>
          </a:xfrm>
        </p:spPr>
        <p:txBody>
          <a:bodyPr>
            <a:normAutofit fontScale="77500" lnSpcReduction="20000"/>
          </a:bodyPr>
          <a:lstStyle/>
          <a:p>
            <a:r>
              <a:rPr lang="zh-CN" altLang="en-US" dirty="0">
                <a:latin typeface="Cambria Math" panose="02040503050406030204" pitchFamily="18" charset="0"/>
              </a:rPr>
              <a:t>由</a:t>
            </a:r>
            <a:r>
              <a:rPr lang="en-US" altLang="zh-CN" dirty="0" err="1">
                <a:latin typeface="Cambria Math" panose="02040503050406030204" pitchFamily="18" charset="0"/>
              </a:rPr>
              <a:t>Koenker</a:t>
            </a:r>
            <a:r>
              <a:rPr lang="en-US" altLang="zh-CN" dirty="0">
                <a:latin typeface="Cambria Math" panose="02040503050406030204" pitchFamily="18" charset="0"/>
              </a:rPr>
              <a:t> and </a:t>
            </a:r>
            <a:r>
              <a:rPr lang="en-US" altLang="zh-CN" dirty="0" smtClean="0">
                <a:latin typeface="Cambria Math" panose="02040503050406030204" pitchFamily="18" charset="0"/>
              </a:rPr>
              <a:t>Basset(1978)</a:t>
            </a:r>
            <a:r>
              <a:rPr lang="zh-CN" altLang="en-US" dirty="0" smtClean="0">
                <a:latin typeface="Cambria Math" panose="02040503050406030204" pitchFamily="18" charset="0"/>
              </a:rPr>
              <a:t>最早引入到经济学</a:t>
            </a:r>
            <a:endParaRPr lang="en-US" altLang="zh-CN" dirty="0">
              <a:latin typeface="Cambria Math" panose="02040503050406030204" pitchFamily="18" charset="0"/>
            </a:endParaRPr>
          </a:p>
          <a:p>
            <a:r>
              <a:rPr lang="zh-CN" altLang="en-US" dirty="0">
                <a:latin typeface="Cambria Math" panose="02040503050406030204" pitchFamily="18" charset="0"/>
              </a:rPr>
              <a:t>用于研究自变量对基于分位数的因变量的影响</a:t>
            </a:r>
            <a:endParaRPr lang="en-US" altLang="zh-CN" dirty="0">
              <a:latin typeface="Cambria Math" panose="02040503050406030204" pitchFamily="18" charset="0"/>
            </a:endParaRPr>
          </a:p>
          <a:p>
            <a:r>
              <a:rPr lang="zh-CN" altLang="en-US" dirty="0" smtClean="0"/>
              <a:t>描述不</a:t>
            </a:r>
            <a:r>
              <a:rPr lang="zh-CN" altLang="en-US" dirty="0"/>
              <a:t>对称分布因</a:t>
            </a:r>
            <a:r>
              <a:rPr lang="zh-CN" altLang="en-US" dirty="0" smtClean="0"/>
              <a:t>变量</a:t>
            </a:r>
            <a:endParaRPr lang="en-US" altLang="zh-CN" dirty="0" smtClean="0"/>
          </a:p>
          <a:p>
            <a:pPr lvl="1"/>
            <a:r>
              <a:rPr lang="zh-CN" altLang="en-US" dirty="0" smtClean="0"/>
              <a:t>中</a:t>
            </a:r>
            <a:r>
              <a:rPr lang="zh-CN" altLang="en-US" dirty="0"/>
              <a:t>位</a:t>
            </a:r>
            <a:r>
              <a:rPr lang="zh-CN" altLang="en-US" dirty="0" smtClean="0"/>
              <a:t>数最常用</a:t>
            </a:r>
            <a:endParaRPr lang="en-US" altLang="zh-CN" dirty="0" smtClean="0"/>
          </a:p>
          <a:p>
            <a:pPr lvl="1"/>
            <a:r>
              <a:rPr lang="zh-CN" altLang="en-US" dirty="0" smtClean="0"/>
              <a:t>但分</a:t>
            </a:r>
            <a:r>
              <a:rPr lang="zh-CN" altLang="en-US" dirty="0"/>
              <a:t>位</a:t>
            </a:r>
            <a:r>
              <a:rPr lang="zh-CN" altLang="en-US" dirty="0" smtClean="0"/>
              <a:t>数更全面广泛即非中央位置</a:t>
            </a:r>
            <a:endParaRPr lang="en-US" altLang="zh-CN" dirty="0" smtClean="0"/>
          </a:p>
          <a:p>
            <a:r>
              <a:rPr lang="zh-CN" altLang="en-US" dirty="0"/>
              <a:t>分位数回</a:t>
            </a:r>
            <a:r>
              <a:rPr lang="zh-CN" altLang="en-US" dirty="0" smtClean="0"/>
              <a:t>归方程显示</a:t>
            </a:r>
            <a:r>
              <a:rPr lang="en-US" altLang="zh-CN" dirty="0" smtClean="0"/>
              <a:t>X</a:t>
            </a:r>
            <a:r>
              <a:rPr lang="zh-CN" altLang="en-US" dirty="0" smtClean="0"/>
              <a:t>自变量与</a:t>
            </a:r>
            <a:r>
              <a:rPr lang="en-US" altLang="zh-CN" dirty="0" smtClean="0"/>
              <a:t>Y</a:t>
            </a:r>
            <a:r>
              <a:rPr lang="zh-CN" altLang="en-US" dirty="0" smtClean="0"/>
              <a:t>因变量的分位数之间的关系</a:t>
            </a:r>
            <a:endParaRPr lang="en-US" altLang="zh-CN" dirty="0" smtClean="0"/>
          </a:p>
          <a:p>
            <a:r>
              <a:rPr lang="zh-CN" altLang="en-US" dirty="0"/>
              <a:t>分位数回归方</a:t>
            </a:r>
            <a:r>
              <a:rPr lang="zh-CN" altLang="en-US" dirty="0" smtClean="0"/>
              <a:t>程提供对</a:t>
            </a:r>
            <a:r>
              <a:rPr lang="zh-CN" altLang="en-US" dirty="0"/>
              <a:t>自变</a:t>
            </a:r>
            <a:r>
              <a:rPr lang="zh-CN" altLang="en-US" dirty="0" smtClean="0"/>
              <a:t>量如何影响因</a:t>
            </a:r>
            <a:r>
              <a:rPr lang="zh-CN" altLang="en-US" dirty="0"/>
              <a:t>变</a:t>
            </a:r>
            <a:r>
              <a:rPr lang="zh-CN" altLang="en-US" dirty="0" smtClean="0"/>
              <a:t>量的全方位的认识</a:t>
            </a:r>
            <a:endParaRPr lang="en-US" altLang="zh-CN" dirty="0" smtClean="0"/>
          </a:p>
          <a:p>
            <a:r>
              <a:rPr lang="zh-CN" altLang="en-US" dirty="0"/>
              <a:t>因变</a:t>
            </a:r>
            <a:r>
              <a:rPr lang="zh-CN" altLang="en-US" dirty="0" smtClean="0"/>
              <a:t>量需为真正的连续性变量，没有零和过多重复值</a:t>
            </a:r>
            <a:endParaRPr lang="en-US" altLang="zh-CN" dirty="0" smtClean="0"/>
          </a:p>
          <a:p>
            <a:endParaRPr lang="en-US" dirty="0"/>
          </a:p>
          <a:p>
            <a:r>
              <a:rPr lang="en-US" sz="2300" dirty="0" err="1"/>
              <a:t>Koenker</a:t>
            </a:r>
            <a:r>
              <a:rPr lang="en-US" sz="2300" dirty="0"/>
              <a:t>, R., and Bassett, G. W. (1978). “Regression Quantiles.” </a:t>
            </a:r>
            <a:r>
              <a:rPr lang="en-US" sz="2300" dirty="0" err="1"/>
              <a:t>Econometrica</a:t>
            </a:r>
            <a:r>
              <a:rPr lang="en-US" sz="2300" dirty="0"/>
              <a:t> 46:33–50</a:t>
            </a:r>
          </a:p>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18</a:t>
            </a:fld>
            <a:endParaRPr lang="en-US"/>
          </a:p>
        </p:txBody>
      </p:sp>
    </p:spTree>
    <p:extLst>
      <p:ext uri="{BB962C8B-B14F-4D97-AF65-F5344CB8AC3E}">
        <p14:creationId xmlns:p14="http://schemas.microsoft.com/office/powerpoint/2010/main" val="1941213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线性回归方程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smtClean="0"/>
                  <a:t>普通最小二乘回归方程</a:t>
                </a:r>
                <a:endParaRPr lang="en-US" dirty="0" smtClean="0"/>
              </a:p>
              <a:p>
                <a14:m>
                  <m:oMath xmlns:m="http://schemas.openxmlformats.org/officeDocument/2006/math">
                    <m:r>
                      <a:rPr lang="en-US" altLang="zh-CN" i="1">
                        <a:latin typeface="Cambria Math" panose="02040503050406030204" pitchFamily="18" charset="0"/>
                      </a:rPr>
                      <m:t>𝑦</m:t>
                    </m:r>
                    <m:r>
                      <m:rPr>
                        <m:nor/>
                      </m:rPr>
                      <a:rPr lang="en-US" altLang="zh-CN" baseline="-25000">
                        <a:latin typeface="Cambria Math" panose="02040503050406030204" pitchFamily="18" charset="0"/>
                        <a:ea typeface="Cambria Math" panose="02040503050406030204" pitchFamily="18" charset="0"/>
                      </a:rPr>
                      <m:t>i</m:t>
                    </m:r>
                    <m:r>
                      <m:rPr>
                        <m:nor/>
                      </m:rPr>
                      <a:rPr lang="en-US" dirty="0">
                        <a:latin typeface="Cambria Math" panose="02040503050406030204" pitchFamily="18" charset="0"/>
                        <a:ea typeface="Cambria Math" panose="02040503050406030204" pitchFamily="18" charset="0"/>
                      </a:rPr>
                      <m:t>=</m:t>
                    </m:r>
                    <m:r>
                      <m:rPr>
                        <m:nor/>
                      </m:rPr>
                      <a:rPr lang="el-GR" i="1" dirty="0">
                        <a:latin typeface="Cambria Math" panose="02040503050406030204" pitchFamily="18" charset="0"/>
                        <a:ea typeface="Cambria Math" panose="02040503050406030204" pitchFamily="18" charset="0"/>
                      </a:rPr>
                      <m:t>β</m:t>
                    </m:r>
                    <m:r>
                      <a:rPr lang="en-US" altLang="zh-CN" i="1" baseline="-25000" dirty="0" smtClean="0">
                        <a:latin typeface="Cambria Math" panose="02040503050406030204" pitchFamily="18" charset="0"/>
                        <a:ea typeface="Cambria Math" panose="02040503050406030204" pitchFamily="18" charset="0"/>
                      </a:rPr>
                      <m:t>0</m:t>
                    </m:r>
                    <m:r>
                      <a:rPr lang="en-US" altLang="zh-CN" i="1" dirty="0">
                        <a:latin typeface="Cambria Math" panose="02040503050406030204" pitchFamily="18" charset="0"/>
                        <a:ea typeface="Cambria Math" panose="02040503050406030204" pitchFamily="18" charset="0"/>
                      </a:rPr>
                      <m:t>+</m:t>
                    </m:r>
                    <m:r>
                      <m:rPr>
                        <m:nor/>
                      </m:rPr>
                      <a:rPr lang="el-GR" i="1" dirty="0">
                        <a:latin typeface="Cambria Math" panose="02040503050406030204" pitchFamily="18" charset="0"/>
                        <a:ea typeface="Cambria Math" panose="02040503050406030204" pitchFamily="18" charset="0"/>
                      </a:rPr>
                      <m:t>β</m:t>
                    </m:r>
                    <m:r>
                      <a:rPr lang="en-US" altLang="zh-CN" i="1" baseline="-25000" dirty="0" smtClean="0">
                        <a:latin typeface="Cambria Math" panose="02040503050406030204" pitchFamily="18" charset="0"/>
                        <a:ea typeface="Cambria Math" panose="02040503050406030204" pitchFamily="18" charset="0"/>
                      </a:rPr>
                      <m:t>1</m:t>
                    </m:r>
                    <m:r>
                      <m:rPr>
                        <m:nor/>
                      </m:rPr>
                      <a:rPr lang="en-US" i="1" dirty="0">
                        <a:latin typeface="Cambria Math" panose="02040503050406030204" pitchFamily="18" charset="0"/>
                        <a:ea typeface="Cambria Math" panose="02040503050406030204" pitchFamily="18" charset="0"/>
                      </a:rPr>
                      <m:t>x</m:t>
                    </m:r>
                    <m:r>
                      <m:rPr>
                        <m:nor/>
                      </m:rPr>
                      <a:rPr lang="en-US" baseline="-25000" dirty="0">
                        <a:latin typeface="Cambria Math" panose="02040503050406030204" pitchFamily="18" charset="0"/>
                        <a:ea typeface="Cambria Math" panose="02040503050406030204" pitchFamily="18" charset="0"/>
                      </a:rPr>
                      <m:t>i</m:t>
                    </m:r>
                    <m:r>
                      <m:rPr>
                        <m:nor/>
                      </m:rPr>
                      <a:rPr lang="en-US" dirty="0">
                        <a:latin typeface="Cambria Math" panose="02040503050406030204" pitchFamily="18" charset="0"/>
                        <a:ea typeface="Cambria Math" panose="02040503050406030204" pitchFamily="18" charset="0"/>
                      </a:rPr>
                      <m:t> + </m:t>
                    </m:r>
                    <m:r>
                      <m:rPr>
                        <m:nor/>
                      </m:rPr>
                      <a:rPr lang="en-US" dirty="0">
                        <a:latin typeface="Cambria Math" panose="02040503050406030204" pitchFamily="18" charset="0"/>
                        <a:ea typeface="Cambria Math" panose="02040503050406030204" pitchFamily="18" charset="0"/>
                      </a:rPr>
                      <m:t>ei</m:t>
                    </m:r>
                  </m:oMath>
                </a14:m>
                <a:endParaRPr lang="en-US" baseline="-25000" dirty="0" smtClean="0"/>
              </a:p>
              <a:p>
                <a:endParaRPr lang="en-US" altLang="zh-CN" dirty="0" smtClean="0"/>
              </a:p>
              <a:p>
                <a:r>
                  <a:rPr lang="zh-CN" altLang="en-US" dirty="0" smtClean="0"/>
                  <a:t>分位数回归方程</a:t>
                </a:r>
                <a:endParaRPr lang="en-US" altLang="zh-CN" dirty="0" smtClean="0"/>
              </a:p>
              <a:p>
                <a14:m>
                  <m:oMath xmlns:m="http://schemas.openxmlformats.org/officeDocument/2006/math">
                    <m:r>
                      <a:rPr lang="en-US" altLang="zh-CN" i="1" smtClean="0">
                        <a:latin typeface="Cambria Math" panose="02040503050406030204" pitchFamily="18" charset="0"/>
                      </a:rPr>
                      <m:t>𝑦</m:t>
                    </m:r>
                    <m:r>
                      <m:rPr>
                        <m:nor/>
                      </m:rPr>
                      <a:rPr lang="en-US" altLang="zh-CN" baseline="-25000" smtClean="0">
                        <a:latin typeface="Cambria Math" panose="02040503050406030204" pitchFamily="18" charset="0"/>
                        <a:ea typeface="Cambria Math" panose="02040503050406030204" pitchFamily="18" charset="0"/>
                      </a:rPr>
                      <m:t>i</m:t>
                    </m:r>
                    <m:r>
                      <m:rPr>
                        <m:nor/>
                      </m:rPr>
                      <a:rPr lang="en-US" dirty="0" smtClean="0">
                        <a:latin typeface="Cambria Math" panose="02040503050406030204" pitchFamily="18" charset="0"/>
                        <a:ea typeface="Cambria Math" panose="02040503050406030204" pitchFamily="18" charset="0"/>
                      </a:rPr>
                      <m:t>=</m:t>
                    </m:r>
                    <m:sSup>
                      <m:sSupPr>
                        <m:ctrlPr>
                          <a:rPr lang="en-US" altLang="zh-CN" i="1" dirty="0" smtClean="0">
                            <a:latin typeface="Cambria Math"/>
                            <a:ea typeface="Cambria Math" panose="02040503050406030204" pitchFamily="18" charset="0"/>
                          </a:rPr>
                        </m:ctrlPr>
                      </m:sSupPr>
                      <m:e>
                        <m:r>
                          <m:rPr>
                            <m:nor/>
                          </m:rPr>
                          <a:rPr lang="el-GR" i="1" dirty="0">
                            <a:latin typeface="Cambria Math" panose="02040503050406030204" pitchFamily="18" charset="0"/>
                            <a:ea typeface="Cambria Math" panose="02040503050406030204" pitchFamily="18" charset="0"/>
                          </a:rPr>
                          <m:t>β</m:t>
                        </m:r>
                        <m:r>
                          <a:rPr lang="en-US" altLang="zh-CN" i="1" baseline="-25000" dirty="0">
                            <a:latin typeface="Cambria Math" panose="02040503050406030204" pitchFamily="18" charset="0"/>
                            <a:ea typeface="Cambria Math" panose="02040503050406030204" pitchFamily="18" charset="0"/>
                          </a:rPr>
                          <m:t>0</m:t>
                        </m:r>
                      </m:e>
                      <m:sup>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𝑞</m:t>
                        </m:r>
                        <m:r>
                          <a:rPr lang="en-US" altLang="zh-CN" b="0" i="1" dirty="0" smtClean="0">
                            <a:latin typeface="Cambria Math" panose="02040503050406030204" pitchFamily="18" charset="0"/>
                            <a:ea typeface="Cambria Math" panose="02040503050406030204" pitchFamily="18" charset="0"/>
                          </a:rPr>
                          <m:t>)</m:t>
                        </m:r>
                      </m:sup>
                    </m:sSup>
                    <m:r>
                      <a:rPr lang="en-US" altLang="zh-CN" i="1" dirty="0">
                        <a:latin typeface="Cambria Math" panose="02040503050406030204" pitchFamily="18" charset="0"/>
                        <a:ea typeface="Cambria Math" panose="02040503050406030204" pitchFamily="18" charset="0"/>
                      </a:rPr>
                      <m:t>+</m:t>
                    </m:r>
                    <m:sSup>
                      <m:sSupPr>
                        <m:ctrlPr>
                          <a:rPr lang="en-US" altLang="zh-CN" i="1" dirty="0" smtClean="0">
                            <a:latin typeface="Cambria Math"/>
                            <a:ea typeface="Cambria Math" panose="02040503050406030204" pitchFamily="18" charset="0"/>
                          </a:rPr>
                        </m:ctrlPr>
                      </m:sSupPr>
                      <m:e>
                        <m:r>
                          <m:rPr>
                            <m:nor/>
                          </m:rPr>
                          <a:rPr lang="el-GR" i="1" dirty="0">
                            <a:latin typeface="Cambria Math" panose="02040503050406030204" pitchFamily="18" charset="0"/>
                            <a:ea typeface="Cambria Math" panose="02040503050406030204" pitchFamily="18" charset="0"/>
                          </a:rPr>
                          <m:t>β</m:t>
                        </m:r>
                        <m:r>
                          <a:rPr lang="en-US" altLang="zh-CN" i="1" baseline="-25000" dirty="0">
                            <a:latin typeface="Cambria Math" panose="02040503050406030204" pitchFamily="18" charset="0"/>
                            <a:ea typeface="Cambria Math" panose="02040503050406030204" pitchFamily="18" charset="0"/>
                          </a:rPr>
                          <m:t>1</m:t>
                        </m:r>
                      </m:e>
                      <m:sup>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𝑞</m:t>
                        </m:r>
                        <m:r>
                          <a:rPr lang="en-US" altLang="zh-CN" b="0" i="1" dirty="0" smtClean="0">
                            <a:latin typeface="Cambria Math" panose="02040503050406030204" pitchFamily="18" charset="0"/>
                            <a:ea typeface="Cambria Math" panose="02040503050406030204" pitchFamily="18" charset="0"/>
                          </a:rPr>
                          <m:t>)</m:t>
                        </m:r>
                      </m:sup>
                    </m:sSup>
                    <m:r>
                      <m:rPr>
                        <m:nor/>
                      </m:rPr>
                      <a:rPr lang="en-US" i="1" dirty="0" smtClean="0">
                        <a:latin typeface="Cambria Math" panose="02040503050406030204" pitchFamily="18" charset="0"/>
                        <a:ea typeface="Cambria Math" panose="02040503050406030204" pitchFamily="18" charset="0"/>
                      </a:rPr>
                      <m:t>x</m:t>
                    </m:r>
                    <m:r>
                      <m:rPr>
                        <m:nor/>
                      </m:rPr>
                      <a:rPr lang="en-US" baseline="-25000" dirty="0" smtClean="0">
                        <a:latin typeface="Cambria Math" panose="02040503050406030204" pitchFamily="18" charset="0"/>
                        <a:ea typeface="Cambria Math" panose="02040503050406030204" pitchFamily="18" charset="0"/>
                      </a:rPr>
                      <m:t>i</m:t>
                    </m:r>
                    <m:r>
                      <m:rPr>
                        <m:nor/>
                      </m:rPr>
                      <a:rPr lang="en-US" dirty="0" smtClean="0">
                        <a:latin typeface="Cambria Math" panose="02040503050406030204" pitchFamily="18" charset="0"/>
                        <a:ea typeface="Cambria Math" panose="02040503050406030204" pitchFamily="18" charset="0"/>
                      </a:rPr>
                      <m:t> + </m:t>
                    </m:r>
                    <m:sSup>
                      <m:sSupPr>
                        <m:ctrlPr>
                          <a:rPr lang="en-US" i="1" dirty="0" smtClean="0">
                            <a:latin typeface="Cambria Math"/>
                            <a:ea typeface="Cambria Math" panose="02040503050406030204" pitchFamily="18" charset="0"/>
                          </a:rPr>
                        </m:ctrlPr>
                      </m:sSupPr>
                      <m:e>
                        <m:r>
                          <m:rPr>
                            <m:nor/>
                          </m:rPr>
                          <a:rPr lang="en-US" dirty="0">
                            <a:latin typeface="Cambria Math" panose="02040503050406030204" pitchFamily="18" charset="0"/>
                            <a:ea typeface="Cambria Math" panose="02040503050406030204" pitchFamily="18" charset="0"/>
                          </a:rPr>
                          <m:t>e</m:t>
                        </m:r>
                        <m:r>
                          <m:rPr>
                            <m:nor/>
                          </m:rPr>
                          <a:rPr lang="en-US" baseline="-25000" dirty="0">
                            <a:latin typeface="Cambria Math" panose="02040503050406030204" pitchFamily="18" charset="0"/>
                            <a:ea typeface="Cambria Math" panose="02040503050406030204" pitchFamily="18" charset="0"/>
                          </a:rPr>
                          <m:t>i</m:t>
                        </m:r>
                        <m:r>
                          <m:rPr>
                            <m:nor/>
                          </m:rPr>
                          <a:rPr lang="en-US" dirty="0"/>
                          <m:t> </m:t>
                        </m:r>
                      </m:e>
                      <m: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𝑞</m:t>
                        </m:r>
                        <m:r>
                          <a:rPr lang="en-US" b="0" i="1" dirty="0" smtClean="0">
                            <a:latin typeface="Cambria Math" panose="02040503050406030204" pitchFamily="18" charset="0"/>
                            <a:ea typeface="Cambria Math" panose="02040503050406030204" pitchFamily="18" charset="0"/>
                          </a:rPr>
                          <m:t>)</m:t>
                        </m:r>
                      </m:sup>
                    </m:sSup>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24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B6FFC99-5D42-9C46-8C24-A3E6A75CD3D4}" type="slidenum">
              <a:rPr lang="en-US" smtClean="0"/>
              <a:t>19</a:t>
            </a:fld>
            <a:endParaRPr lang="en-US"/>
          </a:p>
        </p:txBody>
      </p:sp>
    </p:spTree>
    <p:extLst>
      <p:ext uri="{BB962C8B-B14F-4D97-AF65-F5344CB8AC3E}">
        <p14:creationId xmlns:p14="http://schemas.microsoft.com/office/powerpoint/2010/main" val="40866856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概述</a:t>
            </a:r>
            <a:endParaRPr lang="en-US" dirty="0"/>
          </a:p>
        </p:txBody>
      </p:sp>
      <p:sp>
        <p:nvSpPr>
          <p:cNvPr id="3" name="Content Placeholder 2"/>
          <p:cNvSpPr>
            <a:spLocks noGrp="1"/>
          </p:cNvSpPr>
          <p:nvPr>
            <p:ph idx="1"/>
          </p:nvPr>
        </p:nvSpPr>
        <p:spPr>
          <a:xfrm>
            <a:off x="457200" y="1600200"/>
            <a:ext cx="8229600" cy="4916103"/>
          </a:xfrm>
        </p:spPr>
        <p:txBody>
          <a:bodyPr>
            <a:normAutofit fontScale="70000" lnSpcReduction="20000"/>
          </a:bodyPr>
          <a:lstStyle/>
          <a:p>
            <a:r>
              <a:rPr lang="zh-CN" altLang="en-US" dirty="0" smtClean="0"/>
              <a:t>累积分布函数</a:t>
            </a:r>
            <a:endParaRPr lang="en-US" altLang="zh-CN" dirty="0" smtClean="0"/>
          </a:p>
          <a:p>
            <a:pPr lvl="1"/>
            <a:r>
              <a:rPr lang="zh-CN" altLang="en-US" dirty="0"/>
              <a:t>属</a:t>
            </a:r>
            <a:r>
              <a:rPr lang="zh-CN" altLang="en-US" dirty="0" smtClean="0"/>
              <a:t>性</a:t>
            </a:r>
            <a:endParaRPr lang="en-US" altLang="zh-CN" dirty="0" smtClean="0"/>
          </a:p>
          <a:p>
            <a:pPr lvl="1"/>
            <a:r>
              <a:rPr lang="zh-CN" altLang="en-US" dirty="0"/>
              <a:t>应用</a:t>
            </a:r>
            <a:endParaRPr lang="en-US" altLang="zh-CN" dirty="0" smtClean="0"/>
          </a:p>
          <a:p>
            <a:r>
              <a:rPr lang="zh-CN" altLang="en-US" dirty="0"/>
              <a:t>分位</a:t>
            </a:r>
            <a:r>
              <a:rPr lang="zh-CN" altLang="en-US" dirty="0" smtClean="0"/>
              <a:t>数</a:t>
            </a:r>
            <a:endParaRPr lang="en-US" altLang="zh-CN" dirty="0" smtClean="0"/>
          </a:p>
          <a:p>
            <a:pPr lvl="1"/>
            <a:r>
              <a:rPr lang="zh-CN" altLang="en-US" dirty="0"/>
              <a:t>总</a:t>
            </a:r>
            <a:r>
              <a:rPr lang="zh-CN" altLang="en-US" dirty="0" smtClean="0"/>
              <a:t>体和样本中位数</a:t>
            </a:r>
            <a:endParaRPr lang="en-US" altLang="zh-CN" dirty="0" smtClean="0"/>
          </a:p>
          <a:p>
            <a:pPr lvl="1"/>
            <a:r>
              <a:rPr lang="zh-CN" altLang="en-US" dirty="0" smtClean="0"/>
              <a:t>用累</a:t>
            </a:r>
            <a:r>
              <a:rPr lang="zh-CN" altLang="en-US" dirty="0"/>
              <a:t>积分布函</a:t>
            </a:r>
            <a:r>
              <a:rPr lang="zh-CN" altLang="en-US" dirty="0" smtClean="0"/>
              <a:t>数</a:t>
            </a:r>
            <a:r>
              <a:rPr lang="zh-CN" altLang="en-US" dirty="0"/>
              <a:t>计算分</a:t>
            </a:r>
            <a:r>
              <a:rPr lang="zh-CN" altLang="en-US" dirty="0" smtClean="0"/>
              <a:t>位数</a:t>
            </a:r>
            <a:endParaRPr lang="en-US" altLang="zh-CN" dirty="0" smtClean="0"/>
          </a:p>
          <a:p>
            <a:pPr lvl="1"/>
            <a:r>
              <a:rPr lang="zh-CN" altLang="en-US" dirty="0"/>
              <a:t>属性</a:t>
            </a:r>
            <a:endParaRPr lang="en-US" dirty="0" smtClean="0"/>
          </a:p>
          <a:p>
            <a:r>
              <a:rPr lang="zh-CN" altLang="en-US" dirty="0"/>
              <a:t>分位</a:t>
            </a:r>
            <a:r>
              <a:rPr lang="zh-CN" altLang="en-US" dirty="0" smtClean="0"/>
              <a:t>数函数</a:t>
            </a:r>
            <a:endParaRPr lang="en-US" altLang="zh-CN" dirty="0" smtClean="0"/>
          </a:p>
          <a:p>
            <a:pPr lvl="1"/>
            <a:r>
              <a:rPr lang="zh-CN" altLang="en-US" dirty="0"/>
              <a:t>参</a:t>
            </a:r>
            <a:r>
              <a:rPr lang="zh-CN" altLang="en-US" dirty="0" smtClean="0"/>
              <a:t>数即中心位置和分布形状</a:t>
            </a:r>
            <a:endParaRPr lang="en-US" dirty="0" smtClean="0"/>
          </a:p>
          <a:p>
            <a:r>
              <a:rPr lang="zh-CN" altLang="en-US" dirty="0" smtClean="0"/>
              <a:t>分位数回归方程</a:t>
            </a:r>
            <a:endParaRPr lang="en-US" altLang="zh-CN" dirty="0" smtClean="0"/>
          </a:p>
          <a:p>
            <a:pPr lvl="1"/>
            <a:r>
              <a:rPr lang="zh-CN" altLang="en-US" dirty="0" smtClean="0"/>
              <a:t>最短距离估计方法</a:t>
            </a:r>
            <a:endParaRPr lang="en-US" dirty="0"/>
          </a:p>
          <a:p>
            <a:r>
              <a:rPr lang="zh-CN" altLang="en-US" dirty="0"/>
              <a:t>分位数回归方</a:t>
            </a:r>
            <a:r>
              <a:rPr lang="zh-CN" altLang="en-US" dirty="0" smtClean="0"/>
              <a:t>程应用与分析结果的解释</a:t>
            </a:r>
            <a:endParaRPr lang="en-US" altLang="zh-CN" dirty="0" smtClean="0"/>
          </a:p>
          <a:p>
            <a:pPr lvl="1"/>
            <a:r>
              <a:rPr lang="zh-CN" altLang="en-US" dirty="0" smtClean="0"/>
              <a:t>对国家</a:t>
            </a:r>
            <a:r>
              <a:rPr lang="en-US" altLang="zh-CN" dirty="0" smtClean="0"/>
              <a:t>GDP</a:t>
            </a:r>
            <a:r>
              <a:rPr lang="zh-CN" altLang="en-US" dirty="0" smtClean="0"/>
              <a:t>增长的影响因素</a:t>
            </a:r>
            <a:endParaRPr lang="en-US" altLang="zh-CN" dirty="0" smtClean="0"/>
          </a:p>
          <a:p>
            <a:pPr lvl="1"/>
            <a:r>
              <a:rPr lang="zh-CN" altLang="en-US" dirty="0" smtClean="0"/>
              <a:t>影响儿童体重的因素</a:t>
            </a:r>
            <a:endParaRPr lang="en-US" altLang="zh-CN" dirty="0"/>
          </a:p>
          <a:p>
            <a:endParaRPr lang="en-US" altLang="zh-CN" dirty="0"/>
          </a:p>
        </p:txBody>
      </p:sp>
      <p:sp>
        <p:nvSpPr>
          <p:cNvPr id="4" name="Slide Number Placeholder 3"/>
          <p:cNvSpPr>
            <a:spLocks noGrp="1"/>
          </p:cNvSpPr>
          <p:nvPr>
            <p:ph type="sldNum" sz="quarter" idx="12"/>
          </p:nvPr>
        </p:nvSpPr>
        <p:spPr/>
        <p:txBody>
          <a:bodyPr/>
          <a:lstStyle/>
          <a:p>
            <a:fld id="{6B6FFC99-5D42-9C46-8C24-A3E6A75CD3D4}" type="slidenum">
              <a:rPr lang="en-US" smtClean="0"/>
              <a:t>2</a:t>
            </a:fld>
            <a:endParaRPr lang="en-US"/>
          </a:p>
        </p:txBody>
      </p:sp>
    </p:spTree>
    <p:extLst>
      <p:ext uri="{BB962C8B-B14F-4D97-AF65-F5344CB8AC3E}">
        <p14:creationId xmlns:p14="http://schemas.microsoft.com/office/powerpoint/2010/main" val="3530861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latin typeface="Cambria Math" panose="02040503050406030204" pitchFamily="18" charset="0"/>
              </a:rPr>
              <a:t>分位数回归</a:t>
            </a:r>
            <a:r>
              <a:rPr lang="zh-CN" altLang="en-US" dirty="0" smtClean="0"/>
              <a:t>方程</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4968" y="1600200"/>
                <a:ext cx="8391832" cy="4756150"/>
              </a:xfrm>
            </p:spPr>
            <p:txBody>
              <a:bodyPr>
                <a:normAutofit fontScale="85000" lnSpcReduction="10000"/>
              </a:bodyPr>
              <a:lstStyle/>
              <a:p>
                <a:r>
                  <a:rPr lang="zh-CN" altLang="en-US" dirty="0" smtClean="0"/>
                  <a:t>分位数回归方程可理解为第</a:t>
                </a:r>
                <a:r>
                  <a:rPr lang="en-US" altLang="zh-CN" dirty="0" smtClean="0"/>
                  <a:t>q</a:t>
                </a:r>
                <a:r>
                  <a:rPr lang="zh-CN" altLang="en-US" dirty="0" smtClean="0"/>
                  <a:t>级线性回归方程</a:t>
                </a:r>
                <a:endParaRPr lang="en-US" altLang="zh-CN" dirty="0" smtClean="0"/>
              </a:p>
              <a:p>
                <a:pPr lvl="1"/>
                <a14:m>
                  <m:oMath xmlns:m="http://schemas.openxmlformats.org/officeDocument/2006/math">
                    <m:r>
                      <a:rPr lang="en-US" altLang="zh-CN" i="1" smtClean="0">
                        <a:latin typeface="Cambria Math" panose="02040503050406030204" pitchFamily="18" charset="0"/>
                      </a:rPr>
                      <m:t>𝑦</m:t>
                    </m:r>
                    <m:r>
                      <m:rPr>
                        <m:nor/>
                      </m:rPr>
                      <a:rPr lang="en-US" altLang="zh-CN" b="0" i="0" baseline="-25000" smtClean="0">
                        <a:latin typeface="Cambria Math" panose="02040503050406030204" pitchFamily="18" charset="0"/>
                        <a:ea typeface="Cambria Math" panose="02040503050406030204" pitchFamily="18" charset="0"/>
                      </a:rPr>
                      <m:t>i</m:t>
                    </m:r>
                    <m:r>
                      <m:rPr>
                        <m:nor/>
                      </m:rPr>
                      <a:rPr lang="en-US" dirty="0" smtClean="0">
                        <a:latin typeface="Cambria Math" panose="02040503050406030204" pitchFamily="18" charset="0"/>
                        <a:ea typeface="Cambria Math" panose="02040503050406030204" pitchFamily="18" charset="0"/>
                      </a:rPr>
                      <m:t>=</m:t>
                    </m:r>
                    <m:r>
                      <m:rPr>
                        <m:nor/>
                      </m:rPr>
                      <a:rPr lang="en-US" i="1" dirty="0" smtClean="0">
                        <a:latin typeface="Cambria Math" panose="02040503050406030204" pitchFamily="18" charset="0"/>
                        <a:ea typeface="Cambria Math" panose="02040503050406030204" pitchFamily="18" charset="0"/>
                      </a:rPr>
                      <m:t>x</m:t>
                    </m:r>
                    <m:r>
                      <m:rPr>
                        <m:nor/>
                      </m:rPr>
                      <a:rPr lang="en-US" b="0" i="0" baseline="-25000" dirty="0" smtClean="0">
                        <a:latin typeface="Cambria Math" panose="02040503050406030204" pitchFamily="18" charset="0"/>
                        <a:ea typeface="Cambria Math" panose="02040503050406030204" pitchFamily="18" charset="0"/>
                      </a:rPr>
                      <m:t>i</m:t>
                    </m:r>
                    <m:r>
                      <m:rPr>
                        <m:nor/>
                      </m:rPr>
                      <a:rPr lang="en-US" dirty="0" smtClean="0">
                        <a:latin typeface="Cambria Math" panose="02040503050406030204" pitchFamily="18" charset="0"/>
                        <a:ea typeface="Cambria Math" panose="02040503050406030204" pitchFamily="18" charset="0"/>
                      </a:rPr>
                      <m:t>’</m:t>
                    </m:r>
                    <m:r>
                      <m:rPr>
                        <m:nor/>
                      </m:rPr>
                      <a:rPr lang="el-GR" i="1" dirty="0" smtClean="0">
                        <a:latin typeface="Cambria Math" panose="02040503050406030204" pitchFamily="18" charset="0"/>
                        <a:ea typeface="Cambria Math" panose="02040503050406030204" pitchFamily="18" charset="0"/>
                      </a:rPr>
                      <m:t>β</m:t>
                    </m:r>
                    <m:r>
                      <m:rPr>
                        <m:nor/>
                      </m:rPr>
                      <a:rPr lang="en-US" baseline="-25000" dirty="0" smtClean="0">
                        <a:latin typeface="Cambria Math" panose="02040503050406030204" pitchFamily="18" charset="0"/>
                        <a:ea typeface="Cambria Math" panose="02040503050406030204" pitchFamily="18" charset="0"/>
                      </a:rPr>
                      <m:t>q</m:t>
                    </m:r>
                    <m:r>
                      <m:rPr>
                        <m:nor/>
                      </m:rPr>
                      <a:rPr lang="en-US" dirty="0" smtClean="0">
                        <a:latin typeface="Cambria Math" panose="02040503050406030204" pitchFamily="18" charset="0"/>
                        <a:ea typeface="Cambria Math" panose="02040503050406030204" pitchFamily="18" charset="0"/>
                      </a:rPr>
                      <m:t> + </m:t>
                    </m:r>
                    <m:r>
                      <m:rPr>
                        <m:nor/>
                      </m:rPr>
                      <a:rPr lang="en-US" b="0" i="0" dirty="0" smtClean="0">
                        <a:latin typeface="Cambria Math" panose="02040503050406030204" pitchFamily="18" charset="0"/>
                        <a:ea typeface="Cambria Math" panose="02040503050406030204" pitchFamily="18" charset="0"/>
                      </a:rPr>
                      <m:t>e</m:t>
                    </m:r>
                    <m:r>
                      <m:rPr>
                        <m:nor/>
                      </m:rPr>
                      <a:rPr lang="en-US" b="0" i="0" baseline="-25000" dirty="0" smtClean="0">
                        <a:latin typeface="Cambria Math" panose="02040503050406030204" pitchFamily="18" charset="0"/>
                        <a:ea typeface="Cambria Math" panose="02040503050406030204" pitchFamily="18" charset="0"/>
                      </a:rPr>
                      <m:t>i</m:t>
                    </m:r>
                  </m:oMath>
                </a14:m>
                <a:r>
                  <a:rPr lang="en-US" dirty="0" smtClean="0">
                    <a:latin typeface="Cambria Math" panose="02040503050406030204" pitchFamily="18" charset="0"/>
                    <a:ea typeface="Cambria Math" panose="02040503050406030204" pitchFamily="18" charset="0"/>
                  </a:rPr>
                  <a:t>   &gt;  </a:t>
                </a:r>
                <a14:m>
                  <m:oMath xmlns:m="http://schemas.openxmlformats.org/officeDocument/2006/math">
                    <m:r>
                      <a:rPr lang="en-US" altLang="zh-CN" b="0" i="1" smtClean="0">
                        <a:latin typeface="Cambria Math" panose="02040503050406030204" pitchFamily="18" charset="0"/>
                      </a:rPr>
                      <m:t>𝑒</m:t>
                    </m:r>
                    <m:r>
                      <m:rPr>
                        <m:nor/>
                      </m:rPr>
                      <a:rPr lang="en-US" altLang="zh-CN" baseline="-25000">
                        <a:latin typeface="Cambria Math" panose="02040503050406030204" pitchFamily="18" charset="0"/>
                        <a:ea typeface="Cambria Math" panose="02040503050406030204" pitchFamily="18" charset="0"/>
                      </a:rPr>
                      <m:t>i</m:t>
                    </m:r>
                    <m:r>
                      <m:rPr>
                        <m:nor/>
                      </m:rPr>
                      <a:rPr lang="en-US" dirty="0">
                        <a:latin typeface="Cambria Math" panose="02040503050406030204" pitchFamily="18" charset="0"/>
                        <a:ea typeface="Cambria Math" panose="02040503050406030204" pitchFamily="18" charset="0"/>
                      </a:rPr>
                      <m:t>=</m:t>
                    </m:r>
                    <m:r>
                      <m:rPr>
                        <m:nor/>
                      </m:rPr>
                      <a:rPr lang="en-US" b="0" i="1" dirty="0" smtClean="0">
                        <a:latin typeface="Cambria Math" panose="02040503050406030204" pitchFamily="18" charset="0"/>
                        <a:ea typeface="Cambria Math" panose="02040503050406030204" pitchFamily="18" charset="0"/>
                      </a:rPr>
                      <m:t>y</m:t>
                    </m:r>
                    <m:r>
                      <m:rPr>
                        <m:nor/>
                      </m:rPr>
                      <a:rPr lang="en-US" b="0" i="1" baseline="-25000" dirty="0" smtClean="0">
                        <a:latin typeface="Cambria Math" panose="02040503050406030204" pitchFamily="18" charset="0"/>
                        <a:ea typeface="Cambria Math" panose="02040503050406030204" pitchFamily="18" charset="0"/>
                      </a:rPr>
                      <m:t>i</m:t>
                    </m:r>
                    <m:r>
                      <a:rPr lang="en-US" altLang="zh-CN" i="1" dirty="0">
                        <a:latin typeface="Cambria Math" panose="02040503050406030204" pitchFamily="18" charset="0"/>
                        <a:ea typeface="Cambria Math" panose="02040503050406030204" pitchFamily="18" charset="0"/>
                      </a:rPr>
                      <m:t>−</m:t>
                    </m:r>
                    <m:r>
                      <m:rPr>
                        <m:nor/>
                      </m:rPr>
                      <a:rPr lang="en-US" i="1" dirty="0">
                        <a:latin typeface="Cambria Math" panose="02040503050406030204" pitchFamily="18" charset="0"/>
                        <a:ea typeface="Cambria Math" panose="02040503050406030204" pitchFamily="18" charset="0"/>
                      </a:rPr>
                      <m:t>x</m:t>
                    </m:r>
                    <m:r>
                      <m:rPr>
                        <m:nor/>
                      </m:rPr>
                      <a:rPr lang="en-US" baseline="-25000" dirty="0">
                        <a:latin typeface="Cambria Math" panose="02040503050406030204" pitchFamily="18" charset="0"/>
                        <a:ea typeface="Cambria Math" panose="02040503050406030204" pitchFamily="18" charset="0"/>
                      </a:rPr>
                      <m:t>i</m:t>
                    </m:r>
                    <m:r>
                      <m:rPr>
                        <m:nor/>
                      </m:rPr>
                      <a:rPr lang="en-US" dirty="0">
                        <a:latin typeface="Cambria Math" panose="02040503050406030204" pitchFamily="18" charset="0"/>
                        <a:ea typeface="Cambria Math" panose="02040503050406030204" pitchFamily="18" charset="0"/>
                      </a:rPr>
                      <m:t>’</m:t>
                    </m:r>
                    <m:r>
                      <m:rPr>
                        <m:nor/>
                      </m:rPr>
                      <a:rPr lang="el-GR" i="1" dirty="0">
                        <a:latin typeface="Cambria Math" panose="02040503050406030204" pitchFamily="18" charset="0"/>
                        <a:ea typeface="Cambria Math" panose="02040503050406030204" pitchFamily="18" charset="0"/>
                      </a:rPr>
                      <m:t>β</m:t>
                    </m:r>
                    <m:r>
                      <m:rPr>
                        <m:nor/>
                      </m:rPr>
                      <a:rPr lang="en-US" baseline="-25000" dirty="0">
                        <a:latin typeface="Cambria Math" panose="02040503050406030204" pitchFamily="18" charset="0"/>
                        <a:ea typeface="Cambria Math" panose="02040503050406030204" pitchFamily="18" charset="0"/>
                      </a:rPr>
                      <m:t>q</m:t>
                    </m:r>
                    <m:r>
                      <m:rPr>
                        <m:nor/>
                      </m:rPr>
                      <a:rPr lang="en-US" dirty="0" smtClean="0">
                        <a:latin typeface="Cambria Math" panose="02040503050406030204" pitchFamily="18" charset="0"/>
                        <a:ea typeface="Cambria Math" panose="02040503050406030204" pitchFamily="18" charset="0"/>
                      </a:rPr>
                      <m:t> </m:t>
                    </m:r>
                  </m:oMath>
                </a14:m>
                <a:endParaRPr lang="en-US" dirty="0">
                  <a:latin typeface="Cambria Math" panose="02040503050406030204" pitchFamily="18" charset="0"/>
                  <a:ea typeface="Cambria Math" panose="02040503050406030204" pitchFamily="18" charset="0"/>
                </a:endParaRPr>
              </a:p>
              <a:p>
                <a:pPr lvl="1"/>
                <a:r>
                  <a:rPr lang="en-US" altLang="zh-CN" b="0" i="1" dirty="0" smtClean="0">
                    <a:latin typeface="Cambria Math" panose="02040503050406030204" pitchFamily="18" charset="0"/>
                  </a:rPr>
                  <a:t> </a:t>
                </a:r>
                <a14:m>
                  <m:oMath xmlns:m="http://schemas.openxmlformats.org/officeDocument/2006/math">
                    <m:r>
                      <m:rPr>
                        <m:nor/>
                      </m:rPr>
                      <a:rPr lang="el-GR" i="1" dirty="0">
                        <a:latin typeface="Cambria Math" panose="02040503050406030204" pitchFamily="18" charset="0"/>
                        <a:ea typeface="Cambria Math" panose="02040503050406030204" pitchFamily="18" charset="0"/>
                      </a:rPr>
                      <m:t>β</m:t>
                    </m:r>
                    <m:r>
                      <m:rPr>
                        <m:nor/>
                      </m:rPr>
                      <a:rPr lang="en-US" baseline="-25000" dirty="0">
                        <a:latin typeface="Cambria Math" panose="02040503050406030204" pitchFamily="18" charset="0"/>
                        <a:ea typeface="Cambria Math" panose="02040503050406030204" pitchFamily="18" charset="0"/>
                      </a:rPr>
                      <m:t>q</m:t>
                    </m:r>
                  </m:oMath>
                </a14:m>
                <a:r>
                  <a:rPr lang="en-US" altLang="zh-CN" b="0" i="1" dirty="0" smtClean="0">
                    <a:latin typeface="Cambria Math" panose="02040503050406030204" pitchFamily="18" charset="0"/>
                  </a:rPr>
                  <a:t> </a:t>
                </a:r>
                <a:r>
                  <a:rPr lang="zh-CN" altLang="en-US" dirty="0" smtClean="0">
                    <a:latin typeface="Cambria Math" panose="02040503050406030204" pitchFamily="18" charset="0"/>
                  </a:rPr>
                  <a:t>为对应因变量的</a:t>
                </a:r>
                <a:r>
                  <a:rPr lang="en-US" altLang="zh-CN" dirty="0" smtClean="0">
                    <a:latin typeface="Cambria Math" panose="02040503050406030204" pitchFamily="18" charset="0"/>
                  </a:rPr>
                  <a:t>q</a:t>
                </a:r>
                <a:r>
                  <a:rPr lang="zh-CN" altLang="en-US" dirty="0" smtClean="0">
                    <a:latin typeface="Cambria Math" panose="02040503050406030204" pitchFamily="18" charset="0"/>
                  </a:rPr>
                  <a:t>分位数的一组未知参数的矢量</a:t>
                </a:r>
                <a:r>
                  <a:rPr lang="en-US" altLang="zh-CN" b="0" i="1" dirty="0" smtClean="0">
                    <a:latin typeface="Cambria Math" panose="02040503050406030204" pitchFamily="18" charset="0"/>
                  </a:rPr>
                  <a:t>     </a:t>
                </a:r>
              </a:p>
              <a:p>
                <a:r>
                  <a:rPr lang="zh-CN" altLang="en-US" dirty="0" smtClean="0">
                    <a:latin typeface="Cambria Math" panose="02040503050406030204" pitchFamily="18" charset="0"/>
                  </a:rPr>
                  <a:t>参数估计方法</a:t>
                </a:r>
                <a:endParaRPr lang="en-US" altLang="zh-CN" dirty="0" smtClean="0">
                  <a:latin typeface="Cambria Math" panose="02040503050406030204" pitchFamily="18" charset="0"/>
                </a:endParaRPr>
              </a:p>
              <a:p>
                <a:pPr lvl="1"/>
                <a:r>
                  <a:rPr lang="zh-CN" altLang="en-US" dirty="0"/>
                  <a:t>采</a:t>
                </a:r>
                <a:r>
                  <a:rPr lang="zh-CN" altLang="en-US" dirty="0" smtClean="0"/>
                  <a:t>用</a:t>
                </a:r>
                <a:r>
                  <a:rPr lang="zh-CN" altLang="en-US" dirty="0"/>
                  <a:t>非对</a:t>
                </a:r>
                <a:r>
                  <a:rPr lang="zh-CN" altLang="en-US" dirty="0" smtClean="0"/>
                  <a:t>称</a:t>
                </a:r>
                <a:r>
                  <a:rPr lang="en-US" altLang="zh-CN" dirty="0" smtClean="0"/>
                  <a:t>(q</a:t>
                </a:r>
                <a:r>
                  <a:rPr lang="zh-CN" altLang="en-US" dirty="0" smtClean="0"/>
                  <a:t>和</a:t>
                </a:r>
                <a:r>
                  <a:rPr lang="en-US" altLang="zh-CN" dirty="0" smtClean="0"/>
                  <a:t>1-q)</a:t>
                </a:r>
                <a:r>
                  <a:rPr lang="zh-CN" altLang="en-US" dirty="0" smtClean="0"/>
                  <a:t>加</a:t>
                </a:r>
                <a:r>
                  <a:rPr lang="zh-CN" altLang="en-US" dirty="0"/>
                  <a:t>权残差绝对值之和的方法估计参数</a:t>
                </a:r>
                <a:endParaRPr lang="en-US" altLang="zh-CN" dirty="0" smtClean="0">
                  <a:latin typeface="Cambria Math" panose="02040503050406030204" pitchFamily="18" charset="0"/>
                </a:endParaRPr>
              </a:p>
              <a:p>
                <a:pPr lvl="1"/>
                <a:r>
                  <a:rPr lang="zh-CN" altLang="en-US" dirty="0"/>
                  <a:t>分位数</a:t>
                </a:r>
                <a:r>
                  <a:rPr lang="zh-CN" altLang="en-US" dirty="0" smtClean="0">
                    <a:latin typeface="Cambria Math" panose="02040503050406030204" pitchFamily="18" charset="0"/>
                  </a:rPr>
                  <a:t>方程找到相应</a:t>
                </a:r>
                <a14:m>
                  <m:oMath xmlns:m="http://schemas.openxmlformats.org/officeDocument/2006/math">
                    <m:r>
                      <m:rPr>
                        <m:nor/>
                      </m:rPr>
                      <a:rPr lang="el-GR" i="1" dirty="0">
                        <a:latin typeface="Cambria Math" panose="02040503050406030204" pitchFamily="18" charset="0"/>
                        <a:ea typeface="Cambria Math" panose="02040503050406030204" pitchFamily="18" charset="0"/>
                      </a:rPr>
                      <m:t>β</m:t>
                    </m:r>
                    <m:r>
                      <m:rPr>
                        <m:nor/>
                      </m:rPr>
                      <a:rPr lang="en-US" baseline="-25000" dirty="0">
                        <a:latin typeface="Cambria Math" panose="02040503050406030204" pitchFamily="18" charset="0"/>
                        <a:ea typeface="Cambria Math" panose="02040503050406030204" pitchFamily="18" charset="0"/>
                      </a:rPr>
                      <m:t>q</m:t>
                    </m:r>
                    <m:r>
                      <m:rPr>
                        <m:nor/>
                      </m:rPr>
                      <a:rPr lang="en-US" dirty="0">
                        <a:latin typeface="Cambria Math" panose="02040503050406030204" pitchFamily="18" charset="0"/>
                        <a:ea typeface="Cambria Math" panose="02040503050406030204" pitchFamily="18" charset="0"/>
                      </a:rPr>
                      <m:t> </m:t>
                    </m:r>
                  </m:oMath>
                </a14:m>
                <a:r>
                  <a:rPr lang="zh-CN" altLang="en-US" dirty="0" smtClean="0">
                    <a:latin typeface="Cambria Math" panose="02040503050406030204" pitchFamily="18" charset="0"/>
                  </a:rPr>
                  <a:t>的值使得</a:t>
                </a:r>
                <a:endParaRPr lang="en-US" altLang="zh-CN" dirty="0" smtClean="0">
                  <a:latin typeface="Cambria Math" panose="02040503050406030204" pitchFamily="18" charset="0"/>
                </a:endParaRPr>
              </a:p>
              <a:p>
                <a:pPr marL="457200" lvl="1" indent="0">
                  <a:buNone/>
                </a:pPr>
                <a14:m>
                  <m:oMath xmlns:m="http://schemas.openxmlformats.org/officeDocument/2006/math">
                    <m:f>
                      <m:fPr>
                        <m:ctrlPr>
                          <a:rPr lang="en-US" altLang="zh-CN" i="1" smtClean="0">
                            <a:latin typeface="Cambria Math"/>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n</m:t>
                        </m:r>
                      </m:den>
                    </m:f>
                    <m:nary>
                      <m:naryPr>
                        <m:chr m:val="∑"/>
                        <m:subHide m:val="on"/>
                        <m:supHide m:val="on"/>
                        <m:ctrlPr>
                          <a:rPr lang="en-US" altLang="zh-CN" i="1" smtClean="0">
                            <a:latin typeface="Cambria Math"/>
                          </a:rPr>
                        </m:ctrlPr>
                      </m:naryPr>
                      <m:sub/>
                      <m:sup/>
                      <m:e>
                        <m:r>
                          <m:rPr>
                            <m:sty m:val="p"/>
                          </m:rPr>
                          <a:rPr lang="en-US" altLang="zh-CN" b="0" i="0" baseline="-25000" smtClean="0">
                            <a:latin typeface="Cambria Math" panose="02040503050406030204" pitchFamily="18" charset="0"/>
                          </a:rPr>
                          <m:t>i</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𝑒</m:t>
                        </m:r>
                        <m:r>
                          <m:rPr>
                            <m:sty m:val="p"/>
                          </m:rPr>
                          <a:rPr lang="en-US" altLang="zh-CN" i="1" baseline="-25000">
                            <a:latin typeface="Cambria Math" panose="02040503050406030204" pitchFamily="18" charset="0"/>
                          </a:rPr>
                          <m:t>i</m:t>
                        </m:r>
                        <m:r>
                          <a:rPr lang="en-US" altLang="zh-CN" i="1">
                            <a:latin typeface="Cambria Math" panose="02040503050406030204" pitchFamily="18" charset="0"/>
                          </a:rPr>
                          <m:t>|</m:t>
                        </m:r>
                      </m:e>
                    </m:nary>
                    <m:r>
                      <a:rPr lang="en-US" altLang="zh-CN" b="0" i="1" smtClean="0">
                        <a:latin typeface="Cambria Math" panose="02040503050406030204" pitchFamily="18" charset="0"/>
                      </a:rPr>
                      <m:t>+</m:t>
                    </m:r>
                    <m:f>
                      <m:fPr>
                        <m:ctrlPr>
                          <a:rPr lang="en-US" altLang="zh-CN" b="0" i="1" smtClean="0">
                            <a:latin typeface="Cambria Math"/>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subHide m:val="on"/>
                        <m:supHide m:val="on"/>
                        <m:ctrlPr>
                          <a:rPr lang="en-US" altLang="zh-CN" i="1">
                            <a:latin typeface="Cambria Math"/>
                          </a:rPr>
                        </m:ctrlPr>
                      </m:naryPr>
                      <m:sub/>
                      <m:sup/>
                      <m:e>
                        <m:r>
                          <m:rPr>
                            <m:sty m:val="p"/>
                          </m:rPr>
                          <a:rPr lang="en-US" altLang="zh-CN" b="0" i="0" baseline="-25000" smtClean="0">
                            <a:latin typeface="Cambria Math" panose="02040503050406030204" pitchFamily="18" charset="0"/>
                          </a:rPr>
                          <m:t>i</m:t>
                        </m:r>
                        <m:r>
                          <a:rPr lang="en-US" altLang="zh-CN" b="0" i="1" smtClean="0">
                            <a:latin typeface="Cambria Math" panose="02040503050406030204" pitchFamily="18" charset="0"/>
                          </a:rPr>
                          <m:t>(1−</m:t>
                        </m:r>
                        <m:r>
                          <a:rPr lang="en-US" altLang="zh-CN" i="1">
                            <a:latin typeface="Cambria Math" panose="02040503050406030204" pitchFamily="18" charset="0"/>
                          </a:rPr>
                          <m:t>𝑞</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𝑒</m:t>
                        </m:r>
                        <m:r>
                          <m:rPr>
                            <m:sty m:val="p"/>
                          </m:rPr>
                          <a:rPr lang="en-US" altLang="zh-CN" i="1" baseline="-25000">
                            <a:latin typeface="Cambria Math" panose="02040503050406030204" pitchFamily="18" charset="0"/>
                          </a:rPr>
                          <m:t>i</m:t>
                        </m:r>
                        <m:r>
                          <a:rPr lang="en-US" altLang="zh-CN" i="1">
                            <a:latin typeface="Cambria Math" panose="02040503050406030204" pitchFamily="18" charset="0"/>
                          </a:rPr>
                          <m:t>|</m:t>
                        </m:r>
                      </m:e>
                    </m:nary>
                  </m:oMath>
                </a14:m>
                <a:r>
                  <a:rPr lang="en-US" dirty="0" smtClean="0">
                    <a:latin typeface="Cambria Math" panose="02040503050406030204" pitchFamily="18" charset="0"/>
                    <a:ea typeface="Cambria Math" panose="02040503050406030204" pitchFamily="18" charset="0"/>
                  </a:rPr>
                  <a:t>,</a:t>
                </a:r>
                <a:r>
                  <a:rPr lang="en-US"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 </a:t>
                </a:r>
                <a:r>
                  <a:rPr lang="en-US" altLang="zh-CN" dirty="0" smtClean="0">
                    <a:latin typeface="Cambria Math" panose="02040503050406030204" pitchFamily="18" charset="0"/>
                    <a:ea typeface="Cambria Math" panose="02040503050406030204" pitchFamily="18" charset="0"/>
                  </a:rPr>
                  <a:t>0&lt;q&lt;.5, </a:t>
                </a:r>
                <a:r>
                  <a:rPr lang="zh-CN" altLang="en-US" dirty="0" smtClean="0">
                    <a:latin typeface="Cambria Math" panose="02040503050406030204" pitchFamily="18" charset="0"/>
                    <a:ea typeface="Cambria Math" panose="02040503050406030204" pitchFamily="18" charset="0"/>
                  </a:rPr>
                  <a:t>达到最小</a:t>
                </a:r>
                <a:r>
                  <a:rPr lang="zh-CN" altLang="en-US" dirty="0">
                    <a:latin typeface="Cambria Math" panose="02040503050406030204" pitchFamily="18" charset="0"/>
                    <a:ea typeface="Cambria Math" panose="02040503050406030204" pitchFamily="18" charset="0"/>
                  </a:rPr>
                  <a:t>距</a:t>
                </a:r>
                <a:r>
                  <a:rPr lang="zh-CN" altLang="en-US" dirty="0" smtClean="0">
                    <a:latin typeface="Cambria Math" panose="02040503050406030204" pitchFamily="18" charset="0"/>
                    <a:ea typeface="Cambria Math" panose="02040503050406030204" pitchFamily="18" charset="0"/>
                  </a:rPr>
                  <a:t>离值</a:t>
                </a:r>
                <a:endParaRPr lang="en-US" altLang="zh-CN" dirty="0" smtClean="0">
                  <a:latin typeface="Cambria Math" panose="02040503050406030204" pitchFamily="18" charset="0"/>
                  <a:ea typeface="Cambria Math" panose="02040503050406030204" pitchFamily="18" charset="0"/>
                </a:endParaRPr>
              </a:p>
              <a:p>
                <a:pPr lvl="1"/>
                <a:r>
                  <a:rPr lang="zh-CN" altLang="en-US" dirty="0">
                    <a:latin typeface="Cambria Math" panose="02040503050406030204" pitchFamily="18" charset="0"/>
                    <a:ea typeface="Cambria Math" panose="02040503050406030204" pitchFamily="18" charset="0"/>
                  </a:rPr>
                  <a:t>距</a:t>
                </a:r>
                <a:r>
                  <a:rPr lang="zh-CN" altLang="en-US" dirty="0" smtClean="0">
                    <a:latin typeface="Cambria Math" panose="02040503050406030204" pitchFamily="18" charset="0"/>
                    <a:ea typeface="Cambria Math" panose="02040503050406030204" pitchFamily="18" charset="0"/>
                  </a:rPr>
                  <a:t>离值分两部分即小于</a:t>
                </a:r>
                <a:r>
                  <a:rPr lang="en-US" altLang="zh-CN" dirty="0" smtClean="0">
                    <a:latin typeface="Cambria Math" panose="02040503050406030204" pitchFamily="18" charset="0"/>
                    <a:ea typeface="Cambria Math" panose="02040503050406030204" pitchFamily="18" charset="0"/>
                  </a:rPr>
                  <a:t>q</a:t>
                </a:r>
                <a:r>
                  <a:rPr lang="zh-CN" altLang="en-US" dirty="0" smtClean="0">
                    <a:latin typeface="Cambria Math" panose="02040503050406030204" pitchFamily="18" charset="0"/>
                    <a:ea typeface="Cambria Math" panose="02040503050406030204" pitchFamily="18" charset="0"/>
                  </a:rPr>
                  <a:t>级分位数的距离和大于分位数的距离，故最小距离为最小平均距离。</a:t>
                </a:r>
                <a:endParaRPr lang="en-US" altLang="zh-CN" dirty="0" smtClean="0">
                  <a:latin typeface="Cambria Math" panose="02040503050406030204" pitchFamily="18" charset="0"/>
                  <a:ea typeface="Cambria Math" panose="02040503050406030204" pitchFamily="18" charset="0"/>
                </a:endParaRPr>
              </a:p>
              <a:p>
                <a:pPr lvl="1"/>
                <a:r>
                  <a:rPr lang="en-US" altLang="zh-CN" dirty="0" smtClean="0">
                    <a:latin typeface="Cambria Math" panose="02040503050406030204" pitchFamily="18" charset="0"/>
                    <a:ea typeface="Cambria Math" panose="02040503050406030204" pitchFamily="18" charset="0"/>
                  </a:rPr>
                  <a:t>q</a:t>
                </a:r>
                <a:r>
                  <a:rPr lang="zh-CN" altLang="en-US" dirty="0" smtClean="0">
                    <a:latin typeface="Cambria Math" panose="02040503050406030204" pitchFamily="18" charset="0"/>
                    <a:ea typeface="Cambria Math" panose="02040503050406030204" pitchFamily="18" charset="0"/>
                  </a:rPr>
                  <a:t>和</a:t>
                </a:r>
                <a:r>
                  <a:rPr lang="en-US" altLang="zh-CN" dirty="0" smtClean="0">
                    <a:latin typeface="Cambria Math" panose="02040503050406030204" pitchFamily="18" charset="0"/>
                    <a:ea typeface="Cambria Math" panose="02040503050406030204" pitchFamily="18" charset="0"/>
                  </a:rPr>
                  <a:t>(1 – q)</a:t>
                </a:r>
                <a:r>
                  <a:rPr lang="zh-CN" altLang="en-US" b="0" dirty="0" smtClean="0">
                    <a:latin typeface="Cambria Math" panose="02040503050406030204" pitchFamily="18" charset="0"/>
                    <a:ea typeface="Cambria Math" panose="02040503050406030204" pitchFamily="18" charset="0"/>
                  </a:rPr>
                  <a:t>可理解为赋予对应距离的权重值</a:t>
                </a:r>
                <a:endParaRPr lang="en-US" altLang="zh-CN" b="0" dirty="0" smtClean="0">
                  <a:latin typeface="Cambria Math" panose="02040503050406030204" pitchFamily="18" charset="0"/>
                  <a:ea typeface="Cambria Math" panose="02040503050406030204" pitchFamily="18" charset="0"/>
                </a:endParaRPr>
              </a:p>
              <a:p>
                <a:pPr lvl="1"/>
                <a:r>
                  <a:rPr lang="zh-CN" altLang="en-US" dirty="0">
                    <a:latin typeface="Cambria Math" panose="02040503050406030204" pitchFamily="18" charset="0"/>
                    <a:ea typeface="Cambria Math" panose="02040503050406030204" pitchFamily="18" charset="0"/>
                  </a:rPr>
                  <a:t>多</a:t>
                </a:r>
                <a:r>
                  <a:rPr lang="zh-CN" altLang="en-US" dirty="0" smtClean="0">
                    <a:latin typeface="Cambria Math" panose="02040503050406030204" pitchFamily="18" charset="0"/>
                    <a:ea typeface="Cambria Math" panose="02040503050406030204" pitchFamily="18" charset="0"/>
                  </a:rPr>
                  <a:t>种算法已发明</a:t>
                </a:r>
                <a:endParaRPr lang="en-US" altLang="zh-CN" b="0" dirty="0">
                  <a:latin typeface="Cambria Math" panose="02040503050406030204" pitchFamily="18" charset="0"/>
                </a:endParaRPr>
              </a:p>
              <a:p>
                <a:endParaRPr lang="en-US" altLang="zh-CN" dirty="0" smtClean="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4968" y="1600200"/>
                <a:ext cx="8391832" cy="4756150"/>
              </a:xfrm>
              <a:blipFill>
                <a:blip r:embed="rId2"/>
                <a:stretch>
                  <a:fillRect l="-1235" t="-2564" r="-9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B6FFC99-5D42-9C46-8C24-A3E6A75CD3D4}" type="slidenum">
              <a:rPr lang="en-US" smtClean="0"/>
              <a:t>20</a:t>
            </a:fld>
            <a:endParaRPr lang="en-US" dirty="0"/>
          </a:p>
        </p:txBody>
      </p:sp>
      <p:sp>
        <p:nvSpPr>
          <p:cNvPr id="5" name="TextBox 4"/>
          <p:cNvSpPr txBox="1"/>
          <p:nvPr/>
        </p:nvSpPr>
        <p:spPr>
          <a:xfrm>
            <a:off x="4114800" y="2974206"/>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595237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例一模拟数据</a:t>
            </a:r>
            <a:endParaRPr lang="en-US" dirty="0"/>
          </a:p>
        </p:txBody>
      </p:sp>
      <p:sp>
        <p:nvSpPr>
          <p:cNvPr id="3" name="Content Placeholder 2"/>
          <p:cNvSpPr>
            <a:spLocks noGrp="1"/>
          </p:cNvSpPr>
          <p:nvPr>
            <p:ph idx="1"/>
          </p:nvPr>
        </p:nvSpPr>
        <p:spPr>
          <a:xfrm>
            <a:off x="457200" y="1600199"/>
            <a:ext cx="8229600" cy="5021981"/>
          </a:xfrm>
        </p:spPr>
        <p:txBody>
          <a:bodyPr>
            <a:normAutofit fontScale="62500" lnSpcReduction="20000"/>
          </a:bodyPr>
          <a:lstStyle/>
          <a:p>
            <a:r>
              <a:rPr lang="zh-CN" altLang="en-US" dirty="0" smtClean="0"/>
              <a:t>线性方程</a:t>
            </a:r>
            <a:endParaRPr lang="en-US" altLang="zh-CN" dirty="0" smtClean="0"/>
          </a:p>
          <a:p>
            <a:pPr lvl="1"/>
            <a:r>
              <a:rPr lang="en-US" dirty="0"/>
              <a:t> </a:t>
            </a:r>
            <a:r>
              <a:rPr lang="en-US" dirty="0" smtClean="0"/>
              <a:t> </a:t>
            </a:r>
            <a:r>
              <a:rPr lang="en-US" altLang="zh-CN" dirty="0" err="1" smtClean="0"/>
              <a:t>y</a:t>
            </a:r>
            <a:r>
              <a:rPr lang="en-US" altLang="zh-CN" baseline="-25000" dirty="0" err="1" smtClean="0"/>
              <a:t>i</a:t>
            </a:r>
            <a:r>
              <a:rPr lang="en-US" altLang="zh-CN" dirty="0" smtClean="0"/>
              <a:t> = 4 + 2x</a:t>
            </a:r>
            <a:r>
              <a:rPr lang="en-US" altLang="zh-CN" baseline="-25000" dirty="0" smtClean="0"/>
              <a:t>i</a:t>
            </a:r>
            <a:r>
              <a:rPr lang="en-US" altLang="zh-CN" dirty="0" smtClean="0"/>
              <a:t> + </a:t>
            </a:r>
            <a:r>
              <a:rPr lang="en-US" altLang="zh-CN" dirty="0" err="1" smtClean="0"/>
              <a:t>e</a:t>
            </a:r>
            <a:r>
              <a:rPr lang="en-US" altLang="zh-CN" baseline="-25000" dirty="0" err="1" smtClean="0"/>
              <a:t>i</a:t>
            </a:r>
            <a:r>
              <a:rPr lang="en-US" altLang="zh-CN" dirty="0" smtClean="0"/>
              <a:t>    </a:t>
            </a:r>
            <a:r>
              <a:rPr lang="en-US" altLang="zh-CN" dirty="0" err="1" smtClean="0"/>
              <a:t>e</a:t>
            </a:r>
            <a:r>
              <a:rPr lang="en-US" altLang="zh-CN" baseline="-25000" dirty="0" err="1" smtClean="0"/>
              <a:t>i</a:t>
            </a:r>
            <a:r>
              <a:rPr lang="en-US" altLang="zh-CN" dirty="0" err="1" smtClean="0">
                <a:latin typeface="Lucida Sans Unicode" panose="020B0602030504020204" pitchFamily="34" charset="0"/>
                <a:cs typeface="Lucida Sans Unicode" panose="020B0602030504020204" pitchFamily="34" charset="0"/>
              </a:rPr>
              <a:t>∼N</a:t>
            </a:r>
            <a:r>
              <a:rPr lang="en-US" altLang="zh-CN" dirty="0">
                <a:latin typeface="Lucida Sans Unicode" panose="020B0602030504020204" pitchFamily="34" charset="0"/>
                <a:cs typeface="Lucida Sans Unicode" panose="020B0602030504020204" pitchFamily="34" charset="0"/>
              </a:rPr>
              <a:t>[</a:t>
            </a:r>
            <a:r>
              <a:rPr lang="en-US" altLang="zh-CN" dirty="0" smtClean="0">
                <a:latin typeface="Lucida Sans Unicode" panose="020B0602030504020204" pitchFamily="34" charset="0"/>
                <a:cs typeface="Lucida Sans Unicode" panose="020B0602030504020204" pitchFamily="34" charset="0"/>
              </a:rPr>
              <a:t>0, (x</a:t>
            </a:r>
            <a:r>
              <a:rPr lang="en-US" altLang="zh-CN" baseline="-25000" dirty="0" smtClean="0">
                <a:latin typeface="Lucida Sans Unicode" panose="020B0602030504020204" pitchFamily="34" charset="0"/>
                <a:cs typeface="Lucida Sans Unicode" panose="020B0602030504020204" pitchFamily="34" charset="0"/>
              </a:rPr>
              <a:t>i</a:t>
            </a:r>
            <a:r>
              <a:rPr lang="en-US" altLang="zh-CN" dirty="0" smtClean="0">
                <a:latin typeface="Lucida Sans Unicode" panose="020B0602030504020204" pitchFamily="34" charset="0"/>
                <a:cs typeface="Lucida Sans Unicode" panose="020B0602030504020204" pitchFamily="34" charset="0"/>
              </a:rPr>
              <a:t>+0.5)</a:t>
            </a:r>
            <a:r>
              <a:rPr lang="en-US" altLang="zh-CN" baseline="30000" dirty="0" smtClean="0">
                <a:latin typeface="Lucida Sans Unicode" panose="020B0602030504020204" pitchFamily="34" charset="0"/>
                <a:cs typeface="Lucida Sans Unicode" panose="020B0602030504020204" pitchFamily="34" charset="0"/>
              </a:rPr>
              <a:t>2</a:t>
            </a:r>
            <a:r>
              <a:rPr lang="en-US" altLang="zh-CN" dirty="0" smtClean="0">
                <a:latin typeface="Lucida Sans Unicode" panose="020B0602030504020204" pitchFamily="34" charset="0"/>
                <a:cs typeface="Lucida Sans Unicode" panose="020B0602030504020204" pitchFamily="34" charset="0"/>
              </a:rPr>
              <a:t>]</a:t>
            </a:r>
            <a:endParaRPr lang="en-US" dirty="0" smtClean="0"/>
          </a:p>
          <a:p>
            <a:pPr marL="0" indent="0">
              <a:buNone/>
            </a:pPr>
            <a:r>
              <a:rPr lang="en-US" b="1" dirty="0" smtClean="0"/>
              <a:t>data</a:t>
            </a:r>
            <a:r>
              <a:rPr lang="en-US" dirty="0" smtClean="0"/>
              <a:t> </a:t>
            </a:r>
            <a:r>
              <a:rPr lang="en-US" dirty="0"/>
              <a:t>a;</a:t>
            </a:r>
          </a:p>
          <a:p>
            <a:pPr marL="0" indent="0">
              <a:buNone/>
            </a:pPr>
            <a:r>
              <a:rPr lang="en-US" dirty="0"/>
              <a:t>do </a:t>
            </a:r>
            <a:r>
              <a:rPr lang="en-US" dirty="0" err="1"/>
              <a:t>i</a:t>
            </a:r>
            <a:r>
              <a:rPr lang="en-US" dirty="0"/>
              <a:t>=</a:t>
            </a:r>
            <a:r>
              <a:rPr lang="en-US" b="1" dirty="0"/>
              <a:t>1</a:t>
            </a:r>
            <a:r>
              <a:rPr lang="en-US" dirty="0"/>
              <a:t> to </a:t>
            </a:r>
            <a:r>
              <a:rPr lang="en-US" b="1" dirty="0"/>
              <a:t>1000</a:t>
            </a:r>
            <a:r>
              <a:rPr lang="en-US" dirty="0"/>
              <a:t>;</a:t>
            </a:r>
          </a:p>
          <a:p>
            <a:pPr marL="0" indent="0">
              <a:buNone/>
            </a:pPr>
            <a:r>
              <a:rPr lang="en-US" dirty="0"/>
              <a:t>x=</a:t>
            </a:r>
            <a:r>
              <a:rPr lang="en-US" dirty="0" err="1"/>
              <a:t>ranuni</a:t>
            </a:r>
            <a:r>
              <a:rPr lang="en-US" dirty="0"/>
              <a:t>(</a:t>
            </a:r>
            <a:r>
              <a:rPr lang="en-US" b="1" dirty="0"/>
              <a:t>0</a:t>
            </a:r>
            <a:r>
              <a:rPr lang="en-US" dirty="0" smtClean="0"/>
              <a:t>);  </a:t>
            </a:r>
            <a:r>
              <a:rPr lang="zh-CN" altLang="en-US" dirty="0" smtClean="0"/>
              <a:t>*在</a:t>
            </a:r>
            <a:r>
              <a:rPr lang="zh-CN" altLang="en-US" dirty="0" smtClean="0">
                <a:solidFill>
                  <a:srgbClr val="212121"/>
                </a:solidFill>
                <a:ea typeface="inherit"/>
              </a:rPr>
              <a:t>区</a:t>
            </a:r>
            <a:r>
              <a:rPr lang="zh-CN" altLang="en-US" dirty="0">
                <a:solidFill>
                  <a:srgbClr val="212121"/>
                </a:solidFill>
                <a:ea typeface="inherit"/>
              </a:rPr>
              <a:t>间（</a:t>
            </a:r>
            <a:r>
              <a:rPr lang="en-US" altLang="zh-CN" dirty="0">
                <a:solidFill>
                  <a:srgbClr val="212121"/>
                </a:solidFill>
                <a:ea typeface="inherit"/>
              </a:rPr>
              <a:t>0,1</a:t>
            </a:r>
            <a:r>
              <a:rPr lang="zh-CN" altLang="en-US" dirty="0">
                <a:solidFill>
                  <a:srgbClr val="212121"/>
                </a:solidFill>
                <a:ea typeface="inherit"/>
              </a:rPr>
              <a:t>）上的均匀分</a:t>
            </a:r>
            <a:r>
              <a:rPr lang="zh-CN" altLang="en-US" dirty="0" smtClean="0">
                <a:solidFill>
                  <a:srgbClr val="212121"/>
                </a:solidFill>
                <a:ea typeface="inherit"/>
              </a:rPr>
              <a:t>布随机变量；</a:t>
            </a:r>
            <a:r>
              <a:rPr lang="zh-CN" altLang="en-US" sz="800" dirty="0" smtClean="0"/>
              <a:t> </a:t>
            </a:r>
            <a:endParaRPr lang="en-US" dirty="0"/>
          </a:p>
          <a:p>
            <a:pPr marL="0" indent="0">
              <a:buNone/>
            </a:pPr>
            <a:r>
              <a:rPr lang="en-US" dirty="0"/>
              <a:t>u=(x+</a:t>
            </a:r>
            <a:r>
              <a:rPr lang="en-US" b="1" dirty="0"/>
              <a:t>.5</a:t>
            </a:r>
            <a:r>
              <a:rPr lang="en-US" dirty="0"/>
              <a:t>)*</a:t>
            </a:r>
            <a:r>
              <a:rPr lang="en-US" dirty="0" err="1"/>
              <a:t>rannor</a:t>
            </a:r>
            <a:r>
              <a:rPr lang="en-US" dirty="0"/>
              <a:t>(</a:t>
            </a:r>
            <a:r>
              <a:rPr lang="en-US" b="1" dirty="0"/>
              <a:t>0</a:t>
            </a:r>
            <a:r>
              <a:rPr lang="en-US" dirty="0" smtClean="0"/>
              <a:t>);  </a:t>
            </a:r>
            <a:endParaRPr lang="en-US" dirty="0"/>
          </a:p>
          <a:p>
            <a:pPr marL="0" indent="0">
              <a:buNone/>
            </a:pPr>
            <a:r>
              <a:rPr lang="en-US" dirty="0"/>
              <a:t>y=</a:t>
            </a:r>
            <a:r>
              <a:rPr lang="en-US" b="1" dirty="0"/>
              <a:t>4</a:t>
            </a:r>
            <a:r>
              <a:rPr lang="en-US" dirty="0"/>
              <a:t>+</a:t>
            </a:r>
            <a:r>
              <a:rPr lang="en-US" b="1" dirty="0"/>
              <a:t>2</a:t>
            </a:r>
            <a:r>
              <a:rPr lang="en-US" dirty="0"/>
              <a:t>*</a:t>
            </a:r>
            <a:r>
              <a:rPr lang="en-US" dirty="0" err="1"/>
              <a:t>x+u</a:t>
            </a:r>
            <a:r>
              <a:rPr lang="en-US" dirty="0"/>
              <a:t>;</a:t>
            </a:r>
          </a:p>
          <a:p>
            <a:pPr marL="0" indent="0">
              <a:buNone/>
            </a:pPr>
            <a:r>
              <a:rPr lang="en-US" dirty="0"/>
              <a:t>output;</a:t>
            </a:r>
          </a:p>
          <a:p>
            <a:pPr marL="0" indent="0">
              <a:buNone/>
            </a:pPr>
            <a:r>
              <a:rPr lang="en-US" dirty="0"/>
              <a:t>end;</a:t>
            </a:r>
          </a:p>
          <a:p>
            <a:pPr marL="0" indent="0">
              <a:buNone/>
            </a:pPr>
            <a:r>
              <a:rPr lang="en-US" b="1" dirty="0"/>
              <a:t>Run</a:t>
            </a:r>
            <a:r>
              <a:rPr lang="en-US" dirty="0" smtClean="0"/>
              <a:t>;</a:t>
            </a:r>
          </a:p>
          <a:p>
            <a:pPr marL="0" indent="0">
              <a:buNone/>
            </a:pPr>
            <a:r>
              <a:rPr lang="en-US" b="1" dirty="0" err="1"/>
              <a:t>proc</a:t>
            </a:r>
            <a:r>
              <a:rPr lang="en-US" dirty="0"/>
              <a:t> </a:t>
            </a:r>
            <a:r>
              <a:rPr lang="en-US" b="1" dirty="0" err="1"/>
              <a:t>reg</a:t>
            </a:r>
            <a:r>
              <a:rPr lang="en-US" dirty="0"/>
              <a:t> data=a; </a:t>
            </a:r>
            <a:endParaRPr lang="en-US" dirty="0" smtClean="0"/>
          </a:p>
          <a:p>
            <a:pPr marL="0" indent="0">
              <a:buNone/>
            </a:pPr>
            <a:r>
              <a:rPr lang="en-US" dirty="0"/>
              <a:t> </a:t>
            </a:r>
            <a:r>
              <a:rPr lang="en-US" dirty="0" smtClean="0"/>
              <a:t> model </a:t>
            </a:r>
            <a:r>
              <a:rPr lang="en-US" dirty="0"/>
              <a:t>y=x; </a:t>
            </a:r>
            <a:r>
              <a:rPr lang="en-US" b="1" dirty="0"/>
              <a:t>run</a:t>
            </a:r>
            <a:r>
              <a:rPr lang="en-US" dirty="0"/>
              <a:t>;</a:t>
            </a:r>
          </a:p>
          <a:p>
            <a:pPr marL="0" indent="0">
              <a:buNone/>
            </a:pPr>
            <a:r>
              <a:rPr lang="en-US" b="1" dirty="0" err="1"/>
              <a:t>proc</a:t>
            </a:r>
            <a:r>
              <a:rPr lang="en-US" dirty="0"/>
              <a:t> </a:t>
            </a:r>
            <a:r>
              <a:rPr lang="en-US" b="1" dirty="0" err="1"/>
              <a:t>quantreg</a:t>
            </a:r>
            <a:r>
              <a:rPr lang="en-US" dirty="0"/>
              <a:t> data=a ci=resampling</a:t>
            </a:r>
          </a:p>
          <a:p>
            <a:pPr marL="0" indent="0">
              <a:buNone/>
            </a:pPr>
            <a:r>
              <a:rPr lang="en-US" dirty="0"/>
              <a:t>                plots=(</a:t>
            </a:r>
            <a:r>
              <a:rPr lang="en-US" dirty="0" err="1"/>
              <a:t>rdplot</a:t>
            </a:r>
            <a:r>
              <a:rPr lang="en-US" dirty="0"/>
              <a:t> </a:t>
            </a:r>
            <a:r>
              <a:rPr lang="en-US" dirty="0" err="1"/>
              <a:t>ddplot</a:t>
            </a:r>
            <a:r>
              <a:rPr lang="en-US" dirty="0"/>
              <a:t> </a:t>
            </a:r>
            <a:r>
              <a:rPr lang="en-US" dirty="0" err="1"/>
              <a:t>reshistogram</a:t>
            </a:r>
            <a:r>
              <a:rPr lang="en-US" dirty="0"/>
              <a:t>);</a:t>
            </a:r>
          </a:p>
          <a:p>
            <a:pPr marL="0" indent="0">
              <a:buNone/>
            </a:pPr>
            <a:r>
              <a:rPr lang="es-ES" dirty="0"/>
              <a:t>   </a:t>
            </a:r>
            <a:r>
              <a:rPr lang="es-ES" dirty="0" err="1"/>
              <a:t>model</a:t>
            </a:r>
            <a:r>
              <a:rPr lang="es-ES" dirty="0"/>
              <a:t> y = x /</a:t>
            </a:r>
            <a:r>
              <a:rPr lang="es-ES" dirty="0" err="1"/>
              <a:t>quantile</a:t>
            </a:r>
            <a:r>
              <a:rPr lang="es-ES" dirty="0"/>
              <a:t>=</a:t>
            </a:r>
            <a:r>
              <a:rPr lang="es-ES" b="1" dirty="0"/>
              <a:t>0.01</a:t>
            </a:r>
            <a:r>
              <a:rPr lang="es-ES" dirty="0"/>
              <a:t> </a:t>
            </a:r>
            <a:r>
              <a:rPr lang="es-ES" b="1" dirty="0"/>
              <a:t>0.1</a:t>
            </a:r>
            <a:r>
              <a:rPr lang="es-ES" dirty="0"/>
              <a:t> </a:t>
            </a:r>
            <a:r>
              <a:rPr lang="es-ES" b="1" dirty="0"/>
              <a:t>0.25</a:t>
            </a:r>
            <a:r>
              <a:rPr lang="es-ES" dirty="0"/>
              <a:t> </a:t>
            </a:r>
            <a:r>
              <a:rPr lang="es-ES" b="1" dirty="0"/>
              <a:t>0.5</a:t>
            </a:r>
            <a:r>
              <a:rPr lang="es-ES" dirty="0"/>
              <a:t> </a:t>
            </a:r>
            <a:r>
              <a:rPr lang="es-ES" b="1" dirty="0"/>
              <a:t>0.75</a:t>
            </a:r>
            <a:r>
              <a:rPr lang="es-ES" dirty="0"/>
              <a:t> </a:t>
            </a:r>
            <a:r>
              <a:rPr lang="es-ES" b="1" dirty="0"/>
              <a:t>0.9</a:t>
            </a:r>
            <a:r>
              <a:rPr lang="es-ES" dirty="0"/>
              <a:t> </a:t>
            </a:r>
            <a:r>
              <a:rPr lang="es-ES" b="1" dirty="0"/>
              <a:t>0.99</a:t>
            </a:r>
            <a:r>
              <a:rPr lang="es-ES" dirty="0"/>
              <a:t>; </a:t>
            </a:r>
          </a:p>
          <a:p>
            <a:pPr marL="0" indent="0">
              <a:buNone/>
            </a:pPr>
            <a:r>
              <a:rPr lang="en-US" b="1" dirty="0"/>
              <a:t>run</a:t>
            </a:r>
            <a:r>
              <a:rPr lang="en-US" dirty="0"/>
              <a:t>;</a:t>
            </a:r>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21</a:t>
            </a:fld>
            <a:endParaRPr lang="en-US"/>
          </a:p>
        </p:txBody>
      </p:sp>
    </p:spTree>
    <p:extLst>
      <p:ext uri="{BB962C8B-B14F-4D97-AF65-F5344CB8AC3E}">
        <p14:creationId xmlns:p14="http://schemas.microsoft.com/office/powerpoint/2010/main" val="7860328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008"/>
            <a:ext cx="8229600" cy="1106979"/>
          </a:xfrm>
        </p:spPr>
        <p:txBody>
          <a:bodyPr>
            <a:normAutofit/>
          </a:bodyPr>
          <a:lstStyle/>
          <a:p>
            <a:r>
              <a:rPr lang="zh-CN" altLang="en-US" sz="3600" dirty="0" smtClean="0"/>
              <a:t>普通线</a:t>
            </a:r>
            <a:r>
              <a:rPr lang="zh-CN" altLang="en-US" sz="3600" dirty="0"/>
              <a:t>性</a:t>
            </a:r>
            <a:r>
              <a:rPr lang="zh-CN" altLang="en-US" sz="3600" dirty="0" smtClean="0"/>
              <a:t>回归与分位数回归结果</a:t>
            </a:r>
            <a:endParaRPr lang="en-US" sz="3600" dirty="0"/>
          </a:p>
        </p:txBody>
      </p:sp>
      <p:sp>
        <p:nvSpPr>
          <p:cNvPr id="3" name="Content Placeholder 2"/>
          <p:cNvSpPr>
            <a:spLocks noGrp="1"/>
          </p:cNvSpPr>
          <p:nvPr>
            <p:ph idx="1"/>
          </p:nvPr>
        </p:nvSpPr>
        <p:spPr>
          <a:xfrm>
            <a:off x="457200" y="1405035"/>
            <a:ext cx="8229600" cy="1395917"/>
          </a:xfrm>
        </p:spPr>
        <p:txBody>
          <a:bodyPr>
            <a:normAutofit/>
          </a:bodyPr>
          <a:lstStyle/>
          <a:p>
            <a:r>
              <a:rPr lang="zh-CN" altLang="en-US" sz="2400" dirty="0"/>
              <a:t>普通</a:t>
            </a:r>
            <a:r>
              <a:rPr lang="zh-CN" altLang="en-US" sz="2400" dirty="0" smtClean="0"/>
              <a:t>线</a:t>
            </a:r>
            <a:r>
              <a:rPr lang="zh-CN" altLang="en-US" sz="2400" dirty="0"/>
              <a:t>性</a:t>
            </a:r>
            <a:r>
              <a:rPr lang="zh-CN" altLang="en-US" sz="2400" dirty="0" smtClean="0"/>
              <a:t>回归</a:t>
            </a:r>
            <a:r>
              <a:rPr lang="zh-CN" altLang="en-US" sz="2400" dirty="0"/>
              <a:t>方程</a:t>
            </a:r>
            <a:r>
              <a:rPr lang="zh-CN" altLang="en-US" sz="2400" dirty="0" smtClean="0"/>
              <a:t>的结果与中位数回归方程结果类似。</a:t>
            </a:r>
            <a:endParaRPr lang="en-US" altLang="zh-CN" sz="2400" dirty="0" smtClean="0"/>
          </a:p>
          <a:p>
            <a:r>
              <a:rPr lang="zh-CN" altLang="en-US" sz="2400" dirty="0" smtClean="0"/>
              <a:t>但与其它分位数</a:t>
            </a:r>
            <a:r>
              <a:rPr lang="zh-CN" altLang="en-US" sz="2400" dirty="0"/>
              <a:t>回归方程</a:t>
            </a:r>
            <a:r>
              <a:rPr lang="zh-CN" altLang="en-US" sz="2400" dirty="0" smtClean="0"/>
              <a:t>的参数和标准误估计值有差别</a:t>
            </a:r>
            <a:endParaRPr lang="en-US" altLang="zh-CN" sz="2400" dirty="0" smtClean="0"/>
          </a:p>
          <a:p>
            <a:endParaRPr lang="en-US" altLang="zh-CN" sz="2400" dirty="0" smtClean="0"/>
          </a:p>
        </p:txBody>
      </p:sp>
      <p:sp>
        <p:nvSpPr>
          <p:cNvPr id="4" name="Slide Number Placeholder 3"/>
          <p:cNvSpPr>
            <a:spLocks noGrp="1"/>
          </p:cNvSpPr>
          <p:nvPr>
            <p:ph type="sldNum" sz="quarter" idx="12"/>
          </p:nvPr>
        </p:nvSpPr>
        <p:spPr/>
        <p:txBody>
          <a:bodyPr/>
          <a:lstStyle/>
          <a:p>
            <a:fld id="{6B6FFC99-5D42-9C46-8C24-A3E6A75CD3D4}" type="slidenum">
              <a:rPr lang="en-US" smtClean="0"/>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62638182"/>
              </p:ext>
            </p:extLst>
          </p:nvPr>
        </p:nvGraphicFramePr>
        <p:xfrm>
          <a:off x="370561" y="4500528"/>
          <a:ext cx="8268126" cy="1651000"/>
        </p:xfrm>
        <a:graphic>
          <a:graphicData uri="http://schemas.openxmlformats.org/drawingml/2006/table">
            <a:tbl>
              <a:tblPr firstRow="1" bandRow="1">
                <a:tableStyleId>{5C22544A-7EE6-4342-B048-85BDC9FD1C3A}</a:tableStyleId>
              </a:tblPr>
              <a:tblGrid>
                <a:gridCol w="692468">
                  <a:extLst>
                    <a:ext uri="{9D8B030D-6E8A-4147-A177-3AD203B41FA5}">
                      <a16:colId xmlns:a16="http://schemas.microsoft.com/office/drawing/2014/main" xmlns="" val="3846316692"/>
                    </a:ext>
                  </a:extLst>
                </a:gridCol>
                <a:gridCol w="1616393">
                  <a:extLst>
                    <a:ext uri="{9D8B030D-6E8A-4147-A177-3AD203B41FA5}">
                      <a16:colId xmlns:a16="http://schemas.microsoft.com/office/drawing/2014/main" xmlns="" val="1874662396"/>
                    </a:ext>
                  </a:extLst>
                </a:gridCol>
                <a:gridCol w="1254443">
                  <a:extLst>
                    <a:ext uri="{9D8B030D-6E8A-4147-A177-3AD203B41FA5}">
                      <a16:colId xmlns:a16="http://schemas.microsoft.com/office/drawing/2014/main" xmlns="" val="162489077"/>
                    </a:ext>
                  </a:extLst>
                </a:gridCol>
                <a:gridCol w="784137">
                  <a:extLst>
                    <a:ext uri="{9D8B030D-6E8A-4147-A177-3AD203B41FA5}">
                      <a16:colId xmlns:a16="http://schemas.microsoft.com/office/drawing/2014/main" xmlns="" val="595132726"/>
                    </a:ext>
                  </a:extLst>
                </a:gridCol>
                <a:gridCol w="784137">
                  <a:extLst>
                    <a:ext uri="{9D8B030D-6E8A-4147-A177-3AD203B41FA5}">
                      <a16:colId xmlns:a16="http://schemas.microsoft.com/office/drawing/2014/main" xmlns="" val="4000335855"/>
                    </a:ext>
                  </a:extLst>
                </a:gridCol>
                <a:gridCol w="784137">
                  <a:extLst>
                    <a:ext uri="{9D8B030D-6E8A-4147-A177-3AD203B41FA5}">
                      <a16:colId xmlns:a16="http://schemas.microsoft.com/office/drawing/2014/main" xmlns="" val="2826952870"/>
                    </a:ext>
                  </a:extLst>
                </a:gridCol>
                <a:gridCol w="784137">
                  <a:extLst>
                    <a:ext uri="{9D8B030D-6E8A-4147-A177-3AD203B41FA5}">
                      <a16:colId xmlns:a16="http://schemas.microsoft.com/office/drawing/2014/main" xmlns="" val="1313202396"/>
                    </a:ext>
                  </a:extLst>
                </a:gridCol>
                <a:gridCol w="784137">
                  <a:extLst>
                    <a:ext uri="{9D8B030D-6E8A-4147-A177-3AD203B41FA5}">
                      <a16:colId xmlns:a16="http://schemas.microsoft.com/office/drawing/2014/main" xmlns="" val="1399020030"/>
                    </a:ext>
                  </a:extLst>
                </a:gridCol>
                <a:gridCol w="784137">
                  <a:extLst>
                    <a:ext uri="{9D8B030D-6E8A-4147-A177-3AD203B41FA5}">
                      <a16:colId xmlns:a16="http://schemas.microsoft.com/office/drawing/2014/main" xmlns="" val="3399997299"/>
                    </a:ext>
                  </a:extLst>
                </a:gridCol>
              </a:tblGrid>
              <a:tr h="370840">
                <a:tc>
                  <a:txBody>
                    <a:bodyPr/>
                    <a:lstStyle/>
                    <a:p>
                      <a:r>
                        <a:rPr lang="en-US" altLang="zh-CN" dirty="0" smtClean="0"/>
                        <a:t>Y</a:t>
                      </a:r>
                      <a:endParaRPr lang="en-US" dirty="0"/>
                    </a:p>
                  </a:txBody>
                  <a:tcPr/>
                </a:tc>
                <a:tc>
                  <a:txBody>
                    <a:bodyPr/>
                    <a:lstStyle/>
                    <a:p>
                      <a:r>
                        <a:rPr lang="zh-CN" altLang="en-US" dirty="0" smtClean="0"/>
                        <a:t>普通线性回归</a:t>
                      </a:r>
                      <a:endParaRPr lang="en-US" dirty="0"/>
                    </a:p>
                  </a:txBody>
                  <a:tcPr/>
                </a:tc>
                <a:tc>
                  <a:txBody>
                    <a:bodyPr/>
                    <a:lstStyle/>
                    <a:p>
                      <a:r>
                        <a:rPr lang="en-US" altLang="zh-CN" dirty="0" smtClean="0"/>
                        <a:t>Q1</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Q10</a:t>
                      </a:r>
                      <a:endParaRPr lang="en-US"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Q25</a:t>
                      </a:r>
                      <a:endParaRPr lang="en-US"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Q50</a:t>
                      </a:r>
                      <a:endParaRPr lang="en-US"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Q75</a:t>
                      </a:r>
                      <a:endParaRPr lang="en-US"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Q90</a:t>
                      </a:r>
                      <a:endParaRPr lang="en-US" dirty="0" smtClean="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smtClean="0"/>
                        <a:t>Q99</a:t>
                      </a:r>
                      <a:endParaRPr lang="en-US" dirty="0" smtClean="0"/>
                    </a:p>
                  </a:txBody>
                  <a:tcPr/>
                </a:tc>
                <a:extLst>
                  <a:ext uri="{0D108BD9-81ED-4DB2-BD59-A6C34878D82A}">
                    <a16:rowId xmlns:a16="http://schemas.microsoft.com/office/drawing/2014/main" xmlns="" val="3671126184"/>
                  </a:ext>
                </a:extLst>
              </a:tr>
              <a:tr h="370840">
                <a:tc>
                  <a:txBody>
                    <a:bodyPr/>
                    <a:lstStyle/>
                    <a:p>
                      <a:r>
                        <a:rPr lang="zh-CN" altLang="en-US" dirty="0" smtClean="0"/>
                        <a:t>截距</a:t>
                      </a:r>
                      <a:endParaRPr lang="en-US" dirty="0"/>
                    </a:p>
                  </a:txBody>
                  <a:tcPr/>
                </a:tc>
                <a:tc>
                  <a:txBody>
                    <a:bodyPr/>
                    <a:lstStyle/>
                    <a:p>
                      <a:pPr algn="ctr"/>
                      <a:r>
                        <a:rPr lang="en-US" altLang="zh-CN" dirty="0" smtClean="0">
                          <a:solidFill>
                            <a:srgbClr val="C00000"/>
                          </a:solidFill>
                        </a:rPr>
                        <a:t>4.00</a:t>
                      </a:r>
                    </a:p>
                    <a:p>
                      <a:pPr algn="ctr"/>
                      <a:r>
                        <a:rPr lang="en-US" dirty="0" smtClean="0">
                          <a:solidFill>
                            <a:srgbClr val="C00000"/>
                          </a:solidFill>
                        </a:rPr>
                        <a:t>(0.07)</a:t>
                      </a:r>
                      <a:endParaRPr lang="en-US" dirty="0">
                        <a:solidFill>
                          <a:srgbClr val="C00000"/>
                        </a:solidFill>
                      </a:endParaRPr>
                    </a:p>
                  </a:txBody>
                  <a:tcPr/>
                </a:tc>
                <a:tc>
                  <a:txBody>
                    <a:bodyPr/>
                    <a:lstStyle/>
                    <a:p>
                      <a:r>
                        <a:rPr lang="en-US" dirty="0" smtClean="0"/>
                        <a:t>2.97</a:t>
                      </a:r>
                    </a:p>
                    <a:p>
                      <a:r>
                        <a:rPr lang="en-US" dirty="0" smtClean="0"/>
                        <a:t>(0.09)</a:t>
                      </a:r>
                      <a:endParaRPr lang="en-US" dirty="0"/>
                    </a:p>
                  </a:txBody>
                  <a:tcPr/>
                </a:tc>
                <a:tc>
                  <a:txBody>
                    <a:bodyPr/>
                    <a:lstStyle/>
                    <a:p>
                      <a:r>
                        <a:rPr lang="en-US" dirty="0" smtClean="0"/>
                        <a:t>3.43</a:t>
                      </a:r>
                    </a:p>
                    <a:p>
                      <a:r>
                        <a:rPr lang="en-US" dirty="0" smtClean="0"/>
                        <a:t>(0.10)</a:t>
                      </a:r>
                      <a:endParaRPr lang="en-US" dirty="0"/>
                    </a:p>
                  </a:txBody>
                  <a:tcPr/>
                </a:tc>
                <a:tc>
                  <a:txBody>
                    <a:bodyPr/>
                    <a:lstStyle/>
                    <a:p>
                      <a:r>
                        <a:rPr lang="en-US" dirty="0" smtClean="0"/>
                        <a:t>3.70</a:t>
                      </a:r>
                    </a:p>
                    <a:p>
                      <a:r>
                        <a:rPr lang="en-US" dirty="0" smtClean="0"/>
                        <a:t>(0.06)</a:t>
                      </a:r>
                      <a:endParaRPr lang="en-US" dirty="0"/>
                    </a:p>
                  </a:txBody>
                  <a:tcPr/>
                </a:tc>
                <a:tc>
                  <a:txBody>
                    <a:bodyPr/>
                    <a:lstStyle/>
                    <a:p>
                      <a:r>
                        <a:rPr lang="en-US" dirty="0" smtClean="0">
                          <a:solidFill>
                            <a:srgbClr val="C00000"/>
                          </a:solidFill>
                        </a:rPr>
                        <a:t>3.99</a:t>
                      </a:r>
                    </a:p>
                    <a:p>
                      <a:r>
                        <a:rPr lang="en-US" dirty="0" smtClean="0">
                          <a:solidFill>
                            <a:srgbClr val="C00000"/>
                          </a:solidFill>
                        </a:rPr>
                        <a:t>(0.07)</a:t>
                      </a:r>
                      <a:endParaRPr lang="en-US" dirty="0">
                        <a:solidFill>
                          <a:srgbClr val="C00000"/>
                        </a:solidFill>
                      </a:endParaRPr>
                    </a:p>
                  </a:txBody>
                  <a:tcPr/>
                </a:tc>
                <a:tc>
                  <a:txBody>
                    <a:bodyPr/>
                    <a:lstStyle/>
                    <a:p>
                      <a:r>
                        <a:rPr lang="en-US" dirty="0" smtClean="0"/>
                        <a:t>4.30</a:t>
                      </a:r>
                    </a:p>
                    <a:p>
                      <a:r>
                        <a:rPr lang="en-US" dirty="0" smtClean="0"/>
                        <a:t>(0.08)</a:t>
                      </a:r>
                      <a:endParaRPr lang="en-US" dirty="0"/>
                    </a:p>
                  </a:txBody>
                  <a:tcPr/>
                </a:tc>
                <a:tc>
                  <a:txBody>
                    <a:bodyPr/>
                    <a:lstStyle/>
                    <a:p>
                      <a:r>
                        <a:rPr lang="en-US" dirty="0" smtClean="0"/>
                        <a:t>4.62</a:t>
                      </a:r>
                    </a:p>
                    <a:p>
                      <a:r>
                        <a:rPr lang="en-US" dirty="0" smtClean="0"/>
                        <a:t>(0.09)</a:t>
                      </a:r>
                      <a:endParaRPr lang="en-US" dirty="0"/>
                    </a:p>
                  </a:txBody>
                  <a:tcPr/>
                </a:tc>
                <a:tc>
                  <a:txBody>
                    <a:bodyPr/>
                    <a:lstStyle/>
                    <a:p>
                      <a:r>
                        <a:rPr lang="en-US" dirty="0" smtClean="0"/>
                        <a:t>4.96</a:t>
                      </a:r>
                    </a:p>
                    <a:p>
                      <a:r>
                        <a:rPr lang="en-US" dirty="0" smtClean="0"/>
                        <a:t>(0.22)</a:t>
                      </a:r>
                      <a:endParaRPr lang="en-US" dirty="0"/>
                    </a:p>
                  </a:txBody>
                  <a:tcPr/>
                </a:tc>
                <a:extLst>
                  <a:ext uri="{0D108BD9-81ED-4DB2-BD59-A6C34878D82A}">
                    <a16:rowId xmlns:a16="http://schemas.microsoft.com/office/drawing/2014/main" xmlns="" val="1277105998"/>
                  </a:ext>
                </a:extLst>
              </a:tr>
              <a:tr h="370840">
                <a:tc>
                  <a:txBody>
                    <a:bodyPr/>
                    <a:lstStyle/>
                    <a:p>
                      <a:r>
                        <a:rPr lang="zh-CN" altLang="en-US" dirty="0" smtClean="0"/>
                        <a:t>斜率</a:t>
                      </a:r>
                      <a:endParaRPr lang="en-US" dirty="0"/>
                    </a:p>
                  </a:txBody>
                  <a:tcPr/>
                </a:tc>
                <a:tc>
                  <a:txBody>
                    <a:bodyPr/>
                    <a:lstStyle/>
                    <a:p>
                      <a:pPr algn="ctr"/>
                      <a:r>
                        <a:rPr lang="en-US" altLang="zh-CN" dirty="0" smtClean="0">
                          <a:solidFill>
                            <a:srgbClr val="C00000"/>
                          </a:solidFill>
                        </a:rPr>
                        <a:t>2.11</a:t>
                      </a:r>
                    </a:p>
                    <a:p>
                      <a:pPr algn="ctr"/>
                      <a:r>
                        <a:rPr lang="en-US" dirty="0" smtClean="0">
                          <a:solidFill>
                            <a:srgbClr val="C00000"/>
                          </a:solidFill>
                        </a:rPr>
                        <a:t>(0.12)</a:t>
                      </a:r>
                      <a:endParaRPr lang="en-US" dirty="0">
                        <a:solidFill>
                          <a:srgbClr val="C00000"/>
                        </a:solidFill>
                      </a:endParaRPr>
                    </a:p>
                  </a:txBody>
                  <a:tcPr/>
                </a:tc>
                <a:tc>
                  <a:txBody>
                    <a:bodyPr/>
                    <a:lstStyle/>
                    <a:p>
                      <a:r>
                        <a:rPr lang="en-US" dirty="0" smtClean="0"/>
                        <a:t>-0.46</a:t>
                      </a:r>
                    </a:p>
                    <a:p>
                      <a:r>
                        <a:rPr lang="en-US" dirty="0" smtClean="0"/>
                        <a:t>(0.19)</a:t>
                      </a:r>
                      <a:endParaRPr lang="en-US" dirty="0"/>
                    </a:p>
                  </a:txBody>
                  <a:tcPr/>
                </a:tc>
                <a:tc>
                  <a:txBody>
                    <a:bodyPr/>
                    <a:lstStyle/>
                    <a:p>
                      <a:r>
                        <a:rPr lang="en-US" dirty="0" smtClean="0"/>
                        <a:t>0.63</a:t>
                      </a:r>
                    </a:p>
                    <a:p>
                      <a:r>
                        <a:rPr lang="en-US" dirty="0" smtClean="0"/>
                        <a:t>(0.21)</a:t>
                      </a:r>
                      <a:endParaRPr lang="en-US" dirty="0"/>
                    </a:p>
                  </a:txBody>
                  <a:tcPr/>
                </a:tc>
                <a:tc>
                  <a:txBody>
                    <a:bodyPr/>
                    <a:lstStyle/>
                    <a:p>
                      <a:r>
                        <a:rPr lang="en-US" dirty="0" smtClean="0"/>
                        <a:t>1.35</a:t>
                      </a:r>
                    </a:p>
                    <a:p>
                      <a:r>
                        <a:rPr lang="en-US" dirty="0" smtClean="0"/>
                        <a:t>(0.13)</a:t>
                      </a:r>
                      <a:endParaRPr lang="en-US" dirty="0"/>
                    </a:p>
                  </a:txBody>
                  <a:tcPr/>
                </a:tc>
                <a:tc>
                  <a:txBody>
                    <a:bodyPr/>
                    <a:lstStyle/>
                    <a:p>
                      <a:r>
                        <a:rPr lang="en-US" dirty="0" smtClean="0">
                          <a:solidFill>
                            <a:srgbClr val="C00000"/>
                          </a:solidFill>
                        </a:rPr>
                        <a:t>2.12</a:t>
                      </a:r>
                    </a:p>
                    <a:p>
                      <a:r>
                        <a:rPr lang="en-US" dirty="0" smtClean="0">
                          <a:solidFill>
                            <a:srgbClr val="C00000"/>
                          </a:solidFill>
                        </a:rPr>
                        <a:t>(0.16)</a:t>
                      </a:r>
                      <a:endParaRPr lang="en-US" dirty="0">
                        <a:solidFill>
                          <a:srgbClr val="C00000"/>
                        </a:solidFill>
                      </a:endParaRPr>
                    </a:p>
                  </a:txBody>
                  <a:tcPr/>
                </a:tc>
                <a:tc>
                  <a:txBody>
                    <a:bodyPr/>
                    <a:lstStyle/>
                    <a:p>
                      <a:r>
                        <a:rPr lang="en-US" dirty="0" smtClean="0"/>
                        <a:t>2.87</a:t>
                      </a:r>
                    </a:p>
                    <a:p>
                      <a:r>
                        <a:rPr lang="en-US" dirty="0" smtClean="0"/>
                        <a:t>(0.18)</a:t>
                      </a:r>
                      <a:endParaRPr lang="en-US" dirty="0"/>
                    </a:p>
                  </a:txBody>
                  <a:tcPr/>
                </a:tc>
                <a:tc>
                  <a:txBody>
                    <a:bodyPr/>
                    <a:lstStyle/>
                    <a:p>
                      <a:r>
                        <a:rPr lang="en-US" dirty="0" smtClean="0"/>
                        <a:t>3.52</a:t>
                      </a:r>
                    </a:p>
                    <a:p>
                      <a:r>
                        <a:rPr lang="en-US" dirty="0" smtClean="0"/>
                        <a:t>(0.19)</a:t>
                      </a:r>
                      <a:endParaRPr lang="en-US" dirty="0"/>
                    </a:p>
                  </a:txBody>
                  <a:tcPr/>
                </a:tc>
                <a:tc>
                  <a:txBody>
                    <a:bodyPr/>
                    <a:lstStyle/>
                    <a:p>
                      <a:r>
                        <a:rPr lang="en-US" dirty="0" smtClean="0"/>
                        <a:t>5.12</a:t>
                      </a:r>
                    </a:p>
                    <a:p>
                      <a:r>
                        <a:rPr lang="en-US" dirty="0" smtClean="0"/>
                        <a:t>(0.47)</a:t>
                      </a:r>
                      <a:endParaRPr lang="en-US" dirty="0"/>
                    </a:p>
                  </a:txBody>
                  <a:tcPr/>
                </a:tc>
                <a:extLst>
                  <a:ext uri="{0D108BD9-81ED-4DB2-BD59-A6C34878D82A}">
                    <a16:rowId xmlns:a16="http://schemas.microsoft.com/office/drawing/2014/main" xmlns="" val="312686264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20200846"/>
              </p:ext>
            </p:extLst>
          </p:nvPr>
        </p:nvGraphicFramePr>
        <p:xfrm>
          <a:off x="303196" y="2404875"/>
          <a:ext cx="4201428" cy="1841904"/>
        </p:xfrm>
        <a:graphic>
          <a:graphicData uri="http://schemas.openxmlformats.org/drawingml/2006/table">
            <a:tbl>
              <a:tblPr/>
              <a:tblGrid>
                <a:gridCol w="747269">
                  <a:extLst>
                    <a:ext uri="{9D8B030D-6E8A-4147-A177-3AD203B41FA5}">
                      <a16:colId xmlns:a16="http://schemas.microsoft.com/office/drawing/2014/main" xmlns="" val="1153241349"/>
                    </a:ext>
                  </a:extLst>
                </a:gridCol>
                <a:gridCol w="914490">
                  <a:extLst>
                    <a:ext uri="{9D8B030D-6E8A-4147-A177-3AD203B41FA5}">
                      <a16:colId xmlns:a16="http://schemas.microsoft.com/office/drawing/2014/main" xmlns="" val="13341573"/>
                    </a:ext>
                  </a:extLst>
                </a:gridCol>
                <a:gridCol w="1729692">
                  <a:extLst>
                    <a:ext uri="{9D8B030D-6E8A-4147-A177-3AD203B41FA5}">
                      <a16:colId xmlns:a16="http://schemas.microsoft.com/office/drawing/2014/main" xmlns="" val="3043519290"/>
                    </a:ext>
                  </a:extLst>
                </a:gridCol>
                <a:gridCol w="809977">
                  <a:extLst>
                    <a:ext uri="{9D8B030D-6E8A-4147-A177-3AD203B41FA5}">
                      <a16:colId xmlns:a16="http://schemas.microsoft.com/office/drawing/2014/main" xmlns="" val="249302364"/>
                    </a:ext>
                  </a:extLst>
                </a:gridCol>
              </a:tblGrid>
              <a:tr h="304133">
                <a:tc gridSpan="4">
                  <a:txBody>
                    <a:bodyPr/>
                    <a:lstStyle/>
                    <a:p>
                      <a:pPr fontAlgn="t"/>
                      <a:r>
                        <a:rPr lang="en-US" sz="1500" b="0" i="0" dirty="0">
                          <a:solidFill>
                            <a:srgbClr val="000000"/>
                          </a:solidFill>
                          <a:effectLst/>
                          <a:latin typeface="Arial" panose="020B0604020202020204" pitchFamily="34" charset="0"/>
                        </a:rPr>
                        <a:t>Basic Statistical </a:t>
                      </a:r>
                      <a:r>
                        <a:rPr lang="en-US" sz="1500" b="0" i="0" dirty="0" smtClean="0">
                          <a:solidFill>
                            <a:srgbClr val="000000"/>
                          </a:solidFill>
                          <a:effectLst/>
                          <a:latin typeface="Arial" panose="020B0604020202020204" pitchFamily="34" charset="0"/>
                        </a:rPr>
                        <a:t>Measure </a:t>
                      </a:r>
                      <a:r>
                        <a:rPr lang="en-US" altLang="zh-CN" sz="1500" b="0" i="0" dirty="0" smtClean="0">
                          <a:solidFill>
                            <a:srgbClr val="000000"/>
                          </a:solidFill>
                          <a:effectLst/>
                          <a:latin typeface="Arial" panose="020B0604020202020204" pitchFamily="34" charset="0"/>
                        </a:rPr>
                        <a:t>X</a:t>
                      </a:r>
                      <a:endParaRPr lang="en-US" sz="1500" b="0" i="0" dirty="0">
                        <a:solidFill>
                          <a:srgbClr val="000000"/>
                        </a:solidFill>
                        <a:effectLst/>
                        <a:latin typeface="Arial" panose="020B0604020202020204" pitchFamily="34" charset="0"/>
                      </a:endParaRPr>
                    </a:p>
                  </a:txBody>
                  <a:tcPr marL="39192" marR="39192" marT="39192" marB="3919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287216385"/>
                  </a:ext>
                </a:extLst>
              </a:tr>
              <a:tr h="304133">
                <a:tc gridSpan="2">
                  <a:txBody>
                    <a:bodyPr/>
                    <a:lstStyle/>
                    <a:p>
                      <a:pPr fontAlgn="t"/>
                      <a:r>
                        <a:rPr lang="en-US" sz="1500" b="0" i="0">
                          <a:solidFill>
                            <a:srgbClr val="000000"/>
                          </a:solidFill>
                          <a:effectLst/>
                          <a:latin typeface="Arial" panose="020B0604020202020204" pitchFamily="34" charset="0"/>
                        </a:rPr>
                        <a:t>Location</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gridSpan="2">
                  <a:txBody>
                    <a:bodyPr/>
                    <a:lstStyle/>
                    <a:p>
                      <a:pPr fontAlgn="t"/>
                      <a:r>
                        <a:rPr lang="en-US" sz="1500" b="0" i="0" dirty="0">
                          <a:solidFill>
                            <a:srgbClr val="000000"/>
                          </a:solidFill>
                          <a:effectLst/>
                          <a:latin typeface="Arial" panose="020B0604020202020204" pitchFamily="34" charset="0"/>
                        </a:rPr>
                        <a:t>Variability</a:t>
                      </a:r>
                    </a:p>
                  </a:txBody>
                  <a:tcPr marL="39192" marR="39192" marT="39192" marB="3919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xmlns="" val="254496771"/>
                  </a:ext>
                </a:extLst>
              </a:tr>
              <a:tr h="304133">
                <a:tc>
                  <a:txBody>
                    <a:bodyPr/>
                    <a:lstStyle/>
                    <a:p>
                      <a:pPr fontAlgn="t"/>
                      <a:r>
                        <a:rPr lang="en-US" sz="1500" b="0" i="0">
                          <a:solidFill>
                            <a:srgbClr val="000000"/>
                          </a:solidFill>
                          <a:effectLst/>
                          <a:latin typeface="Arial" panose="020B0604020202020204" pitchFamily="34" charset="0"/>
                        </a:rPr>
                        <a:t>Mean</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0.501800</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Std Deviation</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0.28874</a:t>
                      </a:r>
                    </a:p>
                  </a:txBody>
                  <a:tcPr marL="39192" marR="39192" marT="39192" marB="3919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035395929"/>
                  </a:ext>
                </a:extLst>
              </a:tr>
              <a:tr h="304133">
                <a:tc>
                  <a:txBody>
                    <a:bodyPr/>
                    <a:lstStyle/>
                    <a:p>
                      <a:pPr fontAlgn="t"/>
                      <a:r>
                        <a:rPr lang="en-US" sz="1500" b="0" i="0">
                          <a:solidFill>
                            <a:srgbClr val="000000"/>
                          </a:solidFill>
                          <a:effectLst/>
                          <a:latin typeface="Arial" panose="020B0604020202020204" pitchFamily="34" charset="0"/>
                        </a:rPr>
                        <a:t>Median</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0.493686</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Variance</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0.08337</a:t>
                      </a:r>
                    </a:p>
                  </a:txBody>
                  <a:tcPr marL="39192" marR="39192" marT="39192" marB="3919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571149624"/>
                  </a:ext>
                </a:extLst>
              </a:tr>
              <a:tr h="304133">
                <a:tc>
                  <a:txBody>
                    <a:bodyPr/>
                    <a:lstStyle/>
                    <a:p>
                      <a:pPr fontAlgn="t"/>
                      <a:r>
                        <a:rPr lang="en-US" sz="1500" b="0" i="0">
                          <a:solidFill>
                            <a:srgbClr val="000000"/>
                          </a:solidFill>
                          <a:effectLst/>
                          <a:latin typeface="Arial" panose="020B0604020202020204" pitchFamily="34" charset="0"/>
                        </a:rPr>
                        <a:t>Mode</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Range</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0.99868</a:t>
                      </a:r>
                    </a:p>
                  </a:txBody>
                  <a:tcPr marL="39192" marR="39192" marT="39192" marB="3919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015613834"/>
                  </a:ext>
                </a:extLst>
              </a:tr>
              <a:tr h="304133">
                <a:tc>
                  <a:txBody>
                    <a:bodyPr/>
                    <a:lstStyle/>
                    <a:p>
                      <a:pPr fontAlgn="t"/>
                      <a:r>
                        <a:rPr lang="en-US" sz="1500" b="0" i="0">
                          <a:solidFill>
                            <a:srgbClr val="000000"/>
                          </a:solidFill>
                          <a:effectLst/>
                          <a:latin typeface="Arial" panose="020B0604020202020204" pitchFamily="34" charset="0"/>
                        </a:rPr>
                        <a:t> </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panose="020B0604020202020204" pitchFamily="34" charset="0"/>
                        </a:rPr>
                        <a:t> </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panose="020B0604020202020204" pitchFamily="34" charset="0"/>
                        </a:rPr>
                        <a:t>Interquartile Range</a:t>
                      </a:r>
                    </a:p>
                  </a:txBody>
                  <a:tcPr marL="39192" marR="39192" marT="39192" marB="3919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dirty="0">
                          <a:solidFill>
                            <a:srgbClr val="000000"/>
                          </a:solidFill>
                          <a:effectLst/>
                          <a:latin typeface="Arial" panose="020B0604020202020204" pitchFamily="34" charset="0"/>
                        </a:rPr>
                        <a:t>0.49968</a:t>
                      </a:r>
                    </a:p>
                  </a:txBody>
                  <a:tcPr marL="39192" marR="39192" marT="39192" marB="3919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10365804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831246179"/>
              </p:ext>
            </p:extLst>
          </p:nvPr>
        </p:nvGraphicFramePr>
        <p:xfrm>
          <a:off x="4687683" y="2404875"/>
          <a:ext cx="4240810" cy="1846320"/>
        </p:xfrm>
        <a:graphic>
          <a:graphicData uri="http://schemas.openxmlformats.org/drawingml/2006/table">
            <a:tbl>
              <a:tblPr/>
              <a:tblGrid>
                <a:gridCol w="754273">
                  <a:extLst>
                    <a:ext uri="{9D8B030D-6E8A-4147-A177-3AD203B41FA5}">
                      <a16:colId xmlns:a16="http://schemas.microsoft.com/office/drawing/2014/main" xmlns="" val="1207892686"/>
                    </a:ext>
                  </a:extLst>
                </a:gridCol>
                <a:gridCol w="923062">
                  <a:extLst>
                    <a:ext uri="{9D8B030D-6E8A-4147-A177-3AD203B41FA5}">
                      <a16:colId xmlns:a16="http://schemas.microsoft.com/office/drawing/2014/main" xmlns="" val="2848324725"/>
                    </a:ext>
                  </a:extLst>
                </a:gridCol>
                <a:gridCol w="1745906">
                  <a:extLst>
                    <a:ext uri="{9D8B030D-6E8A-4147-A177-3AD203B41FA5}">
                      <a16:colId xmlns:a16="http://schemas.microsoft.com/office/drawing/2014/main" xmlns="" val="1382084060"/>
                    </a:ext>
                  </a:extLst>
                </a:gridCol>
                <a:gridCol w="817569">
                  <a:extLst>
                    <a:ext uri="{9D8B030D-6E8A-4147-A177-3AD203B41FA5}">
                      <a16:colId xmlns:a16="http://schemas.microsoft.com/office/drawing/2014/main" xmlns="" val="3265500940"/>
                    </a:ext>
                  </a:extLst>
                </a:gridCol>
              </a:tblGrid>
              <a:tr h="306984">
                <a:tc gridSpan="4">
                  <a:txBody>
                    <a:bodyPr/>
                    <a:lstStyle/>
                    <a:p>
                      <a:pPr fontAlgn="t"/>
                      <a:r>
                        <a:rPr lang="en-US" sz="1500" b="0" i="0" dirty="0">
                          <a:solidFill>
                            <a:srgbClr val="000000"/>
                          </a:solidFill>
                          <a:effectLst/>
                          <a:latin typeface="Arial" panose="020B0604020202020204" pitchFamily="34" charset="0"/>
                        </a:rPr>
                        <a:t>Basic Statistical </a:t>
                      </a:r>
                      <a:r>
                        <a:rPr lang="en-US" sz="1500" b="0" i="0" dirty="0" smtClean="0">
                          <a:solidFill>
                            <a:srgbClr val="000000"/>
                          </a:solidFill>
                          <a:effectLst/>
                          <a:latin typeface="Arial" panose="020B0604020202020204" pitchFamily="34" charset="0"/>
                        </a:rPr>
                        <a:t>Measure</a:t>
                      </a:r>
                      <a:r>
                        <a:rPr lang="en-US" sz="1500" b="0" i="0" baseline="0" dirty="0" smtClean="0">
                          <a:solidFill>
                            <a:srgbClr val="000000"/>
                          </a:solidFill>
                          <a:effectLst/>
                          <a:latin typeface="Arial" panose="020B0604020202020204" pitchFamily="34" charset="0"/>
                        </a:rPr>
                        <a:t> Y</a:t>
                      </a:r>
                      <a:endParaRPr lang="en-US" sz="1500" b="0" i="0" dirty="0">
                        <a:solidFill>
                          <a:srgbClr val="000000"/>
                        </a:solidFill>
                        <a:effectLst/>
                        <a:latin typeface="Arial" panose="020B0604020202020204" pitchFamily="34" charset="0"/>
                      </a:endParaRPr>
                    </a:p>
                  </a:txBody>
                  <a:tcPr marL="39560" marR="39560" marT="39560" marB="3956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610629221"/>
                  </a:ext>
                </a:extLst>
              </a:tr>
              <a:tr h="306984">
                <a:tc gridSpan="2">
                  <a:txBody>
                    <a:bodyPr/>
                    <a:lstStyle/>
                    <a:p>
                      <a:pPr fontAlgn="t"/>
                      <a:r>
                        <a:rPr lang="en-US" sz="1500" b="0" i="0">
                          <a:solidFill>
                            <a:srgbClr val="000000"/>
                          </a:solidFill>
                          <a:effectLst/>
                          <a:latin typeface="Arial" panose="020B0604020202020204" pitchFamily="34" charset="0"/>
                        </a:rPr>
                        <a:t>Location</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gridSpan="2">
                  <a:txBody>
                    <a:bodyPr/>
                    <a:lstStyle/>
                    <a:p>
                      <a:pPr fontAlgn="t"/>
                      <a:r>
                        <a:rPr lang="en-US" sz="1500" b="0" i="0">
                          <a:solidFill>
                            <a:srgbClr val="000000"/>
                          </a:solidFill>
                          <a:effectLst/>
                          <a:latin typeface="Arial" panose="020B0604020202020204" pitchFamily="34" charset="0"/>
                        </a:rPr>
                        <a:t>Variability</a:t>
                      </a:r>
                    </a:p>
                  </a:txBody>
                  <a:tcPr marL="39560" marR="39560" marT="39560" marB="3956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xmlns="" val="2504488546"/>
                  </a:ext>
                </a:extLst>
              </a:tr>
              <a:tr h="306984">
                <a:tc>
                  <a:txBody>
                    <a:bodyPr/>
                    <a:lstStyle/>
                    <a:p>
                      <a:pPr fontAlgn="t"/>
                      <a:r>
                        <a:rPr lang="en-US" sz="1500" b="0" i="0">
                          <a:solidFill>
                            <a:srgbClr val="000000"/>
                          </a:solidFill>
                          <a:effectLst/>
                          <a:latin typeface="Arial" panose="020B0604020202020204" pitchFamily="34" charset="0"/>
                        </a:rPr>
                        <a:t>Mean</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panose="020B0604020202020204" pitchFamily="34" charset="0"/>
                        </a:rPr>
                        <a:t>5.059312</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Std Deviation</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1.23052</a:t>
                      </a:r>
                    </a:p>
                  </a:txBody>
                  <a:tcPr marL="39560" marR="39560" marT="39560" marB="3956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473307688"/>
                  </a:ext>
                </a:extLst>
              </a:tr>
              <a:tr h="306984">
                <a:tc>
                  <a:txBody>
                    <a:bodyPr/>
                    <a:lstStyle/>
                    <a:p>
                      <a:pPr fontAlgn="t"/>
                      <a:r>
                        <a:rPr lang="en-US" sz="1500" b="0" i="0">
                          <a:solidFill>
                            <a:srgbClr val="000000"/>
                          </a:solidFill>
                          <a:effectLst/>
                          <a:latin typeface="Arial" panose="020B0604020202020204" pitchFamily="34" charset="0"/>
                        </a:rPr>
                        <a:t>Median</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4.886821</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Variance</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1.51418</a:t>
                      </a:r>
                    </a:p>
                  </a:txBody>
                  <a:tcPr marL="39560" marR="39560" marT="39560" marB="3956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677054078"/>
                  </a:ext>
                </a:extLst>
              </a:tr>
              <a:tr h="306984">
                <a:tc>
                  <a:txBody>
                    <a:bodyPr/>
                    <a:lstStyle/>
                    <a:p>
                      <a:pPr fontAlgn="t"/>
                      <a:r>
                        <a:rPr lang="en-US" sz="1500" b="0" i="0">
                          <a:solidFill>
                            <a:srgbClr val="000000"/>
                          </a:solidFill>
                          <a:effectLst/>
                          <a:latin typeface="Arial" panose="020B0604020202020204" pitchFamily="34" charset="0"/>
                        </a:rPr>
                        <a:t>Mode</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Range</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9.40759</a:t>
                      </a:r>
                    </a:p>
                  </a:txBody>
                  <a:tcPr marL="39560" marR="39560" marT="39560" marB="3956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769675980"/>
                  </a:ext>
                </a:extLst>
              </a:tr>
              <a:tr h="306984">
                <a:tc>
                  <a:txBody>
                    <a:bodyPr/>
                    <a:lstStyle/>
                    <a:p>
                      <a:pPr fontAlgn="t"/>
                      <a:r>
                        <a:rPr lang="en-US" sz="1500" b="0" i="0">
                          <a:solidFill>
                            <a:srgbClr val="000000"/>
                          </a:solidFill>
                          <a:effectLst/>
                          <a:latin typeface="Arial" panose="020B0604020202020204" pitchFamily="34" charset="0"/>
                        </a:rPr>
                        <a:t> </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panose="020B0604020202020204" pitchFamily="34" charset="0"/>
                        </a:rPr>
                        <a:t> </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panose="020B0604020202020204" pitchFamily="34" charset="0"/>
                        </a:rPr>
                        <a:t>Interquartile Range</a:t>
                      </a:r>
                    </a:p>
                  </a:txBody>
                  <a:tcPr marL="39560" marR="39560" marT="39560" marB="395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dirty="0">
                          <a:solidFill>
                            <a:srgbClr val="000000"/>
                          </a:solidFill>
                          <a:effectLst/>
                          <a:latin typeface="Arial" panose="020B0604020202020204" pitchFamily="34" charset="0"/>
                        </a:rPr>
                        <a:t>1.59979</a:t>
                      </a:r>
                    </a:p>
                  </a:txBody>
                  <a:tcPr marL="39560" marR="39560" marT="39560" marB="3956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3753842215"/>
                  </a:ext>
                </a:extLst>
              </a:tr>
            </a:tbl>
          </a:graphicData>
        </a:graphic>
      </p:graphicFrame>
    </p:spTree>
    <p:extLst>
      <p:ext uri="{BB962C8B-B14F-4D97-AF65-F5344CB8AC3E}">
        <p14:creationId xmlns:p14="http://schemas.microsoft.com/office/powerpoint/2010/main" val="7656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009"/>
            <a:ext cx="8229600" cy="582010"/>
          </a:xfrm>
        </p:spPr>
        <p:txBody>
          <a:bodyPr>
            <a:normAutofit fontScale="90000"/>
          </a:bodyPr>
          <a:lstStyle/>
          <a:p>
            <a:r>
              <a:rPr lang="zh-CN" altLang="en-US" sz="3600" dirty="0" smtClean="0"/>
              <a:t>普通线形回归与分位数回归结果</a:t>
            </a:r>
            <a:endParaRPr lang="en-US" sz="3600" dirty="0"/>
          </a:p>
        </p:txBody>
      </p:sp>
      <p:sp>
        <p:nvSpPr>
          <p:cNvPr id="3" name="Content Placeholder 2"/>
          <p:cNvSpPr>
            <a:spLocks noGrp="1"/>
          </p:cNvSpPr>
          <p:nvPr>
            <p:ph idx="1"/>
          </p:nvPr>
        </p:nvSpPr>
        <p:spPr>
          <a:xfrm>
            <a:off x="457200" y="768178"/>
            <a:ext cx="8229600" cy="2526063"/>
          </a:xfrm>
        </p:spPr>
        <p:txBody>
          <a:bodyPr>
            <a:normAutofit fontScale="77500" lnSpcReduction="20000"/>
          </a:bodyPr>
          <a:lstStyle/>
          <a:p>
            <a:r>
              <a:rPr lang="zh-CN" altLang="en-US" sz="2400" dirty="0"/>
              <a:t>普通</a:t>
            </a:r>
            <a:r>
              <a:rPr lang="zh-CN" altLang="en-US" sz="2400" dirty="0" smtClean="0"/>
              <a:t>线</a:t>
            </a:r>
            <a:r>
              <a:rPr lang="zh-CN" altLang="en-US" sz="2400" dirty="0"/>
              <a:t>性</a:t>
            </a:r>
            <a:r>
              <a:rPr lang="zh-CN" altLang="en-US" sz="2400" dirty="0" smtClean="0"/>
              <a:t>回归</a:t>
            </a:r>
            <a:r>
              <a:rPr lang="zh-CN" altLang="en-US" sz="2400" dirty="0"/>
              <a:t>方程</a:t>
            </a:r>
            <a:r>
              <a:rPr lang="zh-CN" altLang="en-US" sz="2400" dirty="0" smtClean="0"/>
              <a:t>的</a:t>
            </a:r>
            <a:r>
              <a:rPr lang="zh-CN" altLang="en-US" sz="2400" dirty="0"/>
              <a:t>一条回归</a:t>
            </a:r>
            <a:r>
              <a:rPr lang="zh-CN" altLang="en-US" sz="2400" dirty="0" smtClean="0"/>
              <a:t>线</a:t>
            </a:r>
            <a:r>
              <a:rPr lang="en-US" altLang="zh-CN" sz="2400" dirty="0" smtClean="0"/>
              <a:t>(</a:t>
            </a:r>
            <a:r>
              <a:rPr lang="zh-CN" altLang="en-US" sz="2400" dirty="0" smtClean="0"/>
              <a:t>左图</a:t>
            </a:r>
            <a:r>
              <a:rPr lang="en-US" altLang="zh-CN" sz="2400" dirty="0" smtClean="0"/>
              <a:t>)</a:t>
            </a:r>
            <a:r>
              <a:rPr lang="zh-CN" altLang="en-US" sz="2400" dirty="0" smtClean="0"/>
              <a:t>结果与分位数回归方程</a:t>
            </a:r>
            <a:r>
              <a:rPr lang="zh-CN" altLang="en-US" sz="2400" dirty="0"/>
              <a:t>多条回归</a:t>
            </a:r>
            <a:r>
              <a:rPr lang="zh-CN" altLang="en-US" sz="2400" dirty="0" smtClean="0"/>
              <a:t>线</a:t>
            </a:r>
            <a:r>
              <a:rPr lang="en-US" altLang="zh-CN" sz="2400" dirty="0" smtClean="0"/>
              <a:t>(</a:t>
            </a:r>
            <a:r>
              <a:rPr lang="zh-CN" altLang="en-US" sz="2400" dirty="0" smtClean="0"/>
              <a:t>右图</a:t>
            </a:r>
            <a:r>
              <a:rPr lang="en-US" altLang="zh-CN" sz="2400" dirty="0" smtClean="0"/>
              <a:t>)</a:t>
            </a:r>
            <a:r>
              <a:rPr lang="zh-CN" altLang="en-US" sz="2400" dirty="0" smtClean="0"/>
              <a:t>显</a:t>
            </a:r>
            <a:r>
              <a:rPr lang="zh-CN" altLang="en-US" sz="2400" dirty="0"/>
              <a:t>示准确度不一</a:t>
            </a:r>
            <a:r>
              <a:rPr lang="zh-CN" altLang="en-US" sz="2400" dirty="0" smtClean="0"/>
              <a:t>样。</a:t>
            </a:r>
            <a:endParaRPr lang="en-US" altLang="zh-CN" sz="2400" dirty="0" smtClean="0"/>
          </a:p>
          <a:p>
            <a:r>
              <a:rPr lang="zh-CN" altLang="en-US" sz="2400" dirty="0"/>
              <a:t>回归</a:t>
            </a:r>
            <a:r>
              <a:rPr lang="zh-CN" altLang="en-US" sz="2400" dirty="0" smtClean="0"/>
              <a:t>线显示了在不同</a:t>
            </a:r>
            <a:r>
              <a:rPr lang="en-US" altLang="zh-CN" sz="2400" dirty="0" smtClean="0"/>
              <a:t>X</a:t>
            </a:r>
            <a:r>
              <a:rPr lang="zh-CN" altLang="en-US" sz="2400" dirty="0" smtClean="0"/>
              <a:t>值其</a:t>
            </a:r>
            <a:r>
              <a:rPr lang="en-US" altLang="zh-CN" sz="2400" dirty="0" smtClean="0"/>
              <a:t>Y</a:t>
            </a:r>
            <a:r>
              <a:rPr lang="zh-CN" altLang="en-US" sz="2400" dirty="0" smtClean="0"/>
              <a:t>均值的变化即位置变化，例如当</a:t>
            </a:r>
            <a:r>
              <a:rPr lang="en-US" altLang="zh-CN" sz="2400" dirty="0" smtClean="0"/>
              <a:t>x</a:t>
            </a:r>
            <a:r>
              <a:rPr lang="zh-CN" altLang="en-US" sz="2400" dirty="0" smtClean="0"/>
              <a:t>值由</a:t>
            </a:r>
            <a:r>
              <a:rPr lang="en-US" altLang="zh-CN" sz="2400" dirty="0" smtClean="0"/>
              <a:t>0.4</a:t>
            </a:r>
            <a:r>
              <a:rPr lang="zh-CN" altLang="en-US" sz="2400" dirty="0" smtClean="0"/>
              <a:t>变到</a:t>
            </a:r>
            <a:r>
              <a:rPr lang="en-US" altLang="zh-CN" sz="2400" dirty="0" smtClean="0"/>
              <a:t>0.6</a:t>
            </a:r>
            <a:r>
              <a:rPr lang="zh-CN" altLang="en-US" sz="2400" dirty="0" smtClean="0"/>
              <a:t>对</a:t>
            </a:r>
            <a:r>
              <a:rPr lang="en-US" altLang="zh-CN" sz="2400" dirty="0" smtClean="0"/>
              <a:t>Y</a:t>
            </a:r>
            <a:r>
              <a:rPr lang="zh-CN" altLang="en-US" sz="2400" dirty="0" smtClean="0"/>
              <a:t>的影响在第</a:t>
            </a:r>
            <a:r>
              <a:rPr lang="en-US" altLang="zh-CN" sz="2400" dirty="0" smtClean="0"/>
              <a:t>75</a:t>
            </a:r>
            <a:r>
              <a:rPr lang="zh-CN" altLang="en-US" sz="2400" dirty="0" smtClean="0"/>
              <a:t>级、</a:t>
            </a:r>
            <a:r>
              <a:rPr lang="en-US" altLang="zh-CN" sz="2400" dirty="0" smtClean="0"/>
              <a:t>90</a:t>
            </a:r>
            <a:r>
              <a:rPr lang="zh-CN" altLang="en-US" sz="2400" dirty="0" smtClean="0"/>
              <a:t>级、</a:t>
            </a:r>
            <a:r>
              <a:rPr lang="en-US" altLang="zh-CN" sz="2400" dirty="0" smtClean="0"/>
              <a:t>99</a:t>
            </a:r>
            <a:r>
              <a:rPr lang="zh-CN" altLang="en-US" sz="2400" dirty="0" smtClean="0"/>
              <a:t>级回归方程上要大于</a:t>
            </a:r>
            <a:r>
              <a:rPr lang="zh-CN" altLang="en-US" sz="2400" dirty="0"/>
              <a:t>普通线形回归方</a:t>
            </a:r>
            <a:r>
              <a:rPr lang="zh-CN" altLang="en-US" sz="2400" dirty="0" smtClean="0"/>
              <a:t>程估计的影响。同样</a:t>
            </a:r>
            <a:r>
              <a:rPr lang="en-US" altLang="zh-CN" sz="2400" dirty="0" smtClean="0"/>
              <a:t>x</a:t>
            </a:r>
            <a:r>
              <a:rPr lang="zh-CN" altLang="en-US" sz="2400" dirty="0" smtClean="0"/>
              <a:t>值变化在第</a:t>
            </a:r>
            <a:r>
              <a:rPr lang="en-US" altLang="zh-CN" sz="2400" dirty="0" smtClean="0"/>
              <a:t>10</a:t>
            </a:r>
            <a:r>
              <a:rPr lang="zh-CN" altLang="en-US" sz="2400" dirty="0" smtClean="0"/>
              <a:t>级回归方程上要小，在第</a:t>
            </a:r>
            <a:r>
              <a:rPr lang="en-US" altLang="zh-CN" sz="2400" dirty="0" smtClean="0"/>
              <a:t>1</a:t>
            </a:r>
            <a:r>
              <a:rPr lang="zh-CN" altLang="en-US" sz="2400" dirty="0" smtClean="0"/>
              <a:t>级回归方程上为相反方向影响。</a:t>
            </a:r>
            <a:endParaRPr lang="en-US" altLang="zh-CN" sz="2400" dirty="0" smtClean="0"/>
          </a:p>
          <a:p>
            <a:r>
              <a:rPr lang="zh-CN" altLang="en-US" sz="2400" dirty="0"/>
              <a:t>但普通线性回归方程的一条回归线无法抓住形态的变化</a:t>
            </a:r>
            <a:r>
              <a:rPr lang="zh-CN" altLang="en-US" sz="2400" dirty="0" smtClean="0"/>
              <a:t>。例如在</a:t>
            </a:r>
            <a:r>
              <a:rPr lang="en-US" altLang="zh-CN" sz="2400" dirty="0" smtClean="0"/>
              <a:t>x=0.2</a:t>
            </a:r>
            <a:r>
              <a:rPr lang="zh-CN" altLang="en-US" sz="2400" dirty="0" smtClean="0"/>
              <a:t>处，不同级别间对应的</a:t>
            </a:r>
            <a:r>
              <a:rPr lang="en-US" altLang="zh-CN" sz="2400" dirty="0" smtClean="0"/>
              <a:t>Y</a:t>
            </a:r>
            <a:r>
              <a:rPr lang="zh-CN" altLang="en-US" sz="2400" dirty="0" smtClean="0"/>
              <a:t>值较接近，但在</a:t>
            </a:r>
            <a:r>
              <a:rPr lang="en-US" altLang="zh-CN" sz="2400" dirty="0" smtClean="0"/>
              <a:t>x=0.9</a:t>
            </a:r>
            <a:r>
              <a:rPr lang="zh-CN" altLang="en-US" sz="2400" dirty="0" smtClean="0"/>
              <a:t>处，</a:t>
            </a:r>
            <a:r>
              <a:rPr lang="zh-CN" altLang="en-US" sz="2400" dirty="0"/>
              <a:t>不同级别间对应的</a:t>
            </a:r>
            <a:r>
              <a:rPr lang="en-US" altLang="zh-CN" sz="2400" dirty="0"/>
              <a:t>Y</a:t>
            </a:r>
            <a:r>
              <a:rPr lang="zh-CN" altLang="en-US" sz="2400" dirty="0" smtClean="0"/>
              <a:t>值差别较大。这种形态上的变化完全被</a:t>
            </a:r>
            <a:r>
              <a:rPr lang="zh-CN" altLang="en-US" sz="2400" dirty="0"/>
              <a:t>普通线性回归方程</a:t>
            </a:r>
            <a:r>
              <a:rPr lang="zh-CN" altLang="en-US" sz="2400" dirty="0" smtClean="0"/>
              <a:t>的回</a:t>
            </a:r>
            <a:r>
              <a:rPr lang="zh-CN" altLang="en-US" sz="2400" dirty="0"/>
              <a:t>归</a:t>
            </a:r>
            <a:r>
              <a:rPr lang="zh-CN" altLang="en-US" sz="2400" dirty="0" smtClean="0"/>
              <a:t>线忽略。</a:t>
            </a:r>
            <a:endParaRPr lang="en-US" altLang="zh-CN" sz="2400" dirty="0" smtClean="0"/>
          </a:p>
          <a:p>
            <a:endParaRPr lang="en-US" sz="2400" dirty="0"/>
          </a:p>
        </p:txBody>
      </p:sp>
      <p:sp>
        <p:nvSpPr>
          <p:cNvPr id="4" name="Slide Number Placeholder 3"/>
          <p:cNvSpPr>
            <a:spLocks noGrp="1"/>
          </p:cNvSpPr>
          <p:nvPr>
            <p:ph type="sldNum" sz="quarter" idx="12"/>
          </p:nvPr>
        </p:nvSpPr>
        <p:spPr/>
        <p:txBody>
          <a:bodyPr/>
          <a:lstStyle/>
          <a:p>
            <a:fld id="{6B6FFC99-5D42-9C46-8C24-A3E6A75CD3D4}" type="slidenum">
              <a:rPr lang="en-US" smtClean="0"/>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866" y="3200389"/>
            <a:ext cx="4381861" cy="328639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200389"/>
            <a:ext cx="4365154" cy="3273865"/>
          </a:xfrm>
          <a:prstGeom prst="rect">
            <a:avLst/>
          </a:prstGeom>
        </p:spPr>
      </p:pic>
      <p:cxnSp>
        <p:nvCxnSpPr>
          <p:cNvPr id="8" name="Straight Arrow Connector 7"/>
          <p:cNvCxnSpPr/>
          <p:nvPr/>
        </p:nvCxnSpPr>
        <p:spPr>
          <a:xfrm>
            <a:off x="4321646" y="2025445"/>
            <a:ext cx="3206143" cy="3087329"/>
          </a:xfrm>
          <a:prstGeom prst="straightConnector1">
            <a:avLst/>
          </a:prstGeom>
          <a:ln w="95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145928" y="1778224"/>
            <a:ext cx="3473258" cy="2980589"/>
          </a:xfrm>
          <a:prstGeom prst="straightConnector1">
            <a:avLst/>
          </a:prstGeom>
          <a:ln w="95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19041" y="2025445"/>
            <a:ext cx="977663" cy="3342968"/>
          </a:xfrm>
          <a:prstGeom prst="straightConnector1">
            <a:avLst/>
          </a:prstGeom>
          <a:ln w="95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5" name="Left Brace 24"/>
          <p:cNvSpPr/>
          <p:nvPr/>
        </p:nvSpPr>
        <p:spPr>
          <a:xfrm rot="-5400000">
            <a:off x="6829542" y="5427605"/>
            <a:ext cx="176983" cy="59769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3183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ircle(in)">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ircle(in)">
                                      <p:cBhvr>
                                        <p:cTn id="23"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dirty="0" smtClean="0"/>
              <a:t>最小二乘回归与分位数回归方程结果</a:t>
            </a:r>
            <a:endParaRPr lang="en-US" sz="3600" dirty="0"/>
          </a:p>
        </p:txBody>
      </p:sp>
      <p:sp>
        <p:nvSpPr>
          <p:cNvPr id="3" name="Content Placeholder 2"/>
          <p:cNvSpPr>
            <a:spLocks noGrp="1"/>
          </p:cNvSpPr>
          <p:nvPr>
            <p:ph idx="1"/>
          </p:nvPr>
        </p:nvSpPr>
        <p:spPr>
          <a:xfrm>
            <a:off x="457200" y="1600200"/>
            <a:ext cx="8229600" cy="818535"/>
          </a:xfrm>
        </p:spPr>
        <p:txBody>
          <a:bodyPr>
            <a:normAutofit fontScale="85000" lnSpcReduction="20000"/>
          </a:bodyPr>
          <a:lstStyle/>
          <a:p>
            <a:r>
              <a:rPr lang="zh-CN" altLang="en-US" dirty="0"/>
              <a:t>下</a:t>
            </a:r>
            <a:r>
              <a:rPr lang="zh-CN" altLang="en-US" dirty="0" smtClean="0"/>
              <a:t>图显示</a:t>
            </a:r>
            <a:r>
              <a:rPr lang="en-US" altLang="zh-CN" dirty="0" smtClean="0"/>
              <a:t>500</a:t>
            </a:r>
            <a:r>
              <a:rPr lang="zh-CN" altLang="en-US" dirty="0" smtClean="0"/>
              <a:t>位银行的顾客资料。纵轴代表顾客的终生价值，横轴代表最大的</a:t>
            </a:r>
            <a:r>
              <a:rPr lang="zh-CN" altLang="en-US" dirty="0"/>
              <a:t>账户</a:t>
            </a:r>
            <a:r>
              <a:rPr lang="zh-CN" altLang="en-US" dirty="0" smtClean="0"/>
              <a:t>结余</a:t>
            </a:r>
            <a:r>
              <a:rPr lang="en-US" altLang="zh-CN" dirty="0" smtClean="0"/>
              <a:t>($100,000)</a:t>
            </a:r>
            <a:r>
              <a:rPr lang="zh-CN" altLang="en-US" dirty="0" smtClean="0"/>
              <a:t>。</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24</a:t>
            </a:fld>
            <a:endParaRPr lang="en-US"/>
          </a:p>
        </p:txBody>
      </p:sp>
      <p:pic>
        <p:nvPicPr>
          <p:cNvPr id="5" name="Picture 4"/>
          <p:cNvPicPr>
            <a:picLocks noChangeAspect="1"/>
          </p:cNvPicPr>
          <p:nvPr/>
        </p:nvPicPr>
        <p:blipFill>
          <a:blip r:embed="rId2"/>
          <a:stretch>
            <a:fillRect/>
          </a:stretch>
        </p:blipFill>
        <p:spPr>
          <a:xfrm>
            <a:off x="154551" y="2492733"/>
            <a:ext cx="4315634" cy="3279263"/>
          </a:xfrm>
          <a:prstGeom prst="rect">
            <a:avLst/>
          </a:prstGeom>
        </p:spPr>
      </p:pic>
      <p:pic>
        <p:nvPicPr>
          <p:cNvPr id="6" name="Picture 5"/>
          <p:cNvPicPr>
            <a:picLocks noChangeAspect="1"/>
          </p:cNvPicPr>
          <p:nvPr/>
        </p:nvPicPr>
        <p:blipFill>
          <a:blip r:embed="rId3"/>
          <a:stretch>
            <a:fillRect/>
          </a:stretch>
        </p:blipFill>
        <p:spPr>
          <a:xfrm>
            <a:off x="4753897" y="2509966"/>
            <a:ext cx="4021394" cy="3244796"/>
          </a:xfrm>
          <a:prstGeom prst="rect">
            <a:avLst/>
          </a:prstGeom>
        </p:spPr>
      </p:pic>
    </p:spTree>
    <p:extLst>
      <p:ext uri="{BB962C8B-B14F-4D97-AF65-F5344CB8AC3E}">
        <p14:creationId xmlns:p14="http://schemas.microsoft.com/office/powerpoint/2010/main" val="4229797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en-US" dirty="0"/>
          </a:p>
        </p:txBody>
      </p:sp>
      <p:sp>
        <p:nvSpPr>
          <p:cNvPr id="3" name="Content Placeholder 2"/>
          <p:cNvSpPr>
            <a:spLocks noGrp="1"/>
          </p:cNvSpPr>
          <p:nvPr>
            <p:ph idx="1"/>
          </p:nvPr>
        </p:nvSpPr>
        <p:spPr/>
        <p:txBody>
          <a:bodyPr/>
          <a:lstStyle/>
          <a:p>
            <a:r>
              <a:rPr lang="zh-CN" altLang="en-US" dirty="0" smtClean="0"/>
              <a:t>分位数回归方程可以研究样本的全方位分布而不是仅局限在均值处。对</a:t>
            </a:r>
            <a:r>
              <a:rPr lang="en-US" altLang="zh-CN" dirty="0" smtClean="0"/>
              <a:t>Y</a:t>
            </a:r>
            <a:r>
              <a:rPr lang="zh-CN" altLang="en-US" dirty="0" smtClean="0"/>
              <a:t>因变量不要求有正态分布的前提</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1586161"/>
              </p:ext>
            </p:extLst>
          </p:nvPr>
        </p:nvGraphicFramePr>
        <p:xfrm>
          <a:off x="888732" y="3498057"/>
          <a:ext cx="6903086" cy="2743200"/>
        </p:xfrm>
        <a:graphic>
          <a:graphicData uri="http://schemas.openxmlformats.org/drawingml/2006/table">
            <a:tbl>
              <a:tblPr firstRow="1" bandRow="1">
                <a:tableStyleId>{5C22544A-7EE6-4342-B048-85BDC9FD1C3A}</a:tableStyleId>
              </a:tblPr>
              <a:tblGrid>
                <a:gridCol w="2689543">
                  <a:extLst>
                    <a:ext uri="{9D8B030D-6E8A-4147-A177-3AD203B41FA5}">
                      <a16:colId xmlns:a16="http://schemas.microsoft.com/office/drawing/2014/main" xmlns="" val="3464298244"/>
                    </a:ext>
                  </a:extLst>
                </a:gridCol>
                <a:gridCol w="4213543">
                  <a:extLst>
                    <a:ext uri="{9D8B030D-6E8A-4147-A177-3AD203B41FA5}">
                      <a16:colId xmlns:a16="http://schemas.microsoft.com/office/drawing/2014/main" xmlns="" val="344611266"/>
                    </a:ext>
                  </a:extLst>
                </a:gridCol>
              </a:tblGrid>
              <a:tr h="370840">
                <a:tc>
                  <a:txBody>
                    <a:bodyPr/>
                    <a:lstStyle/>
                    <a:p>
                      <a:r>
                        <a:rPr lang="zh-CN" altLang="en-US" sz="2400" dirty="0" smtClean="0"/>
                        <a:t>普通线性回归方程</a:t>
                      </a:r>
                      <a:endParaRPr lang="en-US" sz="2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t>分位数回归方程</a:t>
                      </a:r>
                      <a:endParaRPr lang="en-US" sz="2400" dirty="0" smtClean="0"/>
                    </a:p>
                  </a:txBody>
                  <a:tcPr/>
                </a:tc>
                <a:extLst>
                  <a:ext uri="{0D108BD9-81ED-4DB2-BD59-A6C34878D82A}">
                    <a16:rowId xmlns:a16="http://schemas.microsoft.com/office/drawing/2014/main" xmlns="" val="3569684065"/>
                  </a:ext>
                </a:extLst>
              </a:tr>
              <a:tr h="370840">
                <a:tc>
                  <a:txBody>
                    <a:bodyPr/>
                    <a:lstStyle/>
                    <a:p>
                      <a:r>
                        <a:rPr lang="zh-CN" altLang="en-US" sz="2400" dirty="0" smtClean="0"/>
                        <a:t>估计条件均值</a:t>
                      </a:r>
                      <a:endParaRPr lang="en-US" sz="2400" dirty="0"/>
                    </a:p>
                  </a:txBody>
                  <a:tcPr/>
                </a:tc>
                <a:tc>
                  <a:txBody>
                    <a:bodyPr/>
                    <a:lstStyle/>
                    <a:p>
                      <a:r>
                        <a:rPr lang="zh-CN" altLang="en-US" sz="2400" dirty="0" smtClean="0"/>
                        <a:t>估计条件分布</a:t>
                      </a:r>
                      <a:endParaRPr lang="en-US" sz="2400" dirty="0"/>
                    </a:p>
                  </a:txBody>
                  <a:tcPr/>
                </a:tc>
                <a:extLst>
                  <a:ext uri="{0D108BD9-81ED-4DB2-BD59-A6C34878D82A}">
                    <a16:rowId xmlns:a16="http://schemas.microsoft.com/office/drawing/2014/main" xmlns="" val="1293271779"/>
                  </a:ext>
                </a:extLst>
              </a:tr>
              <a:tr h="370840">
                <a:tc>
                  <a:txBody>
                    <a:bodyPr/>
                    <a:lstStyle/>
                    <a:p>
                      <a:r>
                        <a:rPr lang="zh-CN" altLang="en-US" sz="2400" dirty="0" smtClean="0"/>
                        <a:t>需要一定量的样本</a:t>
                      </a:r>
                      <a:endParaRPr lang="en-US" sz="2400" dirty="0"/>
                    </a:p>
                  </a:txBody>
                  <a:tcPr/>
                </a:tc>
                <a:tc>
                  <a:txBody>
                    <a:bodyPr/>
                    <a:lstStyle/>
                    <a:p>
                      <a:r>
                        <a:rPr lang="zh-CN" altLang="en-US" sz="2400" dirty="0" smtClean="0"/>
                        <a:t>需要在分布的两端有足够样本</a:t>
                      </a:r>
                      <a:endParaRPr lang="en-US" sz="2400" dirty="0"/>
                    </a:p>
                  </a:txBody>
                  <a:tcPr/>
                </a:tc>
                <a:extLst>
                  <a:ext uri="{0D108BD9-81ED-4DB2-BD59-A6C34878D82A}">
                    <a16:rowId xmlns:a16="http://schemas.microsoft.com/office/drawing/2014/main" xmlns="" val="728393544"/>
                  </a:ext>
                </a:extLst>
              </a:tr>
              <a:tr h="370840">
                <a:tc>
                  <a:txBody>
                    <a:bodyPr/>
                    <a:lstStyle/>
                    <a:p>
                      <a:r>
                        <a:rPr lang="zh-CN" altLang="en-US" sz="2400" dirty="0" smtClean="0"/>
                        <a:t>正态分布</a:t>
                      </a:r>
                      <a:endParaRPr lang="en-US" sz="2400" dirty="0"/>
                    </a:p>
                  </a:txBody>
                  <a:tcPr/>
                </a:tc>
                <a:tc>
                  <a:txBody>
                    <a:bodyPr/>
                    <a:lstStyle/>
                    <a:p>
                      <a:r>
                        <a:rPr lang="zh-CN" altLang="en-US" sz="2400" dirty="0" smtClean="0"/>
                        <a:t>不需正态分布</a:t>
                      </a:r>
                      <a:endParaRPr lang="en-US" sz="2400" dirty="0"/>
                    </a:p>
                  </a:txBody>
                  <a:tcPr/>
                </a:tc>
                <a:extLst>
                  <a:ext uri="{0D108BD9-81ED-4DB2-BD59-A6C34878D82A}">
                    <a16:rowId xmlns:a16="http://schemas.microsoft.com/office/drawing/2014/main" xmlns="" val="1821095286"/>
                  </a:ext>
                </a:extLst>
              </a:tr>
              <a:tr h="370840">
                <a:tc>
                  <a:txBody>
                    <a:bodyPr/>
                    <a:lstStyle/>
                    <a:p>
                      <a:r>
                        <a:rPr lang="zh-CN" altLang="en-US" sz="2400" dirty="0" smtClean="0"/>
                        <a:t>对极端值敏感</a:t>
                      </a:r>
                      <a:endParaRPr lang="en-US" sz="2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400" dirty="0" smtClean="0"/>
                        <a:t>对极端值不敏感</a:t>
                      </a:r>
                      <a:endParaRPr lang="en-US" sz="2400" dirty="0" smtClean="0"/>
                    </a:p>
                  </a:txBody>
                  <a:tcPr/>
                </a:tc>
                <a:extLst>
                  <a:ext uri="{0D108BD9-81ED-4DB2-BD59-A6C34878D82A}">
                    <a16:rowId xmlns:a16="http://schemas.microsoft.com/office/drawing/2014/main" xmlns="" val="4226253551"/>
                  </a:ext>
                </a:extLst>
              </a:tr>
              <a:tr h="370840">
                <a:tc>
                  <a:txBody>
                    <a:bodyPr/>
                    <a:lstStyle/>
                    <a:p>
                      <a:r>
                        <a:rPr lang="zh-CN" altLang="en-US" sz="2400" dirty="0" smtClean="0"/>
                        <a:t>计算量不大</a:t>
                      </a:r>
                      <a:endParaRPr lang="en-US" sz="2400" dirty="0"/>
                    </a:p>
                  </a:txBody>
                  <a:tcPr/>
                </a:tc>
                <a:tc>
                  <a:txBody>
                    <a:bodyPr/>
                    <a:lstStyle/>
                    <a:p>
                      <a:r>
                        <a:rPr lang="zh-CN" altLang="en-US" sz="2400" dirty="0" smtClean="0"/>
                        <a:t>计算量大</a:t>
                      </a:r>
                      <a:endParaRPr lang="en-US" sz="2400" dirty="0"/>
                    </a:p>
                  </a:txBody>
                  <a:tcPr/>
                </a:tc>
                <a:extLst>
                  <a:ext uri="{0D108BD9-81ED-4DB2-BD59-A6C34878D82A}">
                    <a16:rowId xmlns:a16="http://schemas.microsoft.com/office/drawing/2014/main" xmlns="" val="4107670776"/>
                  </a:ext>
                </a:extLst>
              </a:tr>
            </a:tbl>
          </a:graphicData>
        </a:graphic>
      </p:graphicFrame>
    </p:spTree>
    <p:extLst>
      <p:ext uri="{BB962C8B-B14F-4D97-AF65-F5344CB8AC3E}">
        <p14:creationId xmlns:p14="http://schemas.microsoft.com/office/powerpoint/2010/main" val="3302588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Cambria Math" panose="02040503050406030204" pitchFamily="18" charset="0"/>
              </a:rPr>
              <a:t>分位数回归</a:t>
            </a:r>
            <a:r>
              <a:rPr lang="zh-CN" altLang="en-US" dirty="0"/>
              <a:t>方</a:t>
            </a:r>
            <a:r>
              <a:rPr lang="zh-CN" altLang="en-US" dirty="0" smtClean="0"/>
              <a:t>程</a:t>
            </a:r>
            <a:r>
              <a:rPr lang="zh-CN" altLang="en-US" dirty="0"/>
              <a:t>长处</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smtClean="0"/>
              <a:t>“对</a:t>
            </a:r>
            <a:r>
              <a:rPr lang="zh-CN" altLang="en-US" dirty="0"/>
              <a:t>模型中的随机扰动项不需做任何分布的假定，这样整个回归模型就具有很强的稳健</a:t>
            </a:r>
            <a:r>
              <a:rPr lang="zh-CN" altLang="en-US" dirty="0" smtClean="0"/>
              <a:t>性</a:t>
            </a:r>
            <a:r>
              <a:rPr lang="en-US" altLang="zh-CN" dirty="0" smtClean="0"/>
              <a:t>(Robustness)</a:t>
            </a:r>
            <a:r>
              <a:rPr lang="zh-CN" altLang="en-US" dirty="0" smtClean="0"/>
              <a:t>；</a:t>
            </a:r>
            <a:endParaRPr lang="en-US" altLang="zh-CN" dirty="0" smtClean="0"/>
          </a:p>
          <a:p>
            <a:r>
              <a:rPr lang="zh-CN" altLang="en-US" dirty="0" smtClean="0"/>
              <a:t>分</a:t>
            </a:r>
            <a:r>
              <a:rPr lang="zh-CN" altLang="en-US" dirty="0"/>
              <a:t>位数回归本身没有使用一个连接函数来描述因变量的均值和方差的相互关系，因此分位数回归有着比较好的弹性性</a:t>
            </a:r>
            <a:r>
              <a:rPr lang="zh-CN" altLang="en-US" dirty="0" smtClean="0"/>
              <a:t>质</a:t>
            </a:r>
            <a:r>
              <a:rPr lang="en-US" altLang="zh-CN" dirty="0" smtClean="0"/>
              <a:t>(Flexibility)</a:t>
            </a:r>
            <a:r>
              <a:rPr lang="zh-CN" altLang="en-US" dirty="0" smtClean="0"/>
              <a:t>；</a:t>
            </a:r>
            <a:endParaRPr lang="en-US" altLang="zh-CN" dirty="0" smtClean="0"/>
          </a:p>
          <a:p>
            <a:r>
              <a:rPr lang="zh-CN" altLang="en-US" dirty="0" smtClean="0"/>
              <a:t>分</a:t>
            </a:r>
            <a:r>
              <a:rPr lang="zh-CN" altLang="en-US" dirty="0"/>
              <a:t>位数回归由于是对所有分位数进行回归，因此对于数据中出现的异常点具有耐抗</a:t>
            </a:r>
            <a:r>
              <a:rPr lang="zh-CN" altLang="en-US" dirty="0" smtClean="0"/>
              <a:t>性</a:t>
            </a:r>
            <a:r>
              <a:rPr lang="en-US" altLang="zh-CN" dirty="0" smtClean="0"/>
              <a:t>(Resistance)</a:t>
            </a:r>
            <a:r>
              <a:rPr lang="zh-CN" altLang="en-US" dirty="0" smtClean="0"/>
              <a:t>；</a:t>
            </a:r>
            <a:endParaRPr lang="en-US" altLang="zh-CN" dirty="0" smtClean="0"/>
          </a:p>
          <a:p>
            <a:r>
              <a:rPr lang="zh-CN" altLang="en-US" dirty="0" smtClean="0"/>
              <a:t>不</a:t>
            </a:r>
            <a:r>
              <a:rPr lang="zh-CN" altLang="en-US" dirty="0"/>
              <a:t>同于普通的最小二乘回归，分位数回归对于因变量具有单调变换</a:t>
            </a:r>
            <a:r>
              <a:rPr lang="zh-CN" altLang="en-US" dirty="0" smtClean="0"/>
              <a:t>性</a:t>
            </a:r>
            <a:r>
              <a:rPr lang="en-US" altLang="zh-CN" dirty="0"/>
              <a:t>(monotonic)</a:t>
            </a:r>
            <a:r>
              <a:rPr lang="zh-CN" altLang="en-US" dirty="0" smtClean="0"/>
              <a:t>；</a:t>
            </a:r>
            <a:endParaRPr lang="en-US" altLang="zh-CN" dirty="0" smtClean="0"/>
          </a:p>
          <a:p>
            <a:r>
              <a:rPr lang="zh-CN" altLang="en-US" dirty="0" smtClean="0"/>
              <a:t>分</a:t>
            </a:r>
            <a:r>
              <a:rPr lang="zh-CN" altLang="en-US" dirty="0"/>
              <a:t>位数回归估计出来的参数具有在大样本理论下的渐进优良</a:t>
            </a:r>
            <a:r>
              <a:rPr lang="zh-CN" altLang="en-US" dirty="0" smtClean="0"/>
              <a:t>性</a:t>
            </a:r>
            <a:r>
              <a:rPr lang="en-US" altLang="zh-CN" dirty="0"/>
              <a:t>(asymptotic </a:t>
            </a:r>
            <a:r>
              <a:rPr lang="en-US" altLang="zh-CN" dirty="0" smtClean="0"/>
              <a:t>advantage)</a:t>
            </a:r>
            <a:r>
              <a:rPr lang="zh-CN" altLang="en-US" dirty="0" smtClean="0"/>
              <a:t>。”</a:t>
            </a:r>
            <a:endParaRPr lang="en-US" altLang="zh-CN" dirty="0" smtClean="0"/>
          </a:p>
          <a:p>
            <a:endParaRPr lang="en-US" altLang="zh-CN" dirty="0" smtClean="0"/>
          </a:p>
          <a:p>
            <a:pPr marL="0" indent="0">
              <a:buNone/>
            </a:pPr>
            <a:r>
              <a:rPr lang="en-US" sz="2100" dirty="0"/>
              <a:t>https://baike.baidu.com/item/%E5%88%86%E4%BD%8D%E6%95%B0/10064158?fr=aladdin</a:t>
            </a:r>
          </a:p>
        </p:txBody>
      </p:sp>
      <p:sp>
        <p:nvSpPr>
          <p:cNvPr id="4" name="Slide Number Placeholder 3"/>
          <p:cNvSpPr>
            <a:spLocks noGrp="1"/>
          </p:cNvSpPr>
          <p:nvPr>
            <p:ph type="sldNum" sz="quarter" idx="12"/>
          </p:nvPr>
        </p:nvSpPr>
        <p:spPr/>
        <p:txBody>
          <a:bodyPr/>
          <a:lstStyle/>
          <a:p>
            <a:fld id="{6B6FFC99-5D42-9C46-8C24-A3E6A75CD3D4}" type="slidenum">
              <a:rPr lang="en-US" smtClean="0"/>
              <a:t>26</a:t>
            </a:fld>
            <a:endParaRPr lang="en-US"/>
          </a:p>
        </p:txBody>
      </p:sp>
    </p:spTree>
    <p:extLst>
      <p:ext uri="{BB962C8B-B14F-4D97-AF65-F5344CB8AC3E}">
        <p14:creationId xmlns:p14="http://schemas.microsoft.com/office/powerpoint/2010/main" val="408265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例二出生体重</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数据来自</a:t>
            </a:r>
            <a:r>
              <a:rPr lang="en-US" altLang="zh-CN" dirty="0" smtClean="0"/>
              <a:t>1997</a:t>
            </a:r>
            <a:r>
              <a:rPr lang="zh-CN" altLang="en-US" dirty="0" smtClean="0"/>
              <a:t>年</a:t>
            </a:r>
            <a:r>
              <a:rPr lang="en-US" altLang="zh-CN" dirty="0" smtClean="0"/>
              <a:t>6</a:t>
            </a:r>
            <a:r>
              <a:rPr lang="zh-CN" altLang="en-US" dirty="0" smtClean="0"/>
              <a:t>月美国新生儿数据库中抽样而来</a:t>
            </a:r>
            <a:r>
              <a:rPr lang="en-US" altLang="zh-CN" dirty="0" smtClean="0"/>
              <a:t>(</a:t>
            </a:r>
            <a:r>
              <a:rPr lang="en-US" altLang="zh-CN" dirty="0" err="1" smtClean="0"/>
              <a:t>Koeker</a:t>
            </a:r>
            <a:r>
              <a:rPr lang="en-US" altLang="zh-CN" dirty="0" smtClean="0"/>
              <a:t> and </a:t>
            </a:r>
            <a:r>
              <a:rPr lang="en-US" altLang="zh-CN" dirty="0" err="1" smtClean="0"/>
              <a:t>Hallock</a:t>
            </a:r>
            <a:r>
              <a:rPr lang="en-US" altLang="zh-CN" dirty="0" smtClean="0"/>
              <a:t>, 2001)</a:t>
            </a:r>
            <a:r>
              <a:rPr lang="zh-CN" altLang="en-US" dirty="0" smtClean="0"/>
              <a:t>。样本包括从近二十万随机抽取了五万</a:t>
            </a:r>
            <a:r>
              <a:rPr lang="en-US" altLang="zh-CN" dirty="0" smtClean="0"/>
              <a:t>18</a:t>
            </a:r>
            <a:r>
              <a:rPr lang="zh-CN" altLang="en-US" dirty="0" smtClean="0"/>
              <a:t>岁到</a:t>
            </a:r>
            <a:r>
              <a:rPr lang="en-US" altLang="zh-CN" dirty="0" smtClean="0"/>
              <a:t>45</a:t>
            </a:r>
            <a:r>
              <a:rPr lang="zh-CN" altLang="en-US" dirty="0" smtClean="0"/>
              <a:t>岁白</a:t>
            </a:r>
            <a:r>
              <a:rPr lang="zh-CN" altLang="en-US" dirty="0"/>
              <a:t>人</a:t>
            </a:r>
            <a:r>
              <a:rPr lang="zh-CN" altLang="en-US" dirty="0" smtClean="0"/>
              <a:t>和非洲裔母亲所生的活单胎。研究目的是找出影响新生儿体重的因素。</a:t>
            </a:r>
            <a:endParaRPr lang="en-US" altLang="zh-CN" dirty="0" smtClean="0"/>
          </a:p>
          <a:p>
            <a:endParaRPr lang="en-US" dirty="0"/>
          </a:p>
          <a:p>
            <a:pPr marL="0" indent="0">
              <a:buNone/>
            </a:pPr>
            <a:r>
              <a:rPr lang="en-US" altLang="en-US" dirty="0" err="1">
                <a:solidFill>
                  <a:srgbClr val="353535"/>
                </a:solidFill>
                <a:latin typeface="Calibri" panose="020F0502020204030204" pitchFamily="34" charset="0"/>
                <a:cs typeface="Courier New" panose="02070309020205020404" pitchFamily="49" charset="0"/>
              </a:rPr>
              <a:t>Proc</a:t>
            </a:r>
            <a:r>
              <a:rPr lang="en-US" altLang="en-US" dirty="0">
                <a:solidFill>
                  <a:srgbClr val="353535"/>
                </a:solidFill>
                <a:latin typeface="Calibri" panose="020F0502020204030204" pitchFamily="34" charset="0"/>
                <a:cs typeface="Courier New" panose="02070309020205020404" pitchFamily="49" charset="0"/>
              </a:rPr>
              <a:t> univariate data=</a:t>
            </a:r>
            <a:r>
              <a:rPr lang="en-US" altLang="en-US" dirty="0" err="1">
                <a:solidFill>
                  <a:srgbClr val="353535"/>
                </a:solidFill>
                <a:latin typeface="Calibri" panose="020F0502020204030204" pitchFamily="34" charset="0"/>
                <a:cs typeface="Courier New" panose="02070309020205020404" pitchFamily="49" charset="0"/>
              </a:rPr>
              <a:t>sashelp.bweight</a:t>
            </a:r>
            <a:r>
              <a:rPr lang="en-US" altLang="en-US" dirty="0">
                <a:solidFill>
                  <a:srgbClr val="353535"/>
                </a:solidFill>
                <a:latin typeface="Calibri" panose="020F0502020204030204" pitchFamily="34" charset="0"/>
                <a:cs typeface="Courier New" panose="02070309020205020404" pitchFamily="49" charset="0"/>
              </a:rPr>
              <a:t> plot; </a:t>
            </a:r>
            <a:r>
              <a:rPr lang="en-US" altLang="en-US" dirty="0" err="1">
                <a:solidFill>
                  <a:srgbClr val="353535"/>
                </a:solidFill>
                <a:latin typeface="Calibri" panose="020F0502020204030204" pitchFamily="34" charset="0"/>
                <a:cs typeface="Courier New" panose="02070309020205020404" pitchFamily="49" charset="0"/>
              </a:rPr>
              <a:t>var</a:t>
            </a:r>
            <a:r>
              <a:rPr lang="en-US" altLang="en-US" dirty="0">
                <a:solidFill>
                  <a:srgbClr val="353535"/>
                </a:solidFill>
                <a:latin typeface="Calibri" panose="020F0502020204030204" pitchFamily="34" charset="0"/>
                <a:cs typeface="Courier New" panose="02070309020205020404" pitchFamily="49" charset="0"/>
              </a:rPr>
              <a:t> weight; </a:t>
            </a:r>
          </a:p>
          <a:p>
            <a:pPr marL="0" indent="0">
              <a:buNone/>
            </a:pPr>
            <a:r>
              <a:rPr lang="en-US" altLang="en-US" dirty="0">
                <a:solidFill>
                  <a:srgbClr val="353535"/>
                </a:solidFill>
                <a:latin typeface="Calibri" panose="020F0502020204030204" pitchFamily="34" charset="0"/>
                <a:cs typeface="Courier New" panose="02070309020205020404" pitchFamily="49" charset="0"/>
              </a:rPr>
              <a:t>run;</a:t>
            </a:r>
          </a:p>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27</a:t>
            </a:fld>
            <a:endParaRPr lang="en-US"/>
          </a:p>
        </p:txBody>
      </p:sp>
    </p:spTree>
    <p:extLst>
      <p:ext uri="{BB962C8B-B14F-4D97-AF65-F5344CB8AC3E}">
        <p14:creationId xmlns:p14="http://schemas.microsoft.com/office/powerpoint/2010/main" val="30215829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0768"/>
          </a:xfrm>
        </p:spPr>
        <p:txBody>
          <a:bodyPr/>
          <a:lstStyle/>
          <a:p>
            <a:r>
              <a:rPr lang="zh-CN" altLang="en-US" dirty="0"/>
              <a:t>例二出</a:t>
            </a:r>
            <a:r>
              <a:rPr lang="zh-CN" altLang="en-US" dirty="0" smtClean="0"/>
              <a:t>生体重</a:t>
            </a:r>
            <a:endParaRPr lang="en-US" dirty="0"/>
          </a:p>
        </p:txBody>
      </p:sp>
      <p:graphicFrame>
        <p:nvGraphicFramePr>
          <p:cNvPr id="6" name="Content Placeholder 5"/>
          <p:cNvGraphicFramePr>
            <a:graphicFrameLocks noGrp="1"/>
          </p:cNvGraphicFramePr>
          <p:nvPr>
            <p:ph idx="1"/>
            <p:extLst/>
          </p:nvPr>
        </p:nvGraphicFramePr>
        <p:xfrm>
          <a:off x="2335062" y="4981124"/>
          <a:ext cx="4473876" cy="1851042"/>
        </p:xfrm>
        <a:graphic>
          <a:graphicData uri="http://schemas.openxmlformats.org/drawingml/2006/table">
            <a:tbl>
              <a:tblPr/>
              <a:tblGrid>
                <a:gridCol w="758015">
                  <a:extLst>
                    <a:ext uri="{9D8B030D-6E8A-4147-A177-3AD203B41FA5}">
                      <a16:colId xmlns:a16="http://schemas.microsoft.com/office/drawing/2014/main" xmlns="" val="2659851880"/>
                    </a:ext>
                  </a:extLst>
                </a:gridCol>
                <a:gridCol w="927640">
                  <a:extLst>
                    <a:ext uri="{9D8B030D-6E8A-4147-A177-3AD203B41FA5}">
                      <a16:colId xmlns:a16="http://schemas.microsoft.com/office/drawing/2014/main" xmlns="" val="667331759"/>
                    </a:ext>
                  </a:extLst>
                </a:gridCol>
                <a:gridCol w="1754565">
                  <a:extLst>
                    <a:ext uri="{9D8B030D-6E8A-4147-A177-3AD203B41FA5}">
                      <a16:colId xmlns:a16="http://schemas.microsoft.com/office/drawing/2014/main" xmlns="" val="1340800674"/>
                    </a:ext>
                  </a:extLst>
                </a:gridCol>
                <a:gridCol w="1033656">
                  <a:extLst>
                    <a:ext uri="{9D8B030D-6E8A-4147-A177-3AD203B41FA5}">
                      <a16:colId xmlns:a16="http://schemas.microsoft.com/office/drawing/2014/main" xmlns="" val="1268253260"/>
                    </a:ext>
                  </a:extLst>
                </a:gridCol>
              </a:tblGrid>
              <a:tr h="308507">
                <a:tc gridSpan="4">
                  <a:txBody>
                    <a:bodyPr/>
                    <a:lstStyle/>
                    <a:p>
                      <a:pPr fontAlgn="t"/>
                      <a:r>
                        <a:rPr lang="en-US" sz="1500" b="0" i="0" dirty="0">
                          <a:solidFill>
                            <a:srgbClr val="000000"/>
                          </a:solidFill>
                          <a:effectLst/>
                          <a:latin typeface="Arial" panose="020B0604020202020204" pitchFamily="34" charset="0"/>
                        </a:rPr>
                        <a:t>Basic Statistical Measures</a:t>
                      </a:r>
                    </a:p>
                  </a:txBody>
                  <a:tcPr marL="39756" marR="39756" marT="39756" marB="3975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2890787"/>
                  </a:ext>
                </a:extLst>
              </a:tr>
              <a:tr h="308507">
                <a:tc gridSpan="2">
                  <a:txBody>
                    <a:bodyPr/>
                    <a:lstStyle/>
                    <a:p>
                      <a:pPr fontAlgn="t"/>
                      <a:r>
                        <a:rPr lang="en-US" sz="1500" b="0" i="0">
                          <a:solidFill>
                            <a:srgbClr val="000000"/>
                          </a:solidFill>
                          <a:effectLst/>
                          <a:latin typeface="Arial" panose="020B0604020202020204" pitchFamily="34" charset="0"/>
                        </a:rPr>
                        <a:t>Location</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gridSpan="2">
                  <a:txBody>
                    <a:bodyPr/>
                    <a:lstStyle/>
                    <a:p>
                      <a:pPr fontAlgn="t"/>
                      <a:r>
                        <a:rPr lang="en-US" sz="1500" b="0" i="0">
                          <a:solidFill>
                            <a:srgbClr val="000000"/>
                          </a:solidFill>
                          <a:effectLst/>
                          <a:latin typeface="Arial" panose="020B0604020202020204" pitchFamily="34" charset="0"/>
                        </a:rPr>
                        <a:t>Variability</a:t>
                      </a:r>
                    </a:p>
                  </a:txBody>
                  <a:tcPr marL="39756" marR="39756" marT="39756" marB="3975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xmlns="" val="3219634535"/>
                  </a:ext>
                </a:extLst>
              </a:tr>
              <a:tr h="308507">
                <a:tc>
                  <a:txBody>
                    <a:bodyPr/>
                    <a:lstStyle/>
                    <a:p>
                      <a:pPr fontAlgn="t"/>
                      <a:r>
                        <a:rPr lang="en-US" sz="1500" b="0" i="0">
                          <a:solidFill>
                            <a:srgbClr val="000000"/>
                          </a:solidFill>
                          <a:effectLst/>
                          <a:latin typeface="Arial" panose="020B0604020202020204" pitchFamily="34" charset="0"/>
                        </a:rPr>
                        <a:t>Mean</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3370.757</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Std Deviation</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566.38506</a:t>
                      </a:r>
                    </a:p>
                  </a:txBody>
                  <a:tcPr marL="39756" marR="39756" marT="39756" marB="3975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194832968"/>
                  </a:ext>
                </a:extLst>
              </a:tr>
              <a:tr h="308507">
                <a:tc>
                  <a:txBody>
                    <a:bodyPr/>
                    <a:lstStyle/>
                    <a:p>
                      <a:pPr fontAlgn="t"/>
                      <a:r>
                        <a:rPr lang="en-US" sz="1500" b="0" i="0">
                          <a:solidFill>
                            <a:srgbClr val="000000"/>
                          </a:solidFill>
                          <a:effectLst/>
                          <a:latin typeface="Arial" panose="020B0604020202020204" pitchFamily="34" charset="0"/>
                        </a:rPr>
                        <a:t>Median</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3402.000</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Variance</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320792</a:t>
                      </a:r>
                    </a:p>
                  </a:txBody>
                  <a:tcPr marL="39756" marR="39756" marT="39756" marB="3975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659642597"/>
                  </a:ext>
                </a:extLst>
              </a:tr>
              <a:tr h="308507">
                <a:tc>
                  <a:txBody>
                    <a:bodyPr/>
                    <a:lstStyle/>
                    <a:p>
                      <a:pPr fontAlgn="t"/>
                      <a:r>
                        <a:rPr lang="en-US" sz="1500" b="0" i="0">
                          <a:solidFill>
                            <a:srgbClr val="000000"/>
                          </a:solidFill>
                          <a:effectLst/>
                          <a:latin typeface="Arial" panose="020B0604020202020204" pitchFamily="34" charset="0"/>
                        </a:rPr>
                        <a:t>Mode</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3402.000</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Range</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6110</a:t>
                      </a:r>
                    </a:p>
                  </a:txBody>
                  <a:tcPr marL="39756" marR="39756" marT="39756" marB="3975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028102493"/>
                  </a:ext>
                </a:extLst>
              </a:tr>
              <a:tr h="308507">
                <a:tc>
                  <a:txBody>
                    <a:bodyPr/>
                    <a:lstStyle/>
                    <a:p>
                      <a:pPr fontAlgn="t"/>
                      <a:r>
                        <a:rPr lang="en-US" sz="1500" b="0" i="0">
                          <a:solidFill>
                            <a:srgbClr val="000000"/>
                          </a:solidFill>
                          <a:effectLst/>
                          <a:latin typeface="Arial" panose="020B0604020202020204" pitchFamily="34" charset="0"/>
                        </a:rPr>
                        <a:t> </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panose="020B0604020202020204" pitchFamily="34" charset="0"/>
                        </a:rPr>
                        <a:t> </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a:solidFill>
                            <a:srgbClr val="000000"/>
                          </a:solidFill>
                          <a:effectLst/>
                          <a:latin typeface="Arial" panose="020B0604020202020204" pitchFamily="34" charset="0"/>
                        </a:rPr>
                        <a:t>Interquartile Range</a:t>
                      </a:r>
                    </a:p>
                  </a:txBody>
                  <a:tcPr marL="39756" marR="39756" marT="39756" marB="397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dirty="0">
                          <a:solidFill>
                            <a:srgbClr val="000000"/>
                          </a:solidFill>
                          <a:effectLst/>
                          <a:latin typeface="Arial" panose="020B0604020202020204" pitchFamily="34" charset="0"/>
                        </a:rPr>
                        <a:t>658.00000</a:t>
                      </a:r>
                    </a:p>
                  </a:txBody>
                  <a:tcPr marL="39756" marR="39756" marT="39756" marB="3975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2570090828"/>
                  </a:ext>
                </a:extLst>
              </a:tr>
            </a:tbl>
          </a:graphicData>
        </a:graphic>
      </p:graphicFrame>
      <p:sp>
        <p:nvSpPr>
          <p:cNvPr id="4" name="Slide Number Placeholder 3"/>
          <p:cNvSpPr>
            <a:spLocks noGrp="1"/>
          </p:cNvSpPr>
          <p:nvPr>
            <p:ph type="sldNum" sz="quarter" idx="12"/>
          </p:nvPr>
        </p:nvSpPr>
        <p:spPr/>
        <p:txBody>
          <a:bodyPr/>
          <a:lstStyle/>
          <a:p>
            <a:fld id="{6B6FFC99-5D42-9C46-8C24-A3E6A75CD3D4}" type="slidenum">
              <a:rPr lang="en-US" smtClean="0"/>
              <a:t>28</a:t>
            </a:fld>
            <a:endParaRPr lang="en-US"/>
          </a:p>
        </p:txBody>
      </p:sp>
      <p:graphicFrame>
        <p:nvGraphicFramePr>
          <p:cNvPr id="5" name="Table 4"/>
          <p:cNvGraphicFramePr>
            <a:graphicFrameLocks noGrp="1"/>
          </p:cNvGraphicFramePr>
          <p:nvPr>
            <p:extLst/>
          </p:nvPr>
        </p:nvGraphicFramePr>
        <p:xfrm>
          <a:off x="1999862" y="1415604"/>
          <a:ext cx="5144276" cy="3508672"/>
        </p:xfrm>
        <a:graphic>
          <a:graphicData uri="http://schemas.openxmlformats.org/drawingml/2006/table">
            <a:tbl>
              <a:tblPr/>
              <a:tblGrid>
                <a:gridCol w="318087">
                  <a:extLst>
                    <a:ext uri="{9D8B030D-6E8A-4147-A177-3AD203B41FA5}">
                      <a16:colId xmlns:a16="http://schemas.microsoft.com/office/drawing/2014/main" xmlns="" val="1356904218"/>
                    </a:ext>
                  </a:extLst>
                </a:gridCol>
                <a:gridCol w="1156287">
                  <a:extLst>
                    <a:ext uri="{9D8B030D-6E8A-4147-A177-3AD203B41FA5}">
                      <a16:colId xmlns:a16="http://schemas.microsoft.com/office/drawing/2014/main" xmlns="" val="2048302320"/>
                    </a:ext>
                  </a:extLst>
                </a:gridCol>
                <a:gridCol w="520779">
                  <a:extLst>
                    <a:ext uri="{9D8B030D-6E8A-4147-A177-3AD203B41FA5}">
                      <a16:colId xmlns:a16="http://schemas.microsoft.com/office/drawing/2014/main" xmlns="" val="2881471265"/>
                    </a:ext>
                  </a:extLst>
                </a:gridCol>
                <a:gridCol w="435562">
                  <a:extLst>
                    <a:ext uri="{9D8B030D-6E8A-4147-A177-3AD203B41FA5}">
                      <a16:colId xmlns:a16="http://schemas.microsoft.com/office/drawing/2014/main" xmlns="" val="1395014851"/>
                    </a:ext>
                  </a:extLst>
                </a:gridCol>
                <a:gridCol w="2713561">
                  <a:extLst>
                    <a:ext uri="{9D8B030D-6E8A-4147-A177-3AD203B41FA5}">
                      <a16:colId xmlns:a16="http://schemas.microsoft.com/office/drawing/2014/main" xmlns="" val="2791087886"/>
                    </a:ext>
                  </a:extLst>
                </a:gridCol>
              </a:tblGrid>
              <a:tr h="279452">
                <a:tc>
                  <a:txBody>
                    <a:bodyPr/>
                    <a:lstStyle/>
                    <a:p>
                      <a:pPr algn="r" fontAlgn="b"/>
                      <a:r>
                        <a:rPr lang="en-US" sz="1400" b="1" i="0">
                          <a:solidFill>
                            <a:srgbClr val="112277"/>
                          </a:solidFill>
                          <a:effectLst/>
                          <a:latin typeface="Arial" panose="020B0604020202020204" pitchFamily="34" charset="0"/>
                        </a:rPr>
                        <a:t>#</a:t>
                      </a:r>
                    </a:p>
                  </a:txBody>
                  <a:tcPr marL="36012" marR="36012" marT="36012" marB="36012"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b"/>
                      <a:r>
                        <a:rPr lang="en-US" sz="1400" b="1" i="0">
                          <a:solidFill>
                            <a:srgbClr val="112277"/>
                          </a:solidFill>
                          <a:effectLst/>
                          <a:latin typeface="Arial" panose="020B0604020202020204" pitchFamily="34" charset="0"/>
                        </a:rPr>
                        <a:t>Variable</a:t>
                      </a:r>
                    </a:p>
                  </a:txBody>
                  <a:tcPr marL="36012" marR="36012" marT="36012" marB="36012"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l" fontAlgn="b"/>
                      <a:r>
                        <a:rPr lang="en-US" sz="1400" b="1" i="0">
                          <a:solidFill>
                            <a:srgbClr val="112277"/>
                          </a:solidFill>
                          <a:effectLst/>
                          <a:latin typeface="Arial" panose="020B0604020202020204" pitchFamily="34" charset="0"/>
                        </a:rPr>
                        <a:t>Type</a:t>
                      </a:r>
                    </a:p>
                  </a:txBody>
                  <a:tcPr marL="36012" marR="36012" marT="36012" marB="36012"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b"/>
                      <a:r>
                        <a:rPr lang="en-US" sz="1400" b="1" i="0">
                          <a:solidFill>
                            <a:srgbClr val="112277"/>
                          </a:solidFill>
                          <a:effectLst/>
                          <a:latin typeface="Arial" panose="020B0604020202020204" pitchFamily="34" charset="0"/>
                        </a:rPr>
                        <a:t>Len</a:t>
                      </a:r>
                    </a:p>
                  </a:txBody>
                  <a:tcPr marL="36012" marR="36012" marT="36012" marB="36012"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l" fontAlgn="b"/>
                      <a:r>
                        <a:rPr lang="en-US" sz="1400" b="1" i="0" dirty="0">
                          <a:solidFill>
                            <a:srgbClr val="112277"/>
                          </a:solidFill>
                          <a:effectLst/>
                          <a:latin typeface="Arial" panose="020B0604020202020204" pitchFamily="34" charset="0"/>
                        </a:rPr>
                        <a:t>Label</a:t>
                      </a:r>
                    </a:p>
                  </a:txBody>
                  <a:tcPr marL="36012" marR="36012" marT="36012" marB="36012"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extLst>
                  <a:ext uri="{0D108BD9-81ED-4DB2-BD59-A6C34878D82A}">
                    <a16:rowId xmlns:a16="http://schemas.microsoft.com/office/drawing/2014/main" xmlns="" val="1164433648"/>
                  </a:ext>
                </a:extLst>
              </a:tr>
              <a:tr h="315042">
                <a:tc>
                  <a:txBody>
                    <a:bodyPr/>
                    <a:lstStyle/>
                    <a:p>
                      <a:pPr algn="r" fontAlgn="t"/>
                      <a:r>
                        <a:rPr lang="en-US" sz="1400" b="1" i="0">
                          <a:solidFill>
                            <a:srgbClr val="112277"/>
                          </a:solidFill>
                          <a:effectLst/>
                          <a:latin typeface="Arial" panose="020B0604020202020204" pitchFamily="34" charset="0"/>
                        </a:rPr>
                        <a:t>1</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Weight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Infant Birth Weight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018554956"/>
                  </a:ext>
                </a:extLst>
              </a:tr>
              <a:tr h="279452">
                <a:tc>
                  <a:txBody>
                    <a:bodyPr/>
                    <a:lstStyle/>
                    <a:p>
                      <a:pPr algn="r" fontAlgn="t"/>
                      <a:r>
                        <a:rPr lang="en-US" sz="1400" b="1" i="0">
                          <a:solidFill>
                            <a:srgbClr val="112277"/>
                          </a:solidFill>
                          <a:effectLst/>
                          <a:latin typeface="Arial" panose="020B0604020202020204" pitchFamily="34" charset="0"/>
                        </a:rPr>
                        <a:t>2</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Black</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Black Mother</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2327800736"/>
                  </a:ext>
                </a:extLst>
              </a:tr>
              <a:tr h="279452">
                <a:tc>
                  <a:txBody>
                    <a:bodyPr/>
                    <a:lstStyle/>
                    <a:p>
                      <a:pPr algn="r" fontAlgn="t"/>
                      <a:r>
                        <a:rPr lang="en-US" sz="1400" b="1" i="0">
                          <a:solidFill>
                            <a:srgbClr val="112277"/>
                          </a:solidFill>
                          <a:effectLst/>
                          <a:latin typeface="Arial" panose="020B0604020202020204" pitchFamily="34" charset="0"/>
                        </a:rPr>
                        <a:t>3</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Married</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Married Mother</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382637978"/>
                  </a:ext>
                </a:extLst>
              </a:tr>
              <a:tr h="279452">
                <a:tc>
                  <a:txBody>
                    <a:bodyPr/>
                    <a:lstStyle/>
                    <a:p>
                      <a:pPr algn="r" fontAlgn="t"/>
                      <a:r>
                        <a:rPr lang="en-US" sz="1400" b="1" i="0">
                          <a:solidFill>
                            <a:srgbClr val="112277"/>
                          </a:solidFill>
                          <a:effectLst/>
                          <a:latin typeface="Arial" panose="020B0604020202020204" pitchFamily="34" charset="0"/>
                        </a:rPr>
                        <a:t>4</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Boy</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Baby Boy</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437464923"/>
                  </a:ext>
                </a:extLst>
              </a:tr>
              <a:tr h="279452">
                <a:tc>
                  <a:txBody>
                    <a:bodyPr/>
                    <a:lstStyle/>
                    <a:p>
                      <a:pPr algn="r" fontAlgn="t"/>
                      <a:r>
                        <a:rPr lang="en-US" sz="1400" b="1" i="0">
                          <a:solidFill>
                            <a:srgbClr val="112277"/>
                          </a:solidFill>
                          <a:effectLst/>
                          <a:latin typeface="Arial" panose="020B0604020202020204" pitchFamily="34" charset="0"/>
                        </a:rPr>
                        <a:t>5</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MomAge</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Mother's Age</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518771729"/>
                  </a:ext>
                </a:extLst>
              </a:tr>
              <a:tr h="361422">
                <a:tc>
                  <a:txBody>
                    <a:bodyPr/>
                    <a:lstStyle/>
                    <a:p>
                      <a:pPr algn="r" fontAlgn="t"/>
                      <a:r>
                        <a:rPr lang="en-US" sz="1400" b="1" i="0">
                          <a:solidFill>
                            <a:srgbClr val="112277"/>
                          </a:solidFill>
                          <a:effectLst/>
                          <a:latin typeface="Arial" panose="020B0604020202020204" pitchFamily="34" charset="0"/>
                        </a:rPr>
                        <a:t>6</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MomSmoke</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dirty="0">
                          <a:effectLst/>
                          <a:latin typeface="Arial" panose="020B0604020202020204" pitchFamily="34" charset="0"/>
                        </a:rPr>
                        <a:t>Smoking Mother</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331385307"/>
                  </a:ext>
                </a:extLst>
              </a:tr>
              <a:tr h="346179">
                <a:tc>
                  <a:txBody>
                    <a:bodyPr/>
                    <a:lstStyle/>
                    <a:p>
                      <a:pPr algn="r" fontAlgn="t"/>
                      <a:r>
                        <a:rPr lang="en-US" sz="1400" b="1" i="0">
                          <a:solidFill>
                            <a:srgbClr val="112277"/>
                          </a:solidFill>
                          <a:effectLst/>
                          <a:latin typeface="Arial" panose="020B0604020202020204" pitchFamily="34" charset="0"/>
                        </a:rPr>
                        <a:t>7</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CigsPerDay</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Cigarettes Per Day</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2511316178"/>
                  </a:ext>
                </a:extLst>
              </a:tr>
              <a:tr h="388689">
                <a:tc>
                  <a:txBody>
                    <a:bodyPr/>
                    <a:lstStyle/>
                    <a:p>
                      <a:pPr algn="r" fontAlgn="t"/>
                      <a:r>
                        <a:rPr lang="en-US" sz="1400" b="1" i="0">
                          <a:solidFill>
                            <a:srgbClr val="112277"/>
                          </a:solidFill>
                          <a:effectLst/>
                          <a:latin typeface="Arial" panose="020B0604020202020204" pitchFamily="34" charset="0"/>
                        </a:rPr>
                        <a:t>8</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MomWtGain</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dirty="0">
                          <a:effectLst/>
                          <a:latin typeface="Arial" panose="020B0604020202020204" pitchFamily="34" charset="0"/>
                        </a:rPr>
                        <a:t>Mother's Pregnancy Weight Gain</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4285103592"/>
                  </a:ext>
                </a:extLst>
              </a:tr>
              <a:tr h="279452">
                <a:tc>
                  <a:txBody>
                    <a:bodyPr/>
                    <a:lstStyle/>
                    <a:p>
                      <a:pPr algn="r" fontAlgn="t"/>
                      <a:r>
                        <a:rPr lang="en-US" sz="1400" b="1" i="0">
                          <a:solidFill>
                            <a:srgbClr val="112277"/>
                          </a:solidFill>
                          <a:effectLst/>
                          <a:latin typeface="Arial" panose="020B0604020202020204" pitchFamily="34" charset="0"/>
                        </a:rPr>
                        <a:t>9</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Visit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Prenatal Visit</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2908106684"/>
                  </a:ext>
                </a:extLst>
              </a:tr>
              <a:tr h="385036">
                <a:tc>
                  <a:txBody>
                    <a:bodyPr/>
                    <a:lstStyle/>
                    <a:p>
                      <a:pPr algn="r" fontAlgn="t"/>
                      <a:r>
                        <a:rPr lang="en-US" sz="1400" b="1" i="0">
                          <a:solidFill>
                            <a:srgbClr val="112277"/>
                          </a:solidFill>
                          <a:effectLst/>
                          <a:latin typeface="Arial" panose="020B0604020202020204" pitchFamily="34" charset="0"/>
                        </a:rPr>
                        <a:t>10</a:t>
                      </a:r>
                    </a:p>
                  </a:txBody>
                  <a:tcPr marL="36012" marR="36012" marT="36012" marB="36012">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l" fontAlgn="t"/>
                      <a:r>
                        <a:rPr lang="en-US" sz="1400" b="0" i="0">
                          <a:effectLst/>
                          <a:latin typeface="Arial" panose="020B0604020202020204" pitchFamily="34" charset="0"/>
                        </a:rPr>
                        <a:t>MomEdLevel</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a:effectLst/>
                          <a:latin typeface="Arial" panose="020B0604020202020204" pitchFamily="34" charset="0"/>
                        </a:rPr>
                        <a:t>Num</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400" b="0" i="0">
                          <a:effectLst/>
                          <a:latin typeface="Arial" panose="020B0604020202020204" pitchFamily="34" charset="0"/>
                        </a:rPr>
                        <a:t>8</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l" fontAlgn="t"/>
                      <a:r>
                        <a:rPr lang="en-US" sz="1400" b="0" i="0" dirty="0">
                          <a:effectLst/>
                          <a:latin typeface="Arial" panose="020B0604020202020204" pitchFamily="34" charset="0"/>
                        </a:rPr>
                        <a:t>Mother's Education Level</a:t>
                      </a:r>
                    </a:p>
                  </a:txBody>
                  <a:tcPr marL="36012" marR="36012" marT="36012" marB="3601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41982462"/>
                  </a:ext>
                </a:extLst>
              </a:tr>
            </a:tbl>
          </a:graphicData>
        </a:graphic>
      </p:graphicFrame>
    </p:spTree>
    <p:extLst>
      <p:ext uri="{BB962C8B-B14F-4D97-AF65-F5344CB8AC3E}">
        <p14:creationId xmlns:p14="http://schemas.microsoft.com/office/powerpoint/2010/main" val="41006605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41272"/>
          </a:xfrm>
        </p:spPr>
        <p:txBody>
          <a:bodyPr/>
          <a:lstStyle/>
          <a:p>
            <a:r>
              <a:rPr lang="zh-CN" altLang="en-US" dirty="0"/>
              <a:t>例二出生体重</a:t>
            </a:r>
            <a:endParaRPr lang="en-US" dirty="0"/>
          </a:p>
        </p:txBody>
      </p:sp>
      <p:sp>
        <p:nvSpPr>
          <p:cNvPr id="3" name="Content Placeholder 2"/>
          <p:cNvSpPr>
            <a:spLocks noGrp="1"/>
          </p:cNvSpPr>
          <p:nvPr>
            <p:ph idx="1"/>
          </p:nvPr>
        </p:nvSpPr>
        <p:spPr>
          <a:xfrm>
            <a:off x="457200" y="1600200"/>
            <a:ext cx="8229600" cy="757989"/>
          </a:xfrm>
        </p:spPr>
        <p:txBody>
          <a:bodyPr/>
          <a:lstStyle/>
          <a:p>
            <a:r>
              <a:rPr lang="en-US" dirty="0" smtClean="0"/>
              <a:t>D </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29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68865"/>
            <a:ext cx="5252610" cy="5252610"/>
          </a:xfrm>
          <a:prstGeom prst="rect">
            <a:avLst/>
          </a:prstGeom>
        </p:spPr>
      </p:pic>
      <p:graphicFrame>
        <p:nvGraphicFramePr>
          <p:cNvPr id="6" name="Table 5"/>
          <p:cNvGraphicFramePr>
            <a:graphicFrameLocks noGrp="1"/>
          </p:cNvGraphicFramePr>
          <p:nvPr>
            <p:extLst/>
          </p:nvPr>
        </p:nvGraphicFramePr>
        <p:xfrm>
          <a:off x="6223454" y="1468865"/>
          <a:ext cx="2350330" cy="4534530"/>
        </p:xfrm>
        <a:graphic>
          <a:graphicData uri="http://schemas.openxmlformats.org/drawingml/2006/table">
            <a:tbl>
              <a:tblPr/>
              <a:tblGrid>
                <a:gridCol w="1353380">
                  <a:extLst>
                    <a:ext uri="{9D8B030D-6E8A-4147-A177-3AD203B41FA5}">
                      <a16:colId xmlns:a16="http://schemas.microsoft.com/office/drawing/2014/main" xmlns="" val="1535075612"/>
                    </a:ext>
                  </a:extLst>
                </a:gridCol>
                <a:gridCol w="996950">
                  <a:extLst>
                    <a:ext uri="{9D8B030D-6E8A-4147-A177-3AD203B41FA5}">
                      <a16:colId xmlns:a16="http://schemas.microsoft.com/office/drawing/2014/main" xmlns="" val="1983636005"/>
                    </a:ext>
                  </a:extLst>
                </a:gridCol>
              </a:tblGrid>
              <a:tr h="348151">
                <a:tc gridSpan="2">
                  <a:txBody>
                    <a:bodyPr/>
                    <a:lstStyle/>
                    <a:p>
                      <a:pPr fontAlgn="t"/>
                      <a:r>
                        <a:rPr lang="en-US" sz="1700" b="0" i="0" dirty="0">
                          <a:solidFill>
                            <a:srgbClr val="000000"/>
                          </a:solidFill>
                          <a:effectLst/>
                          <a:latin typeface="Arial" panose="020B0604020202020204" pitchFamily="34" charset="0"/>
                        </a:rPr>
                        <a:t>Quantiles (Definition 5)</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xmlns="" val="3159758926"/>
                  </a:ext>
                </a:extLst>
              </a:tr>
              <a:tr h="348151">
                <a:tc>
                  <a:txBody>
                    <a:bodyPr/>
                    <a:lstStyle/>
                    <a:p>
                      <a:pPr fontAlgn="t"/>
                      <a:r>
                        <a:rPr lang="en-US" sz="1700" b="0" i="0">
                          <a:solidFill>
                            <a:srgbClr val="000000"/>
                          </a:solidFill>
                          <a:effectLst/>
                          <a:latin typeface="Arial" panose="020B0604020202020204" pitchFamily="34" charset="0"/>
                        </a:rPr>
                        <a:t>Level</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Quantile</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685714171"/>
                  </a:ext>
                </a:extLst>
              </a:tr>
              <a:tr h="348151">
                <a:tc>
                  <a:txBody>
                    <a:bodyPr/>
                    <a:lstStyle/>
                    <a:p>
                      <a:pPr fontAlgn="t"/>
                      <a:r>
                        <a:rPr lang="en-US" sz="1700" b="0" i="0">
                          <a:solidFill>
                            <a:srgbClr val="000000"/>
                          </a:solidFill>
                          <a:effectLst/>
                          <a:latin typeface="Arial" panose="020B0604020202020204" pitchFamily="34" charset="0"/>
                        </a:rPr>
                        <a:t>100% Max</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6350</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870300592"/>
                  </a:ext>
                </a:extLst>
              </a:tr>
              <a:tr h="348151">
                <a:tc>
                  <a:txBody>
                    <a:bodyPr/>
                    <a:lstStyle/>
                    <a:p>
                      <a:pPr fontAlgn="t"/>
                      <a:r>
                        <a:rPr lang="en-US" sz="1700" b="0" i="0">
                          <a:solidFill>
                            <a:srgbClr val="000000"/>
                          </a:solidFill>
                          <a:effectLst/>
                          <a:latin typeface="Arial" panose="020B0604020202020204" pitchFamily="34" charset="0"/>
                        </a:rPr>
                        <a:t>99%</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4605</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407781154"/>
                  </a:ext>
                </a:extLst>
              </a:tr>
              <a:tr h="348151">
                <a:tc>
                  <a:txBody>
                    <a:bodyPr/>
                    <a:lstStyle/>
                    <a:p>
                      <a:pPr fontAlgn="t"/>
                      <a:r>
                        <a:rPr lang="en-US" sz="1700" b="0" i="0">
                          <a:solidFill>
                            <a:srgbClr val="000000"/>
                          </a:solidFill>
                          <a:effectLst/>
                          <a:latin typeface="Arial" panose="020B0604020202020204" pitchFamily="34" charset="0"/>
                        </a:rPr>
                        <a:t>95%</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4224</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929545281"/>
                  </a:ext>
                </a:extLst>
              </a:tr>
              <a:tr h="348151">
                <a:tc>
                  <a:txBody>
                    <a:bodyPr/>
                    <a:lstStyle/>
                    <a:p>
                      <a:pPr fontAlgn="t"/>
                      <a:r>
                        <a:rPr lang="en-US" sz="1700" b="0" i="0">
                          <a:solidFill>
                            <a:srgbClr val="000000"/>
                          </a:solidFill>
                          <a:effectLst/>
                          <a:latin typeface="Arial" panose="020B0604020202020204" pitchFamily="34" charset="0"/>
                        </a:rPr>
                        <a:t>90%</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4026</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360981396"/>
                  </a:ext>
                </a:extLst>
              </a:tr>
              <a:tr h="348151">
                <a:tc>
                  <a:txBody>
                    <a:bodyPr/>
                    <a:lstStyle/>
                    <a:p>
                      <a:pPr fontAlgn="t"/>
                      <a:r>
                        <a:rPr lang="en-US" sz="1700" b="0" i="0">
                          <a:solidFill>
                            <a:srgbClr val="000000"/>
                          </a:solidFill>
                          <a:effectLst/>
                          <a:latin typeface="Arial" panose="020B0604020202020204" pitchFamily="34" charset="0"/>
                        </a:rPr>
                        <a:t>75% Q3</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3720</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244893956"/>
                  </a:ext>
                </a:extLst>
              </a:tr>
              <a:tr h="348151">
                <a:tc>
                  <a:txBody>
                    <a:bodyPr/>
                    <a:lstStyle/>
                    <a:p>
                      <a:pPr fontAlgn="t"/>
                      <a:r>
                        <a:rPr lang="en-US" sz="1700" b="0" i="0">
                          <a:solidFill>
                            <a:srgbClr val="000000"/>
                          </a:solidFill>
                          <a:effectLst/>
                          <a:latin typeface="Arial" panose="020B0604020202020204" pitchFamily="34" charset="0"/>
                        </a:rPr>
                        <a:t>50% Median</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3402</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498079969"/>
                  </a:ext>
                </a:extLst>
              </a:tr>
              <a:tr h="348151">
                <a:tc>
                  <a:txBody>
                    <a:bodyPr/>
                    <a:lstStyle/>
                    <a:p>
                      <a:pPr fontAlgn="t"/>
                      <a:r>
                        <a:rPr lang="en-US" sz="1700" b="0" i="0">
                          <a:solidFill>
                            <a:srgbClr val="000000"/>
                          </a:solidFill>
                          <a:effectLst/>
                          <a:latin typeface="Arial" panose="020B0604020202020204" pitchFamily="34" charset="0"/>
                        </a:rPr>
                        <a:t>25% Q1</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3062</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733618711"/>
                  </a:ext>
                </a:extLst>
              </a:tr>
              <a:tr h="348151">
                <a:tc>
                  <a:txBody>
                    <a:bodyPr/>
                    <a:lstStyle/>
                    <a:p>
                      <a:pPr fontAlgn="t"/>
                      <a:r>
                        <a:rPr lang="en-US" sz="1700" b="0" i="0">
                          <a:solidFill>
                            <a:srgbClr val="000000"/>
                          </a:solidFill>
                          <a:effectLst/>
                          <a:latin typeface="Arial" panose="020B0604020202020204" pitchFamily="34" charset="0"/>
                        </a:rPr>
                        <a:t>10%</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2722</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626668118"/>
                  </a:ext>
                </a:extLst>
              </a:tr>
              <a:tr h="348151">
                <a:tc>
                  <a:txBody>
                    <a:bodyPr/>
                    <a:lstStyle/>
                    <a:p>
                      <a:pPr fontAlgn="t"/>
                      <a:r>
                        <a:rPr lang="en-US" sz="1700" b="0" i="0">
                          <a:solidFill>
                            <a:srgbClr val="000000"/>
                          </a:solidFill>
                          <a:effectLst/>
                          <a:latin typeface="Arial" panose="020B0604020202020204" pitchFamily="34" charset="0"/>
                        </a:rPr>
                        <a:t>5%</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2466</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805719176"/>
                  </a:ext>
                </a:extLst>
              </a:tr>
              <a:tr h="348151">
                <a:tc>
                  <a:txBody>
                    <a:bodyPr/>
                    <a:lstStyle/>
                    <a:p>
                      <a:pPr fontAlgn="t"/>
                      <a:r>
                        <a:rPr lang="en-US" sz="1700" b="0" i="0">
                          <a:solidFill>
                            <a:srgbClr val="000000"/>
                          </a:solidFill>
                          <a:effectLst/>
                          <a:latin typeface="Arial" panose="020B0604020202020204" pitchFamily="34" charset="0"/>
                        </a:rPr>
                        <a:t>1%</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700" b="0" i="0">
                          <a:solidFill>
                            <a:srgbClr val="000000"/>
                          </a:solidFill>
                          <a:effectLst/>
                          <a:latin typeface="Arial" panose="020B0604020202020204" pitchFamily="34" charset="0"/>
                        </a:rPr>
                        <a:t>1559</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280637665"/>
                  </a:ext>
                </a:extLst>
              </a:tr>
              <a:tr h="348151">
                <a:tc>
                  <a:txBody>
                    <a:bodyPr/>
                    <a:lstStyle/>
                    <a:p>
                      <a:pPr fontAlgn="t"/>
                      <a:r>
                        <a:rPr lang="en-US" sz="1700" b="0" i="0">
                          <a:solidFill>
                            <a:srgbClr val="000000"/>
                          </a:solidFill>
                          <a:effectLst/>
                          <a:latin typeface="Arial" panose="020B0604020202020204" pitchFamily="34" charset="0"/>
                        </a:rPr>
                        <a:t>0% Min</a:t>
                      </a:r>
                    </a:p>
                  </a:txBody>
                  <a:tcPr marL="44865" marR="44865" marT="44865" marB="44865">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700" b="0" i="0" dirty="0">
                          <a:solidFill>
                            <a:srgbClr val="000000"/>
                          </a:solidFill>
                          <a:effectLst/>
                          <a:latin typeface="Arial" panose="020B0604020202020204" pitchFamily="34" charset="0"/>
                        </a:rPr>
                        <a:t>240</a:t>
                      </a:r>
                    </a:p>
                  </a:txBody>
                  <a:tcPr marL="44865" marR="44865" marT="44865" marB="44865">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3119565572"/>
                  </a:ext>
                </a:extLst>
              </a:tr>
            </a:tbl>
          </a:graphicData>
        </a:graphic>
      </p:graphicFrame>
    </p:spTree>
    <p:extLst>
      <p:ext uri="{BB962C8B-B14F-4D97-AF65-F5344CB8AC3E}">
        <p14:creationId xmlns:p14="http://schemas.microsoft.com/office/powerpoint/2010/main" val="3458169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生</a:t>
            </a:r>
            <a:r>
              <a:rPr lang="zh-CN" altLang="en-US" dirty="0"/>
              <a:t>长图</a:t>
            </a:r>
            <a:endParaRPr lang="en-US" dirty="0"/>
          </a:p>
        </p:txBody>
      </p:sp>
      <p:sp>
        <p:nvSpPr>
          <p:cNvPr id="3" name="Content Placeholder 2"/>
          <p:cNvSpPr>
            <a:spLocks noGrp="1"/>
          </p:cNvSpPr>
          <p:nvPr>
            <p:ph idx="1"/>
          </p:nvPr>
        </p:nvSpPr>
        <p:spPr>
          <a:xfrm>
            <a:off x="457200" y="1600201"/>
            <a:ext cx="8229600" cy="690716"/>
          </a:xfrm>
        </p:spPr>
        <p:txBody>
          <a:bodyPr>
            <a:normAutofit fontScale="92500"/>
          </a:bodyPr>
          <a:lstStyle/>
          <a:p>
            <a:r>
              <a:rPr lang="zh-CN" altLang="en-US" dirty="0" smtClean="0"/>
              <a:t>儿童生长曲线是累积函数，但不能只有</a:t>
            </a:r>
            <a:r>
              <a:rPr lang="zh-CN" altLang="en-US" dirty="0"/>
              <a:t>一</a:t>
            </a:r>
            <a:r>
              <a:rPr lang="zh-CN" altLang="en-US" dirty="0" smtClean="0"/>
              <a:t>条。</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a:t>
            </a:fld>
            <a:endParaRPr lang="en-US"/>
          </a:p>
        </p:txBody>
      </p:sp>
      <p:pic>
        <p:nvPicPr>
          <p:cNvPr id="6146" name="Picture 2" descr="http://www.who.int/childgrowth/mgrs/en/cover_mgrs_white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478" y="2197016"/>
            <a:ext cx="5683044" cy="425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739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Codes</a:t>
            </a:r>
            <a:endParaRPr lang="en-US" dirty="0"/>
          </a:p>
        </p:txBody>
      </p:sp>
      <p:sp>
        <p:nvSpPr>
          <p:cNvPr id="3" name="Content Placeholder 2"/>
          <p:cNvSpPr>
            <a:spLocks noGrp="1"/>
          </p:cNvSpPr>
          <p:nvPr>
            <p:ph idx="1"/>
          </p:nvPr>
        </p:nvSpPr>
        <p:spPr>
          <a:xfrm>
            <a:off x="457200" y="1600200"/>
            <a:ext cx="8229600" cy="4839101"/>
          </a:xfrm>
        </p:spPr>
        <p:txBody>
          <a:bodyPr>
            <a:normAutofit fontScale="77500" lnSpcReduction="20000"/>
          </a:bodyPr>
          <a:lstStyle/>
          <a:p>
            <a:pPr marL="0" indent="0">
              <a:buNone/>
            </a:pPr>
            <a:r>
              <a:rPr lang="en-US" altLang="en-US" sz="2900" dirty="0" err="1" smtClean="0">
                <a:solidFill>
                  <a:srgbClr val="353535"/>
                </a:solidFill>
                <a:latin typeface="Calibri" panose="020F0502020204030204" pitchFamily="34" charset="0"/>
                <a:cs typeface="Courier New" panose="02070309020205020404" pitchFamily="49" charset="0"/>
              </a:rPr>
              <a:t>proc</a:t>
            </a:r>
            <a:r>
              <a:rPr lang="en-US" altLang="en-US" sz="2900" dirty="0" smtClean="0">
                <a:solidFill>
                  <a:srgbClr val="353535"/>
                </a:solidFill>
                <a:latin typeface="Calibri" panose="020F0502020204030204" pitchFamily="34" charset="0"/>
                <a:cs typeface="Courier New" panose="02070309020205020404" pitchFamily="49" charset="0"/>
              </a:rPr>
              <a:t> </a:t>
            </a:r>
            <a:r>
              <a:rPr lang="en-US" altLang="en-US" sz="2900" dirty="0">
                <a:solidFill>
                  <a:srgbClr val="353535"/>
                </a:solidFill>
                <a:latin typeface="Calibri" panose="020F0502020204030204" pitchFamily="34" charset="0"/>
                <a:cs typeface="Courier New" panose="02070309020205020404" pitchFamily="49" charset="0"/>
              </a:rPr>
              <a:t>format; </a:t>
            </a:r>
            <a:endParaRPr lang="en-US" altLang="en-US" sz="2900" dirty="0" smtClean="0">
              <a:solidFill>
                <a:srgbClr val="353535"/>
              </a:solidFill>
              <a:latin typeface="Calibri" panose="020F0502020204030204" pitchFamily="34" charset="0"/>
              <a:cs typeface="Courier New" panose="02070309020205020404" pitchFamily="49" charset="0"/>
            </a:endParaRPr>
          </a:p>
          <a:p>
            <a:pPr marL="0" indent="0">
              <a:buNone/>
            </a:pPr>
            <a:r>
              <a:rPr lang="en-US" altLang="en-US" sz="2900" dirty="0" smtClean="0">
                <a:solidFill>
                  <a:srgbClr val="353535"/>
                </a:solidFill>
                <a:latin typeface="Calibri" panose="020F0502020204030204" pitchFamily="34" charset="0"/>
                <a:cs typeface="Courier New" panose="02070309020205020404" pitchFamily="49" charset="0"/>
              </a:rPr>
              <a:t>	value </a:t>
            </a:r>
            <a:r>
              <a:rPr lang="en-US" altLang="en-US" sz="2900" dirty="0" err="1">
                <a:solidFill>
                  <a:srgbClr val="353535"/>
                </a:solidFill>
                <a:latin typeface="Calibri" panose="020F0502020204030204" pitchFamily="34" charset="0"/>
                <a:cs typeface="Courier New" panose="02070309020205020404" pitchFamily="49" charset="0"/>
              </a:rPr>
              <a:t>vfmt</a:t>
            </a:r>
            <a:r>
              <a:rPr lang="en-US" altLang="en-US" sz="2900" dirty="0">
                <a:solidFill>
                  <a:srgbClr val="353535"/>
                </a:solidFill>
                <a:latin typeface="Calibri" panose="020F0502020204030204" pitchFamily="34" charset="0"/>
                <a:cs typeface="Courier New" panose="02070309020205020404" pitchFamily="49" charset="0"/>
              </a:rPr>
              <a:t> 0 = 'No Visit' 1 = 'Second Trimester' 2 = 'Last Trimester' 3 = 'First Trimester'; </a:t>
            </a:r>
            <a:endParaRPr lang="en-US" altLang="en-US" sz="2900" dirty="0" smtClean="0">
              <a:solidFill>
                <a:srgbClr val="353535"/>
              </a:solidFill>
              <a:latin typeface="Calibri" panose="020F0502020204030204" pitchFamily="34" charset="0"/>
              <a:cs typeface="Courier New" panose="02070309020205020404" pitchFamily="49" charset="0"/>
            </a:endParaRPr>
          </a:p>
          <a:p>
            <a:pPr marL="0" indent="0">
              <a:buNone/>
            </a:pPr>
            <a:r>
              <a:rPr lang="en-US" altLang="en-US" sz="2900" dirty="0">
                <a:solidFill>
                  <a:srgbClr val="353535"/>
                </a:solidFill>
                <a:latin typeface="Calibri" panose="020F0502020204030204" pitchFamily="34" charset="0"/>
                <a:cs typeface="Courier New" panose="02070309020205020404" pitchFamily="49" charset="0"/>
              </a:rPr>
              <a:t>	</a:t>
            </a:r>
            <a:r>
              <a:rPr lang="en-US" altLang="en-US" sz="2900" dirty="0" smtClean="0">
                <a:solidFill>
                  <a:srgbClr val="353535"/>
                </a:solidFill>
                <a:latin typeface="Calibri" panose="020F0502020204030204" pitchFamily="34" charset="0"/>
                <a:cs typeface="Courier New" panose="02070309020205020404" pitchFamily="49" charset="0"/>
              </a:rPr>
              <a:t>value </a:t>
            </a:r>
            <a:r>
              <a:rPr lang="en-US" altLang="en-US" sz="2900" dirty="0" err="1">
                <a:solidFill>
                  <a:srgbClr val="353535"/>
                </a:solidFill>
                <a:latin typeface="Calibri" panose="020F0502020204030204" pitchFamily="34" charset="0"/>
                <a:cs typeface="Courier New" panose="02070309020205020404" pitchFamily="49" charset="0"/>
              </a:rPr>
              <a:t>efmt</a:t>
            </a:r>
            <a:r>
              <a:rPr lang="en-US" altLang="en-US" sz="2900" dirty="0">
                <a:solidFill>
                  <a:srgbClr val="353535"/>
                </a:solidFill>
                <a:latin typeface="Calibri" panose="020F0502020204030204" pitchFamily="34" charset="0"/>
                <a:cs typeface="Courier New" panose="02070309020205020404" pitchFamily="49" charset="0"/>
              </a:rPr>
              <a:t> 0 = 'High School' 1 = 'Some College' 2 = 'College' 3 = 'Less Than High School'; </a:t>
            </a:r>
            <a:endParaRPr lang="en-US" altLang="en-US" sz="2900" dirty="0" smtClean="0">
              <a:solidFill>
                <a:srgbClr val="353535"/>
              </a:solidFill>
              <a:latin typeface="Calibri" panose="020F0502020204030204" pitchFamily="34" charset="0"/>
              <a:cs typeface="Courier New" panose="02070309020205020404" pitchFamily="49" charset="0"/>
            </a:endParaRPr>
          </a:p>
          <a:p>
            <a:pPr marL="0" indent="0">
              <a:buNone/>
            </a:pPr>
            <a:r>
              <a:rPr lang="en-US" altLang="en-US" sz="2900" dirty="0" smtClean="0">
                <a:solidFill>
                  <a:srgbClr val="353535"/>
                </a:solidFill>
                <a:latin typeface="Calibri" panose="020F0502020204030204" pitchFamily="34" charset="0"/>
                <a:cs typeface="Courier New" panose="02070309020205020404" pitchFamily="49" charset="0"/>
              </a:rPr>
              <a:t>run;</a:t>
            </a:r>
            <a:r>
              <a:rPr lang="en-US" altLang="en-US" sz="2900" dirty="0">
                <a:solidFill>
                  <a:srgbClr val="353535"/>
                </a:solidFill>
                <a:latin typeface="Calibri" panose="020F0502020204030204" pitchFamily="34" charset="0"/>
                <a:cs typeface="Courier New" panose="02070309020205020404" pitchFamily="49" charset="0"/>
              </a:rPr>
              <a:t> </a:t>
            </a:r>
            <a:endParaRPr lang="en-US" altLang="en-US" sz="2900" dirty="0" smtClean="0">
              <a:solidFill>
                <a:srgbClr val="353535"/>
              </a:solidFill>
              <a:latin typeface="Calibri" panose="020F0502020204030204" pitchFamily="34" charset="0"/>
              <a:cs typeface="Courier New" panose="02070309020205020404" pitchFamily="49" charset="0"/>
            </a:endParaRPr>
          </a:p>
          <a:p>
            <a:pPr marL="0" indent="0">
              <a:buNone/>
            </a:pPr>
            <a:r>
              <a:rPr lang="en-US" altLang="en-US" sz="2900" dirty="0" err="1" smtClean="0">
                <a:solidFill>
                  <a:srgbClr val="353535"/>
                </a:solidFill>
                <a:latin typeface="Calibri" panose="020F0502020204030204" pitchFamily="34" charset="0"/>
                <a:cs typeface="Courier New" panose="02070309020205020404" pitchFamily="49" charset="0"/>
              </a:rPr>
              <a:t>proc</a:t>
            </a:r>
            <a:r>
              <a:rPr lang="en-US" altLang="en-US" sz="2900" dirty="0" smtClean="0">
                <a:solidFill>
                  <a:srgbClr val="353535"/>
                </a:solidFill>
                <a:latin typeface="Calibri" panose="020F0502020204030204" pitchFamily="34" charset="0"/>
                <a:cs typeface="Courier New" panose="02070309020205020404" pitchFamily="49" charset="0"/>
              </a:rPr>
              <a:t> </a:t>
            </a:r>
            <a:r>
              <a:rPr lang="en-US" altLang="en-US" sz="2900" dirty="0" err="1">
                <a:solidFill>
                  <a:srgbClr val="353535"/>
                </a:solidFill>
                <a:latin typeface="Calibri" panose="020F0502020204030204" pitchFamily="34" charset="0"/>
                <a:cs typeface="Courier New" panose="02070309020205020404" pitchFamily="49" charset="0"/>
              </a:rPr>
              <a:t>quantreg</a:t>
            </a:r>
            <a:r>
              <a:rPr lang="en-US" altLang="en-US" sz="2900" dirty="0">
                <a:solidFill>
                  <a:srgbClr val="353535"/>
                </a:solidFill>
                <a:latin typeface="Calibri" panose="020F0502020204030204" pitchFamily="34" charset="0"/>
                <a:cs typeface="Courier New" panose="02070309020205020404" pitchFamily="49" charset="0"/>
              </a:rPr>
              <a:t> ci=sparsity/</a:t>
            </a:r>
            <a:r>
              <a:rPr lang="en-US" altLang="en-US" sz="2900" dirty="0" err="1">
                <a:solidFill>
                  <a:srgbClr val="353535"/>
                </a:solidFill>
                <a:latin typeface="Calibri" panose="020F0502020204030204" pitchFamily="34" charset="0"/>
                <a:cs typeface="Courier New" panose="02070309020205020404" pitchFamily="49" charset="0"/>
              </a:rPr>
              <a:t>iid</a:t>
            </a:r>
            <a:r>
              <a:rPr lang="en-US" altLang="en-US" sz="2900" dirty="0">
                <a:solidFill>
                  <a:srgbClr val="353535"/>
                </a:solidFill>
                <a:latin typeface="Calibri" panose="020F0502020204030204" pitchFamily="34" charset="0"/>
                <a:cs typeface="Courier New" panose="02070309020205020404" pitchFamily="49" charset="0"/>
              </a:rPr>
              <a:t> algorithm=interior(tolerance=5.e-4) data=</a:t>
            </a:r>
            <a:r>
              <a:rPr lang="en-US" altLang="en-US" sz="2900" dirty="0" err="1">
                <a:solidFill>
                  <a:srgbClr val="353535"/>
                </a:solidFill>
                <a:latin typeface="Calibri" panose="020F0502020204030204" pitchFamily="34" charset="0"/>
                <a:cs typeface="Courier New" panose="02070309020205020404" pitchFamily="49" charset="0"/>
              </a:rPr>
              <a:t>sashelp.bweight</a:t>
            </a:r>
            <a:r>
              <a:rPr lang="en-US" altLang="en-US" sz="2900" dirty="0">
                <a:solidFill>
                  <a:srgbClr val="353535"/>
                </a:solidFill>
                <a:latin typeface="Calibri" panose="020F0502020204030204" pitchFamily="34" charset="0"/>
                <a:cs typeface="Courier New" panose="02070309020205020404" pitchFamily="49" charset="0"/>
              </a:rPr>
              <a:t> order=internal; </a:t>
            </a:r>
            <a:endParaRPr lang="en-US" altLang="en-US" sz="2900" dirty="0" smtClean="0">
              <a:solidFill>
                <a:srgbClr val="353535"/>
              </a:solidFill>
              <a:latin typeface="Calibri" panose="020F0502020204030204" pitchFamily="34" charset="0"/>
              <a:cs typeface="Courier New" panose="02070309020205020404" pitchFamily="49" charset="0"/>
            </a:endParaRPr>
          </a:p>
          <a:p>
            <a:pPr marL="0" indent="0">
              <a:buNone/>
            </a:pPr>
            <a:r>
              <a:rPr lang="en-US" altLang="en-US" sz="2900" dirty="0" smtClean="0">
                <a:solidFill>
                  <a:srgbClr val="353535"/>
                </a:solidFill>
                <a:latin typeface="Calibri" panose="020F0502020204030204" pitchFamily="34" charset="0"/>
                <a:cs typeface="Courier New" panose="02070309020205020404" pitchFamily="49" charset="0"/>
              </a:rPr>
              <a:t>class </a:t>
            </a:r>
            <a:r>
              <a:rPr lang="en-US" altLang="en-US" sz="2900" dirty="0">
                <a:solidFill>
                  <a:srgbClr val="353535"/>
                </a:solidFill>
                <a:latin typeface="Calibri" panose="020F0502020204030204" pitchFamily="34" charset="0"/>
                <a:cs typeface="Courier New" panose="02070309020205020404" pitchFamily="49" charset="0"/>
              </a:rPr>
              <a:t>Visit </a:t>
            </a:r>
            <a:r>
              <a:rPr lang="en-US" altLang="en-US" sz="2900" dirty="0" err="1">
                <a:solidFill>
                  <a:srgbClr val="353535"/>
                </a:solidFill>
                <a:latin typeface="Calibri" panose="020F0502020204030204" pitchFamily="34" charset="0"/>
                <a:cs typeface="Courier New" panose="02070309020205020404" pitchFamily="49" charset="0"/>
              </a:rPr>
              <a:t>MomEdLevel</a:t>
            </a:r>
            <a:r>
              <a:rPr lang="en-US" altLang="en-US" sz="2900" dirty="0">
                <a:solidFill>
                  <a:srgbClr val="353535"/>
                </a:solidFill>
                <a:latin typeface="Calibri" panose="020F0502020204030204" pitchFamily="34" charset="0"/>
                <a:cs typeface="Courier New" panose="02070309020205020404" pitchFamily="49" charset="0"/>
              </a:rPr>
              <a:t>; </a:t>
            </a:r>
            <a:endParaRPr lang="en-US" altLang="en-US" sz="2900" dirty="0" smtClean="0">
              <a:solidFill>
                <a:srgbClr val="353535"/>
              </a:solidFill>
              <a:latin typeface="Calibri" panose="020F0502020204030204" pitchFamily="34" charset="0"/>
              <a:cs typeface="Courier New" panose="02070309020205020404" pitchFamily="49" charset="0"/>
            </a:endParaRPr>
          </a:p>
          <a:p>
            <a:pPr marL="0" indent="0">
              <a:buNone/>
            </a:pPr>
            <a:r>
              <a:rPr lang="en-US" altLang="en-US" sz="2900" dirty="0" smtClean="0">
                <a:solidFill>
                  <a:srgbClr val="353535"/>
                </a:solidFill>
                <a:latin typeface="Calibri" panose="020F0502020204030204" pitchFamily="34" charset="0"/>
                <a:cs typeface="Courier New" panose="02070309020205020404" pitchFamily="49" charset="0"/>
              </a:rPr>
              <a:t>model </a:t>
            </a:r>
            <a:r>
              <a:rPr lang="en-US" altLang="en-US" sz="2900" dirty="0">
                <a:solidFill>
                  <a:srgbClr val="353535"/>
                </a:solidFill>
                <a:latin typeface="Calibri" panose="020F0502020204030204" pitchFamily="34" charset="0"/>
                <a:cs typeface="Courier New" panose="02070309020205020404" pitchFamily="49" charset="0"/>
              </a:rPr>
              <a:t>Weight = Black Married Boy Visit </a:t>
            </a:r>
            <a:r>
              <a:rPr lang="en-US" altLang="en-US" sz="2900" dirty="0" err="1">
                <a:solidFill>
                  <a:srgbClr val="353535"/>
                </a:solidFill>
                <a:latin typeface="Calibri" panose="020F0502020204030204" pitchFamily="34" charset="0"/>
                <a:cs typeface="Courier New" panose="02070309020205020404" pitchFamily="49" charset="0"/>
              </a:rPr>
              <a:t>MomEdLevel</a:t>
            </a:r>
            <a:r>
              <a:rPr lang="en-US" altLang="en-US" sz="2900" dirty="0">
                <a:solidFill>
                  <a:srgbClr val="353535"/>
                </a:solidFill>
                <a:latin typeface="Calibri" panose="020F0502020204030204" pitchFamily="34" charset="0"/>
                <a:cs typeface="Courier New" panose="02070309020205020404" pitchFamily="49" charset="0"/>
              </a:rPr>
              <a:t> </a:t>
            </a:r>
            <a:r>
              <a:rPr lang="en-US" altLang="en-US" sz="2900" dirty="0" err="1">
                <a:solidFill>
                  <a:srgbClr val="353535"/>
                </a:solidFill>
                <a:latin typeface="Calibri" panose="020F0502020204030204" pitchFamily="34" charset="0"/>
                <a:cs typeface="Courier New" panose="02070309020205020404" pitchFamily="49" charset="0"/>
              </a:rPr>
              <a:t>MomSmoke</a:t>
            </a:r>
            <a:r>
              <a:rPr lang="en-US" altLang="en-US" sz="2900" dirty="0">
                <a:solidFill>
                  <a:srgbClr val="353535"/>
                </a:solidFill>
                <a:latin typeface="Calibri" panose="020F0502020204030204" pitchFamily="34" charset="0"/>
                <a:cs typeface="Courier New" panose="02070309020205020404" pitchFamily="49" charset="0"/>
              </a:rPr>
              <a:t> </a:t>
            </a:r>
            <a:r>
              <a:rPr lang="en-US" altLang="en-US" sz="2900" dirty="0" err="1">
                <a:solidFill>
                  <a:srgbClr val="353535"/>
                </a:solidFill>
                <a:latin typeface="Calibri" panose="020F0502020204030204" pitchFamily="34" charset="0"/>
                <a:cs typeface="Courier New" panose="02070309020205020404" pitchFamily="49" charset="0"/>
              </a:rPr>
              <a:t>CigsPerDay</a:t>
            </a:r>
            <a:r>
              <a:rPr lang="en-US" altLang="en-US" sz="2900" dirty="0">
                <a:solidFill>
                  <a:srgbClr val="353535"/>
                </a:solidFill>
                <a:latin typeface="Calibri" panose="020F0502020204030204" pitchFamily="34" charset="0"/>
                <a:cs typeface="Courier New" panose="02070309020205020404" pitchFamily="49" charset="0"/>
              </a:rPr>
              <a:t> </a:t>
            </a:r>
            <a:r>
              <a:rPr lang="en-US" altLang="en-US" sz="2900" dirty="0" err="1">
                <a:solidFill>
                  <a:srgbClr val="353535"/>
                </a:solidFill>
                <a:latin typeface="Calibri" panose="020F0502020204030204" pitchFamily="34" charset="0"/>
                <a:cs typeface="Courier New" panose="02070309020205020404" pitchFamily="49" charset="0"/>
              </a:rPr>
              <a:t>MomAge</a:t>
            </a:r>
            <a:r>
              <a:rPr lang="en-US" altLang="en-US" sz="2900" dirty="0">
                <a:solidFill>
                  <a:srgbClr val="353535"/>
                </a:solidFill>
                <a:latin typeface="Calibri" panose="020F0502020204030204" pitchFamily="34" charset="0"/>
                <a:cs typeface="Courier New" panose="02070309020205020404" pitchFamily="49" charset="0"/>
              </a:rPr>
              <a:t> </a:t>
            </a:r>
            <a:r>
              <a:rPr lang="en-US" altLang="en-US" sz="2900" dirty="0" err="1">
                <a:solidFill>
                  <a:srgbClr val="353535"/>
                </a:solidFill>
                <a:latin typeface="Calibri" panose="020F0502020204030204" pitchFamily="34" charset="0"/>
                <a:cs typeface="Courier New" panose="02070309020205020404" pitchFamily="49" charset="0"/>
              </a:rPr>
              <a:t>MomAge</a:t>
            </a:r>
            <a:r>
              <a:rPr lang="en-US" altLang="en-US" sz="2900" dirty="0">
                <a:solidFill>
                  <a:srgbClr val="353535"/>
                </a:solidFill>
                <a:latin typeface="Calibri" panose="020F0502020204030204" pitchFamily="34" charset="0"/>
                <a:cs typeface="Courier New" panose="02070309020205020404" pitchFamily="49" charset="0"/>
              </a:rPr>
              <a:t>*</a:t>
            </a:r>
            <a:r>
              <a:rPr lang="en-US" altLang="en-US" sz="2900" dirty="0" err="1">
                <a:solidFill>
                  <a:srgbClr val="353535"/>
                </a:solidFill>
                <a:latin typeface="Calibri" panose="020F0502020204030204" pitchFamily="34" charset="0"/>
                <a:cs typeface="Courier New" panose="02070309020205020404" pitchFamily="49" charset="0"/>
              </a:rPr>
              <a:t>MomAge</a:t>
            </a:r>
            <a:r>
              <a:rPr lang="en-US" altLang="en-US" sz="2900" dirty="0">
                <a:solidFill>
                  <a:srgbClr val="353535"/>
                </a:solidFill>
                <a:latin typeface="Calibri" panose="020F0502020204030204" pitchFamily="34" charset="0"/>
                <a:cs typeface="Courier New" panose="02070309020205020404" pitchFamily="49" charset="0"/>
              </a:rPr>
              <a:t> </a:t>
            </a:r>
            <a:r>
              <a:rPr lang="en-US" altLang="en-US" sz="2900" dirty="0" err="1">
                <a:solidFill>
                  <a:srgbClr val="353535"/>
                </a:solidFill>
                <a:latin typeface="Calibri" panose="020F0502020204030204" pitchFamily="34" charset="0"/>
                <a:cs typeface="Courier New" panose="02070309020205020404" pitchFamily="49" charset="0"/>
              </a:rPr>
              <a:t>MomWtGain</a:t>
            </a:r>
            <a:r>
              <a:rPr lang="en-US" altLang="en-US" sz="2900" dirty="0">
                <a:solidFill>
                  <a:srgbClr val="353535"/>
                </a:solidFill>
                <a:latin typeface="Calibri" panose="020F0502020204030204" pitchFamily="34" charset="0"/>
                <a:cs typeface="Courier New" panose="02070309020205020404" pitchFamily="49" charset="0"/>
              </a:rPr>
              <a:t> </a:t>
            </a:r>
            <a:r>
              <a:rPr lang="en-US" altLang="en-US" sz="2900" dirty="0" err="1">
                <a:solidFill>
                  <a:srgbClr val="353535"/>
                </a:solidFill>
                <a:latin typeface="Calibri" panose="020F0502020204030204" pitchFamily="34" charset="0"/>
                <a:cs typeface="Courier New" panose="02070309020205020404" pitchFamily="49" charset="0"/>
              </a:rPr>
              <a:t>MomWtGain</a:t>
            </a:r>
            <a:r>
              <a:rPr lang="en-US" altLang="en-US" sz="2900" dirty="0">
                <a:solidFill>
                  <a:srgbClr val="353535"/>
                </a:solidFill>
                <a:latin typeface="Calibri" panose="020F0502020204030204" pitchFamily="34" charset="0"/>
                <a:cs typeface="Courier New" panose="02070309020205020404" pitchFamily="49" charset="0"/>
              </a:rPr>
              <a:t>*</a:t>
            </a:r>
            <a:r>
              <a:rPr lang="en-US" altLang="en-US" sz="2900" dirty="0" err="1">
                <a:solidFill>
                  <a:srgbClr val="353535"/>
                </a:solidFill>
                <a:latin typeface="Calibri" panose="020F0502020204030204" pitchFamily="34" charset="0"/>
                <a:cs typeface="Courier New" panose="02070309020205020404" pitchFamily="49" charset="0"/>
              </a:rPr>
              <a:t>MomWtGain</a:t>
            </a:r>
            <a:r>
              <a:rPr lang="en-US" altLang="en-US" sz="2900" dirty="0">
                <a:solidFill>
                  <a:srgbClr val="353535"/>
                </a:solidFill>
                <a:latin typeface="Calibri" panose="020F0502020204030204" pitchFamily="34" charset="0"/>
                <a:cs typeface="Courier New" panose="02070309020205020404" pitchFamily="49" charset="0"/>
              </a:rPr>
              <a:t> / quantile= 0.05 to 0.95 by 0.05 plot=</a:t>
            </a:r>
            <a:r>
              <a:rPr lang="en-US" altLang="en-US" sz="2900" dirty="0" err="1">
                <a:solidFill>
                  <a:srgbClr val="353535"/>
                </a:solidFill>
                <a:latin typeface="Calibri" panose="020F0502020204030204" pitchFamily="34" charset="0"/>
                <a:cs typeface="Courier New" panose="02070309020205020404" pitchFamily="49" charset="0"/>
              </a:rPr>
              <a:t>quantplot</a:t>
            </a:r>
            <a:r>
              <a:rPr lang="en-US" altLang="en-US" sz="2900" dirty="0">
                <a:solidFill>
                  <a:srgbClr val="353535"/>
                </a:solidFill>
                <a:latin typeface="Calibri" panose="020F0502020204030204" pitchFamily="34" charset="0"/>
                <a:cs typeface="Courier New" panose="02070309020205020404" pitchFamily="49" charset="0"/>
              </a:rPr>
              <a:t>; </a:t>
            </a:r>
            <a:endParaRPr lang="en-US" altLang="en-US" sz="2900" dirty="0" smtClean="0">
              <a:solidFill>
                <a:srgbClr val="353535"/>
              </a:solidFill>
              <a:latin typeface="Calibri" panose="020F0502020204030204" pitchFamily="34" charset="0"/>
              <a:cs typeface="Courier New" panose="02070309020205020404" pitchFamily="49" charset="0"/>
            </a:endParaRPr>
          </a:p>
          <a:p>
            <a:pPr marL="0" indent="0">
              <a:buNone/>
            </a:pPr>
            <a:r>
              <a:rPr lang="en-US" altLang="en-US" sz="2900" dirty="0" smtClean="0">
                <a:solidFill>
                  <a:srgbClr val="353535"/>
                </a:solidFill>
                <a:latin typeface="Calibri" panose="020F0502020204030204" pitchFamily="34" charset="0"/>
                <a:cs typeface="Courier New" panose="02070309020205020404" pitchFamily="49" charset="0"/>
              </a:rPr>
              <a:t>format </a:t>
            </a:r>
            <a:r>
              <a:rPr lang="en-US" altLang="en-US" sz="2900" dirty="0">
                <a:solidFill>
                  <a:srgbClr val="353535"/>
                </a:solidFill>
                <a:latin typeface="Calibri" panose="020F0502020204030204" pitchFamily="34" charset="0"/>
                <a:cs typeface="Courier New" panose="02070309020205020404" pitchFamily="49" charset="0"/>
              </a:rPr>
              <a:t>Visit </a:t>
            </a:r>
            <a:r>
              <a:rPr lang="en-US" altLang="en-US" sz="2900" dirty="0" err="1">
                <a:solidFill>
                  <a:srgbClr val="353535"/>
                </a:solidFill>
                <a:latin typeface="Calibri" panose="020F0502020204030204" pitchFamily="34" charset="0"/>
                <a:cs typeface="Courier New" panose="02070309020205020404" pitchFamily="49" charset="0"/>
              </a:rPr>
              <a:t>vfmt</a:t>
            </a:r>
            <a:r>
              <a:rPr lang="en-US" altLang="en-US" sz="2900" dirty="0">
                <a:solidFill>
                  <a:srgbClr val="353535"/>
                </a:solidFill>
                <a:latin typeface="Calibri" panose="020F0502020204030204" pitchFamily="34" charset="0"/>
                <a:cs typeface="Courier New" panose="02070309020205020404" pitchFamily="49" charset="0"/>
              </a:rPr>
              <a:t>. </a:t>
            </a:r>
            <a:r>
              <a:rPr lang="en-US" altLang="en-US" sz="2900" dirty="0" err="1">
                <a:solidFill>
                  <a:srgbClr val="353535"/>
                </a:solidFill>
                <a:latin typeface="Calibri" panose="020F0502020204030204" pitchFamily="34" charset="0"/>
                <a:cs typeface="Courier New" panose="02070309020205020404" pitchFamily="49" charset="0"/>
              </a:rPr>
              <a:t>MomEdLevel</a:t>
            </a:r>
            <a:r>
              <a:rPr lang="en-US" altLang="en-US" sz="2900" dirty="0">
                <a:solidFill>
                  <a:srgbClr val="353535"/>
                </a:solidFill>
                <a:latin typeface="Calibri" panose="020F0502020204030204" pitchFamily="34" charset="0"/>
                <a:cs typeface="Courier New" panose="02070309020205020404" pitchFamily="49" charset="0"/>
              </a:rPr>
              <a:t> </a:t>
            </a:r>
            <a:r>
              <a:rPr lang="en-US" altLang="en-US" sz="2900" dirty="0" err="1">
                <a:solidFill>
                  <a:srgbClr val="353535"/>
                </a:solidFill>
                <a:latin typeface="Calibri" panose="020F0502020204030204" pitchFamily="34" charset="0"/>
                <a:cs typeface="Courier New" panose="02070309020205020404" pitchFamily="49" charset="0"/>
              </a:rPr>
              <a:t>efmt</a:t>
            </a:r>
            <a:r>
              <a:rPr lang="en-US" altLang="en-US" sz="2900" dirty="0">
                <a:solidFill>
                  <a:srgbClr val="353535"/>
                </a:solidFill>
                <a:latin typeface="Calibri" panose="020F0502020204030204" pitchFamily="34" charset="0"/>
                <a:cs typeface="Courier New" panose="02070309020205020404" pitchFamily="49" charset="0"/>
              </a:rPr>
              <a:t>.; </a:t>
            </a:r>
            <a:endParaRPr lang="en-US" altLang="en-US" sz="2900" dirty="0" smtClean="0">
              <a:solidFill>
                <a:srgbClr val="353535"/>
              </a:solidFill>
              <a:latin typeface="Calibri" panose="020F0502020204030204" pitchFamily="34" charset="0"/>
              <a:cs typeface="Courier New" panose="02070309020205020404" pitchFamily="49" charset="0"/>
            </a:endParaRPr>
          </a:p>
          <a:p>
            <a:pPr marL="0" indent="0">
              <a:buNone/>
            </a:pPr>
            <a:r>
              <a:rPr lang="en-US" altLang="en-US" sz="2900" dirty="0" smtClean="0">
                <a:solidFill>
                  <a:srgbClr val="353535"/>
                </a:solidFill>
                <a:latin typeface="Calibri" panose="020F0502020204030204" pitchFamily="34" charset="0"/>
                <a:cs typeface="Courier New" panose="02070309020205020404" pitchFamily="49" charset="0"/>
              </a:rPr>
              <a:t>run;</a:t>
            </a:r>
            <a:endParaRPr lang="en-US" altLang="en-US" sz="2900" dirty="0" smtClean="0">
              <a:latin typeface="Calibri" panose="020F0502020204030204" pitchFamily="34" charset="0"/>
              <a:cs typeface="Courier New" panose="02070309020205020404" pitchFamily="49" charset="0"/>
            </a:endParaRPr>
          </a:p>
          <a:p>
            <a:pPr marL="0" indent="0">
              <a:buNone/>
            </a:pPr>
            <a:endParaRPr lang="en-US" alt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6B6FFC99-5D42-9C46-8C24-A3E6A75CD3D4}" type="slidenum">
              <a:rPr lang="en-US" smtClean="0"/>
              <a:t>30</a:t>
            </a:fld>
            <a:endParaRPr lang="en-US"/>
          </a:p>
        </p:txBody>
      </p:sp>
    </p:spTree>
    <p:extLst>
      <p:ext uri="{BB962C8B-B14F-4D97-AF65-F5344CB8AC3E}">
        <p14:creationId xmlns:p14="http://schemas.microsoft.com/office/powerpoint/2010/main" val="21794269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136"/>
            <a:ext cx="8229600" cy="505008"/>
          </a:xfrm>
        </p:spPr>
        <p:txBody>
          <a:bodyPr>
            <a:normAutofit fontScale="90000"/>
          </a:bodyPr>
          <a:lstStyle/>
          <a:p>
            <a:r>
              <a:rPr lang="zh-CN" altLang="en-US" sz="3200" dirty="0" smtClean="0"/>
              <a:t>变量信息</a:t>
            </a:r>
            <a:endParaRPr lang="en-US" sz="3200" dirty="0"/>
          </a:p>
        </p:txBody>
      </p:sp>
      <p:sp>
        <p:nvSpPr>
          <p:cNvPr id="3" name="Content Placeholder 2"/>
          <p:cNvSpPr>
            <a:spLocks noGrp="1"/>
          </p:cNvSpPr>
          <p:nvPr>
            <p:ph idx="1"/>
          </p:nvPr>
        </p:nvSpPr>
        <p:spPr>
          <a:xfrm>
            <a:off x="369070" y="808996"/>
            <a:ext cx="8229600" cy="1276254"/>
          </a:xfrm>
        </p:spPr>
        <p:txBody>
          <a:bodyPr>
            <a:normAutofit fontScale="77500" lnSpcReduction="20000"/>
          </a:bodyPr>
          <a:lstStyle/>
          <a:p>
            <a:r>
              <a:rPr lang="en-US" sz="2900" dirty="0" smtClean="0"/>
              <a:t>Black, Married, Boy, and </a:t>
            </a:r>
            <a:r>
              <a:rPr lang="en-US" sz="2900" dirty="0" err="1" smtClean="0"/>
              <a:t>MomSmoke</a:t>
            </a:r>
            <a:r>
              <a:rPr lang="zh-CN" altLang="en-US" sz="2900" dirty="0" smtClean="0"/>
              <a:t>都是二分类变量，均值为所占百分比。</a:t>
            </a:r>
            <a:endParaRPr lang="en-US" altLang="zh-CN" sz="2900" dirty="0" smtClean="0"/>
          </a:p>
          <a:p>
            <a:r>
              <a:rPr lang="en-US" altLang="zh-CN" sz="2900" dirty="0" err="1" smtClean="0"/>
              <a:t>MomAge</a:t>
            </a:r>
            <a:r>
              <a:rPr lang="zh-CN" altLang="en-US" sz="2900" dirty="0" smtClean="0"/>
              <a:t>和</a:t>
            </a:r>
            <a:r>
              <a:rPr lang="en-US" altLang="zh-CN" sz="2900" dirty="0" err="1" smtClean="0"/>
              <a:t>MomWtGain</a:t>
            </a:r>
            <a:r>
              <a:rPr lang="zh-CN" altLang="en-US" sz="2900" dirty="0" smtClean="0"/>
              <a:t>是连续性变量，两个变量中位数分别为</a:t>
            </a:r>
            <a:r>
              <a:rPr lang="en-US" altLang="zh-CN" sz="2900" dirty="0" smtClean="0"/>
              <a:t>27</a:t>
            </a:r>
            <a:r>
              <a:rPr lang="zh-CN" altLang="en-US" sz="2900" dirty="0"/>
              <a:t>岁</a:t>
            </a:r>
            <a:r>
              <a:rPr lang="zh-CN" altLang="en-US" sz="2900" dirty="0" smtClean="0"/>
              <a:t>和</a:t>
            </a:r>
            <a:r>
              <a:rPr lang="en-US" altLang="zh-CN" sz="2900" dirty="0" smtClean="0"/>
              <a:t>30</a:t>
            </a:r>
            <a:r>
              <a:rPr lang="zh-CN" altLang="en-US" sz="2900" dirty="0" smtClean="0"/>
              <a:t>磅，并且将此两个变量值改为相对值，设中位数为零</a:t>
            </a:r>
            <a:r>
              <a:rPr lang="en-US" altLang="zh-CN" sz="2900" dirty="0" smtClean="0"/>
              <a:t>.</a:t>
            </a:r>
          </a:p>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31</a:t>
            </a:fld>
            <a:endParaRPr lang="en-US"/>
          </a:p>
        </p:txBody>
      </p:sp>
      <p:graphicFrame>
        <p:nvGraphicFramePr>
          <p:cNvPr id="5" name="Table 4"/>
          <p:cNvGraphicFramePr>
            <a:graphicFrameLocks noGrp="1"/>
          </p:cNvGraphicFramePr>
          <p:nvPr>
            <p:extLst/>
          </p:nvPr>
        </p:nvGraphicFramePr>
        <p:xfrm>
          <a:off x="158902" y="2898594"/>
          <a:ext cx="8826196" cy="3931190"/>
        </p:xfrm>
        <a:graphic>
          <a:graphicData uri="http://schemas.openxmlformats.org/drawingml/2006/table">
            <a:tbl>
              <a:tblPr/>
              <a:tblGrid>
                <a:gridCol w="2579261">
                  <a:extLst>
                    <a:ext uri="{9D8B030D-6E8A-4147-A177-3AD203B41FA5}">
                      <a16:colId xmlns:a16="http://schemas.microsoft.com/office/drawing/2014/main" xmlns="" val="2550012931"/>
                    </a:ext>
                  </a:extLst>
                </a:gridCol>
                <a:gridCol w="858411">
                  <a:extLst>
                    <a:ext uri="{9D8B030D-6E8A-4147-A177-3AD203B41FA5}">
                      <a16:colId xmlns:a16="http://schemas.microsoft.com/office/drawing/2014/main" xmlns="" val="289768046"/>
                    </a:ext>
                  </a:extLst>
                </a:gridCol>
                <a:gridCol w="858411">
                  <a:extLst>
                    <a:ext uri="{9D8B030D-6E8A-4147-A177-3AD203B41FA5}">
                      <a16:colId xmlns:a16="http://schemas.microsoft.com/office/drawing/2014/main" xmlns="" val="332167671"/>
                    </a:ext>
                  </a:extLst>
                </a:gridCol>
                <a:gridCol w="858411">
                  <a:extLst>
                    <a:ext uri="{9D8B030D-6E8A-4147-A177-3AD203B41FA5}">
                      <a16:colId xmlns:a16="http://schemas.microsoft.com/office/drawing/2014/main" xmlns="" val="2308022183"/>
                    </a:ext>
                  </a:extLst>
                </a:gridCol>
                <a:gridCol w="858411">
                  <a:extLst>
                    <a:ext uri="{9D8B030D-6E8A-4147-A177-3AD203B41FA5}">
                      <a16:colId xmlns:a16="http://schemas.microsoft.com/office/drawing/2014/main" xmlns="" val="120279519"/>
                    </a:ext>
                  </a:extLst>
                </a:gridCol>
                <a:gridCol w="1976011">
                  <a:extLst>
                    <a:ext uri="{9D8B030D-6E8A-4147-A177-3AD203B41FA5}">
                      <a16:colId xmlns:a16="http://schemas.microsoft.com/office/drawing/2014/main" xmlns="" val="792802138"/>
                    </a:ext>
                  </a:extLst>
                </a:gridCol>
                <a:gridCol w="837280">
                  <a:extLst>
                    <a:ext uri="{9D8B030D-6E8A-4147-A177-3AD203B41FA5}">
                      <a16:colId xmlns:a16="http://schemas.microsoft.com/office/drawing/2014/main" xmlns="" val="2443973860"/>
                    </a:ext>
                  </a:extLst>
                </a:gridCol>
              </a:tblGrid>
              <a:tr h="263200">
                <a:tc gridSpan="7">
                  <a:txBody>
                    <a:bodyPr/>
                    <a:lstStyle/>
                    <a:p>
                      <a:pPr algn="ctr" fontAlgn="b"/>
                      <a:r>
                        <a:rPr lang="en-US" sz="1600" b="1" i="0" dirty="0">
                          <a:solidFill>
                            <a:srgbClr val="112277"/>
                          </a:solidFill>
                          <a:effectLst/>
                          <a:latin typeface="Arial" panose="020B0604020202020204" pitchFamily="34" charset="0"/>
                        </a:rPr>
                        <a:t>Summary Statistics</a:t>
                      </a:r>
                    </a:p>
                  </a:txBody>
                  <a:tcPr marL="33918" marR="33918" marT="33918" marB="33918"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888881204"/>
                  </a:ext>
                </a:extLst>
              </a:tr>
              <a:tr h="458566">
                <a:tc>
                  <a:txBody>
                    <a:bodyPr/>
                    <a:lstStyle/>
                    <a:p>
                      <a:pPr algn="l" fontAlgn="b"/>
                      <a:r>
                        <a:rPr lang="en-US" sz="1600" b="1" i="0" dirty="0">
                          <a:solidFill>
                            <a:srgbClr val="112277"/>
                          </a:solidFill>
                          <a:effectLst/>
                          <a:latin typeface="Arial" panose="020B0604020202020204" pitchFamily="34" charset="0"/>
                        </a:rPr>
                        <a:t>Variable</a:t>
                      </a:r>
                    </a:p>
                  </a:txBody>
                  <a:tcPr marL="33918" marR="33918" marT="33918" marB="33918"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b"/>
                      <a:r>
                        <a:rPr lang="en-US" sz="1600" b="1" i="0">
                          <a:solidFill>
                            <a:srgbClr val="112277"/>
                          </a:solidFill>
                          <a:effectLst/>
                          <a:latin typeface="Arial" panose="020B0604020202020204" pitchFamily="34" charset="0"/>
                        </a:rPr>
                        <a:t>Q1</a:t>
                      </a:r>
                    </a:p>
                  </a:txBody>
                  <a:tcPr marL="33918" marR="33918" marT="33918" marB="33918"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b"/>
                      <a:r>
                        <a:rPr lang="en-US" sz="1600" b="1" i="0">
                          <a:solidFill>
                            <a:srgbClr val="112277"/>
                          </a:solidFill>
                          <a:effectLst/>
                          <a:latin typeface="Arial" panose="020B0604020202020204" pitchFamily="34" charset="0"/>
                        </a:rPr>
                        <a:t>Median</a:t>
                      </a:r>
                    </a:p>
                  </a:txBody>
                  <a:tcPr marL="33918" marR="33918" marT="33918" marB="33918"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b"/>
                      <a:r>
                        <a:rPr lang="en-US" sz="1600" b="1" i="0">
                          <a:solidFill>
                            <a:srgbClr val="112277"/>
                          </a:solidFill>
                          <a:effectLst/>
                          <a:latin typeface="Arial" panose="020B0604020202020204" pitchFamily="34" charset="0"/>
                        </a:rPr>
                        <a:t>Q3</a:t>
                      </a:r>
                    </a:p>
                  </a:txBody>
                  <a:tcPr marL="33918" marR="33918" marT="33918" marB="33918"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b"/>
                      <a:r>
                        <a:rPr lang="en-US" sz="1600" b="1" i="0">
                          <a:solidFill>
                            <a:srgbClr val="112277"/>
                          </a:solidFill>
                          <a:effectLst/>
                          <a:latin typeface="Arial" panose="020B0604020202020204" pitchFamily="34" charset="0"/>
                        </a:rPr>
                        <a:t>Mean</a:t>
                      </a:r>
                    </a:p>
                  </a:txBody>
                  <a:tcPr marL="33918" marR="33918" marT="33918" marB="33918"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b"/>
                      <a:r>
                        <a:rPr lang="en-US" sz="1600" b="1" i="0" dirty="0" smtClean="0">
                          <a:solidFill>
                            <a:srgbClr val="112277"/>
                          </a:solidFill>
                          <a:effectLst/>
                          <a:latin typeface="Arial" panose="020B0604020202020204" pitchFamily="34" charset="0"/>
                        </a:rPr>
                        <a:t>Standard</a:t>
                      </a:r>
                      <a:r>
                        <a:rPr lang="en-US" sz="1600" b="1" i="0" baseline="0" dirty="0" smtClean="0">
                          <a:solidFill>
                            <a:srgbClr val="112277"/>
                          </a:solidFill>
                          <a:effectLst/>
                          <a:latin typeface="Arial" panose="020B0604020202020204" pitchFamily="34" charset="0"/>
                        </a:rPr>
                        <a:t> </a:t>
                      </a:r>
                      <a:r>
                        <a:rPr lang="en-US" sz="1600" b="1" i="0" dirty="0" smtClean="0">
                          <a:solidFill>
                            <a:srgbClr val="112277"/>
                          </a:solidFill>
                          <a:effectLst/>
                          <a:latin typeface="Arial" panose="020B0604020202020204" pitchFamily="34" charset="0"/>
                        </a:rPr>
                        <a:t>Deviation</a:t>
                      </a:r>
                      <a:endParaRPr lang="en-US" sz="1600" b="1" i="0" dirty="0">
                        <a:solidFill>
                          <a:srgbClr val="112277"/>
                        </a:solidFill>
                        <a:effectLst/>
                        <a:latin typeface="Arial" panose="020B0604020202020204" pitchFamily="34" charset="0"/>
                      </a:endParaRPr>
                    </a:p>
                  </a:txBody>
                  <a:tcPr marL="33918" marR="33918" marT="33918" marB="33918"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tc>
                  <a:txBody>
                    <a:bodyPr/>
                    <a:lstStyle/>
                    <a:p>
                      <a:pPr algn="r" fontAlgn="b"/>
                      <a:r>
                        <a:rPr lang="en-US" sz="1600" b="1" i="0">
                          <a:solidFill>
                            <a:srgbClr val="112277"/>
                          </a:solidFill>
                          <a:effectLst/>
                          <a:latin typeface="Arial" panose="020B0604020202020204" pitchFamily="34" charset="0"/>
                        </a:rPr>
                        <a:t>MAD</a:t>
                      </a:r>
                    </a:p>
                  </a:txBody>
                  <a:tcPr marL="33918" marR="33918" marT="33918" marB="33918" anchor="b">
                    <a:lnL w="9525" cap="flat" cmpd="sng" algn="ctr">
                      <a:solidFill>
                        <a:srgbClr val="B0B7BB"/>
                      </a:solidFill>
                      <a:prstDash val="solid"/>
                      <a:round/>
                      <a:headEnd type="none" w="med" len="med"/>
                      <a:tailEnd type="none" w="med" len="med"/>
                    </a:lnL>
                    <a:lnR w="9525" cap="flat" cmpd="sng" algn="ctr">
                      <a:solidFill>
                        <a:srgbClr val="B0B7BB"/>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EDF2F9"/>
                    </a:solidFill>
                  </a:tcPr>
                </a:tc>
                <a:extLst>
                  <a:ext uri="{0D108BD9-81ED-4DB2-BD59-A6C34878D82A}">
                    <a16:rowId xmlns:a16="http://schemas.microsoft.com/office/drawing/2014/main" xmlns="" val="1759572184"/>
                  </a:ext>
                </a:extLst>
              </a:tr>
              <a:tr h="263200">
                <a:tc>
                  <a:txBody>
                    <a:bodyPr/>
                    <a:lstStyle/>
                    <a:p>
                      <a:pPr algn="l" fontAlgn="t"/>
                      <a:r>
                        <a:rPr lang="en-US" sz="1600" b="1" i="0" dirty="0">
                          <a:solidFill>
                            <a:srgbClr val="112277"/>
                          </a:solidFill>
                          <a:effectLst/>
                          <a:latin typeface="Arial" panose="020B0604020202020204" pitchFamily="34" charset="0"/>
                        </a:rPr>
                        <a:t>Black</a:t>
                      </a: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dirty="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0.1628</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0.3692</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911160853"/>
                  </a:ext>
                </a:extLst>
              </a:tr>
              <a:tr h="263200">
                <a:tc>
                  <a:txBody>
                    <a:bodyPr/>
                    <a:lstStyle/>
                    <a:p>
                      <a:pPr algn="l" fontAlgn="t"/>
                      <a:r>
                        <a:rPr lang="en-US" sz="1600" b="1" i="0" dirty="0">
                          <a:solidFill>
                            <a:srgbClr val="112277"/>
                          </a:solidFill>
                          <a:effectLst/>
                          <a:latin typeface="Arial" panose="020B0604020202020204" pitchFamily="34" charset="0"/>
                        </a:rPr>
                        <a:t>Married</a:t>
                      </a: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1.0000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1.0000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0.7126</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0.4525</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4218876035"/>
                  </a:ext>
                </a:extLst>
              </a:tr>
              <a:tr h="263200">
                <a:tc>
                  <a:txBody>
                    <a:bodyPr/>
                    <a:lstStyle/>
                    <a:p>
                      <a:pPr algn="l" fontAlgn="t"/>
                      <a:r>
                        <a:rPr lang="en-US" sz="1600" b="1" i="0" dirty="0">
                          <a:solidFill>
                            <a:srgbClr val="112277"/>
                          </a:solidFill>
                          <a:effectLst/>
                          <a:latin typeface="Arial" panose="020B0604020202020204" pitchFamily="34" charset="0"/>
                        </a:rPr>
                        <a:t>Boy</a:t>
                      </a: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1.0000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1.0000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0.5158</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0.4998</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034371756"/>
                  </a:ext>
                </a:extLst>
              </a:tr>
              <a:tr h="255772">
                <a:tc>
                  <a:txBody>
                    <a:bodyPr/>
                    <a:lstStyle/>
                    <a:p>
                      <a:pPr algn="l" fontAlgn="t"/>
                      <a:r>
                        <a:rPr lang="en-US" sz="1600" b="1" i="0" dirty="0" err="1">
                          <a:solidFill>
                            <a:srgbClr val="112277"/>
                          </a:solidFill>
                          <a:effectLst/>
                          <a:latin typeface="Arial" panose="020B0604020202020204" pitchFamily="34" charset="0"/>
                        </a:rPr>
                        <a:t>MomSmoke</a:t>
                      </a:r>
                      <a:endParaRPr lang="en-US" sz="1600" b="1" i="0" dirty="0">
                        <a:solidFill>
                          <a:srgbClr val="112277"/>
                        </a:solidFill>
                        <a:effectLst/>
                        <a:latin typeface="Arial" panose="020B0604020202020204" pitchFamily="34" charset="0"/>
                      </a:endParaRP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0.1307</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0.3370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1617213173"/>
                  </a:ext>
                </a:extLst>
              </a:tr>
              <a:tr h="288094">
                <a:tc>
                  <a:txBody>
                    <a:bodyPr/>
                    <a:lstStyle/>
                    <a:p>
                      <a:pPr algn="l" fontAlgn="t"/>
                      <a:r>
                        <a:rPr lang="en-US" sz="1600" b="1" i="0" dirty="0" err="1">
                          <a:solidFill>
                            <a:srgbClr val="112277"/>
                          </a:solidFill>
                          <a:effectLst/>
                          <a:latin typeface="Arial" panose="020B0604020202020204" pitchFamily="34" charset="0"/>
                        </a:rPr>
                        <a:t>CigsPerDay</a:t>
                      </a:r>
                      <a:endParaRPr lang="en-US" sz="1600" b="1" i="0" dirty="0">
                        <a:solidFill>
                          <a:srgbClr val="112277"/>
                        </a:solidFill>
                        <a:effectLst/>
                        <a:latin typeface="Arial" panose="020B0604020202020204" pitchFamily="34" charset="0"/>
                      </a:endParaRP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1.4766</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4.6541</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4174710899"/>
                  </a:ext>
                </a:extLst>
              </a:tr>
              <a:tr h="263200">
                <a:tc>
                  <a:txBody>
                    <a:bodyPr/>
                    <a:lstStyle/>
                    <a:p>
                      <a:pPr algn="l" fontAlgn="t"/>
                      <a:r>
                        <a:rPr lang="en-US" sz="1600" b="1" i="0" dirty="0" err="1">
                          <a:solidFill>
                            <a:srgbClr val="112277"/>
                          </a:solidFill>
                          <a:effectLst/>
                          <a:latin typeface="Arial" panose="020B0604020202020204" pitchFamily="34" charset="0"/>
                        </a:rPr>
                        <a:t>MomAge</a:t>
                      </a:r>
                      <a:endParaRPr lang="en-US" sz="1600" b="1" i="0" dirty="0">
                        <a:solidFill>
                          <a:srgbClr val="112277"/>
                        </a:solidFill>
                        <a:effectLst/>
                        <a:latin typeface="Arial" panose="020B0604020202020204" pitchFamily="34" charset="0"/>
                      </a:endParaRP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a:effectLst/>
                          <a:latin typeface="Arial" panose="020B0604020202020204" pitchFamily="34" charset="0"/>
                        </a:rPr>
                        <a:t>-4.0000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5.0000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0.4161</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5.7285</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5.9304</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2169251426"/>
                  </a:ext>
                </a:extLst>
              </a:tr>
              <a:tr h="346485">
                <a:tc>
                  <a:txBody>
                    <a:bodyPr/>
                    <a:lstStyle/>
                    <a:p>
                      <a:pPr algn="l" fontAlgn="t"/>
                      <a:r>
                        <a:rPr lang="en-US" sz="1600" b="1" i="0" dirty="0" err="1">
                          <a:solidFill>
                            <a:srgbClr val="112277"/>
                          </a:solidFill>
                          <a:effectLst/>
                          <a:latin typeface="Arial" panose="020B0604020202020204" pitchFamily="34" charset="0"/>
                        </a:rPr>
                        <a:t>MomAge</a:t>
                      </a:r>
                      <a:r>
                        <a:rPr lang="en-US" sz="1600" b="1" i="0" dirty="0">
                          <a:solidFill>
                            <a:srgbClr val="112277"/>
                          </a:solidFill>
                          <a:effectLst/>
                          <a:latin typeface="Arial" panose="020B0604020202020204" pitchFamily="34" charset="0"/>
                        </a:rPr>
                        <a:t>*</a:t>
                      </a:r>
                      <a:r>
                        <a:rPr lang="en-US" sz="1600" b="1" i="0" dirty="0" err="1">
                          <a:solidFill>
                            <a:srgbClr val="112277"/>
                          </a:solidFill>
                          <a:effectLst/>
                          <a:latin typeface="Arial" panose="020B0604020202020204" pitchFamily="34" charset="0"/>
                        </a:rPr>
                        <a:t>MomAge</a:t>
                      </a:r>
                      <a:endParaRPr lang="en-US" sz="1600" b="1" i="0" dirty="0">
                        <a:solidFill>
                          <a:srgbClr val="112277"/>
                        </a:solidFill>
                        <a:effectLst/>
                        <a:latin typeface="Arial" panose="020B0604020202020204" pitchFamily="34" charset="0"/>
                      </a:endParaRP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dirty="0">
                          <a:effectLst/>
                          <a:latin typeface="Arial" panose="020B0604020202020204" pitchFamily="34" charset="0"/>
                        </a:rPr>
                        <a:t>4.0000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16.0000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49.0000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32.9877</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39.2861</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22.2390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2126190736"/>
                  </a:ext>
                </a:extLst>
              </a:tr>
              <a:tr h="321055">
                <a:tc>
                  <a:txBody>
                    <a:bodyPr/>
                    <a:lstStyle/>
                    <a:p>
                      <a:pPr algn="l" fontAlgn="t"/>
                      <a:r>
                        <a:rPr lang="en-US" sz="1600" b="1" i="0">
                          <a:solidFill>
                            <a:srgbClr val="112277"/>
                          </a:solidFill>
                          <a:effectLst/>
                          <a:latin typeface="Arial" panose="020B0604020202020204" pitchFamily="34" charset="0"/>
                        </a:rPr>
                        <a:t>MomWtGain</a:t>
                      </a: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dirty="0">
                          <a:effectLst/>
                          <a:latin typeface="Arial" panose="020B0604020202020204" pitchFamily="34" charset="0"/>
                        </a:rPr>
                        <a:t>-8.0000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dirty="0">
                          <a:effectLst/>
                          <a:latin typeface="Arial" panose="020B0604020202020204" pitchFamily="34" charset="0"/>
                        </a:rPr>
                        <a:t>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dirty="0">
                          <a:effectLst/>
                          <a:latin typeface="Arial" panose="020B0604020202020204" pitchFamily="34" charset="0"/>
                        </a:rPr>
                        <a:t>9.0000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0.7092</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12.8761</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11.8608</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3015274594"/>
                  </a:ext>
                </a:extLst>
              </a:tr>
              <a:tr h="285336">
                <a:tc>
                  <a:txBody>
                    <a:bodyPr/>
                    <a:lstStyle/>
                    <a:p>
                      <a:pPr algn="l" fontAlgn="t"/>
                      <a:r>
                        <a:rPr lang="en-US" sz="1600" b="1" i="0">
                          <a:solidFill>
                            <a:srgbClr val="112277"/>
                          </a:solidFill>
                          <a:effectLst/>
                          <a:latin typeface="Arial" panose="020B0604020202020204" pitchFamily="34" charset="0"/>
                        </a:rPr>
                        <a:t>MomWtGain*MomWtGain</a:t>
                      </a: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a:effectLst/>
                          <a:latin typeface="Arial" panose="020B0604020202020204" pitchFamily="34" charset="0"/>
                        </a:rPr>
                        <a:t>16.0000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64.0000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dirty="0">
                          <a:effectLst/>
                          <a:latin typeface="Arial" panose="020B0604020202020204" pitchFamily="34" charset="0"/>
                        </a:rPr>
                        <a:t>196.0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166.3</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dirty="0">
                          <a:effectLst/>
                          <a:latin typeface="Arial" panose="020B0604020202020204" pitchFamily="34" charset="0"/>
                        </a:rPr>
                        <a:t>298.8</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88.9561</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560547692"/>
                  </a:ext>
                </a:extLst>
              </a:tr>
              <a:tr h="263200">
                <a:tc>
                  <a:txBody>
                    <a:bodyPr/>
                    <a:lstStyle/>
                    <a:p>
                      <a:pPr algn="l" fontAlgn="t"/>
                      <a:r>
                        <a:rPr lang="en-US" sz="1600" b="1" i="0">
                          <a:solidFill>
                            <a:srgbClr val="112277"/>
                          </a:solidFill>
                          <a:effectLst/>
                          <a:latin typeface="Arial" panose="020B0604020202020204" pitchFamily="34" charset="0"/>
                        </a:rPr>
                        <a:t>Weight</a:t>
                      </a:r>
                    </a:p>
                  </a:txBody>
                  <a:tcPr marL="33918" marR="33918" marT="33918" marB="33918">
                    <a:lnL w="9525" cap="flat" cmpd="sng" algn="ctr">
                      <a:solidFill>
                        <a:srgbClr val="B0B7BB"/>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B0B7BB"/>
                      </a:solidFill>
                      <a:prstDash val="solid"/>
                      <a:round/>
                      <a:headEnd type="none" w="med" len="med"/>
                      <a:tailEnd type="none" w="med" len="med"/>
                    </a:lnT>
                    <a:lnB w="9525" cap="flat" cmpd="sng" algn="ctr">
                      <a:solidFill>
                        <a:srgbClr val="B0B7BB"/>
                      </a:solidFill>
                      <a:prstDash val="solid"/>
                      <a:round/>
                      <a:headEnd type="none" w="med" len="med"/>
                      <a:tailEnd type="none" w="med" len="med"/>
                    </a:lnB>
                    <a:solidFill>
                      <a:srgbClr val="EDF2F9"/>
                    </a:solidFill>
                  </a:tcPr>
                </a:tc>
                <a:tc>
                  <a:txBody>
                    <a:bodyPr/>
                    <a:lstStyle/>
                    <a:p>
                      <a:pPr algn="r" fontAlgn="t"/>
                      <a:r>
                        <a:rPr lang="en-US" sz="1600" b="0" i="0">
                          <a:effectLst/>
                          <a:latin typeface="Arial" panose="020B0604020202020204" pitchFamily="34" charset="0"/>
                        </a:rPr>
                        <a:t>3062.0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3402.0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a:effectLst/>
                          <a:latin typeface="Arial" panose="020B0604020202020204" pitchFamily="34" charset="0"/>
                        </a:rPr>
                        <a:t>3720.0</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dirty="0">
                          <a:effectLst/>
                          <a:latin typeface="Arial" panose="020B0604020202020204" pitchFamily="34" charset="0"/>
                        </a:rPr>
                        <a:t>3370.8</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dirty="0">
                          <a:effectLst/>
                          <a:latin typeface="Arial" panose="020B0604020202020204" pitchFamily="34" charset="0"/>
                        </a:rPr>
                        <a:t>566.4</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r" fontAlgn="t"/>
                      <a:r>
                        <a:rPr lang="en-US" sz="1600" b="0" i="0" dirty="0">
                          <a:effectLst/>
                          <a:latin typeface="Arial" panose="020B0604020202020204" pitchFamily="34" charset="0"/>
                        </a:rPr>
                        <a:t>504.1</a:t>
                      </a:r>
                    </a:p>
                  </a:txBody>
                  <a:tcPr marL="33918" marR="33918" marT="33918" marB="3391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xmlns="" val="3890292913"/>
                  </a:ext>
                </a:extLst>
              </a:tr>
            </a:tbl>
          </a:graphicData>
        </a:graphic>
      </p:graphicFrame>
      <p:sp>
        <p:nvSpPr>
          <p:cNvPr id="6" name="TextBox 5"/>
          <p:cNvSpPr txBox="1"/>
          <p:nvPr/>
        </p:nvSpPr>
        <p:spPr>
          <a:xfrm>
            <a:off x="680442" y="1981656"/>
            <a:ext cx="7606855" cy="923330"/>
          </a:xfrm>
          <a:prstGeom prst="rect">
            <a:avLst/>
          </a:prstGeom>
          <a:noFill/>
        </p:spPr>
        <p:txBody>
          <a:bodyPr wrap="square" rtlCol="0">
            <a:spAutoFit/>
          </a:bodyPr>
          <a:lstStyle/>
          <a:p>
            <a:r>
              <a:rPr lang="zh-CN" altLang="en-US" dirty="0" smtClean="0">
                <a:solidFill>
                  <a:srgbClr val="353535"/>
                </a:solidFill>
                <a:latin typeface="Calibri" panose="020F0502020204030204" pitchFamily="34" charset="0"/>
                <a:cs typeface="Courier New" panose="02070309020205020404" pitchFamily="49" charset="0"/>
              </a:rPr>
              <a:t>新生儿体重</a:t>
            </a:r>
            <a:r>
              <a:rPr lang="en-US" altLang="zh-CN" dirty="0" smtClean="0">
                <a:solidFill>
                  <a:srgbClr val="353535"/>
                </a:solidFill>
                <a:latin typeface="Calibri" panose="020F0502020204030204" pitchFamily="34" charset="0"/>
                <a:cs typeface="Courier New" panose="02070309020205020404" pitchFamily="49" charset="0"/>
              </a:rPr>
              <a:t>(</a:t>
            </a:r>
            <a:r>
              <a:rPr lang="zh-CN" altLang="en-US" dirty="0" smtClean="0">
                <a:solidFill>
                  <a:srgbClr val="353535"/>
                </a:solidFill>
                <a:latin typeface="Calibri" panose="020F0502020204030204" pitchFamily="34" charset="0"/>
                <a:cs typeface="Courier New" panose="02070309020205020404" pitchFamily="49" charset="0"/>
              </a:rPr>
              <a:t>克</a:t>
            </a:r>
            <a:r>
              <a:rPr lang="en-US" altLang="zh-CN" dirty="0" smtClean="0">
                <a:solidFill>
                  <a:srgbClr val="353535"/>
                </a:solidFill>
                <a:latin typeface="Calibri" panose="020F0502020204030204" pitchFamily="34" charset="0"/>
                <a:cs typeface="Courier New" panose="02070309020205020404" pitchFamily="49" charset="0"/>
              </a:rPr>
              <a:t>)</a:t>
            </a:r>
            <a:r>
              <a:rPr lang="en-US" altLang="en-US" dirty="0" smtClean="0">
                <a:solidFill>
                  <a:srgbClr val="353535"/>
                </a:solidFill>
                <a:latin typeface="Calibri" panose="020F0502020204030204" pitchFamily="34" charset="0"/>
                <a:cs typeface="Courier New" panose="02070309020205020404" pitchFamily="49" charset="0"/>
              </a:rPr>
              <a:t> </a:t>
            </a:r>
            <a:r>
              <a:rPr lang="en-US" altLang="en-US" dirty="0">
                <a:solidFill>
                  <a:srgbClr val="353535"/>
                </a:solidFill>
                <a:latin typeface="Calibri" panose="020F0502020204030204" pitchFamily="34" charset="0"/>
                <a:cs typeface="Courier New" panose="02070309020205020404" pitchFamily="49" charset="0"/>
              </a:rPr>
              <a:t>= </a:t>
            </a:r>
            <a:r>
              <a:rPr lang="en-US" altLang="en-US" dirty="0" smtClean="0">
                <a:solidFill>
                  <a:srgbClr val="353535"/>
                </a:solidFill>
                <a:latin typeface="Calibri" panose="020F0502020204030204" pitchFamily="34" charset="0"/>
                <a:cs typeface="Courier New" panose="02070309020205020404" pitchFamily="49" charset="0"/>
              </a:rPr>
              <a:t>a + b1</a:t>
            </a:r>
            <a:r>
              <a:rPr lang="zh-CN" altLang="en-US" dirty="0" smtClean="0">
                <a:solidFill>
                  <a:srgbClr val="353535"/>
                </a:solidFill>
                <a:latin typeface="Calibri" panose="020F0502020204030204" pitchFamily="34" charset="0"/>
                <a:cs typeface="Courier New" panose="02070309020205020404" pitchFamily="49" charset="0"/>
              </a:rPr>
              <a:t>非裔 </a:t>
            </a:r>
            <a:r>
              <a:rPr lang="en-US" altLang="zh-CN" dirty="0" smtClean="0">
                <a:solidFill>
                  <a:srgbClr val="353535"/>
                </a:solidFill>
                <a:latin typeface="Calibri" panose="020F0502020204030204" pitchFamily="34" charset="0"/>
                <a:cs typeface="Courier New" panose="02070309020205020404" pitchFamily="49" charset="0"/>
              </a:rPr>
              <a:t>+</a:t>
            </a:r>
            <a:r>
              <a:rPr lang="en-US" altLang="en-US" dirty="0" smtClean="0">
                <a:solidFill>
                  <a:srgbClr val="353535"/>
                </a:solidFill>
                <a:latin typeface="Calibri" panose="020F0502020204030204" pitchFamily="34" charset="0"/>
                <a:cs typeface="Courier New" panose="02070309020205020404" pitchFamily="49" charset="0"/>
              </a:rPr>
              <a:t> b2</a:t>
            </a:r>
            <a:r>
              <a:rPr lang="zh-CN" altLang="en-US" dirty="0" smtClean="0">
                <a:solidFill>
                  <a:srgbClr val="353535"/>
                </a:solidFill>
                <a:latin typeface="Calibri" panose="020F0502020204030204" pitchFamily="34" charset="0"/>
                <a:cs typeface="Courier New" panose="02070309020205020404" pitchFamily="49" charset="0"/>
              </a:rPr>
              <a:t>已婚 </a:t>
            </a:r>
            <a:r>
              <a:rPr lang="en-US" altLang="zh-CN" dirty="0" smtClean="0">
                <a:solidFill>
                  <a:srgbClr val="353535"/>
                </a:solidFill>
                <a:latin typeface="Calibri" panose="020F0502020204030204" pitchFamily="34" charset="0"/>
                <a:cs typeface="Courier New" panose="02070309020205020404" pitchFamily="49" charset="0"/>
              </a:rPr>
              <a:t>+ b3</a:t>
            </a:r>
            <a:r>
              <a:rPr lang="zh-CN" altLang="en-US" dirty="0" smtClean="0">
                <a:solidFill>
                  <a:srgbClr val="353535"/>
                </a:solidFill>
                <a:latin typeface="Calibri" panose="020F0502020204030204" pitchFamily="34" charset="0"/>
                <a:cs typeface="Courier New" panose="02070309020205020404" pitchFamily="49" charset="0"/>
              </a:rPr>
              <a:t>男婴</a:t>
            </a:r>
            <a:r>
              <a:rPr lang="en-US" altLang="en-US" dirty="0" smtClean="0">
                <a:solidFill>
                  <a:srgbClr val="353535"/>
                </a:solidFill>
                <a:latin typeface="Calibri" panose="020F0502020204030204" pitchFamily="34" charset="0"/>
                <a:cs typeface="Courier New" panose="02070309020205020404" pitchFamily="49" charset="0"/>
              </a:rPr>
              <a:t> </a:t>
            </a:r>
            <a:r>
              <a:rPr lang="en-US" altLang="zh-CN" dirty="0" smtClean="0">
                <a:solidFill>
                  <a:srgbClr val="353535"/>
                </a:solidFill>
                <a:latin typeface="Calibri" panose="020F0502020204030204" pitchFamily="34" charset="0"/>
                <a:cs typeface="Courier New" panose="02070309020205020404" pitchFamily="49" charset="0"/>
              </a:rPr>
              <a:t>+ b4</a:t>
            </a:r>
            <a:r>
              <a:rPr lang="zh-CN" altLang="en-US" dirty="0" smtClean="0">
                <a:solidFill>
                  <a:srgbClr val="353535"/>
                </a:solidFill>
                <a:latin typeface="Calibri" panose="020F0502020204030204" pitchFamily="34" charset="0"/>
                <a:cs typeface="Courier New" panose="02070309020205020404" pitchFamily="49" charset="0"/>
              </a:rPr>
              <a:t>早孕就医</a:t>
            </a:r>
            <a:r>
              <a:rPr lang="en-US" altLang="en-US" dirty="0" smtClean="0">
                <a:solidFill>
                  <a:srgbClr val="353535"/>
                </a:solidFill>
                <a:latin typeface="Calibri" panose="020F0502020204030204" pitchFamily="34" charset="0"/>
                <a:cs typeface="Courier New" panose="02070309020205020404" pitchFamily="49" charset="0"/>
              </a:rPr>
              <a:t> </a:t>
            </a:r>
            <a:r>
              <a:rPr lang="en-US" altLang="zh-CN" dirty="0" smtClean="0">
                <a:solidFill>
                  <a:srgbClr val="353535"/>
                </a:solidFill>
                <a:latin typeface="Calibri" panose="020F0502020204030204" pitchFamily="34" charset="0"/>
                <a:cs typeface="Courier New" panose="02070309020205020404" pitchFamily="49" charset="0"/>
              </a:rPr>
              <a:t>+ b5</a:t>
            </a:r>
            <a:r>
              <a:rPr lang="zh-CN" altLang="en-US" dirty="0" smtClean="0">
                <a:solidFill>
                  <a:srgbClr val="353535"/>
                </a:solidFill>
                <a:latin typeface="Calibri" panose="020F0502020204030204" pitchFamily="34" charset="0"/>
                <a:cs typeface="Courier New" panose="02070309020205020404" pitchFamily="49" charset="0"/>
              </a:rPr>
              <a:t>母亲教育程度 </a:t>
            </a:r>
            <a:r>
              <a:rPr lang="en-US" altLang="zh-CN" dirty="0" smtClean="0">
                <a:solidFill>
                  <a:srgbClr val="353535"/>
                </a:solidFill>
                <a:latin typeface="Calibri" panose="020F0502020204030204" pitchFamily="34" charset="0"/>
                <a:cs typeface="Courier New" panose="02070309020205020404" pitchFamily="49" charset="0"/>
              </a:rPr>
              <a:t>+ b6</a:t>
            </a:r>
            <a:r>
              <a:rPr lang="zh-CN" altLang="en-US" dirty="0" smtClean="0">
                <a:solidFill>
                  <a:srgbClr val="353535"/>
                </a:solidFill>
                <a:latin typeface="Calibri" panose="020F0502020204030204" pitchFamily="34" charset="0"/>
                <a:cs typeface="Courier New" panose="02070309020205020404" pitchFamily="49" charset="0"/>
              </a:rPr>
              <a:t>母亲</a:t>
            </a:r>
            <a:r>
              <a:rPr lang="zh-CN" altLang="en-US" dirty="0">
                <a:solidFill>
                  <a:srgbClr val="353535"/>
                </a:solidFill>
                <a:latin typeface="Calibri" panose="020F0502020204030204" pitchFamily="34" charset="0"/>
                <a:cs typeface="Courier New" panose="02070309020205020404" pitchFamily="49" charset="0"/>
              </a:rPr>
              <a:t>吸</a:t>
            </a:r>
            <a:r>
              <a:rPr lang="zh-CN" altLang="en-US" dirty="0" smtClean="0">
                <a:solidFill>
                  <a:srgbClr val="353535"/>
                </a:solidFill>
                <a:latin typeface="Calibri" panose="020F0502020204030204" pitchFamily="34" charset="0"/>
                <a:cs typeface="Courier New" panose="02070309020205020404" pitchFamily="49" charset="0"/>
              </a:rPr>
              <a:t>烟者</a:t>
            </a:r>
            <a:r>
              <a:rPr lang="en-US" altLang="en-US" dirty="0" smtClean="0">
                <a:solidFill>
                  <a:srgbClr val="353535"/>
                </a:solidFill>
                <a:latin typeface="Calibri" panose="020F0502020204030204" pitchFamily="34" charset="0"/>
                <a:cs typeface="Courier New" panose="02070309020205020404" pitchFamily="49" charset="0"/>
              </a:rPr>
              <a:t> </a:t>
            </a:r>
            <a:r>
              <a:rPr lang="en-US" altLang="zh-CN" dirty="0" smtClean="0">
                <a:solidFill>
                  <a:srgbClr val="353535"/>
                </a:solidFill>
                <a:latin typeface="Calibri" panose="020F0502020204030204" pitchFamily="34" charset="0"/>
                <a:cs typeface="Courier New" panose="02070309020205020404" pitchFamily="49" charset="0"/>
              </a:rPr>
              <a:t>+ b7</a:t>
            </a:r>
            <a:r>
              <a:rPr lang="zh-CN" altLang="en-US" dirty="0" smtClean="0">
                <a:solidFill>
                  <a:srgbClr val="353535"/>
                </a:solidFill>
                <a:latin typeface="Calibri" panose="020F0502020204030204" pitchFamily="34" charset="0"/>
                <a:cs typeface="Courier New" panose="02070309020205020404" pitchFamily="49" charset="0"/>
              </a:rPr>
              <a:t>母亲</a:t>
            </a:r>
            <a:r>
              <a:rPr lang="zh-CN" altLang="en-US" dirty="0">
                <a:solidFill>
                  <a:srgbClr val="353535"/>
                </a:solidFill>
                <a:latin typeface="Calibri" panose="020F0502020204030204" pitchFamily="34" charset="0"/>
                <a:cs typeface="Courier New" panose="02070309020205020404" pitchFamily="49" charset="0"/>
              </a:rPr>
              <a:t>每天</a:t>
            </a:r>
            <a:r>
              <a:rPr lang="zh-CN" altLang="en-US" dirty="0" smtClean="0">
                <a:solidFill>
                  <a:srgbClr val="353535"/>
                </a:solidFill>
                <a:latin typeface="Calibri" panose="020F0502020204030204" pitchFamily="34" charset="0"/>
                <a:cs typeface="Courier New" panose="02070309020205020404" pitchFamily="49" charset="0"/>
              </a:rPr>
              <a:t>吸烟量 </a:t>
            </a:r>
            <a:r>
              <a:rPr lang="en-US" altLang="zh-CN" dirty="0" smtClean="0">
                <a:solidFill>
                  <a:srgbClr val="353535"/>
                </a:solidFill>
                <a:latin typeface="Calibri" panose="020F0502020204030204" pitchFamily="34" charset="0"/>
                <a:cs typeface="Courier New" panose="02070309020205020404" pitchFamily="49" charset="0"/>
              </a:rPr>
              <a:t>+ b8</a:t>
            </a:r>
            <a:r>
              <a:rPr lang="zh-CN" altLang="en-US" dirty="0" smtClean="0">
                <a:solidFill>
                  <a:srgbClr val="353535"/>
                </a:solidFill>
                <a:latin typeface="Calibri" panose="020F0502020204030204" pitchFamily="34" charset="0"/>
                <a:cs typeface="Courier New" panose="02070309020205020404" pitchFamily="49" charset="0"/>
              </a:rPr>
              <a:t>母亲年龄 </a:t>
            </a:r>
            <a:r>
              <a:rPr lang="en-US" altLang="zh-CN" dirty="0" smtClean="0">
                <a:solidFill>
                  <a:srgbClr val="353535"/>
                </a:solidFill>
                <a:latin typeface="Calibri" panose="020F0502020204030204" pitchFamily="34" charset="0"/>
                <a:cs typeface="Courier New" panose="02070309020205020404" pitchFamily="49" charset="0"/>
              </a:rPr>
              <a:t>+ b9</a:t>
            </a:r>
            <a:r>
              <a:rPr lang="zh-CN" altLang="en-US" dirty="0" smtClean="0">
                <a:solidFill>
                  <a:srgbClr val="353535"/>
                </a:solidFill>
                <a:latin typeface="Calibri" panose="020F0502020204030204" pitchFamily="34" charset="0"/>
                <a:cs typeface="Courier New" panose="02070309020205020404" pitchFamily="49" charset="0"/>
              </a:rPr>
              <a:t>母</a:t>
            </a:r>
            <a:r>
              <a:rPr lang="zh-CN" altLang="en-US" dirty="0">
                <a:solidFill>
                  <a:srgbClr val="353535"/>
                </a:solidFill>
                <a:latin typeface="Calibri" panose="020F0502020204030204" pitchFamily="34" charset="0"/>
                <a:cs typeface="Courier New" panose="02070309020205020404" pitchFamily="49" charset="0"/>
              </a:rPr>
              <a:t>亲年</a:t>
            </a:r>
            <a:r>
              <a:rPr lang="zh-CN" altLang="en-US" dirty="0" smtClean="0">
                <a:solidFill>
                  <a:srgbClr val="353535"/>
                </a:solidFill>
                <a:latin typeface="Calibri" panose="020F0502020204030204" pitchFamily="34" charset="0"/>
                <a:cs typeface="Courier New" panose="02070309020205020404" pitchFamily="49" charset="0"/>
              </a:rPr>
              <a:t>龄</a:t>
            </a:r>
            <a:r>
              <a:rPr lang="en-US" altLang="zh-CN" baseline="30000" dirty="0" smtClean="0">
                <a:solidFill>
                  <a:srgbClr val="353535"/>
                </a:solidFill>
                <a:latin typeface="Calibri" panose="020F0502020204030204" pitchFamily="34" charset="0"/>
                <a:cs typeface="Courier New" panose="02070309020205020404" pitchFamily="49" charset="0"/>
              </a:rPr>
              <a:t>2</a:t>
            </a:r>
            <a:r>
              <a:rPr lang="zh-CN" altLang="en-US" dirty="0" smtClean="0">
                <a:solidFill>
                  <a:srgbClr val="353535"/>
                </a:solidFill>
                <a:latin typeface="Calibri" panose="020F0502020204030204" pitchFamily="34" charset="0"/>
                <a:cs typeface="Courier New" panose="02070309020205020404" pitchFamily="49" charset="0"/>
              </a:rPr>
              <a:t> </a:t>
            </a:r>
            <a:r>
              <a:rPr lang="en-US" altLang="zh-CN" dirty="0" smtClean="0">
                <a:solidFill>
                  <a:srgbClr val="353535"/>
                </a:solidFill>
                <a:latin typeface="Calibri" panose="020F0502020204030204" pitchFamily="34" charset="0"/>
                <a:cs typeface="Courier New" panose="02070309020205020404" pitchFamily="49" charset="0"/>
              </a:rPr>
              <a:t>+ b10</a:t>
            </a:r>
            <a:r>
              <a:rPr lang="zh-CN" altLang="en-US" dirty="0" smtClean="0">
                <a:solidFill>
                  <a:srgbClr val="353535"/>
                </a:solidFill>
                <a:latin typeface="Calibri" panose="020F0502020204030204" pitchFamily="34" charset="0"/>
                <a:cs typeface="Courier New" panose="02070309020205020404" pitchFamily="49" charset="0"/>
              </a:rPr>
              <a:t>母亲孕期体重增长 </a:t>
            </a:r>
            <a:r>
              <a:rPr lang="en-US" altLang="zh-CN" dirty="0" smtClean="0">
                <a:solidFill>
                  <a:srgbClr val="353535"/>
                </a:solidFill>
                <a:latin typeface="Calibri" panose="020F0502020204030204" pitchFamily="34" charset="0"/>
                <a:cs typeface="Courier New" panose="02070309020205020404" pitchFamily="49" charset="0"/>
              </a:rPr>
              <a:t>+ b11</a:t>
            </a:r>
            <a:r>
              <a:rPr lang="zh-CN" altLang="en-US" dirty="0" smtClean="0">
                <a:solidFill>
                  <a:srgbClr val="353535"/>
                </a:solidFill>
                <a:latin typeface="Calibri" panose="020F0502020204030204" pitchFamily="34" charset="0"/>
                <a:cs typeface="Courier New" panose="02070309020205020404" pitchFamily="49" charset="0"/>
              </a:rPr>
              <a:t>母</a:t>
            </a:r>
            <a:r>
              <a:rPr lang="zh-CN" altLang="en-US" dirty="0">
                <a:solidFill>
                  <a:srgbClr val="353535"/>
                </a:solidFill>
                <a:latin typeface="Calibri" panose="020F0502020204030204" pitchFamily="34" charset="0"/>
                <a:cs typeface="Courier New" panose="02070309020205020404" pitchFamily="49" charset="0"/>
              </a:rPr>
              <a:t>亲孕期体重增</a:t>
            </a:r>
            <a:r>
              <a:rPr lang="zh-CN" altLang="en-US" dirty="0" smtClean="0">
                <a:solidFill>
                  <a:srgbClr val="353535"/>
                </a:solidFill>
                <a:latin typeface="Calibri" panose="020F0502020204030204" pitchFamily="34" charset="0"/>
                <a:cs typeface="Courier New" panose="02070309020205020404" pitchFamily="49" charset="0"/>
              </a:rPr>
              <a:t>长</a:t>
            </a:r>
            <a:r>
              <a:rPr lang="en-US" altLang="zh-CN" baseline="30000" dirty="0" smtClean="0">
                <a:solidFill>
                  <a:srgbClr val="353535"/>
                </a:solidFill>
                <a:latin typeface="Calibri" panose="020F0502020204030204" pitchFamily="34" charset="0"/>
                <a:cs typeface="Courier New" panose="02070309020205020404" pitchFamily="49" charset="0"/>
              </a:rPr>
              <a:t>2</a:t>
            </a:r>
            <a:r>
              <a:rPr lang="zh-CN" altLang="en-US" dirty="0" smtClean="0">
                <a:solidFill>
                  <a:srgbClr val="353535"/>
                </a:solidFill>
                <a:latin typeface="Calibri" panose="020F0502020204030204" pitchFamily="34" charset="0"/>
                <a:cs typeface="Courier New" panose="02070309020205020404" pitchFamily="49" charset="0"/>
              </a:rPr>
              <a:t>   </a:t>
            </a:r>
            <a:endParaRPr lang="en-US" dirty="0"/>
          </a:p>
        </p:txBody>
      </p:sp>
    </p:spTree>
    <p:extLst>
      <p:ext uri="{BB962C8B-B14F-4D97-AF65-F5344CB8AC3E}">
        <p14:creationId xmlns:p14="http://schemas.microsoft.com/office/powerpoint/2010/main" val="7655057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381"/>
            <a:ext cx="8229600" cy="529388"/>
          </a:xfrm>
        </p:spPr>
        <p:txBody>
          <a:bodyPr>
            <a:noAutofit/>
          </a:bodyPr>
          <a:lstStyle/>
          <a:p>
            <a:r>
              <a:rPr lang="zh-CN" altLang="en-US" sz="2000" b="1" dirty="0" smtClean="0"/>
              <a:t>结果：每个因素变化一个单位在不同分位数上对出生体重的影响</a:t>
            </a:r>
            <a:endParaRPr lang="en-US" sz="2000" b="1" dirty="0"/>
          </a:p>
        </p:txBody>
      </p:sp>
      <p:sp>
        <p:nvSpPr>
          <p:cNvPr id="3" name="Content Placeholder 2"/>
          <p:cNvSpPr>
            <a:spLocks noGrp="1"/>
          </p:cNvSpPr>
          <p:nvPr>
            <p:ph idx="1"/>
          </p:nvPr>
        </p:nvSpPr>
        <p:spPr>
          <a:xfrm>
            <a:off x="457200" y="760396"/>
            <a:ext cx="8229600" cy="2182227"/>
          </a:xfrm>
        </p:spPr>
        <p:txBody>
          <a:bodyPr>
            <a:normAutofit fontScale="55000" lnSpcReduction="20000"/>
          </a:bodyPr>
          <a:lstStyle/>
          <a:p>
            <a:r>
              <a:rPr lang="zh-CN" altLang="en-US" dirty="0" smtClean="0"/>
              <a:t>截距代表</a:t>
            </a:r>
            <a:r>
              <a:rPr lang="en-US" altLang="zh-CN" dirty="0" smtClean="0"/>
              <a:t>27</a:t>
            </a:r>
            <a:r>
              <a:rPr lang="zh-CN" altLang="en-US" dirty="0" smtClean="0"/>
              <a:t>岁、未婚的、高中未毕业、孕期体重增加了</a:t>
            </a:r>
            <a:r>
              <a:rPr lang="en-US" altLang="zh-CN" dirty="0"/>
              <a:t>3</a:t>
            </a:r>
            <a:r>
              <a:rPr lang="en-US" altLang="zh-CN" dirty="0" smtClean="0"/>
              <a:t>0</a:t>
            </a:r>
            <a:r>
              <a:rPr lang="zh-CN" altLang="en-US" dirty="0" smtClean="0"/>
              <a:t>磅、不吸烟的、在早孕期就就诊的、白人母亲的、女婴的出生体重在不同分位数上的体重分布。</a:t>
            </a:r>
            <a:endParaRPr lang="en-US" altLang="zh-CN" dirty="0" smtClean="0"/>
          </a:p>
          <a:p>
            <a:r>
              <a:rPr lang="zh-CN" altLang="en-US" dirty="0" smtClean="0">
                <a:solidFill>
                  <a:srgbClr val="353535"/>
                </a:solidFill>
                <a:latin typeface="Calibri" panose="020F0502020204030204" pitchFamily="34" charset="0"/>
                <a:cs typeface="Courier New" panose="02070309020205020404" pitchFamily="49" charset="0"/>
              </a:rPr>
              <a:t>非洲裔母亲的斜率显示其所产的婴儿比白人母亲所产的婴儿体重在不同分位数上要低，尤其在低分位数上。</a:t>
            </a:r>
            <a:endParaRPr lang="en-US" altLang="zh-CN" dirty="0" smtClean="0">
              <a:solidFill>
                <a:srgbClr val="353535"/>
              </a:solidFill>
              <a:latin typeface="Calibri" panose="020F0502020204030204" pitchFamily="34" charset="0"/>
              <a:cs typeface="Courier New" panose="02070309020205020404" pitchFamily="49" charset="0"/>
            </a:endParaRPr>
          </a:p>
          <a:p>
            <a:r>
              <a:rPr lang="zh-CN" altLang="en-US" dirty="0">
                <a:solidFill>
                  <a:srgbClr val="353535"/>
                </a:solidFill>
                <a:latin typeface="Calibri" panose="020F0502020204030204" pitchFamily="34" charset="0"/>
                <a:cs typeface="Courier New" panose="02070309020205020404" pitchFamily="49" charset="0"/>
              </a:rPr>
              <a:t>已</a:t>
            </a:r>
            <a:r>
              <a:rPr lang="zh-CN" altLang="en-US" dirty="0" smtClean="0">
                <a:solidFill>
                  <a:srgbClr val="353535"/>
                </a:solidFill>
                <a:latin typeface="Calibri" panose="020F0502020204030204" pitchFamily="34" charset="0"/>
                <a:cs typeface="Courier New" panose="02070309020205020404" pitchFamily="49" charset="0"/>
              </a:rPr>
              <a:t>婚母亲的斜率表明</a:t>
            </a:r>
            <a:r>
              <a:rPr lang="zh-CN" altLang="en-US" dirty="0">
                <a:solidFill>
                  <a:srgbClr val="353535"/>
                </a:solidFill>
                <a:latin typeface="Calibri" panose="020F0502020204030204" pitchFamily="34" charset="0"/>
                <a:cs typeface="Courier New" panose="02070309020205020404" pitchFamily="49" charset="0"/>
              </a:rPr>
              <a:t>已婚母</a:t>
            </a:r>
            <a:r>
              <a:rPr lang="zh-CN" altLang="en-US" dirty="0" smtClean="0">
                <a:solidFill>
                  <a:srgbClr val="353535"/>
                </a:solidFill>
                <a:latin typeface="Calibri" panose="020F0502020204030204" pitchFamily="34" charset="0"/>
                <a:cs typeface="Courier New" panose="02070309020205020404" pitchFamily="49" charset="0"/>
              </a:rPr>
              <a:t>亲所生的婴儿体重明显要高些，尤其在低分位上更显著。</a:t>
            </a:r>
            <a:endParaRPr lang="en-US" altLang="zh-CN" dirty="0" smtClean="0">
              <a:solidFill>
                <a:srgbClr val="353535"/>
              </a:solidFill>
              <a:latin typeface="Calibri" panose="020F0502020204030204" pitchFamily="34" charset="0"/>
              <a:cs typeface="Courier New" panose="02070309020205020404" pitchFamily="49" charset="0"/>
            </a:endParaRPr>
          </a:p>
          <a:p>
            <a:r>
              <a:rPr lang="zh-CN" altLang="en-US" dirty="0">
                <a:solidFill>
                  <a:srgbClr val="353535"/>
                </a:solidFill>
                <a:latin typeface="Calibri" panose="020F0502020204030204" pitchFamily="34" charset="0"/>
                <a:cs typeface="Courier New" panose="02070309020205020404" pitchFamily="49" charset="0"/>
              </a:rPr>
              <a:t>男</a:t>
            </a:r>
            <a:r>
              <a:rPr lang="zh-CN" altLang="en-US" dirty="0" smtClean="0">
                <a:solidFill>
                  <a:srgbClr val="353535"/>
                </a:solidFill>
                <a:latin typeface="Calibri" panose="020F0502020204030204" pitchFamily="34" charset="0"/>
                <a:cs typeface="Courier New" panose="02070309020205020404" pitchFamily="49" charset="0"/>
              </a:rPr>
              <a:t>婴出生体重比女婴体重在所有分位数上都高，在低分位数段差别小一些，但在高分</a:t>
            </a:r>
            <a:r>
              <a:rPr lang="zh-CN" altLang="en-US" dirty="0">
                <a:solidFill>
                  <a:srgbClr val="353535"/>
                </a:solidFill>
                <a:latin typeface="Calibri" panose="020F0502020204030204" pitchFamily="34" charset="0"/>
                <a:cs typeface="Courier New" panose="02070309020205020404" pitchFamily="49" charset="0"/>
              </a:rPr>
              <a:t>位数段差</a:t>
            </a:r>
            <a:r>
              <a:rPr lang="zh-CN" altLang="en-US" dirty="0" smtClean="0">
                <a:solidFill>
                  <a:srgbClr val="353535"/>
                </a:solidFill>
                <a:latin typeface="Calibri" panose="020F0502020204030204" pitchFamily="34" charset="0"/>
                <a:cs typeface="Courier New" panose="02070309020205020404" pitchFamily="49" charset="0"/>
              </a:rPr>
              <a:t>别</a:t>
            </a:r>
            <a:r>
              <a:rPr lang="zh-CN" altLang="en-US" dirty="0">
                <a:solidFill>
                  <a:srgbClr val="353535"/>
                </a:solidFill>
                <a:latin typeface="Calibri" panose="020F0502020204030204" pitchFamily="34" charset="0"/>
                <a:cs typeface="Courier New" panose="02070309020205020404" pitchFamily="49" charset="0"/>
              </a:rPr>
              <a:t>大</a:t>
            </a:r>
            <a:r>
              <a:rPr lang="zh-CN" altLang="en-US" dirty="0" smtClean="0">
                <a:solidFill>
                  <a:srgbClr val="353535"/>
                </a:solidFill>
                <a:latin typeface="Calibri" panose="020F0502020204030204" pitchFamily="34" charset="0"/>
                <a:cs typeface="Courier New" panose="02070309020205020404" pitchFamily="49" charset="0"/>
              </a:rPr>
              <a:t>一些。</a:t>
            </a:r>
            <a:endParaRPr lang="en-US" altLang="zh-CN" dirty="0" smtClean="0"/>
          </a:p>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32</a:t>
            </a:fld>
            <a:endParaRPr lang="en-US"/>
          </a:p>
        </p:txBody>
      </p:sp>
      <p:pic>
        <p:nvPicPr>
          <p:cNvPr id="1026" name="Picture 2" descr="Quantile Processes with 95% Confidence Band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255" y="2942623"/>
            <a:ext cx="5143500" cy="38576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1357162" y="1087655"/>
            <a:ext cx="1068404" cy="2714324"/>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4206240" y="1588168"/>
            <a:ext cx="1848051" cy="1722923"/>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425566" y="2028224"/>
            <a:ext cx="943276" cy="3128210"/>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763478" y="2618072"/>
            <a:ext cx="2002055" cy="2506778"/>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20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circle(in)">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509"/>
            <a:ext cx="8229600" cy="428006"/>
          </a:xfrm>
        </p:spPr>
        <p:txBody>
          <a:bodyPr>
            <a:normAutofit/>
          </a:bodyPr>
          <a:lstStyle/>
          <a:p>
            <a:r>
              <a:rPr lang="zh-CN" altLang="en-US" sz="2000" b="1" dirty="0"/>
              <a:t>结果：每个因素变化一个单位在不同分位数上对出生体重的影响</a:t>
            </a:r>
            <a:endParaRPr lang="en-US" sz="2000" dirty="0"/>
          </a:p>
        </p:txBody>
      </p:sp>
      <p:sp>
        <p:nvSpPr>
          <p:cNvPr id="3" name="Content Placeholder 2"/>
          <p:cNvSpPr>
            <a:spLocks noGrp="1"/>
          </p:cNvSpPr>
          <p:nvPr>
            <p:ph idx="1"/>
          </p:nvPr>
        </p:nvSpPr>
        <p:spPr>
          <a:xfrm>
            <a:off x="457200" y="644894"/>
            <a:ext cx="8229600" cy="1665170"/>
          </a:xfrm>
        </p:spPr>
        <p:txBody>
          <a:bodyPr>
            <a:normAutofit fontScale="62500" lnSpcReduction="20000"/>
          </a:bodyPr>
          <a:lstStyle/>
          <a:p>
            <a:r>
              <a:rPr lang="zh-CN" altLang="en-US" dirty="0" smtClean="0"/>
              <a:t>与早孕期就医相比，没有在孕期就医的产妇所产的婴儿的体重要轻，尤其在低分位数段。在中孕或晚孕期才来就诊的产妇的婴儿体重比早</a:t>
            </a:r>
            <a:r>
              <a:rPr lang="zh-CN" altLang="en-US" dirty="0"/>
              <a:t>孕期就</a:t>
            </a:r>
            <a:r>
              <a:rPr lang="zh-CN" altLang="en-US" dirty="0" smtClean="0"/>
              <a:t>医的要明显</a:t>
            </a:r>
            <a:r>
              <a:rPr lang="zh-CN" altLang="en-US" dirty="0"/>
              <a:t>地</a:t>
            </a:r>
            <a:r>
              <a:rPr lang="zh-CN" altLang="en-US" dirty="0" smtClean="0"/>
              <a:t>高，这有可能是一种自我选择的结果即这些产妇对胎儿发展有信心而觉得不用早就诊的结果。</a:t>
            </a:r>
            <a:endParaRPr lang="en-US" altLang="zh-CN" dirty="0" smtClean="0"/>
          </a:p>
          <a:p>
            <a:r>
              <a:rPr lang="zh-CN" altLang="en-US" dirty="0" smtClean="0"/>
              <a:t>产妇有高中毕业的教育背景所产的婴儿体重比</a:t>
            </a:r>
            <a:r>
              <a:rPr lang="zh-CN" altLang="en-US" dirty="0"/>
              <a:t>高</a:t>
            </a:r>
            <a:r>
              <a:rPr lang="zh-CN" altLang="en-US" dirty="0" smtClean="0"/>
              <a:t>中未毕业的产妇所生婴儿平均重了约</a:t>
            </a:r>
            <a:r>
              <a:rPr lang="en-US" altLang="zh-CN" dirty="0" smtClean="0"/>
              <a:t>20</a:t>
            </a:r>
            <a:r>
              <a:rPr lang="zh-CN" altLang="en-US" dirty="0" smtClean="0"/>
              <a:t>克。</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33</a:t>
            </a:fld>
            <a:endParaRPr lang="en-US"/>
          </a:p>
        </p:txBody>
      </p:sp>
      <p:pic>
        <p:nvPicPr>
          <p:cNvPr id="2050" name="Picture 2" descr="Quantile Processes with 95% Confidence B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699" y="2298683"/>
            <a:ext cx="5732245" cy="429918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3323303" y="998493"/>
            <a:ext cx="145517" cy="1902023"/>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621221" y="2074606"/>
            <a:ext cx="1611402" cy="2821859"/>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114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509"/>
            <a:ext cx="8229600" cy="428006"/>
          </a:xfrm>
        </p:spPr>
        <p:txBody>
          <a:bodyPr>
            <a:normAutofit/>
          </a:bodyPr>
          <a:lstStyle/>
          <a:p>
            <a:r>
              <a:rPr lang="zh-CN" altLang="en-US" sz="2000" b="1" dirty="0"/>
              <a:t>结果：每个因素变化一个单位在不同分位数上对出生体重的影响</a:t>
            </a:r>
            <a:endParaRPr lang="en-US" sz="2000" dirty="0"/>
          </a:p>
        </p:txBody>
      </p:sp>
      <p:sp>
        <p:nvSpPr>
          <p:cNvPr id="3" name="Content Placeholder 2"/>
          <p:cNvSpPr>
            <a:spLocks noGrp="1"/>
          </p:cNvSpPr>
          <p:nvPr>
            <p:ph idx="1"/>
          </p:nvPr>
        </p:nvSpPr>
        <p:spPr>
          <a:xfrm>
            <a:off x="457200" y="644893"/>
            <a:ext cx="8229600" cy="1724681"/>
          </a:xfrm>
        </p:spPr>
        <p:txBody>
          <a:bodyPr>
            <a:normAutofit fontScale="77500" lnSpcReduction="20000"/>
          </a:bodyPr>
          <a:lstStyle/>
          <a:p>
            <a:r>
              <a:rPr lang="zh-CN" altLang="en-US" dirty="0" smtClean="0"/>
              <a:t>产妇大学肄业或毕业的教育背景所产的婴儿体重比</a:t>
            </a:r>
            <a:r>
              <a:rPr lang="zh-CN" altLang="en-US" dirty="0"/>
              <a:t>高</a:t>
            </a:r>
            <a:r>
              <a:rPr lang="zh-CN" altLang="en-US" dirty="0" smtClean="0"/>
              <a:t>中未毕业的产妇所生婴儿体重要重，尤其在低分位数段上更明显。</a:t>
            </a:r>
            <a:endParaRPr lang="en-US" altLang="zh-CN" dirty="0" smtClean="0"/>
          </a:p>
          <a:p>
            <a:r>
              <a:rPr lang="zh-CN" altLang="en-US" dirty="0"/>
              <a:t>吸</a:t>
            </a:r>
            <a:r>
              <a:rPr lang="zh-CN" altLang="en-US" dirty="0" smtClean="0"/>
              <a:t>烟的产妇</a:t>
            </a:r>
            <a:r>
              <a:rPr lang="zh-CN" altLang="en-US" dirty="0"/>
              <a:t>所产的婴儿体</a:t>
            </a:r>
            <a:r>
              <a:rPr lang="zh-CN" altLang="en-US" dirty="0" smtClean="0"/>
              <a:t>重明显比不</a:t>
            </a:r>
            <a:r>
              <a:rPr lang="zh-CN" altLang="en-US" dirty="0"/>
              <a:t>吸烟的产妇所产的婴儿体</a:t>
            </a:r>
            <a:r>
              <a:rPr lang="zh-CN" altLang="en-US" dirty="0" smtClean="0"/>
              <a:t>重低。</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34</a:t>
            </a:fld>
            <a:endParaRPr lang="en-US"/>
          </a:p>
        </p:txBody>
      </p:sp>
      <p:pic>
        <p:nvPicPr>
          <p:cNvPr id="3074" name="Picture 2" descr="Quantile Processes with 95% Confidence B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171" y="2549977"/>
            <a:ext cx="5651834" cy="423887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flipH="1">
            <a:off x="2771300" y="1253283"/>
            <a:ext cx="145518" cy="2324810"/>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283975" y="1949504"/>
            <a:ext cx="738972" cy="3212431"/>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830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722" y="149739"/>
            <a:ext cx="8898556" cy="915411"/>
          </a:xfrm>
        </p:spPr>
        <p:txBody>
          <a:bodyPr>
            <a:normAutofit/>
          </a:bodyPr>
          <a:lstStyle/>
          <a:p>
            <a:r>
              <a:rPr lang="zh-CN" altLang="en-US" sz="2400" b="1" dirty="0"/>
              <a:t>结果：每个因素变化一个单位在不同分位数上对出生体重的影响</a:t>
            </a:r>
            <a:endParaRPr lang="en-US" sz="2400" dirty="0"/>
          </a:p>
        </p:txBody>
      </p:sp>
      <p:sp>
        <p:nvSpPr>
          <p:cNvPr id="3" name="Content Placeholder 2"/>
          <p:cNvSpPr>
            <a:spLocks noGrp="1"/>
          </p:cNvSpPr>
          <p:nvPr>
            <p:ph idx="1"/>
          </p:nvPr>
        </p:nvSpPr>
        <p:spPr>
          <a:xfrm>
            <a:off x="457200" y="1126156"/>
            <a:ext cx="8229600" cy="1251284"/>
          </a:xfrm>
        </p:spPr>
        <p:txBody>
          <a:bodyPr>
            <a:normAutofit fontScale="70000" lnSpcReduction="20000"/>
          </a:bodyPr>
          <a:lstStyle/>
          <a:p>
            <a:r>
              <a:rPr lang="zh-CN" altLang="en-US" dirty="0"/>
              <a:t>产</a:t>
            </a:r>
            <a:r>
              <a:rPr lang="zh-CN" altLang="en-US" dirty="0" smtClean="0"/>
              <a:t>妇年龄增</a:t>
            </a:r>
            <a:r>
              <a:rPr lang="zh-CN" altLang="en-US" dirty="0"/>
              <a:t>加所产的婴儿体重亦增加</a:t>
            </a:r>
            <a:r>
              <a:rPr lang="zh-CN" altLang="en-US" dirty="0" smtClean="0"/>
              <a:t>。在低分位数段，对</a:t>
            </a:r>
            <a:r>
              <a:rPr lang="zh-CN" altLang="en-US" dirty="0"/>
              <a:t>婴儿体</a:t>
            </a:r>
            <a:r>
              <a:rPr lang="zh-CN" altLang="en-US" dirty="0" smtClean="0"/>
              <a:t>重影响区别大些</a:t>
            </a:r>
            <a:endParaRPr lang="en-US" altLang="zh-CN" dirty="0" smtClean="0"/>
          </a:p>
          <a:p>
            <a:r>
              <a:rPr lang="zh-CN" altLang="en-US" dirty="0" smtClean="0"/>
              <a:t>产妇</a:t>
            </a:r>
            <a:r>
              <a:rPr lang="zh-CN" altLang="en-US" dirty="0"/>
              <a:t>体</a:t>
            </a:r>
            <a:r>
              <a:rPr lang="zh-CN" altLang="en-US" dirty="0" smtClean="0"/>
              <a:t>重</a:t>
            </a:r>
            <a:r>
              <a:rPr lang="zh-CN" altLang="en-US" dirty="0"/>
              <a:t>增加</a:t>
            </a:r>
            <a:r>
              <a:rPr lang="zh-CN" altLang="en-US" dirty="0" smtClean="0"/>
              <a:t>所产的婴儿体重亦增加。</a:t>
            </a:r>
            <a:r>
              <a:rPr lang="zh-CN" altLang="en-US" dirty="0"/>
              <a:t>在低分位数段，对婴儿体重影</a:t>
            </a:r>
            <a:r>
              <a:rPr lang="zh-CN" altLang="en-US" dirty="0" smtClean="0"/>
              <a:t>响差别</a:t>
            </a:r>
            <a:r>
              <a:rPr lang="zh-CN" altLang="en-US" dirty="0"/>
              <a:t>大</a:t>
            </a:r>
            <a:r>
              <a:rPr lang="zh-CN" altLang="en-US" dirty="0" smtClean="0"/>
              <a:t>些。</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35</a:t>
            </a:fld>
            <a:endParaRPr lang="en-US"/>
          </a:p>
        </p:txBody>
      </p:sp>
      <p:pic>
        <p:nvPicPr>
          <p:cNvPr id="4098" name="Picture 2" descr="Quantile Processes with 95% Confidence B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871" y="2596899"/>
            <a:ext cx="5581083" cy="418581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1868872" y="1426428"/>
            <a:ext cx="1405270" cy="1989455"/>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392129" y="2143432"/>
            <a:ext cx="0" cy="3067665"/>
          </a:xfrm>
          <a:prstGeom prst="straightConnector1">
            <a:avLst/>
          </a:prstGeom>
          <a:ln w="63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92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en-US" dirty="0"/>
          </a:p>
        </p:txBody>
      </p:sp>
      <p:sp>
        <p:nvSpPr>
          <p:cNvPr id="3" name="Content Placeholder 2"/>
          <p:cNvSpPr>
            <a:spLocks noGrp="1"/>
          </p:cNvSpPr>
          <p:nvPr>
            <p:ph idx="1"/>
          </p:nvPr>
        </p:nvSpPr>
        <p:spPr/>
        <p:txBody>
          <a:bodyPr/>
          <a:lstStyle/>
          <a:p>
            <a:r>
              <a:rPr lang="zh-CN" altLang="en-US" dirty="0" smtClean="0"/>
              <a:t>在不同的分位数上，模型可以不一样。</a:t>
            </a:r>
            <a:endParaRPr lang="en-US" altLang="zh-CN" dirty="0" smtClean="0"/>
          </a:p>
          <a:p>
            <a:r>
              <a:rPr lang="zh-CN" altLang="en-US" dirty="0"/>
              <a:t>不</a:t>
            </a:r>
            <a:r>
              <a:rPr lang="zh-CN" altLang="en-US" dirty="0" smtClean="0"/>
              <a:t>同的因素在不同的分位数上对因变量的影响不同。</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36</a:t>
            </a:fld>
            <a:endParaRPr lang="en-US"/>
          </a:p>
        </p:txBody>
      </p:sp>
    </p:spTree>
    <p:extLst>
      <p:ext uri="{BB962C8B-B14F-4D97-AF65-F5344CB8AC3E}">
        <p14:creationId xmlns:p14="http://schemas.microsoft.com/office/powerpoint/2010/main" val="40758801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思考题</a:t>
            </a:r>
            <a:endParaRPr lang="en-US" dirty="0"/>
          </a:p>
        </p:txBody>
      </p:sp>
      <p:sp>
        <p:nvSpPr>
          <p:cNvPr id="3" name="Content Placeholder 2"/>
          <p:cNvSpPr>
            <a:spLocks noGrp="1"/>
          </p:cNvSpPr>
          <p:nvPr>
            <p:ph idx="1"/>
          </p:nvPr>
        </p:nvSpPr>
        <p:spPr/>
        <p:txBody>
          <a:bodyPr>
            <a:normAutofit fontScale="55000" lnSpcReduction="20000"/>
          </a:bodyPr>
          <a:lstStyle/>
          <a:p>
            <a:r>
              <a:rPr lang="zh-CN" altLang="en-US" dirty="0" smtClean="0"/>
              <a:t>如果我们想研究影响某病种医疗费用的医院层面多种因素，随机抽取一定样本的医院，请问：</a:t>
            </a:r>
            <a:endParaRPr lang="en-US" altLang="zh-CN" dirty="0" smtClean="0"/>
          </a:p>
          <a:p>
            <a:pPr lvl="1"/>
            <a:r>
              <a:rPr lang="zh-CN" altLang="en-US" dirty="0" smtClean="0"/>
              <a:t>每种因素对所有医院</a:t>
            </a:r>
            <a:r>
              <a:rPr lang="zh-CN" altLang="en-US" dirty="0"/>
              <a:t>医疗费用</a:t>
            </a:r>
            <a:r>
              <a:rPr lang="zh-CN" altLang="en-US" dirty="0" smtClean="0"/>
              <a:t>的影响都一样吗？</a:t>
            </a:r>
            <a:endParaRPr lang="en-US" altLang="zh-CN" dirty="0" smtClean="0"/>
          </a:p>
          <a:p>
            <a:pPr lvl="1"/>
            <a:r>
              <a:rPr lang="zh-CN" altLang="en-US" dirty="0" smtClean="0"/>
              <a:t>有可能出现差异性影响吗？</a:t>
            </a:r>
            <a:endParaRPr lang="en-US" altLang="zh-CN" dirty="0" smtClean="0"/>
          </a:p>
          <a:p>
            <a:pPr lvl="1"/>
            <a:r>
              <a:rPr lang="zh-CN" altLang="en-US" dirty="0" smtClean="0"/>
              <a:t>如果有差异，</a:t>
            </a:r>
            <a:r>
              <a:rPr lang="zh-CN" altLang="en-US" dirty="0"/>
              <a:t>每种因</a:t>
            </a:r>
            <a:r>
              <a:rPr lang="zh-CN" altLang="en-US" dirty="0" smtClean="0"/>
              <a:t>素对医疗收费不同的医院的影响到底有多大的差异？</a:t>
            </a:r>
            <a:endParaRPr lang="en-US" altLang="zh-CN" dirty="0" smtClean="0"/>
          </a:p>
          <a:p>
            <a:endParaRPr lang="en-US" altLang="zh-CN" dirty="0" smtClean="0"/>
          </a:p>
          <a:p>
            <a:r>
              <a:rPr lang="zh-CN" altLang="en-US" dirty="0"/>
              <a:t>如果我们想研究影响某病的死亡率的因素</a:t>
            </a:r>
            <a:endParaRPr lang="en-US" altLang="zh-CN" dirty="0"/>
          </a:p>
          <a:p>
            <a:pPr lvl="1"/>
            <a:r>
              <a:rPr lang="zh-CN" altLang="en-US" dirty="0"/>
              <a:t>每种因素对所有</a:t>
            </a:r>
            <a:r>
              <a:rPr lang="zh-CN" altLang="en-US" dirty="0" smtClean="0"/>
              <a:t>医院该病死亡率的</a:t>
            </a:r>
            <a:r>
              <a:rPr lang="zh-CN" altLang="en-US" dirty="0"/>
              <a:t>影响都一样吗？</a:t>
            </a:r>
            <a:endParaRPr lang="en-US" altLang="zh-CN" dirty="0"/>
          </a:p>
          <a:p>
            <a:pPr lvl="1"/>
            <a:r>
              <a:rPr lang="zh-CN" altLang="en-US" dirty="0"/>
              <a:t>有可能出现差异性影响吗？</a:t>
            </a:r>
            <a:endParaRPr lang="en-US" altLang="zh-CN" dirty="0"/>
          </a:p>
          <a:p>
            <a:pPr lvl="1"/>
            <a:r>
              <a:rPr lang="zh-CN" altLang="en-US" dirty="0"/>
              <a:t>如果有差异，每种因素</a:t>
            </a:r>
            <a:r>
              <a:rPr lang="zh-CN" altLang="en-US" dirty="0" smtClean="0"/>
              <a:t>对不同医</a:t>
            </a:r>
            <a:r>
              <a:rPr lang="zh-CN" altLang="en-US" dirty="0"/>
              <a:t>院该病死亡率</a:t>
            </a:r>
            <a:r>
              <a:rPr lang="zh-CN" altLang="en-US" dirty="0" smtClean="0"/>
              <a:t>的</a:t>
            </a:r>
            <a:r>
              <a:rPr lang="zh-CN" altLang="en-US" dirty="0"/>
              <a:t>影响到底有多大的差异？</a:t>
            </a:r>
            <a:endParaRPr lang="en-US" altLang="zh-CN" dirty="0"/>
          </a:p>
          <a:p>
            <a:endParaRPr lang="en-US" altLang="zh-CN" dirty="0"/>
          </a:p>
          <a:p>
            <a:r>
              <a:rPr lang="zh-CN" altLang="en-US" dirty="0" smtClean="0"/>
              <a:t>如</a:t>
            </a:r>
            <a:r>
              <a:rPr lang="zh-CN" altLang="en-US" dirty="0"/>
              <a:t>果我们想研究影响</a:t>
            </a:r>
            <a:r>
              <a:rPr lang="zh-CN" altLang="en-US" dirty="0" smtClean="0"/>
              <a:t>某病</a:t>
            </a:r>
            <a:r>
              <a:rPr lang="zh-CN" altLang="en-US" dirty="0"/>
              <a:t>种医疗费用</a:t>
            </a:r>
            <a:r>
              <a:rPr lang="zh-CN" altLang="en-US" dirty="0" smtClean="0"/>
              <a:t>的病人和医院的多种因</a:t>
            </a:r>
            <a:r>
              <a:rPr lang="zh-CN" altLang="en-US" dirty="0"/>
              <a:t>素，随机抽取一定样本</a:t>
            </a:r>
            <a:r>
              <a:rPr lang="zh-CN" altLang="en-US" dirty="0" smtClean="0"/>
              <a:t>的？，</a:t>
            </a:r>
            <a:r>
              <a:rPr lang="zh-CN" altLang="en-US" dirty="0"/>
              <a:t>请问：</a:t>
            </a:r>
            <a:endParaRPr lang="en-US" altLang="zh-CN" dirty="0"/>
          </a:p>
          <a:p>
            <a:pPr lvl="1"/>
            <a:r>
              <a:rPr lang="zh-CN" altLang="en-US" dirty="0" smtClean="0"/>
              <a:t>病人的每</a:t>
            </a:r>
            <a:r>
              <a:rPr lang="zh-CN" altLang="en-US" dirty="0"/>
              <a:t>种因素</a:t>
            </a:r>
            <a:r>
              <a:rPr lang="zh-CN" altLang="en-US" dirty="0" smtClean="0"/>
              <a:t>对该病种不同交费量的</a:t>
            </a:r>
            <a:r>
              <a:rPr lang="zh-CN" altLang="en-US" dirty="0"/>
              <a:t>影响都一样吗</a:t>
            </a:r>
            <a:r>
              <a:rPr lang="zh-CN" altLang="en-US" dirty="0" smtClean="0"/>
              <a:t>？</a:t>
            </a:r>
            <a:endParaRPr lang="en-US" altLang="zh-CN" dirty="0" smtClean="0"/>
          </a:p>
          <a:p>
            <a:pPr lvl="1"/>
            <a:r>
              <a:rPr lang="zh-CN" altLang="en-US" dirty="0" smtClean="0"/>
              <a:t>医院层面的</a:t>
            </a:r>
            <a:r>
              <a:rPr lang="zh-CN" altLang="en-US" dirty="0"/>
              <a:t>每种因素</a:t>
            </a:r>
            <a:r>
              <a:rPr lang="zh-CN" altLang="en-US" dirty="0" smtClean="0"/>
              <a:t>对</a:t>
            </a:r>
            <a:r>
              <a:rPr lang="zh-CN" altLang="en-US" dirty="0"/>
              <a:t>该病种不同交费量</a:t>
            </a:r>
            <a:r>
              <a:rPr lang="zh-CN" altLang="en-US" dirty="0" smtClean="0"/>
              <a:t>的</a:t>
            </a:r>
            <a:r>
              <a:rPr lang="zh-CN" altLang="en-US" dirty="0"/>
              <a:t>影响都一样吗</a:t>
            </a:r>
            <a:r>
              <a:rPr lang="zh-CN" altLang="en-US" dirty="0" smtClean="0"/>
              <a:t>？</a:t>
            </a:r>
            <a:endParaRPr lang="en-US" altLang="zh-CN" dirty="0"/>
          </a:p>
          <a:p>
            <a:pPr lvl="1"/>
            <a:r>
              <a:rPr lang="zh-CN" altLang="en-US" dirty="0"/>
              <a:t>有可能出现差异性影响吗？</a:t>
            </a:r>
            <a:endParaRPr lang="en-US" altLang="zh-CN" dirty="0"/>
          </a:p>
          <a:p>
            <a:pPr lvl="1"/>
            <a:r>
              <a:rPr lang="zh-CN" altLang="en-US" dirty="0"/>
              <a:t>如果有差异，每种因素</a:t>
            </a:r>
            <a:r>
              <a:rPr lang="zh-CN" altLang="en-US" dirty="0" smtClean="0"/>
              <a:t>对</a:t>
            </a:r>
            <a:r>
              <a:rPr lang="zh-CN" altLang="en-US" dirty="0"/>
              <a:t>该病种不同交费量</a:t>
            </a:r>
            <a:r>
              <a:rPr lang="zh-CN" altLang="en-US" dirty="0" smtClean="0"/>
              <a:t>的</a:t>
            </a:r>
            <a:r>
              <a:rPr lang="zh-CN" altLang="en-US" dirty="0"/>
              <a:t>影响到底有多大的差异</a:t>
            </a:r>
            <a:r>
              <a:rPr lang="zh-CN" altLang="en-US" dirty="0" smtClean="0"/>
              <a:t>？</a:t>
            </a:r>
            <a:endParaRPr lang="en-US" altLang="zh-CN" dirty="0" smtClean="0"/>
          </a:p>
          <a:p>
            <a:pPr lvl="1"/>
            <a:r>
              <a:rPr lang="zh-CN" altLang="en-US" dirty="0"/>
              <a:t>如</a:t>
            </a:r>
            <a:r>
              <a:rPr lang="zh-CN" altLang="en-US" dirty="0" smtClean="0"/>
              <a:t>何设计？如何分析？上述模型需要做修改吗？</a:t>
            </a:r>
            <a:endParaRPr lang="en-US" altLang="zh-CN" dirty="0"/>
          </a:p>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37</a:t>
            </a:fld>
            <a:endParaRPr lang="en-US"/>
          </a:p>
        </p:txBody>
      </p:sp>
    </p:spTree>
    <p:extLst>
      <p:ext uri="{BB962C8B-B14F-4D97-AF65-F5344CB8AC3E}">
        <p14:creationId xmlns:p14="http://schemas.microsoft.com/office/powerpoint/2010/main" val="27551529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例三国家经济增长</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solidFill>
                  <a:srgbClr val="212121"/>
                </a:solidFill>
                <a:latin typeface="+mj-ea"/>
                <a:ea typeface="+mj-ea"/>
              </a:rPr>
              <a:t>SAS</a:t>
            </a:r>
            <a:r>
              <a:rPr lang="zh-CN" altLang="en-US" dirty="0">
                <a:solidFill>
                  <a:srgbClr val="212121"/>
                </a:solidFill>
                <a:latin typeface="+mj-ea"/>
                <a:ea typeface="+mj-ea"/>
              </a:rPr>
              <a:t>数</a:t>
            </a:r>
            <a:r>
              <a:rPr lang="zh-CN" altLang="en-US" dirty="0" smtClean="0">
                <a:solidFill>
                  <a:srgbClr val="212121"/>
                </a:solidFill>
                <a:latin typeface="+mj-ea"/>
                <a:ea typeface="+mj-ea"/>
              </a:rPr>
              <a:t>据</a:t>
            </a:r>
            <a:r>
              <a:rPr lang="zh-CN" altLang="en-US" dirty="0">
                <a:solidFill>
                  <a:srgbClr val="212121"/>
                </a:solidFill>
                <a:latin typeface="+mj-ea"/>
                <a:ea typeface="+mj-ea"/>
              </a:rPr>
              <a:t>样本</a:t>
            </a:r>
            <a:r>
              <a:rPr lang="zh-CN" altLang="en-US" dirty="0" smtClean="0">
                <a:solidFill>
                  <a:srgbClr val="212121"/>
                </a:solidFill>
                <a:latin typeface="+mj-ea"/>
                <a:ea typeface="+mj-ea"/>
              </a:rPr>
              <a:t>包含</a:t>
            </a:r>
            <a:r>
              <a:rPr lang="en-US" altLang="zh-CN" dirty="0">
                <a:solidFill>
                  <a:srgbClr val="212121"/>
                </a:solidFill>
                <a:latin typeface="+mj-ea"/>
                <a:ea typeface="+mj-ea"/>
              </a:rPr>
              <a:t>1965-1975</a:t>
            </a:r>
            <a:r>
              <a:rPr lang="zh-CN" altLang="en-US" dirty="0">
                <a:solidFill>
                  <a:srgbClr val="212121"/>
                </a:solidFill>
                <a:latin typeface="+mj-ea"/>
                <a:ea typeface="+mj-ea"/>
              </a:rPr>
              <a:t>和</a:t>
            </a:r>
            <a:r>
              <a:rPr lang="en-US" altLang="zh-CN" dirty="0">
                <a:solidFill>
                  <a:srgbClr val="212121"/>
                </a:solidFill>
                <a:latin typeface="+mj-ea"/>
                <a:ea typeface="+mj-ea"/>
              </a:rPr>
              <a:t>1975-1985</a:t>
            </a:r>
            <a:r>
              <a:rPr lang="zh-CN" altLang="en-US" dirty="0" smtClean="0">
                <a:solidFill>
                  <a:srgbClr val="212121"/>
                </a:solidFill>
                <a:latin typeface="+mj-ea"/>
                <a:ea typeface="+mj-ea"/>
              </a:rPr>
              <a:t>两</a:t>
            </a:r>
            <a:r>
              <a:rPr lang="zh-CN" altLang="en-US" dirty="0">
                <a:solidFill>
                  <a:srgbClr val="212121"/>
                </a:solidFill>
                <a:latin typeface="+mj-ea"/>
                <a:ea typeface="+mj-ea"/>
              </a:rPr>
              <a:t>个时间段内各国的经济增长</a:t>
            </a:r>
            <a:r>
              <a:rPr lang="zh-CN" altLang="en-US" dirty="0" smtClean="0">
                <a:solidFill>
                  <a:srgbClr val="212121"/>
                </a:solidFill>
                <a:latin typeface="+mj-ea"/>
                <a:ea typeface="+mj-ea"/>
              </a:rPr>
              <a:t>率。</a:t>
            </a:r>
            <a:r>
              <a:rPr lang="zh-CN" altLang="en-US" dirty="0">
                <a:solidFill>
                  <a:srgbClr val="212121"/>
                </a:solidFill>
                <a:latin typeface="+mj-ea"/>
                <a:ea typeface="+mj-ea"/>
              </a:rPr>
              <a:t>这些数据来自</a:t>
            </a:r>
            <a:r>
              <a:rPr lang="en-US" altLang="zh-CN" dirty="0" err="1">
                <a:solidFill>
                  <a:srgbClr val="212121"/>
                </a:solidFill>
                <a:latin typeface="+mj-ea"/>
                <a:ea typeface="+mj-ea"/>
              </a:rPr>
              <a:t>Barro</a:t>
            </a:r>
            <a:r>
              <a:rPr lang="zh-CN" altLang="en-US" dirty="0">
                <a:solidFill>
                  <a:srgbClr val="212121"/>
                </a:solidFill>
                <a:latin typeface="+mj-ea"/>
                <a:ea typeface="+mj-ea"/>
              </a:rPr>
              <a:t>和</a:t>
            </a:r>
            <a:r>
              <a:rPr lang="en-US" altLang="zh-CN" dirty="0">
                <a:solidFill>
                  <a:srgbClr val="212121"/>
                </a:solidFill>
                <a:latin typeface="+mj-ea"/>
                <a:ea typeface="+mj-ea"/>
              </a:rPr>
              <a:t>Lee</a:t>
            </a:r>
            <a:r>
              <a:rPr lang="zh-CN" altLang="en-US" dirty="0">
                <a:solidFill>
                  <a:srgbClr val="212121"/>
                </a:solidFill>
                <a:latin typeface="+mj-ea"/>
                <a:ea typeface="+mj-ea"/>
              </a:rPr>
              <a:t>（</a:t>
            </a:r>
            <a:r>
              <a:rPr lang="en-US" altLang="zh-CN" dirty="0">
                <a:solidFill>
                  <a:srgbClr val="212121"/>
                </a:solidFill>
                <a:latin typeface="+mj-ea"/>
                <a:ea typeface="+mj-ea"/>
              </a:rPr>
              <a:t>1994</a:t>
            </a:r>
            <a:r>
              <a:rPr lang="zh-CN" altLang="en-US" dirty="0">
                <a:solidFill>
                  <a:srgbClr val="212121"/>
                </a:solidFill>
                <a:latin typeface="+mj-ea"/>
                <a:ea typeface="+mj-ea"/>
              </a:rPr>
              <a:t>）的研究，</a:t>
            </a:r>
            <a:r>
              <a:rPr lang="en-US" altLang="zh-CN" dirty="0" err="1">
                <a:solidFill>
                  <a:srgbClr val="212121"/>
                </a:solidFill>
                <a:latin typeface="+mj-ea"/>
                <a:ea typeface="+mj-ea"/>
              </a:rPr>
              <a:t>Koenker</a:t>
            </a:r>
            <a:r>
              <a:rPr lang="zh-CN" altLang="en-US" dirty="0">
                <a:solidFill>
                  <a:srgbClr val="212121"/>
                </a:solidFill>
                <a:latin typeface="+mj-ea"/>
                <a:ea typeface="+mj-ea"/>
              </a:rPr>
              <a:t>和</a:t>
            </a:r>
            <a:r>
              <a:rPr lang="en-US" altLang="zh-CN" dirty="0">
                <a:solidFill>
                  <a:srgbClr val="212121"/>
                </a:solidFill>
                <a:latin typeface="+mj-ea"/>
                <a:ea typeface="+mj-ea"/>
              </a:rPr>
              <a:t>Machado</a:t>
            </a:r>
            <a:r>
              <a:rPr lang="zh-CN" altLang="en-US" dirty="0">
                <a:solidFill>
                  <a:srgbClr val="212121"/>
                </a:solidFill>
                <a:latin typeface="+mj-ea"/>
                <a:ea typeface="+mj-ea"/>
              </a:rPr>
              <a:t>（</a:t>
            </a:r>
            <a:r>
              <a:rPr lang="en-US" altLang="zh-CN" dirty="0">
                <a:solidFill>
                  <a:srgbClr val="212121"/>
                </a:solidFill>
                <a:latin typeface="+mj-ea"/>
                <a:ea typeface="+mj-ea"/>
              </a:rPr>
              <a:t>1999</a:t>
            </a:r>
            <a:r>
              <a:rPr lang="zh-CN" altLang="en-US" dirty="0" smtClean="0">
                <a:solidFill>
                  <a:srgbClr val="212121"/>
                </a:solidFill>
                <a:latin typeface="+mj-ea"/>
                <a:ea typeface="+mj-ea"/>
              </a:rPr>
              <a:t>）对</a:t>
            </a:r>
            <a:r>
              <a:rPr lang="zh-CN" altLang="en-US" dirty="0">
                <a:solidFill>
                  <a:srgbClr val="212121"/>
                </a:solidFill>
                <a:latin typeface="+mj-ea"/>
                <a:ea typeface="+mj-ea"/>
              </a:rPr>
              <a:t>这些数据进行了分析。 数据集中</a:t>
            </a:r>
            <a:r>
              <a:rPr lang="zh-CN" altLang="en-US" dirty="0" smtClean="0">
                <a:solidFill>
                  <a:srgbClr val="212121"/>
                </a:solidFill>
                <a:latin typeface="+mj-ea"/>
                <a:ea typeface="+mj-ea"/>
              </a:rPr>
              <a:t>有</a:t>
            </a:r>
            <a:r>
              <a:rPr lang="zh-CN" altLang="en-US" dirty="0">
                <a:solidFill>
                  <a:srgbClr val="212121"/>
                </a:solidFill>
                <a:latin typeface="+mj-ea"/>
                <a:ea typeface="+mj-ea"/>
              </a:rPr>
              <a:t>各国</a:t>
            </a:r>
            <a:r>
              <a:rPr lang="en-US" altLang="zh-CN" dirty="0" smtClean="0">
                <a:solidFill>
                  <a:srgbClr val="212121"/>
                </a:solidFill>
                <a:latin typeface="+mj-ea"/>
                <a:ea typeface="+mj-ea"/>
              </a:rPr>
              <a:t>161</a:t>
            </a:r>
            <a:r>
              <a:rPr lang="zh-CN" altLang="en-US" dirty="0">
                <a:solidFill>
                  <a:srgbClr val="212121"/>
                </a:solidFill>
                <a:latin typeface="+mj-ea"/>
                <a:ea typeface="+mj-ea"/>
              </a:rPr>
              <a:t>个观察值和</a:t>
            </a:r>
            <a:r>
              <a:rPr lang="en-US" altLang="zh-CN" dirty="0">
                <a:solidFill>
                  <a:srgbClr val="212121"/>
                </a:solidFill>
                <a:latin typeface="+mj-ea"/>
                <a:ea typeface="+mj-ea"/>
              </a:rPr>
              <a:t>15</a:t>
            </a:r>
            <a:r>
              <a:rPr lang="zh-CN" altLang="en-US" dirty="0">
                <a:solidFill>
                  <a:srgbClr val="212121"/>
                </a:solidFill>
                <a:latin typeface="+mj-ea"/>
                <a:ea typeface="+mj-ea"/>
              </a:rPr>
              <a:t>个变量</a:t>
            </a:r>
            <a:r>
              <a:rPr lang="zh-CN" altLang="en-US" dirty="0" smtClean="0">
                <a:solidFill>
                  <a:srgbClr val="212121"/>
                </a:solidFill>
                <a:latin typeface="+mj-ea"/>
                <a:ea typeface="+mj-ea"/>
              </a:rPr>
              <a:t>。变</a:t>
            </a:r>
            <a:r>
              <a:rPr lang="zh-CN" altLang="en-US" dirty="0">
                <a:solidFill>
                  <a:srgbClr val="212121"/>
                </a:solidFill>
                <a:latin typeface="+mj-ea"/>
                <a:ea typeface="+mj-ea"/>
              </a:rPr>
              <a:t>量包括两个时期的国家增长率（</a:t>
            </a:r>
            <a:r>
              <a:rPr lang="en-US" altLang="zh-CN" dirty="0">
                <a:solidFill>
                  <a:srgbClr val="212121"/>
                </a:solidFill>
                <a:latin typeface="+mj-ea"/>
                <a:ea typeface="+mj-ea"/>
              </a:rPr>
              <a:t>GDP</a:t>
            </a:r>
            <a:r>
              <a:rPr lang="zh-CN" altLang="en-US" dirty="0" smtClean="0">
                <a:solidFill>
                  <a:srgbClr val="212121"/>
                </a:solidFill>
                <a:latin typeface="+mj-ea"/>
                <a:ea typeface="+mj-ea"/>
              </a:rPr>
              <a:t>）、 </a:t>
            </a:r>
            <a:r>
              <a:rPr lang="en-US" altLang="zh-CN" dirty="0">
                <a:solidFill>
                  <a:srgbClr val="212121"/>
                </a:solidFill>
                <a:latin typeface="+mj-ea"/>
                <a:ea typeface="+mj-ea"/>
              </a:rPr>
              <a:t>13</a:t>
            </a:r>
            <a:r>
              <a:rPr lang="zh-CN" altLang="en-US" dirty="0">
                <a:solidFill>
                  <a:srgbClr val="212121"/>
                </a:solidFill>
                <a:latin typeface="+mj-ea"/>
                <a:ea typeface="+mj-ea"/>
              </a:rPr>
              <a:t>个协变</a:t>
            </a:r>
            <a:r>
              <a:rPr lang="zh-CN" altLang="en-US" dirty="0" smtClean="0">
                <a:solidFill>
                  <a:srgbClr val="212121"/>
                </a:solidFill>
                <a:latin typeface="+mj-ea"/>
                <a:ea typeface="+mj-ea"/>
              </a:rPr>
              <a:t>量、以</a:t>
            </a:r>
            <a:r>
              <a:rPr lang="zh-CN" altLang="en-US" dirty="0">
                <a:solidFill>
                  <a:srgbClr val="212121"/>
                </a:solidFill>
                <a:latin typeface="+mj-ea"/>
                <a:ea typeface="+mj-ea"/>
              </a:rPr>
              <a:t>及一</a:t>
            </a:r>
            <a:r>
              <a:rPr lang="zh-CN" altLang="en-US" dirty="0" smtClean="0">
                <a:solidFill>
                  <a:srgbClr val="212121"/>
                </a:solidFill>
                <a:latin typeface="+mj-ea"/>
                <a:ea typeface="+mj-ea"/>
              </a:rPr>
              <a:t>个</a:t>
            </a:r>
            <a:r>
              <a:rPr lang="zh-CN" altLang="en-US" dirty="0">
                <a:solidFill>
                  <a:srgbClr val="212121"/>
                </a:solidFill>
                <a:latin typeface="+mj-ea"/>
                <a:ea typeface="+mj-ea"/>
              </a:rPr>
              <a:t>用于识别两个时期之一的</a:t>
            </a:r>
            <a:r>
              <a:rPr lang="zh-CN" altLang="en-US" dirty="0" smtClean="0">
                <a:solidFill>
                  <a:srgbClr val="212121"/>
                </a:solidFill>
                <a:latin typeface="+mj-ea"/>
                <a:ea typeface="+mj-ea"/>
              </a:rPr>
              <a:t>国</a:t>
            </a:r>
            <a:r>
              <a:rPr lang="zh-CN" altLang="en-US" dirty="0">
                <a:solidFill>
                  <a:srgbClr val="212121"/>
                </a:solidFill>
                <a:latin typeface="+mj-ea"/>
                <a:ea typeface="+mj-ea"/>
              </a:rPr>
              <a:t>家</a:t>
            </a:r>
            <a:r>
              <a:rPr lang="zh-CN" altLang="en-US" dirty="0" smtClean="0">
                <a:solidFill>
                  <a:srgbClr val="212121"/>
                </a:solidFill>
                <a:latin typeface="+mj-ea"/>
                <a:ea typeface="+mj-ea"/>
              </a:rPr>
              <a:t>名</a:t>
            </a:r>
            <a:r>
              <a:rPr lang="zh-CN" altLang="en-US" dirty="0">
                <a:solidFill>
                  <a:srgbClr val="212121"/>
                </a:solidFill>
                <a:latin typeface="+mj-ea"/>
                <a:ea typeface="+mj-ea"/>
              </a:rPr>
              <a:t>称变</a:t>
            </a:r>
            <a:r>
              <a:rPr lang="zh-CN" altLang="en-US" dirty="0" smtClean="0">
                <a:solidFill>
                  <a:srgbClr val="212121"/>
                </a:solidFill>
                <a:latin typeface="+mj-ea"/>
                <a:ea typeface="+mj-ea"/>
              </a:rPr>
              <a:t>量。</a:t>
            </a:r>
            <a:endParaRPr lang="en-US" altLang="zh-CN" dirty="0" smtClean="0">
              <a:solidFill>
                <a:srgbClr val="212121"/>
              </a:solidFill>
              <a:latin typeface="+mj-ea"/>
              <a:ea typeface="+mj-ea"/>
            </a:endParaRPr>
          </a:p>
          <a:p>
            <a:r>
              <a:rPr lang="zh-CN" altLang="en-US" dirty="0">
                <a:solidFill>
                  <a:srgbClr val="212121"/>
                </a:solidFill>
                <a:latin typeface="Arial Unicode MS" panose="020B0604020202020204" pitchFamily="34" charset="-128"/>
              </a:rPr>
              <a:t>研究目</a:t>
            </a:r>
            <a:r>
              <a:rPr lang="zh-CN" altLang="en-US" dirty="0" smtClean="0">
                <a:solidFill>
                  <a:srgbClr val="212121"/>
                </a:solidFill>
                <a:latin typeface="Arial Unicode MS" panose="020B0604020202020204" pitchFamily="34" charset="-128"/>
              </a:rPr>
              <a:t>的是对</a:t>
            </a:r>
            <a:r>
              <a:rPr lang="en-US" altLang="zh-CN" dirty="0" smtClean="0">
                <a:solidFill>
                  <a:srgbClr val="212121"/>
                </a:solidFill>
                <a:latin typeface="Arial Unicode MS" panose="020B0604020202020204" pitchFamily="34" charset="-128"/>
              </a:rPr>
              <a:t>GDP</a:t>
            </a:r>
            <a:r>
              <a:rPr lang="zh-CN" altLang="en-US" dirty="0" smtClean="0">
                <a:solidFill>
                  <a:srgbClr val="212121"/>
                </a:solidFill>
                <a:latin typeface="Arial Unicode MS" panose="020B0604020202020204" pitchFamily="34" charset="-128"/>
              </a:rPr>
              <a:t>影响的因素。</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38</a:t>
            </a:fld>
            <a:endParaRPr lang="en-US"/>
          </a:p>
        </p:txBody>
      </p:sp>
    </p:spTree>
    <p:extLst>
      <p:ext uri="{BB962C8B-B14F-4D97-AF65-F5344CB8AC3E}">
        <p14:creationId xmlns:p14="http://schemas.microsoft.com/office/powerpoint/2010/main" val="16728663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solidFill>
                  <a:srgbClr val="212121"/>
                </a:solidFill>
                <a:latin typeface="+mj-ea"/>
              </a:rPr>
              <a:t>变量含义标签</a:t>
            </a:r>
            <a:endParaRPr lang="en-US" dirty="0"/>
          </a:p>
        </p:txBody>
      </p:sp>
      <p:sp>
        <p:nvSpPr>
          <p:cNvPr id="3" name="Content Placeholder 2"/>
          <p:cNvSpPr>
            <a:spLocks noGrp="1"/>
          </p:cNvSpPr>
          <p:nvPr>
            <p:ph idx="1"/>
          </p:nvPr>
        </p:nvSpPr>
        <p:spPr>
          <a:xfrm>
            <a:off x="457200" y="1600200"/>
            <a:ext cx="8229600" cy="4877602"/>
          </a:xfrm>
        </p:spPr>
        <p:txBody>
          <a:bodyPr>
            <a:normAutofit fontScale="62500" lnSpcReduction="20000"/>
          </a:bodyPr>
          <a:lstStyle/>
          <a:p>
            <a:r>
              <a:rPr lang="en-US" dirty="0"/>
              <a:t>GDP</a:t>
            </a:r>
            <a:r>
              <a:rPr lang="en-US" dirty="0" smtClean="0"/>
              <a:t>=“Annual </a:t>
            </a:r>
            <a:r>
              <a:rPr lang="en-US" dirty="0"/>
              <a:t>change per capita in gross domestic product (GDP</a:t>
            </a:r>
            <a:r>
              <a:rPr lang="en-US" dirty="0" smtClean="0"/>
              <a:t>)</a:t>
            </a:r>
            <a:r>
              <a:rPr lang="zh-CN" altLang="en-US" dirty="0" smtClean="0"/>
              <a:t>，</a:t>
            </a:r>
            <a:r>
              <a:rPr lang="zh-CN" altLang="en-US" dirty="0" smtClean="0">
                <a:solidFill>
                  <a:srgbClr val="212121"/>
                </a:solidFill>
                <a:latin typeface="+mn-ea"/>
              </a:rPr>
              <a:t>国民生</a:t>
            </a:r>
            <a:r>
              <a:rPr lang="zh-CN" altLang="en-US" dirty="0">
                <a:solidFill>
                  <a:srgbClr val="212121"/>
                </a:solidFill>
                <a:latin typeface="+mn-ea"/>
              </a:rPr>
              <a:t>产总值人均年度变化</a:t>
            </a:r>
            <a:r>
              <a:rPr lang="zh-CN" altLang="en-US" sz="800" dirty="0">
                <a:latin typeface="+mn-ea"/>
              </a:rPr>
              <a:t> </a:t>
            </a:r>
            <a:r>
              <a:rPr lang="en-US" dirty="0" smtClean="0"/>
              <a:t>" </a:t>
            </a:r>
            <a:endParaRPr lang="en-US" dirty="0"/>
          </a:p>
          <a:p>
            <a:r>
              <a:rPr lang="it-IT" dirty="0" smtClean="0"/>
              <a:t>lgdp2=“Initial </a:t>
            </a:r>
            <a:r>
              <a:rPr lang="it-IT" dirty="0"/>
              <a:t>per capita </a:t>
            </a:r>
            <a:r>
              <a:rPr lang="it-IT" dirty="0" smtClean="0"/>
              <a:t>GDP</a:t>
            </a:r>
            <a:r>
              <a:rPr lang="zh-CN" altLang="en-US" dirty="0" smtClean="0"/>
              <a:t>，</a:t>
            </a:r>
            <a:r>
              <a:rPr lang="zh-CN" altLang="en-US" dirty="0">
                <a:solidFill>
                  <a:srgbClr val="212121"/>
                </a:solidFill>
                <a:latin typeface="+mn-ea"/>
              </a:rPr>
              <a:t>初始人均</a:t>
            </a:r>
            <a:r>
              <a:rPr lang="en-US" altLang="zh-CN" dirty="0">
                <a:solidFill>
                  <a:srgbClr val="212121"/>
                </a:solidFill>
                <a:latin typeface="+mn-ea"/>
              </a:rPr>
              <a:t>GDP</a:t>
            </a:r>
            <a:r>
              <a:rPr lang="en-US" altLang="zh-CN" sz="800" dirty="0">
                <a:latin typeface="+mn-ea"/>
              </a:rPr>
              <a:t> </a:t>
            </a:r>
            <a:r>
              <a:rPr lang="it-IT" dirty="0" smtClean="0">
                <a:latin typeface="+mn-ea"/>
              </a:rPr>
              <a:t> </a:t>
            </a:r>
            <a:r>
              <a:rPr lang="it-IT" dirty="0" smtClean="0"/>
              <a:t>" </a:t>
            </a:r>
            <a:endParaRPr lang="it-IT" dirty="0"/>
          </a:p>
          <a:p>
            <a:r>
              <a:rPr lang="en-US" dirty="0" smtClean="0"/>
              <a:t>mse2=“Male </a:t>
            </a:r>
            <a:r>
              <a:rPr lang="en-US" dirty="0"/>
              <a:t>secondary </a:t>
            </a:r>
            <a:r>
              <a:rPr lang="en-US" dirty="0" smtClean="0"/>
              <a:t>education</a:t>
            </a:r>
            <a:r>
              <a:rPr lang="zh-CN" altLang="en-US" dirty="0" smtClean="0"/>
              <a:t>，</a:t>
            </a:r>
            <a:r>
              <a:rPr lang="zh-CN" altLang="en-US" dirty="0">
                <a:solidFill>
                  <a:srgbClr val="212121"/>
                </a:solidFill>
                <a:latin typeface="+mn-ea"/>
              </a:rPr>
              <a:t>男性中等教育</a:t>
            </a:r>
            <a:r>
              <a:rPr lang="zh-CN" altLang="en-US" sz="800" dirty="0"/>
              <a:t> </a:t>
            </a:r>
            <a:r>
              <a:rPr lang="zh-CN" altLang="en-US" dirty="0" smtClean="0"/>
              <a:t> </a:t>
            </a:r>
            <a:r>
              <a:rPr lang="en-US" dirty="0" smtClean="0"/>
              <a:t>" </a:t>
            </a:r>
            <a:endParaRPr lang="en-US" dirty="0"/>
          </a:p>
          <a:p>
            <a:r>
              <a:rPr lang="en-US" dirty="0" smtClean="0"/>
              <a:t>fse2=“Female </a:t>
            </a:r>
            <a:r>
              <a:rPr lang="en-US" dirty="0"/>
              <a:t>secondary </a:t>
            </a:r>
            <a:r>
              <a:rPr lang="en-US" dirty="0" smtClean="0"/>
              <a:t>education</a:t>
            </a:r>
            <a:r>
              <a:rPr lang="zh-CN" altLang="en-US" dirty="0" smtClean="0"/>
              <a:t>，</a:t>
            </a:r>
            <a:r>
              <a:rPr lang="zh-CN" altLang="en-US" dirty="0" smtClean="0">
                <a:solidFill>
                  <a:srgbClr val="212121"/>
                </a:solidFill>
                <a:latin typeface="+mj-ea"/>
                <a:ea typeface="+mj-ea"/>
              </a:rPr>
              <a:t>女性</a:t>
            </a:r>
            <a:r>
              <a:rPr lang="zh-CN" altLang="en-US" dirty="0">
                <a:solidFill>
                  <a:srgbClr val="212121"/>
                </a:solidFill>
                <a:latin typeface="+mj-ea"/>
                <a:ea typeface="+mj-ea"/>
              </a:rPr>
              <a:t>中等教育</a:t>
            </a:r>
            <a:r>
              <a:rPr lang="en-US" dirty="0" smtClean="0"/>
              <a:t>" </a:t>
            </a:r>
            <a:endParaRPr lang="en-US" dirty="0"/>
          </a:p>
          <a:p>
            <a:r>
              <a:rPr lang="en-US" dirty="0" smtClean="0"/>
              <a:t>fhe2=“Female </a:t>
            </a:r>
            <a:r>
              <a:rPr lang="en-US" dirty="0"/>
              <a:t>higher </a:t>
            </a:r>
            <a:r>
              <a:rPr lang="en-US" dirty="0" smtClean="0"/>
              <a:t>education</a:t>
            </a:r>
            <a:r>
              <a:rPr lang="zh-CN" altLang="en-US" dirty="0" smtClean="0"/>
              <a:t>，</a:t>
            </a:r>
            <a:r>
              <a:rPr lang="zh-CN" altLang="en-US" dirty="0" smtClean="0">
                <a:solidFill>
                  <a:srgbClr val="212121"/>
                </a:solidFill>
                <a:latin typeface="+mn-ea"/>
              </a:rPr>
              <a:t>女性高等</a:t>
            </a:r>
            <a:r>
              <a:rPr lang="zh-CN" altLang="en-US" dirty="0">
                <a:solidFill>
                  <a:srgbClr val="212121"/>
                </a:solidFill>
                <a:latin typeface="+mn-ea"/>
              </a:rPr>
              <a:t>教育</a:t>
            </a:r>
            <a:r>
              <a:rPr lang="en-US" dirty="0" smtClean="0"/>
              <a:t>" </a:t>
            </a:r>
            <a:endParaRPr lang="en-US" dirty="0"/>
          </a:p>
          <a:p>
            <a:r>
              <a:rPr lang="en-US" dirty="0" smtClean="0"/>
              <a:t>mhe2=“Male </a:t>
            </a:r>
            <a:r>
              <a:rPr lang="en-US" dirty="0"/>
              <a:t>higher </a:t>
            </a:r>
            <a:r>
              <a:rPr lang="en-US" dirty="0" smtClean="0"/>
              <a:t>education</a:t>
            </a:r>
            <a:r>
              <a:rPr lang="zh-CN" altLang="en-US" dirty="0" smtClean="0"/>
              <a:t>，</a:t>
            </a:r>
            <a:r>
              <a:rPr lang="zh-CN" altLang="en-US" dirty="0">
                <a:solidFill>
                  <a:srgbClr val="212121"/>
                </a:solidFill>
                <a:latin typeface="+mn-ea"/>
              </a:rPr>
              <a:t>男</a:t>
            </a:r>
            <a:r>
              <a:rPr lang="zh-CN" altLang="en-US" dirty="0" smtClean="0">
                <a:solidFill>
                  <a:srgbClr val="212121"/>
                </a:solidFill>
                <a:latin typeface="+mn-ea"/>
              </a:rPr>
              <a:t>性高等</a:t>
            </a:r>
            <a:r>
              <a:rPr lang="zh-CN" altLang="en-US" dirty="0">
                <a:solidFill>
                  <a:srgbClr val="212121"/>
                </a:solidFill>
                <a:latin typeface="+mn-ea"/>
              </a:rPr>
              <a:t>教育</a:t>
            </a:r>
            <a:r>
              <a:rPr lang="en-US" dirty="0" smtClean="0"/>
              <a:t>" </a:t>
            </a:r>
            <a:endParaRPr lang="en-US" dirty="0"/>
          </a:p>
          <a:p>
            <a:r>
              <a:rPr lang="en-US" dirty="0" smtClean="0"/>
              <a:t>lexp2=“Life expectancy</a:t>
            </a:r>
            <a:r>
              <a:rPr lang="zh-CN" altLang="en-US" dirty="0" smtClean="0"/>
              <a:t>，</a:t>
            </a:r>
            <a:r>
              <a:rPr lang="zh-CN" altLang="en-US" dirty="0" smtClean="0">
                <a:solidFill>
                  <a:srgbClr val="212121"/>
                </a:solidFill>
                <a:latin typeface="+mn-ea"/>
              </a:rPr>
              <a:t>预计寿</a:t>
            </a:r>
            <a:r>
              <a:rPr lang="zh-CN" altLang="en-US" dirty="0">
                <a:solidFill>
                  <a:srgbClr val="212121"/>
                </a:solidFill>
                <a:latin typeface="+mn-ea"/>
              </a:rPr>
              <a:t>命</a:t>
            </a:r>
            <a:r>
              <a:rPr lang="zh-CN" altLang="en-US" sz="800" dirty="0"/>
              <a:t> </a:t>
            </a:r>
            <a:r>
              <a:rPr lang="zh-CN" altLang="en-US" dirty="0" smtClean="0"/>
              <a:t> </a:t>
            </a:r>
            <a:r>
              <a:rPr lang="en-US" dirty="0" smtClean="0"/>
              <a:t>" </a:t>
            </a:r>
            <a:endParaRPr lang="en-US" dirty="0"/>
          </a:p>
          <a:p>
            <a:r>
              <a:rPr lang="en-US" dirty="0" smtClean="0"/>
              <a:t>lintr2=“Human capital</a:t>
            </a:r>
            <a:r>
              <a:rPr lang="zh-CN" altLang="en-US" dirty="0" smtClean="0"/>
              <a:t>，人力资本 </a:t>
            </a:r>
            <a:r>
              <a:rPr lang="en-US" dirty="0" smtClean="0"/>
              <a:t>" </a:t>
            </a:r>
            <a:endParaRPr lang="en-US" dirty="0"/>
          </a:p>
          <a:p>
            <a:r>
              <a:rPr lang="en-US" dirty="0" smtClean="0"/>
              <a:t>gedy2=“Education GDP</a:t>
            </a:r>
            <a:r>
              <a:rPr lang="zh-CN" altLang="en-US" dirty="0" smtClean="0"/>
              <a:t>，教育</a:t>
            </a:r>
            <a:r>
              <a:rPr lang="en-US" altLang="zh-CN" dirty="0" smtClean="0"/>
              <a:t>GDP</a:t>
            </a:r>
            <a:r>
              <a:rPr lang="zh-CN" altLang="en-US" dirty="0" smtClean="0"/>
              <a:t> </a:t>
            </a:r>
            <a:r>
              <a:rPr lang="en-US" dirty="0" smtClean="0"/>
              <a:t>" </a:t>
            </a:r>
            <a:endParaRPr lang="en-US" dirty="0"/>
          </a:p>
          <a:p>
            <a:r>
              <a:rPr lang="en-US" dirty="0" smtClean="0"/>
              <a:t>Iy2=“Investment GDP</a:t>
            </a:r>
            <a:r>
              <a:rPr lang="zh-CN" altLang="en-US" dirty="0" smtClean="0"/>
              <a:t>，</a:t>
            </a:r>
            <a:r>
              <a:rPr lang="zh-CN" altLang="en-US" dirty="0"/>
              <a:t>投</a:t>
            </a:r>
            <a:r>
              <a:rPr lang="zh-CN" altLang="en-US" dirty="0" smtClean="0"/>
              <a:t>资</a:t>
            </a:r>
            <a:r>
              <a:rPr lang="en-US" altLang="zh-CN" dirty="0" smtClean="0"/>
              <a:t>GDP</a:t>
            </a:r>
            <a:r>
              <a:rPr lang="zh-CN" altLang="en-US" dirty="0" smtClean="0"/>
              <a:t> </a:t>
            </a:r>
            <a:r>
              <a:rPr lang="en-US" dirty="0" smtClean="0"/>
              <a:t>" </a:t>
            </a:r>
            <a:endParaRPr lang="en-US" dirty="0"/>
          </a:p>
          <a:p>
            <a:r>
              <a:rPr lang="en-US" dirty="0" smtClean="0"/>
              <a:t>gcony2=“Public consumption GDP</a:t>
            </a:r>
            <a:r>
              <a:rPr lang="zh-CN" altLang="en-US" dirty="0" smtClean="0"/>
              <a:t>，</a:t>
            </a:r>
            <a:r>
              <a:rPr lang="zh-CN" altLang="en-US" dirty="0"/>
              <a:t>公共服务</a:t>
            </a:r>
            <a:r>
              <a:rPr lang="zh-CN" altLang="en-US" dirty="0" smtClean="0"/>
              <a:t> </a:t>
            </a:r>
            <a:r>
              <a:rPr lang="en-US" dirty="0" smtClean="0"/>
              <a:t>" </a:t>
            </a:r>
            <a:endParaRPr lang="en-US" dirty="0"/>
          </a:p>
          <a:p>
            <a:r>
              <a:rPr lang="en-US" dirty="0" smtClean="0"/>
              <a:t>lblakp2=“Black </a:t>
            </a:r>
            <a:r>
              <a:rPr lang="en-US" dirty="0"/>
              <a:t>market </a:t>
            </a:r>
            <a:r>
              <a:rPr lang="en-US" dirty="0" smtClean="0"/>
              <a:t>premium</a:t>
            </a:r>
            <a:r>
              <a:rPr lang="zh-CN" altLang="en-US" dirty="0" smtClean="0"/>
              <a:t>，黑市溢价 </a:t>
            </a:r>
            <a:r>
              <a:rPr lang="en-US" dirty="0" smtClean="0"/>
              <a:t>" </a:t>
            </a:r>
            <a:endParaRPr lang="en-US" dirty="0"/>
          </a:p>
          <a:p>
            <a:r>
              <a:rPr lang="en-US" dirty="0" smtClean="0"/>
              <a:t>pol2=“Political instability</a:t>
            </a:r>
            <a:r>
              <a:rPr lang="zh-CN" altLang="en-US" dirty="0" smtClean="0"/>
              <a:t>，政治不稳定性 </a:t>
            </a:r>
            <a:r>
              <a:rPr lang="en-US" dirty="0" smtClean="0"/>
              <a:t>" </a:t>
            </a:r>
            <a:endParaRPr lang="en-US" dirty="0"/>
          </a:p>
          <a:p>
            <a:r>
              <a:rPr lang="en-US" dirty="0" smtClean="0"/>
              <a:t>ttrad2=“Growth </a:t>
            </a:r>
            <a:r>
              <a:rPr lang="en-US" dirty="0"/>
              <a:t>rate terms </a:t>
            </a:r>
            <a:r>
              <a:rPr lang="en-US" dirty="0" smtClean="0"/>
              <a:t>trade</a:t>
            </a:r>
            <a:r>
              <a:rPr lang="zh-CN" altLang="en-US" dirty="0" smtClean="0"/>
              <a:t>，贸易增长率 </a:t>
            </a:r>
            <a:r>
              <a:rPr lang="en-US" dirty="0" smtClean="0"/>
              <a:t>"</a:t>
            </a:r>
          </a:p>
          <a:p>
            <a:r>
              <a:rPr lang="en-US" dirty="0" smtClean="0"/>
              <a:t>Country=“Country’s name and period</a:t>
            </a:r>
            <a:r>
              <a:rPr lang="zh-CN" altLang="en-US" dirty="0" smtClean="0"/>
              <a:t>，国名和</a:t>
            </a:r>
            <a:r>
              <a:rPr lang="en-US" altLang="zh-CN" dirty="0" smtClean="0"/>
              <a:t>GDP</a:t>
            </a:r>
            <a:r>
              <a:rPr lang="zh-CN" altLang="en-US" dirty="0" smtClean="0"/>
              <a:t>增长期 </a:t>
            </a:r>
            <a:r>
              <a:rPr lang="en-US" dirty="0" smtClean="0"/>
              <a:t>”</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39</a:t>
            </a:fld>
            <a:endParaRPr lang="en-US"/>
          </a:p>
        </p:txBody>
      </p:sp>
    </p:spTree>
    <p:extLst>
      <p:ext uri="{BB962C8B-B14F-4D97-AF65-F5344CB8AC3E}">
        <p14:creationId xmlns:p14="http://schemas.microsoft.com/office/powerpoint/2010/main" val="4001767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女孩身高生长图</a:t>
            </a:r>
            <a:endParaRPr lang="en-US" dirty="0"/>
          </a:p>
        </p:txBody>
      </p:sp>
      <p:sp>
        <p:nvSpPr>
          <p:cNvPr id="3" name="Content Placeholder 2"/>
          <p:cNvSpPr>
            <a:spLocks noGrp="1"/>
          </p:cNvSpPr>
          <p:nvPr>
            <p:ph idx="1"/>
          </p:nvPr>
        </p:nvSpPr>
        <p:spPr>
          <a:xfrm>
            <a:off x="7293568" y="1600200"/>
            <a:ext cx="1850432" cy="4859594"/>
          </a:xfrm>
        </p:spPr>
        <p:txBody>
          <a:bodyPr>
            <a:normAutofit fontScale="92500" lnSpcReduction="20000"/>
          </a:bodyPr>
          <a:lstStyle/>
          <a:p>
            <a:r>
              <a:rPr lang="en-US" altLang="zh-CN" dirty="0" smtClean="0"/>
              <a:t>15</a:t>
            </a:r>
            <a:r>
              <a:rPr lang="zh-CN" altLang="en-US" dirty="0" smtClean="0"/>
              <a:t>岁女孩，第</a:t>
            </a:r>
            <a:r>
              <a:rPr lang="en-US" altLang="zh-CN" dirty="0" smtClean="0"/>
              <a:t>97</a:t>
            </a:r>
            <a:r>
              <a:rPr lang="zh-CN" altLang="en-US" dirty="0" smtClean="0"/>
              <a:t>分位数为</a:t>
            </a:r>
            <a:r>
              <a:rPr lang="en-US" altLang="zh-CN" dirty="0" smtClean="0"/>
              <a:t>1.75</a:t>
            </a:r>
            <a:r>
              <a:rPr lang="zh-CN" altLang="en-US" dirty="0" smtClean="0"/>
              <a:t>米即至少有</a:t>
            </a:r>
            <a:r>
              <a:rPr lang="en-US" altLang="zh-CN" dirty="0" smtClean="0"/>
              <a:t>97%</a:t>
            </a:r>
            <a:r>
              <a:rPr lang="zh-CN" altLang="en-US" dirty="0" smtClean="0"/>
              <a:t>的女孩低于此高度</a:t>
            </a:r>
            <a:r>
              <a:rPr lang="en-US" altLang="zh-CN" dirty="0" smtClean="0"/>
              <a:t>; </a:t>
            </a:r>
            <a:r>
              <a:rPr lang="zh-CN" altLang="en-US" dirty="0"/>
              <a:t>中位</a:t>
            </a:r>
            <a:r>
              <a:rPr lang="zh-CN" altLang="en-US" dirty="0" smtClean="0"/>
              <a:t>数为</a:t>
            </a:r>
            <a:r>
              <a:rPr lang="en-US" altLang="zh-CN" dirty="0" smtClean="0"/>
              <a:t>1.61</a:t>
            </a:r>
            <a:r>
              <a:rPr lang="zh-CN" altLang="en-US" dirty="0" smtClean="0"/>
              <a:t>米</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4</a:t>
            </a:fld>
            <a:endParaRPr lang="en-US" dirty="0"/>
          </a:p>
        </p:txBody>
      </p:sp>
      <p:pic>
        <p:nvPicPr>
          <p:cNvPr id="5" name="Picture 4"/>
          <p:cNvPicPr>
            <a:picLocks noChangeAspect="1"/>
          </p:cNvPicPr>
          <p:nvPr/>
        </p:nvPicPr>
        <p:blipFill>
          <a:blip r:embed="rId2"/>
          <a:stretch>
            <a:fillRect/>
          </a:stretch>
        </p:blipFill>
        <p:spPr>
          <a:xfrm>
            <a:off x="174433" y="1600200"/>
            <a:ext cx="7119136" cy="5162326"/>
          </a:xfrm>
          <a:prstGeom prst="rect">
            <a:avLst/>
          </a:prstGeom>
        </p:spPr>
      </p:pic>
    </p:spTree>
    <p:extLst>
      <p:ext uri="{BB962C8B-B14F-4D97-AF65-F5344CB8AC3E}">
        <p14:creationId xmlns:p14="http://schemas.microsoft.com/office/powerpoint/2010/main" val="37049243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Codes: </a:t>
            </a:r>
            <a:r>
              <a:rPr lang="zh-CN" altLang="en-US" dirty="0" smtClean="0"/>
              <a:t>描述性统计量</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a:t>P</a:t>
            </a:r>
            <a:r>
              <a:rPr lang="en-US" dirty="0" err="1" smtClean="0"/>
              <a:t>roc</a:t>
            </a:r>
            <a:r>
              <a:rPr lang="en-US" dirty="0" smtClean="0"/>
              <a:t> </a:t>
            </a:r>
            <a:r>
              <a:rPr lang="en-US" dirty="0"/>
              <a:t>univariate data=growth;</a:t>
            </a:r>
          </a:p>
          <a:p>
            <a:pPr marL="0" indent="0">
              <a:buNone/>
            </a:pPr>
            <a:r>
              <a:rPr lang="en-US" dirty="0"/>
              <a:t>	</a:t>
            </a:r>
            <a:r>
              <a:rPr lang="en-US" dirty="0" err="1"/>
              <a:t>var</a:t>
            </a:r>
            <a:r>
              <a:rPr lang="en-US" dirty="0"/>
              <a:t> GDP lgdp2 mse2;</a:t>
            </a:r>
          </a:p>
          <a:p>
            <a:pPr marL="0" indent="0">
              <a:buNone/>
            </a:pPr>
            <a:r>
              <a:rPr lang="en-US" dirty="0"/>
              <a:t>	</a:t>
            </a:r>
            <a:r>
              <a:rPr lang="en-US" dirty="0" smtClean="0"/>
              <a:t>output </a:t>
            </a:r>
            <a:r>
              <a:rPr lang="en-US" dirty="0"/>
              <a:t>out=</a:t>
            </a:r>
            <a:r>
              <a:rPr lang="en-US" dirty="0" err="1"/>
              <a:t>Pctls</a:t>
            </a:r>
            <a:r>
              <a:rPr lang="en-US" dirty="0"/>
              <a:t> </a:t>
            </a:r>
            <a:r>
              <a:rPr lang="en-US" dirty="0" err="1"/>
              <a:t>pctlpts</a:t>
            </a:r>
            <a:r>
              <a:rPr lang="en-US" dirty="0"/>
              <a:t>  = 5 50 95</a:t>
            </a:r>
          </a:p>
          <a:p>
            <a:pPr marL="0" indent="0">
              <a:buNone/>
            </a:pPr>
            <a:r>
              <a:rPr lang="en-US" dirty="0"/>
              <a:t>                    </a:t>
            </a:r>
            <a:r>
              <a:rPr lang="en-US" dirty="0" err="1"/>
              <a:t>pctlpre</a:t>
            </a:r>
            <a:r>
              <a:rPr lang="en-US" dirty="0"/>
              <a:t>  = GDP		  </a:t>
            </a:r>
          </a:p>
          <a:p>
            <a:pPr marL="0" indent="0">
              <a:buNone/>
            </a:pPr>
            <a:r>
              <a:rPr lang="en-US" dirty="0"/>
              <a:t>                    </a:t>
            </a:r>
            <a:r>
              <a:rPr lang="en-US" dirty="0" err="1"/>
              <a:t>pctlname</a:t>
            </a:r>
            <a:r>
              <a:rPr lang="en-US" dirty="0"/>
              <a:t> = pct5 pct50 pct95;  </a:t>
            </a:r>
          </a:p>
          <a:p>
            <a:pPr marL="0" indent="0">
              <a:buNone/>
            </a:pPr>
            <a:r>
              <a:rPr lang="en-US" dirty="0"/>
              <a:t>run;</a:t>
            </a:r>
          </a:p>
          <a:p>
            <a:pPr marL="0" indent="0">
              <a:buNone/>
            </a:pPr>
            <a:r>
              <a:rPr lang="en-US" dirty="0" err="1" smtClean="0"/>
              <a:t>Proc</a:t>
            </a:r>
            <a:r>
              <a:rPr lang="en-US" dirty="0" smtClean="0"/>
              <a:t> </a:t>
            </a:r>
            <a:r>
              <a:rPr lang="en-US" dirty="0"/>
              <a:t>print data=</a:t>
            </a:r>
            <a:r>
              <a:rPr lang="en-US" dirty="0" err="1"/>
              <a:t>Pctls</a:t>
            </a:r>
            <a:r>
              <a:rPr lang="en-US" dirty="0"/>
              <a:t>;</a:t>
            </a:r>
          </a:p>
          <a:p>
            <a:pPr marL="0" indent="0">
              <a:buNone/>
            </a:pPr>
            <a:r>
              <a:rPr lang="en-US" dirty="0"/>
              <a:t>run;</a:t>
            </a:r>
          </a:p>
        </p:txBody>
      </p:sp>
      <p:sp>
        <p:nvSpPr>
          <p:cNvPr id="4" name="Slide Number Placeholder 3"/>
          <p:cNvSpPr>
            <a:spLocks noGrp="1"/>
          </p:cNvSpPr>
          <p:nvPr>
            <p:ph type="sldNum" sz="quarter" idx="12"/>
          </p:nvPr>
        </p:nvSpPr>
        <p:spPr/>
        <p:txBody>
          <a:bodyPr/>
          <a:lstStyle/>
          <a:p>
            <a:fld id="{6B6FFC99-5D42-9C46-8C24-A3E6A75CD3D4}" type="slidenum">
              <a:rPr lang="en-US" smtClean="0"/>
              <a:t>40</a:t>
            </a:fld>
            <a:endParaRPr lang="en-US"/>
          </a:p>
        </p:txBody>
      </p:sp>
    </p:spTree>
    <p:extLst>
      <p:ext uri="{BB962C8B-B14F-4D97-AF65-F5344CB8AC3E}">
        <p14:creationId xmlns:p14="http://schemas.microsoft.com/office/powerpoint/2010/main" val="5990623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884"/>
            <a:ext cx="8229600" cy="687888"/>
          </a:xfrm>
        </p:spPr>
        <p:txBody>
          <a:bodyPr>
            <a:normAutofit fontScale="90000"/>
          </a:bodyPr>
          <a:lstStyle/>
          <a:p>
            <a:r>
              <a:rPr lang="zh-CN" altLang="en-US" dirty="0"/>
              <a:t>样</a:t>
            </a:r>
            <a:r>
              <a:rPr lang="zh-CN" altLang="en-US" dirty="0" smtClean="0"/>
              <a:t>本特点与分布</a:t>
            </a:r>
            <a:endParaRPr lang="en-US" dirty="0"/>
          </a:p>
        </p:txBody>
      </p:sp>
      <p:sp>
        <p:nvSpPr>
          <p:cNvPr id="3" name="Content Placeholder 2"/>
          <p:cNvSpPr>
            <a:spLocks noGrp="1"/>
          </p:cNvSpPr>
          <p:nvPr>
            <p:ph idx="1"/>
          </p:nvPr>
        </p:nvSpPr>
        <p:spPr>
          <a:xfrm>
            <a:off x="457200" y="1600200"/>
            <a:ext cx="8229600" cy="613611"/>
          </a:xfrm>
        </p:spPr>
        <p:txBody>
          <a:bodyPr/>
          <a:lstStyle/>
          <a:p>
            <a:r>
              <a:rPr lang="en-US" dirty="0" err="1" smtClean="0"/>
              <a:t>Ss</a:t>
            </a:r>
            <a:r>
              <a:rPr lang="en-US" dirty="0" smtClean="0"/>
              <a:t> </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41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13006930"/>
              </p:ext>
            </p:extLst>
          </p:nvPr>
        </p:nvGraphicFramePr>
        <p:xfrm>
          <a:off x="0" y="859083"/>
          <a:ext cx="4571624" cy="1955196"/>
        </p:xfrm>
        <a:graphic>
          <a:graphicData uri="http://schemas.openxmlformats.org/drawingml/2006/table">
            <a:tbl>
              <a:tblPr/>
              <a:tblGrid>
                <a:gridCol w="781988">
                  <a:extLst>
                    <a:ext uri="{9D8B030D-6E8A-4147-A177-3AD203B41FA5}">
                      <a16:colId xmlns:a16="http://schemas.microsoft.com/office/drawing/2014/main" xmlns="" val="2315436474"/>
                    </a:ext>
                  </a:extLst>
                </a:gridCol>
                <a:gridCol w="913231">
                  <a:extLst>
                    <a:ext uri="{9D8B030D-6E8A-4147-A177-3AD203B41FA5}">
                      <a16:colId xmlns:a16="http://schemas.microsoft.com/office/drawing/2014/main" xmlns="" val="3488505866"/>
                    </a:ext>
                  </a:extLst>
                </a:gridCol>
                <a:gridCol w="1810057">
                  <a:extLst>
                    <a:ext uri="{9D8B030D-6E8A-4147-A177-3AD203B41FA5}">
                      <a16:colId xmlns:a16="http://schemas.microsoft.com/office/drawing/2014/main" xmlns="" val="1596851424"/>
                    </a:ext>
                  </a:extLst>
                </a:gridCol>
                <a:gridCol w="1066348">
                  <a:extLst>
                    <a:ext uri="{9D8B030D-6E8A-4147-A177-3AD203B41FA5}">
                      <a16:colId xmlns:a16="http://schemas.microsoft.com/office/drawing/2014/main" xmlns="" val="1953053958"/>
                    </a:ext>
                  </a:extLst>
                </a:gridCol>
              </a:tblGrid>
              <a:tr h="318264">
                <a:tc gridSpan="4">
                  <a:txBody>
                    <a:bodyPr/>
                    <a:lstStyle/>
                    <a:p>
                      <a:pPr fontAlgn="t"/>
                      <a:r>
                        <a:rPr lang="en-US" sz="1600" b="0" i="0" dirty="0">
                          <a:solidFill>
                            <a:srgbClr val="000000"/>
                          </a:solidFill>
                          <a:effectLst/>
                          <a:latin typeface="Arial" panose="020B0604020202020204" pitchFamily="34" charset="0"/>
                        </a:rPr>
                        <a:t>Basic Statistical Measures</a:t>
                      </a:r>
                    </a:p>
                  </a:txBody>
                  <a:tcPr marL="41013" marR="41013" marT="41013" marB="4101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91399381"/>
                  </a:ext>
                </a:extLst>
              </a:tr>
              <a:tr h="318264">
                <a:tc gridSpan="2">
                  <a:txBody>
                    <a:bodyPr/>
                    <a:lstStyle/>
                    <a:p>
                      <a:pPr fontAlgn="t"/>
                      <a:r>
                        <a:rPr lang="en-US" sz="1600" b="0" i="0">
                          <a:solidFill>
                            <a:srgbClr val="000000"/>
                          </a:solidFill>
                          <a:effectLst/>
                          <a:latin typeface="Arial" panose="020B0604020202020204" pitchFamily="34" charset="0"/>
                        </a:rPr>
                        <a:t>Location</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gridSpan="2">
                  <a:txBody>
                    <a:bodyPr/>
                    <a:lstStyle/>
                    <a:p>
                      <a:pPr fontAlgn="t"/>
                      <a:r>
                        <a:rPr lang="en-US" sz="1600" b="0" i="0">
                          <a:solidFill>
                            <a:srgbClr val="000000"/>
                          </a:solidFill>
                          <a:effectLst/>
                          <a:latin typeface="Arial" panose="020B0604020202020204" pitchFamily="34" charset="0"/>
                        </a:rPr>
                        <a:t>Variability</a:t>
                      </a:r>
                    </a:p>
                  </a:txBody>
                  <a:tcPr marL="41013" marR="41013" marT="41013" marB="4101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xmlns="" val="3697589490"/>
                  </a:ext>
                </a:extLst>
              </a:tr>
              <a:tr h="318264">
                <a:tc>
                  <a:txBody>
                    <a:bodyPr/>
                    <a:lstStyle/>
                    <a:p>
                      <a:pPr fontAlgn="t"/>
                      <a:r>
                        <a:rPr lang="en-US" sz="1600" b="0" i="0">
                          <a:solidFill>
                            <a:srgbClr val="000000"/>
                          </a:solidFill>
                          <a:effectLst/>
                          <a:latin typeface="Arial" panose="020B0604020202020204" pitchFamily="34" charset="0"/>
                        </a:rPr>
                        <a:t>Mean</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0.01911</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Std Deviation</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0.02479</a:t>
                      </a:r>
                    </a:p>
                  </a:txBody>
                  <a:tcPr marL="41013" marR="41013" marT="41013" marB="4101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920348995"/>
                  </a:ext>
                </a:extLst>
              </a:tr>
              <a:tr h="318264">
                <a:tc>
                  <a:txBody>
                    <a:bodyPr/>
                    <a:lstStyle/>
                    <a:p>
                      <a:pPr fontAlgn="t"/>
                      <a:r>
                        <a:rPr lang="en-US" sz="1600" b="0" i="0">
                          <a:solidFill>
                            <a:srgbClr val="000000"/>
                          </a:solidFill>
                          <a:effectLst/>
                          <a:latin typeface="Arial" panose="020B0604020202020204" pitchFamily="34" charset="0"/>
                        </a:rPr>
                        <a:t>Median</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0.01960</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Variance</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0.0006147</a:t>
                      </a:r>
                    </a:p>
                  </a:txBody>
                  <a:tcPr marL="41013" marR="41013" marT="41013" marB="4101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09478375"/>
                  </a:ext>
                </a:extLst>
              </a:tr>
              <a:tr h="318264">
                <a:tc>
                  <a:txBody>
                    <a:bodyPr/>
                    <a:lstStyle/>
                    <a:p>
                      <a:pPr fontAlgn="t"/>
                      <a:r>
                        <a:rPr lang="en-US" sz="1600" b="0" i="0">
                          <a:solidFill>
                            <a:srgbClr val="000000"/>
                          </a:solidFill>
                          <a:effectLst/>
                          <a:latin typeface="Arial" panose="020B0604020202020204" pitchFamily="34" charset="0"/>
                        </a:rPr>
                        <a:t>Mode</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-0.01300</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Range</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0.13710</a:t>
                      </a:r>
                    </a:p>
                  </a:txBody>
                  <a:tcPr marL="41013" marR="41013" marT="41013" marB="4101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459819420"/>
                  </a:ext>
                </a:extLst>
              </a:tr>
              <a:tr h="318264">
                <a:tc>
                  <a:txBody>
                    <a:bodyPr/>
                    <a:lstStyle/>
                    <a:p>
                      <a:pPr fontAlgn="t"/>
                      <a:r>
                        <a:rPr lang="en-US" sz="1600" b="0" i="0">
                          <a:solidFill>
                            <a:srgbClr val="000000"/>
                          </a:solidFill>
                          <a:effectLst/>
                          <a:latin typeface="Arial" panose="020B0604020202020204" pitchFamily="34" charset="0"/>
                        </a:rPr>
                        <a:t> </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a:solidFill>
                            <a:srgbClr val="000000"/>
                          </a:solidFill>
                          <a:effectLst/>
                          <a:latin typeface="Arial" panose="020B0604020202020204" pitchFamily="34" charset="0"/>
                        </a:rPr>
                        <a:t>Interquartile Range</a:t>
                      </a:r>
                    </a:p>
                  </a:txBody>
                  <a:tcPr marL="41013" marR="41013" marT="41013" marB="4101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0.03110</a:t>
                      </a:r>
                    </a:p>
                  </a:txBody>
                  <a:tcPr marL="41013" marR="41013" marT="41013" marB="4101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286726668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28685191"/>
              </p:ext>
            </p:extLst>
          </p:nvPr>
        </p:nvGraphicFramePr>
        <p:xfrm>
          <a:off x="1660358" y="2832480"/>
          <a:ext cx="2057896" cy="3993158"/>
        </p:xfrm>
        <a:graphic>
          <a:graphicData uri="http://schemas.openxmlformats.org/drawingml/2006/table">
            <a:tbl>
              <a:tblPr/>
              <a:tblGrid>
                <a:gridCol w="1184989">
                  <a:extLst>
                    <a:ext uri="{9D8B030D-6E8A-4147-A177-3AD203B41FA5}">
                      <a16:colId xmlns:a16="http://schemas.microsoft.com/office/drawing/2014/main" xmlns="" val="554835251"/>
                    </a:ext>
                  </a:extLst>
                </a:gridCol>
                <a:gridCol w="872907">
                  <a:extLst>
                    <a:ext uri="{9D8B030D-6E8A-4147-A177-3AD203B41FA5}">
                      <a16:colId xmlns:a16="http://schemas.microsoft.com/office/drawing/2014/main" xmlns="" val="353365326"/>
                    </a:ext>
                  </a:extLst>
                </a:gridCol>
              </a:tblGrid>
              <a:tr h="305429">
                <a:tc gridSpan="2">
                  <a:txBody>
                    <a:bodyPr/>
                    <a:lstStyle/>
                    <a:p>
                      <a:pPr fontAlgn="t"/>
                      <a:r>
                        <a:rPr lang="en-US" sz="1500" b="0" i="0" dirty="0">
                          <a:solidFill>
                            <a:srgbClr val="000000"/>
                          </a:solidFill>
                          <a:effectLst/>
                          <a:latin typeface="Arial" panose="020B0604020202020204" pitchFamily="34" charset="0"/>
                        </a:rPr>
                        <a:t>Quantiles (Definition 5)</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xmlns="" val="1959053930"/>
                  </a:ext>
                </a:extLst>
              </a:tr>
              <a:tr h="305429">
                <a:tc>
                  <a:txBody>
                    <a:bodyPr/>
                    <a:lstStyle/>
                    <a:p>
                      <a:pPr fontAlgn="t"/>
                      <a:r>
                        <a:rPr lang="en-US" sz="1500" b="0" i="0" dirty="0">
                          <a:solidFill>
                            <a:srgbClr val="000000"/>
                          </a:solidFill>
                          <a:effectLst/>
                          <a:latin typeface="Arial" panose="020B0604020202020204" pitchFamily="34" charset="0"/>
                        </a:rPr>
                        <a:t>Level</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dirty="0">
                          <a:solidFill>
                            <a:srgbClr val="000000"/>
                          </a:solidFill>
                          <a:effectLst/>
                          <a:latin typeface="Arial" panose="020B0604020202020204" pitchFamily="34" charset="0"/>
                        </a:rPr>
                        <a:t>Quantile</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531046204"/>
                  </a:ext>
                </a:extLst>
              </a:tr>
              <a:tr h="305429">
                <a:tc>
                  <a:txBody>
                    <a:bodyPr/>
                    <a:lstStyle/>
                    <a:p>
                      <a:pPr fontAlgn="t"/>
                      <a:r>
                        <a:rPr lang="en-US" sz="1500" b="0" i="0">
                          <a:solidFill>
                            <a:srgbClr val="000000"/>
                          </a:solidFill>
                          <a:effectLst/>
                          <a:latin typeface="Arial" panose="020B0604020202020204" pitchFamily="34" charset="0"/>
                        </a:rPr>
                        <a:t>100% Max</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0.0811</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425589855"/>
                  </a:ext>
                </a:extLst>
              </a:tr>
              <a:tr h="305429">
                <a:tc>
                  <a:txBody>
                    <a:bodyPr/>
                    <a:lstStyle/>
                    <a:p>
                      <a:pPr fontAlgn="t"/>
                      <a:r>
                        <a:rPr lang="en-US" sz="1500" b="0" i="0">
                          <a:solidFill>
                            <a:srgbClr val="000000"/>
                          </a:solidFill>
                          <a:effectLst/>
                          <a:latin typeface="Arial" panose="020B0604020202020204" pitchFamily="34" charset="0"/>
                        </a:rPr>
                        <a:t>99%</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0.0709</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459534677"/>
                  </a:ext>
                </a:extLst>
              </a:tr>
              <a:tr h="305429">
                <a:tc>
                  <a:txBody>
                    <a:bodyPr/>
                    <a:lstStyle/>
                    <a:p>
                      <a:pPr fontAlgn="t"/>
                      <a:r>
                        <a:rPr lang="en-US" sz="1500" b="0" i="0">
                          <a:solidFill>
                            <a:srgbClr val="000000"/>
                          </a:solidFill>
                          <a:effectLst/>
                          <a:latin typeface="Arial" panose="020B0604020202020204" pitchFamily="34" charset="0"/>
                        </a:rPr>
                        <a:t>95%</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0.0593</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62919310"/>
                  </a:ext>
                </a:extLst>
              </a:tr>
              <a:tr h="305429">
                <a:tc>
                  <a:txBody>
                    <a:bodyPr/>
                    <a:lstStyle/>
                    <a:p>
                      <a:pPr fontAlgn="t"/>
                      <a:r>
                        <a:rPr lang="en-US" sz="1500" b="0" i="0">
                          <a:solidFill>
                            <a:srgbClr val="000000"/>
                          </a:solidFill>
                          <a:effectLst/>
                          <a:latin typeface="Arial" panose="020B0604020202020204" pitchFamily="34" charset="0"/>
                        </a:rPr>
                        <a:t>90%</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0.0512</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15950873"/>
                  </a:ext>
                </a:extLst>
              </a:tr>
              <a:tr h="305429">
                <a:tc>
                  <a:txBody>
                    <a:bodyPr/>
                    <a:lstStyle/>
                    <a:p>
                      <a:pPr fontAlgn="t"/>
                      <a:r>
                        <a:rPr lang="en-US" sz="1500" b="0" i="0">
                          <a:solidFill>
                            <a:srgbClr val="000000"/>
                          </a:solidFill>
                          <a:effectLst/>
                          <a:latin typeface="Arial" panose="020B0604020202020204" pitchFamily="34" charset="0"/>
                        </a:rPr>
                        <a:t>75% Q3</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0.0346</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535778285"/>
                  </a:ext>
                </a:extLst>
              </a:tr>
              <a:tr h="305429">
                <a:tc>
                  <a:txBody>
                    <a:bodyPr/>
                    <a:lstStyle/>
                    <a:p>
                      <a:pPr fontAlgn="t"/>
                      <a:r>
                        <a:rPr lang="en-US" sz="1500" b="0" i="0">
                          <a:solidFill>
                            <a:srgbClr val="000000"/>
                          </a:solidFill>
                          <a:effectLst/>
                          <a:latin typeface="Arial" panose="020B0604020202020204" pitchFamily="34" charset="0"/>
                        </a:rPr>
                        <a:t>50% Median</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0.0196</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495842470"/>
                  </a:ext>
                </a:extLst>
              </a:tr>
              <a:tr h="305429">
                <a:tc>
                  <a:txBody>
                    <a:bodyPr/>
                    <a:lstStyle/>
                    <a:p>
                      <a:pPr fontAlgn="t"/>
                      <a:r>
                        <a:rPr lang="en-US" sz="1500" b="0" i="0">
                          <a:solidFill>
                            <a:srgbClr val="000000"/>
                          </a:solidFill>
                          <a:effectLst/>
                          <a:latin typeface="Arial" panose="020B0604020202020204" pitchFamily="34" charset="0"/>
                        </a:rPr>
                        <a:t>25% Q1</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0.0035</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231507607"/>
                  </a:ext>
                </a:extLst>
              </a:tr>
              <a:tr h="305429">
                <a:tc>
                  <a:txBody>
                    <a:bodyPr/>
                    <a:lstStyle/>
                    <a:p>
                      <a:pPr fontAlgn="t"/>
                      <a:r>
                        <a:rPr lang="en-US" sz="1500" b="0" i="0">
                          <a:solidFill>
                            <a:srgbClr val="000000"/>
                          </a:solidFill>
                          <a:effectLst/>
                          <a:latin typeface="Arial" panose="020B0604020202020204" pitchFamily="34" charset="0"/>
                        </a:rPr>
                        <a:t>10%</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-0.0130</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267041137"/>
                  </a:ext>
                </a:extLst>
              </a:tr>
              <a:tr h="305429">
                <a:tc>
                  <a:txBody>
                    <a:bodyPr/>
                    <a:lstStyle/>
                    <a:p>
                      <a:pPr fontAlgn="t"/>
                      <a:r>
                        <a:rPr lang="en-US" sz="1500" b="0" i="0">
                          <a:solidFill>
                            <a:srgbClr val="000000"/>
                          </a:solidFill>
                          <a:effectLst/>
                          <a:latin typeface="Arial" panose="020B0604020202020204" pitchFamily="34" charset="0"/>
                        </a:rPr>
                        <a:t>5%</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-0.0230</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689696074"/>
                  </a:ext>
                </a:extLst>
              </a:tr>
              <a:tr h="305429">
                <a:tc>
                  <a:txBody>
                    <a:bodyPr/>
                    <a:lstStyle/>
                    <a:p>
                      <a:pPr fontAlgn="t"/>
                      <a:r>
                        <a:rPr lang="en-US" sz="1500" b="0" i="0">
                          <a:solidFill>
                            <a:srgbClr val="000000"/>
                          </a:solidFill>
                          <a:effectLst/>
                          <a:latin typeface="Arial" panose="020B0604020202020204" pitchFamily="34" charset="0"/>
                        </a:rPr>
                        <a:t>1%</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500" b="0" i="0">
                          <a:solidFill>
                            <a:srgbClr val="000000"/>
                          </a:solidFill>
                          <a:effectLst/>
                          <a:latin typeface="Arial" panose="020B0604020202020204" pitchFamily="34" charset="0"/>
                        </a:rPr>
                        <a:t>-0.0460</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97743759"/>
                  </a:ext>
                </a:extLst>
              </a:tr>
              <a:tr h="305429">
                <a:tc>
                  <a:txBody>
                    <a:bodyPr/>
                    <a:lstStyle/>
                    <a:p>
                      <a:pPr fontAlgn="t"/>
                      <a:r>
                        <a:rPr lang="en-US" sz="1500" b="0" i="0">
                          <a:solidFill>
                            <a:srgbClr val="000000"/>
                          </a:solidFill>
                          <a:effectLst/>
                          <a:latin typeface="Arial" panose="020B0604020202020204" pitchFamily="34" charset="0"/>
                        </a:rPr>
                        <a:t>0% Min</a:t>
                      </a:r>
                    </a:p>
                  </a:txBody>
                  <a:tcPr marL="39283" marR="39283" marT="39283" marB="3928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500" b="0" i="0" dirty="0">
                          <a:solidFill>
                            <a:srgbClr val="000000"/>
                          </a:solidFill>
                          <a:effectLst/>
                          <a:latin typeface="Arial" panose="020B0604020202020204" pitchFamily="34" charset="0"/>
                        </a:rPr>
                        <a:t>-0.0560</a:t>
                      </a:r>
                    </a:p>
                  </a:txBody>
                  <a:tcPr marL="39283" marR="39283" marT="39283" marB="3928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3865331320"/>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624" y="859083"/>
            <a:ext cx="4586757" cy="4586757"/>
          </a:xfrm>
          <a:prstGeom prst="rect">
            <a:avLst/>
          </a:prstGeom>
        </p:spPr>
      </p:pic>
    </p:spTree>
    <p:extLst>
      <p:ext uri="{BB962C8B-B14F-4D97-AF65-F5344CB8AC3E}">
        <p14:creationId xmlns:p14="http://schemas.microsoft.com/office/powerpoint/2010/main" val="36344718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 Codes: </a:t>
            </a:r>
            <a:r>
              <a:rPr lang="zh-CN" altLang="en-US" dirty="0" smtClean="0"/>
              <a:t>中位数回归方程</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err="1"/>
              <a:t>proc</a:t>
            </a:r>
            <a:r>
              <a:rPr lang="en-US" dirty="0"/>
              <a:t> </a:t>
            </a:r>
            <a:r>
              <a:rPr lang="en-US" b="1" dirty="0" err="1"/>
              <a:t>quantreg</a:t>
            </a:r>
            <a:r>
              <a:rPr lang="en-US" dirty="0"/>
              <a:t> data=growth </a:t>
            </a:r>
            <a:r>
              <a:rPr lang="en-US" dirty="0" smtClean="0"/>
              <a:t>ci=resampling;</a:t>
            </a:r>
          </a:p>
          <a:p>
            <a:pPr marL="0" indent="0">
              <a:buNone/>
            </a:pPr>
            <a:r>
              <a:rPr lang="en-US" dirty="0"/>
              <a:t> </a:t>
            </a:r>
            <a:r>
              <a:rPr lang="en-US" dirty="0" smtClean="0"/>
              <a:t>  model </a:t>
            </a:r>
            <a:r>
              <a:rPr lang="en-US" dirty="0"/>
              <a:t>GDP = lgdp2 mse2 fse2 fhe2 mhe2 </a:t>
            </a:r>
            <a:r>
              <a:rPr lang="en-US" dirty="0" smtClean="0"/>
              <a:t>lexp2 lintr2 </a:t>
            </a:r>
            <a:r>
              <a:rPr lang="en-US" dirty="0"/>
              <a:t>gedy2 Iy2 gcony2 lblakp2 pol2 ttrad2</a:t>
            </a:r>
          </a:p>
          <a:p>
            <a:pPr marL="0" indent="0">
              <a:buNone/>
            </a:pPr>
            <a:r>
              <a:rPr lang="en-US" dirty="0"/>
              <a:t>               / </a:t>
            </a:r>
            <a:r>
              <a:rPr lang="en-US" dirty="0" smtClean="0"/>
              <a:t>quantile=</a:t>
            </a:r>
            <a:r>
              <a:rPr lang="en-US" b="1" dirty="0" smtClean="0"/>
              <a:t>.1 .2 .3 .4 .5 .6 .7 .8 .9 </a:t>
            </a:r>
            <a:r>
              <a:rPr lang="en-US" dirty="0" smtClean="0"/>
              <a:t> plot=</a:t>
            </a:r>
            <a:r>
              <a:rPr lang="en-US" dirty="0" err="1" smtClean="0"/>
              <a:t>quantplot</a:t>
            </a:r>
            <a:r>
              <a:rPr lang="en-US" dirty="0" smtClean="0"/>
              <a:t>;</a:t>
            </a:r>
            <a:endParaRPr lang="en-US" dirty="0"/>
          </a:p>
          <a:p>
            <a:pPr marL="0" indent="0">
              <a:buNone/>
            </a:pPr>
            <a:r>
              <a:rPr lang="en-US" b="1" dirty="0" smtClean="0"/>
              <a:t>run</a:t>
            </a:r>
            <a:r>
              <a:rPr lang="en-US" dirty="0" smtClean="0"/>
              <a:t>;</a:t>
            </a:r>
          </a:p>
          <a:p>
            <a:pPr marL="0" indent="0">
              <a:buNone/>
            </a:pPr>
            <a:endParaRPr lang="en-US" dirty="0"/>
          </a:p>
          <a:p>
            <a:pPr marL="0" indent="0">
              <a:buNone/>
            </a:pPr>
            <a:r>
              <a:rPr lang="zh-CN" altLang="en-US" dirty="0"/>
              <a:t>国民生产总值人均年度变化</a:t>
            </a:r>
            <a:r>
              <a:rPr lang="en-US" altLang="en-US" dirty="0" smtClean="0">
                <a:solidFill>
                  <a:srgbClr val="353535"/>
                </a:solidFill>
                <a:latin typeface="Calibri" panose="020F0502020204030204" pitchFamily="34" charset="0"/>
                <a:cs typeface="Courier New" panose="02070309020205020404" pitchFamily="49" charset="0"/>
              </a:rPr>
              <a:t>= </a:t>
            </a:r>
            <a:r>
              <a:rPr lang="en-US" altLang="en-US" dirty="0">
                <a:solidFill>
                  <a:srgbClr val="353535"/>
                </a:solidFill>
                <a:latin typeface="Calibri" panose="020F0502020204030204" pitchFamily="34" charset="0"/>
                <a:cs typeface="Courier New" panose="02070309020205020404" pitchFamily="49" charset="0"/>
              </a:rPr>
              <a:t>a + </a:t>
            </a:r>
            <a:r>
              <a:rPr lang="en-US" altLang="en-US" dirty="0" smtClean="0">
                <a:solidFill>
                  <a:srgbClr val="353535"/>
                </a:solidFill>
                <a:latin typeface="Calibri" panose="020F0502020204030204" pitchFamily="34" charset="0"/>
                <a:cs typeface="Courier New" panose="02070309020205020404" pitchFamily="49" charset="0"/>
              </a:rPr>
              <a:t>b1</a:t>
            </a:r>
            <a:r>
              <a:rPr lang="zh-CN" altLang="en-US" dirty="0"/>
              <a:t>初始人均</a:t>
            </a:r>
            <a:r>
              <a:rPr lang="en-US" dirty="0" smtClean="0"/>
              <a:t>GDP</a:t>
            </a:r>
            <a:r>
              <a:rPr lang="zh-CN" altLang="en-US" dirty="0" smtClean="0">
                <a:solidFill>
                  <a:srgbClr val="353535"/>
                </a:solidFill>
                <a:latin typeface="Calibri" panose="020F0502020204030204" pitchFamily="34" charset="0"/>
                <a:cs typeface="Courier New" panose="02070309020205020404" pitchFamily="49" charset="0"/>
              </a:rPr>
              <a:t> </a:t>
            </a:r>
            <a:r>
              <a:rPr lang="en-US" altLang="zh-CN" dirty="0">
                <a:solidFill>
                  <a:srgbClr val="353535"/>
                </a:solidFill>
                <a:latin typeface="Calibri" panose="020F0502020204030204" pitchFamily="34" charset="0"/>
                <a:cs typeface="Courier New" panose="02070309020205020404" pitchFamily="49" charset="0"/>
              </a:rPr>
              <a:t>+</a:t>
            </a:r>
            <a:r>
              <a:rPr lang="en-US" altLang="en-US" dirty="0">
                <a:solidFill>
                  <a:srgbClr val="353535"/>
                </a:solidFill>
                <a:latin typeface="Calibri" panose="020F0502020204030204" pitchFamily="34" charset="0"/>
                <a:cs typeface="Courier New" panose="02070309020205020404" pitchFamily="49" charset="0"/>
              </a:rPr>
              <a:t> </a:t>
            </a:r>
            <a:r>
              <a:rPr lang="en-US" altLang="en-US" dirty="0" smtClean="0">
                <a:solidFill>
                  <a:srgbClr val="353535"/>
                </a:solidFill>
                <a:latin typeface="Calibri" panose="020F0502020204030204" pitchFamily="34" charset="0"/>
                <a:cs typeface="Courier New" panose="02070309020205020404" pitchFamily="49" charset="0"/>
              </a:rPr>
              <a:t>b2</a:t>
            </a:r>
            <a:r>
              <a:rPr lang="zh-CN" altLang="en-US" dirty="0"/>
              <a:t>男性中等教育</a:t>
            </a:r>
            <a:r>
              <a:rPr lang="en-US" altLang="zh-CN" dirty="0" smtClean="0">
                <a:solidFill>
                  <a:srgbClr val="353535"/>
                </a:solidFill>
                <a:latin typeface="Calibri" panose="020F0502020204030204" pitchFamily="34" charset="0"/>
                <a:cs typeface="Courier New" panose="02070309020205020404" pitchFamily="49" charset="0"/>
              </a:rPr>
              <a:t>+ b3</a:t>
            </a:r>
            <a:r>
              <a:rPr lang="zh-CN" altLang="en-US" dirty="0"/>
              <a:t>女</a:t>
            </a:r>
            <a:r>
              <a:rPr lang="zh-CN" altLang="en-US" dirty="0" smtClean="0"/>
              <a:t>性</a:t>
            </a:r>
            <a:r>
              <a:rPr lang="zh-CN" altLang="en-US" dirty="0"/>
              <a:t>中等教育</a:t>
            </a:r>
            <a:r>
              <a:rPr lang="en-US" altLang="zh-CN" dirty="0" smtClean="0">
                <a:solidFill>
                  <a:srgbClr val="353535"/>
                </a:solidFill>
                <a:latin typeface="Calibri" panose="020F0502020204030204" pitchFamily="34" charset="0"/>
                <a:cs typeface="Courier New" panose="02070309020205020404" pitchFamily="49" charset="0"/>
              </a:rPr>
              <a:t>+ b4</a:t>
            </a:r>
            <a:r>
              <a:rPr lang="zh-CN" altLang="en-US" dirty="0"/>
              <a:t>女</a:t>
            </a:r>
            <a:r>
              <a:rPr lang="zh-CN" altLang="en-US" dirty="0" smtClean="0"/>
              <a:t>性</a:t>
            </a:r>
            <a:r>
              <a:rPr lang="zh-CN" altLang="en-US" dirty="0"/>
              <a:t>高</a:t>
            </a:r>
            <a:r>
              <a:rPr lang="zh-CN" altLang="en-US" dirty="0" smtClean="0"/>
              <a:t>等</a:t>
            </a:r>
            <a:r>
              <a:rPr lang="zh-CN" altLang="en-US" dirty="0"/>
              <a:t>教育</a:t>
            </a:r>
            <a:r>
              <a:rPr lang="en-US" altLang="zh-CN" dirty="0" smtClean="0">
                <a:solidFill>
                  <a:srgbClr val="353535"/>
                </a:solidFill>
                <a:latin typeface="Calibri" panose="020F0502020204030204" pitchFamily="34" charset="0"/>
                <a:cs typeface="Courier New" panose="02070309020205020404" pitchFamily="49" charset="0"/>
              </a:rPr>
              <a:t>+ b5</a:t>
            </a:r>
            <a:r>
              <a:rPr lang="zh-CN" altLang="en-US" dirty="0"/>
              <a:t>男</a:t>
            </a:r>
            <a:r>
              <a:rPr lang="zh-CN" altLang="en-US" dirty="0" smtClean="0"/>
              <a:t>性高等</a:t>
            </a:r>
            <a:r>
              <a:rPr lang="zh-CN" altLang="en-US" dirty="0"/>
              <a:t>教育</a:t>
            </a:r>
            <a:r>
              <a:rPr lang="en-US" altLang="zh-CN" dirty="0" smtClean="0">
                <a:solidFill>
                  <a:srgbClr val="353535"/>
                </a:solidFill>
                <a:latin typeface="Calibri" panose="020F0502020204030204" pitchFamily="34" charset="0"/>
                <a:cs typeface="Courier New" panose="02070309020205020404" pitchFamily="49" charset="0"/>
              </a:rPr>
              <a:t>+ b6</a:t>
            </a:r>
            <a:r>
              <a:rPr lang="zh-CN" altLang="en-US" dirty="0"/>
              <a:t>预计寿命</a:t>
            </a:r>
            <a:r>
              <a:rPr lang="en-US" altLang="zh-CN" dirty="0" smtClean="0">
                <a:solidFill>
                  <a:srgbClr val="353535"/>
                </a:solidFill>
                <a:latin typeface="Calibri" panose="020F0502020204030204" pitchFamily="34" charset="0"/>
                <a:cs typeface="Courier New" panose="02070309020205020404" pitchFamily="49" charset="0"/>
              </a:rPr>
              <a:t>+ b7</a:t>
            </a:r>
            <a:r>
              <a:rPr lang="zh-CN" altLang="en-US" dirty="0"/>
              <a:t>人力资本</a:t>
            </a:r>
            <a:r>
              <a:rPr lang="en-US" altLang="zh-CN" dirty="0" smtClean="0">
                <a:solidFill>
                  <a:srgbClr val="353535"/>
                </a:solidFill>
                <a:latin typeface="Calibri" panose="020F0502020204030204" pitchFamily="34" charset="0"/>
                <a:cs typeface="Courier New" panose="02070309020205020404" pitchFamily="49" charset="0"/>
              </a:rPr>
              <a:t>+ b8</a:t>
            </a:r>
            <a:r>
              <a:rPr lang="zh-CN" altLang="en-US" dirty="0"/>
              <a:t>教育</a:t>
            </a:r>
            <a:r>
              <a:rPr lang="en-US" dirty="0"/>
              <a:t>GDP </a:t>
            </a:r>
            <a:r>
              <a:rPr lang="zh-CN" altLang="en-US" dirty="0" smtClean="0">
                <a:solidFill>
                  <a:srgbClr val="353535"/>
                </a:solidFill>
                <a:latin typeface="Calibri" panose="020F0502020204030204" pitchFamily="34" charset="0"/>
                <a:cs typeface="Courier New" panose="02070309020205020404" pitchFamily="49" charset="0"/>
              </a:rPr>
              <a:t> </a:t>
            </a:r>
            <a:r>
              <a:rPr lang="en-US" altLang="zh-CN" dirty="0">
                <a:solidFill>
                  <a:srgbClr val="353535"/>
                </a:solidFill>
                <a:latin typeface="Calibri" panose="020F0502020204030204" pitchFamily="34" charset="0"/>
                <a:cs typeface="Courier New" panose="02070309020205020404" pitchFamily="49" charset="0"/>
              </a:rPr>
              <a:t>+ </a:t>
            </a:r>
            <a:r>
              <a:rPr lang="en-US" altLang="zh-CN" dirty="0" smtClean="0">
                <a:solidFill>
                  <a:srgbClr val="353535"/>
                </a:solidFill>
                <a:latin typeface="Calibri" panose="020F0502020204030204" pitchFamily="34" charset="0"/>
                <a:cs typeface="Courier New" panose="02070309020205020404" pitchFamily="49" charset="0"/>
              </a:rPr>
              <a:t>b9</a:t>
            </a:r>
            <a:r>
              <a:rPr lang="zh-CN" altLang="en-US" dirty="0"/>
              <a:t>投资</a:t>
            </a:r>
            <a:r>
              <a:rPr lang="en-US" dirty="0"/>
              <a:t>GDP </a:t>
            </a:r>
            <a:r>
              <a:rPr lang="en-US" altLang="zh-CN" dirty="0" smtClean="0">
                <a:solidFill>
                  <a:srgbClr val="353535"/>
                </a:solidFill>
                <a:latin typeface="Calibri" panose="020F0502020204030204" pitchFamily="34" charset="0"/>
                <a:cs typeface="Courier New" panose="02070309020205020404" pitchFamily="49" charset="0"/>
              </a:rPr>
              <a:t>+ b10</a:t>
            </a:r>
            <a:r>
              <a:rPr lang="zh-CN" altLang="en-US" dirty="0"/>
              <a:t>公共服</a:t>
            </a:r>
            <a:r>
              <a:rPr lang="zh-CN" altLang="en-US" dirty="0" smtClean="0"/>
              <a:t>务</a:t>
            </a:r>
            <a:r>
              <a:rPr lang="en-US" altLang="zh-CN" dirty="0" smtClean="0"/>
              <a:t>GDP </a:t>
            </a:r>
            <a:r>
              <a:rPr lang="en-US" altLang="zh-CN" dirty="0" smtClean="0">
                <a:solidFill>
                  <a:srgbClr val="353535"/>
                </a:solidFill>
                <a:latin typeface="Calibri" panose="020F0502020204030204" pitchFamily="34" charset="0"/>
                <a:cs typeface="Courier New" panose="02070309020205020404" pitchFamily="49" charset="0"/>
              </a:rPr>
              <a:t>+ b11</a:t>
            </a:r>
            <a:r>
              <a:rPr lang="zh-CN" altLang="en-US" dirty="0"/>
              <a:t>黑市溢价</a:t>
            </a:r>
            <a:endParaRPr lang="en-US" dirty="0"/>
          </a:p>
          <a:p>
            <a:pPr marL="0" indent="0">
              <a:buNone/>
            </a:pPr>
            <a:r>
              <a:rPr lang="en-US" altLang="zh-CN" dirty="0" smtClean="0"/>
              <a:t>+ </a:t>
            </a:r>
            <a:r>
              <a:rPr lang="en-US" altLang="zh-CN" dirty="0" smtClean="0">
                <a:solidFill>
                  <a:srgbClr val="353535"/>
                </a:solidFill>
                <a:latin typeface="Calibri" panose="020F0502020204030204" pitchFamily="34" charset="0"/>
                <a:cs typeface="Courier New" panose="02070309020205020404" pitchFamily="49" charset="0"/>
              </a:rPr>
              <a:t>b12</a:t>
            </a:r>
            <a:r>
              <a:rPr lang="zh-CN" altLang="en-US" dirty="0" smtClean="0"/>
              <a:t>政</a:t>
            </a:r>
            <a:r>
              <a:rPr lang="zh-CN" altLang="en-US" dirty="0"/>
              <a:t>治不稳定</a:t>
            </a:r>
            <a:r>
              <a:rPr lang="zh-CN" altLang="en-US" dirty="0" smtClean="0"/>
              <a:t>性 </a:t>
            </a:r>
            <a:r>
              <a:rPr lang="en-US" altLang="zh-CN" dirty="0" smtClean="0"/>
              <a:t>+ </a:t>
            </a:r>
            <a:r>
              <a:rPr lang="en-US" altLang="zh-CN" dirty="0" smtClean="0">
                <a:solidFill>
                  <a:srgbClr val="353535"/>
                </a:solidFill>
                <a:latin typeface="Calibri" panose="020F0502020204030204" pitchFamily="34" charset="0"/>
                <a:cs typeface="Courier New" panose="02070309020205020404" pitchFamily="49" charset="0"/>
              </a:rPr>
              <a:t>b13</a:t>
            </a:r>
            <a:r>
              <a:rPr lang="zh-CN" altLang="en-US" dirty="0" smtClean="0"/>
              <a:t>贸</a:t>
            </a:r>
            <a:r>
              <a:rPr lang="zh-CN" altLang="en-US" dirty="0"/>
              <a:t>易增长</a:t>
            </a:r>
            <a:r>
              <a:rPr lang="zh-CN" altLang="en-US" dirty="0" smtClean="0"/>
              <a:t>率 </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42</a:t>
            </a:fld>
            <a:endParaRPr lang="en-US"/>
          </a:p>
        </p:txBody>
      </p:sp>
    </p:spTree>
    <p:extLst>
      <p:ext uri="{BB962C8B-B14F-4D97-AF65-F5344CB8AC3E}">
        <p14:creationId xmlns:p14="http://schemas.microsoft.com/office/powerpoint/2010/main" val="19227367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259"/>
            <a:ext cx="8229600" cy="697514"/>
          </a:xfrm>
        </p:spPr>
        <p:txBody>
          <a:bodyPr>
            <a:noAutofit/>
          </a:bodyPr>
          <a:lstStyle/>
          <a:p>
            <a:r>
              <a:rPr lang="zh-CN" altLang="en-US" sz="2800" b="1" dirty="0"/>
              <a:t>结果：每个因素变化一个单位在不同分位数上对</a:t>
            </a:r>
            <a:r>
              <a:rPr lang="zh-CN" altLang="en-US" sz="2800" dirty="0"/>
              <a:t>国民生产总值人均年度变化</a:t>
            </a:r>
            <a:r>
              <a:rPr lang="zh-CN" altLang="en-US" sz="2800" b="1" dirty="0"/>
              <a:t>的影响</a:t>
            </a:r>
            <a:endParaRPr lang="en-US" sz="2800" dirty="0"/>
          </a:p>
        </p:txBody>
      </p:sp>
      <p:sp>
        <p:nvSpPr>
          <p:cNvPr id="3" name="Slide Number Placeholder 2"/>
          <p:cNvSpPr>
            <a:spLocks noGrp="1"/>
          </p:cNvSpPr>
          <p:nvPr>
            <p:ph type="sldNum" sz="quarter" idx="12"/>
          </p:nvPr>
        </p:nvSpPr>
        <p:spPr/>
        <p:txBody>
          <a:bodyPr/>
          <a:lstStyle/>
          <a:p>
            <a:fld id="{6B6FFC99-5D42-9C46-8C24-A3E6A75CD3D4}" type="slidenum">
              <a:rPr lang="en-US" smtClean="0"/>
              <a:t>43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7457853"/>
              </p:ext>
            </p:extLst>
          </p:nvPr>
        </p:nvGraphicFramePr>
        <p:xfrm>
          <a:off x="2023174" y="2195505"/>
          <a:ext cx="6926451" cy="4599632"/>
        </p:xfrm>
        <a:graphic>
          <a:graphicData uri="http://schemas.openxmlformats.org/drawingml/2006/table">
            <a:tbl>
              <a:tblPr/>
              <a:tblGrid>
                <a:gridCol w="888824">
                  <a:extLst>
                    <a:ext uri="{9D8B030D-6E8A-4147-A177-3AD203B41FA5}">
                      <a16:colId xmlns:a16="http://schemas.microsoft.com/office/drawing/2014/main" xmlns="" val="3475884308"/>
                    </a:ext>
                  </a:extLst>
                </a:gridCol>
                <a:gridCol w="945974">
                  <a:extLst>
                    <a:ext uri="{9D8B030D-6E8A-4147-A177-3AD203B41FA5}">
                      <a16:colId xmlns:a16="http://schemas.microsoft.com/office/drawing/2014/main" xmlns="" val="2301507398"/>
                    </a:ext>
                  </a:extLst>
                </a:gridCol>
                <a:gridCol w="317753">
                  <a:extLst>
                    <a:ext uri="{9D8B030D-6E8A-4147-A177-3AD203B41FA5}">
                      <a16:colId xmlns:a16="http://schemas.microsoft.com/office/drawing/2014/main" xmlns="" val="3142904621"/>
                    </a:ext>
                  </a:extLst>
                </a:gridCol>
                <a:gridCol w="758649">
                  <a:extLst>
                    <a:ext uri="{9D8B030D-6E8A-4147-A177-3AD203B41FA5}">
                      <a16:colId xmlns:a16="http://schemas.microsoft.com/office/drawing/2014/main" xmlns="" val="2828025863"/>
                    </a:ext>
                  </a:extLst>
                </a:gridCol>
                <a:gridCol w="787224">
                  <a:extLst>
                    <a:ext uri="{9D8B030D-6E8A-4147-A177-3AD203B41FA5}">
                      <a16:colId xmlns:a16="http://schemas.microsoft.com/office/drawing/2014/main" xmlns="" val="270498763"/>
                    </a:ext>
                  </a:extLst>
                </a:gridCol>
                <a:gridCol w="710814">
                  <a:extLst>
                    <a:ext uri="{9D8B030D-6E8A-4147-A177-3AD203B41FA5}">
                      <a16:colId xmlns:a16="http://schemas.microsoft.com/office/drawing/2014/main" xmlns="" val="1714757512"/>
                    </a:ext>
                  </a:extLst>
                </a:gridCol>
                <a:gridCol w="1095585">
                  <a:extLst>
                    <a:ext uri="{9D8B030D-6E8A-4147-A177-3AD203B41FA5}">
                      <a16:colId xmlns:a16="http://schemas.microsoft.com/office/drawing/2014/main" xmlns="" val="3408504818"/>
                    </a:ext>
                  </a:extLst>
                </a:gridCol>
                <a:gridCol w="710814">
                  <a:extLst>
                    <a:ext uri="{9D8B030D-6E8A-4147-A177-3AD203B41FA5}">
                      <a16:colId xmlns:a16="http://schemas.microsoft.com/office/drawing/2014/main" xmlns="" val="3468658865"/>
                    </a:ext>
                  </a:extLst>
                </a:gridCol>
                <a:gridCol w="710814">
                  <a:extLst>
                    <a:ext uri="{9D8B030D-6E8A-4147-A177-3AD203B41FA5}">
                      <a16:colId xmlns:a16="http://schemas.microsoft.com/office/drawing/2014/main" xmlns="" val="2880072593"/>
                    </a:ext>
                  </a:extLst>
                </a:gridCol>
              </a:tblGrid>
              <a:tr h="270332">
                <a:tc gridSpan="9">
                  <a:txBody>
                    <a:bodyPr/>
                    <a:lstStyle/>
                    <a:p>
                      <a:pPr fontAlgn="t"/>
                      <a:r>
                        <a:rPr lang="en-US" sz="1300" b="0" i="0" dirty="0">
                          <a:solidFill>
                            <a:srgbClr val="000000"/>
                          </a:solidFill>
                          <a:effectLst/>
                          <a:latin typeface="Arial" panose="020B0604020202020204" pitchFamily="34" charset="0"/>
                        </a:rPr>
                        <a:t>Parameter Estimates</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245723209"/>
                  </a:ext>
                </a:extLst>
              </a:tr>
              <a:tr h="470990">
                <a:tc>
                  <a:txBody>
                    <a:bodyPr/>
                    <a:lstStyle/>
                    <a:p>
                      <a:pPr fontAlgn="t"/>
                      <a:r>
                        <a:rPr lang="en-US" sz="1300" b="0" i="0">
                          <a:solidFill>
                            <a:srgbClr val="000000"/>
                          </a:solidFill>
                          <a:effectLst/>
                          <a:latin typeface="Arial" panose="020B0604020202020204" pitchFamily="34" charset="0"/>
                        </a:rPr>
                        <a:t>Parameter</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13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DF</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Estimate</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Standard</a:t>
                      </a:r>
                      <a:br>
                        <a:rPr lang="en-US" sz="1300" b="0" i="0">
                          <a:solidFill>
                            <a:srgbClr val="000000"/>
                          </a:solidFill>
                          <a:effectLst/>
                          <a:latin typeface="Arial" panose="020B0604020202020204" pitchFamily="34" charset="0"/>
                        </a:rPr>
                      </a:br>
                      <a:r>
                        <a:rPr lang="en-US" sz="1300" b="0" i="0">
                          <a:solidFill>
                            <a:srgbClr val="000000"/>
                          </a:solidFill>
                          <a:effectLst/>
                          <a:latin typeface="Arial" panose="020B0604020202020204" pitchFamily="34" charset="0"/>
                        </a:rPr>
                        <a:t>Error</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gridSpan="2">
                  <a:txBody>
                    <a:bodyPr/>
                    <a:lstStyle/>
                    <a:p>
                      <a:pPr fontAlgn="t"/>
                      <a:r>
                        <a:rPr lang="en-US" sz="1300" b="0" i="0">
                          <a:solidFill>
                            <a:srgbClr val="000000"/>
                          </a:solidFill>
                          <a:effectLst/>
                          <a:latin typeface="Arial" panose="020B0604020202020204" pitchFamily="34" charset="0"/>
                        </a:rPr>
                        <a:t>95% Confidence Limits</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a:txBody>
                    <a:bodyPr/>
                    <a:lstStyle/>
                    <a:p>
                      <a:pPr fontAlgn="t"/>
                      <a:r>
                        <a:rPr lang="en-US" sz="1300" b="0" i="0">
                          <a:solidFill>
                            <a:srgbClr val="000000"/>
                          </a:solidFill>
                          <a:effectLst/>
                          <a:latin typeface="Arial" panose="020B0604020202020204" pitchFamily="34" charset="0"/>
                        </a:rPr>
                        <a:t>t Value</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Pr &gt; |t|</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197875812"/>
                  </a:ext>
                </a:extLst>
              </a:tr>
              <a:tr h="270332">
                <a:tc>
                  <a:txBody>
                    <a:bodyPr/>
                    <a:lstStyle/>
                    <a:p>
                      <a:pPr fontAlgn="t"/>
                      <a:r>
                        <a:rPr lang="en-US" sz="1300" b="0" i="0">
                          <a:solidFill>
                            <a:srgbClr val="000000"/>
                          </a:solidFill>
                          <a:effectLst/>
                          <a:latin typeface="Arial" panose="020B0604020202020204" pitchFamily="34" charset="0"/>
                        </a:rPr>
                        <a:t>Intercept</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endParaRPr lang="en-US"/>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0.0073</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0.0825</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-0.1558</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0.1704</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0.09</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0.9298</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173399164"/>
                  </a:ext>
                </a:extLst>
              </a:tr>
              <a:tr h="270332">
                <a:tc>
                  <a:txBody>
                    <a:bodyPr/>
                    <a:lstStyle/>
                    <a:p>
                      <a:pPr fontAlgn="t"/>
                      <a:r>
                        <a:rPr lang="en-US" sz="1300" b="0" i="0">
                          <a:solidFill>
                            <a:srgbClr val="000000"/>
                          </a:solidFill>
                          <a:effectLst/>
                          <a:latin typeface="Arial" panose="020B0604020202020204" pitchFamily="34" charset="0"/>
                        </a:rPr>
                        <a:t>lgdp2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100" dirty="0" smtClean="0"/>
                        <a:t>初始人均</a:t>
                      </a:r>
                      <a:r>
                        <a:rPr lang="en-US" sz="1100" dirty="0" smtClean="0"/>
                        <a:t>GDP</a:t>
                      </a:r>
                      <a:r>
                        <a:rPr lang="zh-CN" altLang="en-US" sz="1100" dirty="0" smtClean="0">
                          <a:solidFill>
                            <a:srgbClr val="353535"/>
                          </a:solidFill>
                          <a:latin typeface="Calibri" panose="020F0502020204030204" pitchFamily="34" charset="0"/>
                          <a:cs typeface="Courier New" panose="02070309020205020404" pitchFamily="49" charset="0"/>
                        </a:rPr>
                        <a:t> </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-0.0292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0.0066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-0.0423</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-0.0160</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-4.39</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&lt;.0001</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290907660"/>
                  </a:ext>
                </a:extLst>
              </a:tr>
              <a:tr h="270332">
                <a:tc>
                  <a:txBody>
                    <a:bodyPr/>
                    <a:lstStyle/>
                    <a:p>
                      <a:pPr fontAlgn="t"/>
                      <a:r>
                        <a:rPr lang="en-US" sz="1300" b="0" i="0">
                          <a:solidFill>
                            <a:srgbClr val="000000"/>
                          </a:solidFill>
                          <a:effectLst/>
                          <a:latin typeface="Arial" panose="020B0604020202020204" pitchFamily="34" charset="0"/>
                        </a:rPr>
                        <a:t>mse2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100" dirty="0" smtClean="0"/>
                        <a:t>男性中等教育</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0.0132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0.0087</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-0.0041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0.0304</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1.50</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0.1348</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297963088"/>
                  </a:ext>
                </a:extLst>
              </a:tr>
              <a:tr h="270332">
                <a:tc>
                  <a:txBody>
                    <a:bodyPr/>
                    <a:lstStyle/>
                    <a:p>
                      <a:pPr fontAlgn="t"/>
                      <a:r>
                        <a:rPr lang="en-US" sz="1300" b="0" i="0">
                          <a:solidFill>
                            <a:srgbClr val="000000"/>
                          </a:solidFill>
                          <a:effectLst/>
                          <a:latin typeface="Arial" panose="020B0604020202020204" pitchFamily="34" charset="0"/>
                        </a:rPr>
                        <a:t>fse2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zh-CN" altLang="en-US" sz="1100" dirty="0" smtClean="0"/>
                        <a:t>女性中等教育</a:t>
                      </a:r>
                      <a:endParaRPr lang="en-US" sz="1100" b="0" i="0" dirty="0" smtClean="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0.0036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0.0114</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-0.0189</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0.0261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0.31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0.7547</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048736162"/>
                  </a:ext>
                </a:extLst>
              </a:tr>
              <a:tr h="270332">
                <a:tc>
                  <a:txBody>
                    <a:bodyPr/>
                    <a:lstStyle/>
                    <a:p>
                      <a:pPr fontAlgn="t"/>
                      <a:r>
                        <a:rPr lang="en-US" sz="1300" b="0" i="0">
                          <a:solidFill>
                            <a:srgbClr val="000000"/>
                          </a:solidFill>
                          <a:effectLst/>
                          <a:latin typeface="Arial" panose="020B0604020202020204" pitchFamily="34" charset="0"/>
                        </a:rPr>
                        <a:t>fhe2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zh-CN" altLang="en-US" sz="1100" dirty="0" smtClean="0"/>
                        <a:t>女性高等教育</a:t>
                      </a:r>
                      <a:endParaRPr lang="en-US" sz="1100" b="0" i="0" dirty="0" smtClean="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-0.0346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0.0524</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-0.1383</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0.0690</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-0.66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0.5102</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3694725"/>
                  </a:ext>
                </a:extLst>
              </a:tr>
              <a:tr h="270332">
                <a:tc>
                  <a:txBody>
                    <a:bodyPr/>
                    <a:lstStyle/>
                    <a:p>
                      <a:pPr fontAlgn="t"/>
                      <a:r>
                        <a:rPr lang="en-US" sz="1300" b="0" i="0">
                          <a:solidFill>
                            <a:srgbClr val="000000"/>
                          </a:solidFill>
                          <a:effectLst/>
                          <a:latin typeface="Arial" panose="020B0604020202020204" pitchFamily="34" charset="0"/>
                        </a:rPr>
                        <a:t>mhe2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zh-CN" altLang="en-US" sz="1100" dirty="0" smtClean="0"/>
                        <a:t>男性高等教育</a:t>
                      </a:r>
                      <a:endParaRPr lang="en-US" sz="1100" b="0" i="0" dirty="0" smtClean="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0.0146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0.0325</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-0.0496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0.0788</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0.45</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0.6541</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956178860"/>
                  </a:ext>
                </a:extLst>
              </a:tr>
              <a:tr h="270332">
                <a:tc>
                  <a:txBody>
                    <a:bodyPr/>
                    <a:lstStyle/>
                    <a:p>
                      <a:pPr fontAlgn="t"/>
                      <a:r>
                        <a:rPr lang="en-US" sz="1300" b="0" i="0">
                          <a:solidFill>
                            <a:srgbClr val="000000"/>
                          </a:solidFill>
                          <a:effectLst/>
                          <a:latin typeface="Arial" panose="020B0604020202020204" pitchFamily="34" charset="0"/>
                        </a:rPr>
                        <a:t>lexp2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100" dirty="0" smtClean="0"/>
                        <a:t>预计寿命</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0.0588</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0.0272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0.0050</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0.1125</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2.16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0.0323</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552631511"/>
                  </a:ext>
                </a:extLst>
              </a:tr>
              <a:tr h="270332">
                <a:tc>
                  <a:txBody>
                    <a:bodyPr/>
                    <a:lstStyle/>
                    <a:p>
                      <a:pPr fontAlgn="t"/>
                      <a:r>
                        <a:rPr lang="en-US" sz="1300" b="0" i="0">
                          <a:solidFill>
                            <a:srgbClr val="000000"/>
                          </a:solidFill>
                          <a:effectLst/>
                          <a:latin typeface="Arial" panose="020B0604020202020204" pitchFamily="34" charset="0"/>
                        </a:rPr>
                        <a:t>lintr2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100" dirty="0" smtClean="0"/>
                        <a:t>人力资本</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-0.0014</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0.0016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-0.0046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0.0018</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-0.86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0.3922</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511459890"/>
                  </a:ext>
                </a:extLst>
              </a:tr>
              <a:tr h="270332">
                <a:tc>
                  <a:txBody>
                    <a:bodyPr/>
                    <a:lstStyle/>
                    <a:p>
                      <a:pPr fontAlgn="t"/>
                      <a:r>
                        <a:rPr lang="en-US" sz="1300" b="0" i="0">
                          <a:solidFill>
                            <a:srgbClr val="000000"/>
                          </a:solidFill>
                          <a:effectLst/>
                          <a:latin typeface="Arial" panose="020B0604020202020204" pitchFamily="34" charset="0"/>
                        </a:rPr>
                        <a:t>gedy2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100" dirty="0" smtClean="0"/>
                        <a:t>教育</a:t>
                      </a:r>
                      <a:r>
                        <a:rPr lang="en-US" sz="1100" dirty="0" smtClean="0"/>
                        <a:t>GDP </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-0.4583</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0.1898</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-0.8333</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-0.0833</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-2.42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0.0170</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89376524"/>
                  </a:ext>
                </a:extLst>
              </a:tr>
              <a:tr h="270332">
                <a:tc>
                  <a:txBody>
                    <a:bodyPr/>
                    <a:lstStyle/>
                    <a:p>
                      <a:pPr fontAlgn="t"/>
                      <a:r>
                        <a:rPr lang="en-US" sz="1300" b="0" i="0">
                          <a:solidFill>
                            <a:srgbClr val="000000"/>
                          </a:solidFill>
                          <a:effectLst/>
                          <a:latin typeface="Arial" panose="020B0604020202020204" pitchFamily="34" charset="0"/>
                        </a:rPr>
                        <a:t>Iy2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100" dirty="0" smtClean="0"/>
                        <a:t>投资</a:t>
                      </a:r>
                      <a:r>
                        <a:rPr lang="en-US" sz="1100" dirty="0" smtClean="0"/>
                        <a:t>GDP </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0.0726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0.0431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-0.0126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0.1578</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1.69</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0.0941</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147816792"/>
                  </a:ext>
                </a:extLst>
              </a:tr>
              <a:tr h="270332">
                <a:tc>
                  <a:txBody>
                    <a:bodyPr/>
                    <a:lstStyle/>
                    <a:p>
                      <a:pPr fontAlgn="t"/>
                      <a:r>
                        <a:rPr lang="en-US" sz="1300" b="0" i="0">
                          <a:solidFill>
                            <a:srgbClr val="000000"/>
                          </a:solidFill>
                          <a:effectLst/>
                          <a:latin typeface="Arial" panose="020B0604020202020204" pitchFamily="34" charset="0"/>
                        </a:rPr>
                        <a:t>gcony2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100" dirty="0" smtClean="0"/>
                        <a:t>公共服务</a:t>
                      </a:r>
                      <a:r>
                        <a:rPr lang="en-US" altLang="zh-CN" sz="1100" dirty="0" smtClean="0"/>
                        <a:t>GDP </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-0.1979</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0.0600</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-0.3165</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-0.0794</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-3.30</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0.0012</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016029989"/>
                  </a:ext>
                </a:extLst>
              </a:tr>
              <a:tr h="270332">
                <a:tc>
                  <a:txBody>
                    <a:bodyPr/>
                    <a:lstStyle/>
                    <a:p>
                      <a:pPr fontAlgn="t"/>
                      <a:r>
                        <a:rPr lang="en-US" sz="1300" b="0" i="0">
                          <a:solidFill>
                            <a:srgbClr val="000000"/>
                          </a:solidFill>
                          <a:effectLst/>
                          <a:latin typeface="Arial" panose="020B0604020202020204" pitchFamily="34" charset="0"/>
                        </a:rPr>
                        <a:t>lblakp2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100" dirty="0" smtClean="0"/>
                        <a:t>黑市溢价</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-0.0269</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0.0115</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-0.0496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-0.0041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-2.33</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0.0211</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607486128"/>
                  </a:ext>
                </a:extLst>
              </a:tr>
              <a:tr h="270332">
                <a:tc>
                  <a:txBody>
                    <a:bodyPr/>
                    <a:lstStyle/>
                    <a:p>
                      <a:pPr fontAlgn="t"/>
                      <a:r>
                        <a:rPr lang="en-US" sz="1300" b="0" i="0">
                          <a:solidFill>
                            <a:srgbClr val="000000"/>
                          </a:solidFill>
                          <a:effectLst/>
                          <a:latin typeface="Arial" panose="020B0604020202020204" pitchFamily="34" charset="0"/>
                        </a:rPr>
                        <a:t>pol2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100" kern="1200" dirty="0" smtClean="0">
                          <a:solidFill>
                            <a:schemeClr val="tx1"/>
                          </a:solidFill>
                          <a:effectLst/>
                          <a:latin typeface="+mn-lt"/>
                          <a:ea typeface="+mn-ea"/>
                          <a:cs typeface="+mn-cs"/>
                        </a:rPr>
                        <a:t>政治不稳定性</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dirty="0">
                          <a:solidFill>
                            <a:srgbClr val="000000"/>
                          </a:solidFill>
                          <a:effectLst/>
                          <a:latin typeface="Arial" panose="020B0604020202020204" pitchFamily="34" charset="0"/>
                        </a:rPr>
                        <a:t>-0.0269</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0.0107</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-0.0480</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-0.0058</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-2.52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300" b="0" i="0">
                          <a:solidFill>
                            <a:srgbClr val="000000"/>
                          </a:solidFill>
                          <a:effectLst/>
                          <a:latin typeface="Arial" panose="020B0604020202020204" pitchFamily="34" charset="0"/>
                        </a:rPr>
                        <a:t>0.0127</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063749879"/>
                  </a:ext>
                </a:extLst>
              </a:tr>
              <a:tr h="270332">
                <a:tc>
                  <a:txBody>
                    <a:bodyPr/>
                    <a:lstStyle/>
                    <a:p>
                      <a:pPr fontAlgn="t"/>
                      <a:r>
                        <a:rPr lang="en-US" sz="1300" b="0" i="0">
                          <a:solidFill>
                            <a:srgbClr val="000000"/>
                          </a:solidFill>
                          <a:effectLst/>
                          <a:latin typeface="Arial" panose="020B0604020202020204" pitchFamily="34" charset="0"/>
                        </a:rPr>
                        <a:t>ttrad2</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zh-CN" altLang="en-US" sz="1100" kern="1200" dirty="0" smtClean="0">
                          <a:solidFill>
                            <a:schemeClr val="tx1"/>
                          </a:solidFill>
                          <a:effectLst/>
                          <a:latin typeface="+mn-lt"/>
                          <a:ea typeface="+mn-ea"/>
                          <a:cs typeface="+mn-cs"/>
                        </a:rPr>
                        <a:t>贸易增长率</a:t>
                      </a:r>
                      <a:endParaRPr lang="en-US" sz="1100" b="0" i="0" dirty="0">
                        <a:solidFill>
                          <a:srgbClr val="000000"/>
                        </a:solidFill>
                        <a:effectLst/>
                        <a:latin typeface="Arial" panose="020B0604020202020204" pitchFamily="34" charset="0"/>
                      </a:endParaRP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300" b="0" i="0" dirty="0">
                          <a:solidFill>
                            <a:srgbClr val="000000"/>
                          </a:solidFill>
                          <a:effectLst/>
                          <a:latin typeface="Arial" panose="020B0604020202020204" pitchFamily="34" charset="0"/>
                        </a:rPr>
                        <a:t>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300" b="0" i="0" dirty="0">
                          <a:solidFill>
                            <a:srgbClr val="000000"/>
                          </a:solidFill>
                          <a:effectLst/>
                          <a:latin typeface="Arial" panose="020B0604020202020204" pitchFamily="34" charset="0"/>
                        </a:rPr>
                        <a:t>0.1176</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300" b="0" i="0">
                          <a:solidFill>
                            <a:srgbClr val="000000"/>
                          </a:solidFill>
                          <a:effectLst/>
                          <a:latin typeface="Arial" panose="020B0604020202020204" pitchFamily="34" charset="0"/>
                        </a:rPr>
                        <a:t>0.0574</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300" b="0" i="0">
                          <a:solidFill>
                            <a:srgbClr val="000000"/>
                          </a:solidFill>
                          <a:effectLst/>
                          <a:latin typeface="Arial" panose="020B0604020202020204" pitchFamily="34" charset="0"/>
                        </a:rPr>
                        <a:t>0.0041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300" b="0" i="0">
                          <a:solidFill>
                            <a:srgbClr val="000000"/>
                          </a:solidFill>
                          <a:effectLst/>
                          <a:latin typeface="Arial" panose="020B0604020202020204" pitchFamily="34" charset="0"/>
                        </a:rPr>
                        <a:t>0.2311</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300" b="0" i="0">
                          <a:solidFill>
                            <a:srgbClr val="000000"/>
                          </a:solidFill>
                          <a:effectLst/>
                          <a:latin typeface="Arial" panose="020B0604020202020204" pitchFamily="34" charset="0"/>
                        </a:rPr>
                        <a:t>2.05</a:t>
                      </a:r>
                    </a:p>
                  </a:txBody>
                  <a:tcPr marL="34837" marR="34837" marT="34837" marB="3483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300" b="0" i="0" dirty="0">
                          <a:solidFill>
                            <a:srgbClr val="000000"/>
                          </a:solidFill>
                          <a:effectLst/>
                          <a:latin typeface="Arial" panose="020B0604020202020204" pitchFamily="34" charset="0"/>
                        </a:rPr>
                        <a:t>0.0424</a:t>
                      </a:r>
                    </a:p>
                  </a:txBody>
                  <a:tcPr marL="34837" marR="34837" marT="34837" marB="3483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165242541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71542693"/>
              </p:ext>
            </p:extLst>
          </p:nvPr>
        </p:nvGraphicFramePr>
        <p:xfrm>
          <a:off x="322447" y="912582"/>
          <a:ext cx="3119979" cy="1198388"/>
        </p:xfrm>
        <a:graphic>
          <a:graphicData uri="http://schemas.openxmlformats.org/drawingml/2006/table">
            <a:tbl>
              <a:tblPr/>
              <a:tblGrid>
                <a:gridCol w="2443587">
                  <a:extLst>
                    <a:ext uri="{9D8B030D-6E8A-4147-A177-3AD203B41FA5}">
                      <a16:colId xmlns:a16="http://schemas.microsoft.com/office/drawing/2014/main" xmlns="" val="2677445295"/>
                    </a:ext>
                  </a:extLst>
                </a:gridCol>
                <a:gridCol w="676392">
                  <a:extLst>
                    <a:ext uri="{9D8B030D-6E8A-4147-A177-3AD203B41FA5}">
                      <a16:colId xmlns:a16="http://schemas.microsoft.com/office/drawing/2014/main" xmlns="" val="4037573061"/>
                    </a:ext>
                  </a:extLst>
                </a:gridCol>
              </a:tblGrid>
              <a:tr h="311645">
                <a:tc gridSpan="2">
                  <a:txBody>
                    <a:bodyPr/>
                    <a:lstStyle/>
                    <a:p>
                      <a:pPr fontAlgn="t"/>
                      <a:r>
                        <a:rPr lang="en-US" sz="1400" b="0" i="0" dirty="0">
                          <a:solidFill>
                            <a:srgbClr val="000000"/>
                          </a:solidFill>
                          <a:effectLst/>
                          <a:latin typeface="Arial" panose="020B0604020202020204" pitchFamily="34" charset="0"/>
                        </a:rPr>
                        <a:t>Quantile Level and Objective Function</a:t>
                      </a:r>
                    </a:p>
                  </a:txBody>
                  <a:tcPr marL="37577" marR="37577" marT="37577" marB="37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extLst>
                  <a:ext uri="{0D108BD9-81ED-4DB2-BD59-A6C34878D82A}">
                    <a16:rowId xmlns:a16="http://schemas.microsoft.com/office/drawing/2014/main" xmlns="" val="937993804"/>
                  </a:ext>
                </a:extLst>
              </a:tr>
              <a:tr h="295581">
                <a:tc>
                  <a:txBody>
                    <a:bodyPr/>
                    <a:lstStyle/>
                    <a:p>
                      <a:pPr fontAlgn="t"/>
                      <a:r>
                        <a:rPr lang="en-US" sz="1400" b="0" i="0">
                          <a:solidFill>
                            <a:srgbClr val="000000"/>
                          </a:solidFill>
                          <a:effectLst/>
                          <a:latin typeface="Arial" panose="020B0604020202020204" pitchFamily="34" charset="0"/>
                        </a:rPr>
                        <a:t>Quantile Level</a:t>
                      </a:r>
                    </a:p>
                  </a:txBody>
                  <a:tcPr marL="37577" marR="37577" marT="37577" marB="37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0.1</a:t>
                      </a:r>
                    </a:p>
                  </a:txBody>
                  <a:tcPr marL="37577" marR="37577" marT="37577" marB="37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437091988"/>
                  </a:ext>
                </a:extLst>
              </a:tr>
              <a:tr h="295581">
                <a:tc>
                  <a:txBody>
                    <a:bodyPr/>
                    <a:lstStyle/>
                    <a:p>
                      <a:pPr fontAlgn="t"/>
                      <a:r>
                        <a:rPr lang="en-US" sz="1400" b="0" i="0">
                          <a:solidFill>
                            <a:srgbClr val="000000"/>
                          </a:solidFill>
                          <a:effectLst/>
                          <a:latin typeface="Arial" panose="020B0604020202020204" pitchFamily="34" charset="0"/>
                        </a:rPr>
                        <a:t>Objective Function</a:t>
                      </a:r>
                    </a:p>
                  </a:txBody>
                  <a:tcPr marL="37577" marR="37577" marT="37577" marB="37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0.4025</a:t>
                      </a:r>
                    </a:p>
                  </a:txBody>
                  <a:tcPr marL="37577" marR="37577" marT="37577" marB="37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091076196"/>
                  </a:ext>
                </a:extLst>
              </a:tr>
              <a:tr h="295581">
                <a:tc>
                  <a:txBody>
                    <a:bodyPr/>
                    <a:lstStyle/>
                    <a:p>
                      <a:pPr fontAlgn="t"/>
                      <a:r>
                        <a:rPr lang="en-US" sz="1400" b="0" i="0">
                          <a:solidFill>
                            <a:srgbClr val="000000"/>
                          </a:solidFill>
                          <a:effectLst/>
                          <a:latin typeface="Arial" panose="020B0604020202020204" pitchFamily="34" charset="0"/>
                        </a:rPr>
                        <a:t>Predicted Value at Mean</a:t>
                      </a:r>
                    </a:p>
                  </a:txBody>
                  <a:tcPr marL="37577" marR="37577" marT="37577" marB="3757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400" b="0" i="0" dirty="0">
                          <a:solidFill>
                            <a:srgbClr val="000000"/>
                          </a:solidFill>
                          <a:effectLst/>
                          <a:latin typeface="Arial" panose="020B0604020202020204" pitchFamily="34" charset="0"/>
                        </a:rPr>
                        <a:t>0.0001</a:t>
                      </a:r>
                    </a:p>
                  </a:txBody>
                  <a:tcPr marL="37577" marR="37577" marT="37577" marB="3757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1384793501"/>
                  </a:ext>
                </a:extLst>
              </a:tr>
            </a:tbl>
          </a:graphicData>
        </a:graphic>
      </p:graphicFrame>
      <p:sp>
        <p:nvSpPr>
          <p:cNvPr id="6" name="Rounded Rectangular Callout 5"/>
          <p:cNvSpPr/>
          <p:nvPr/>
        </p:nvSpPr>
        <p:spPr>
          <a:xfrm>
            <a:off x="3918284" y="1087959"/>
            <a:ext cx="1770248" cy="667541"/>
          </a:xfrm>
          <a:prstGeom prst="wedgeRoundRectCallout">
            <a:avLst>
              <a:gd name="adj1" fmla="val -77526"/>
              <a:gd name="adj2" fmla="val -1148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solidFill>
                  <a:schemeClr val="bg1"/>
                </a:solidFill>
              </a:rPr>
              <a:t>0.1</a:t>
            </a:r>
            <a:r>
              <a:rPr lang="zh-CN" altLang="en-US" sz="2400" dirty="0" smtClean="0">
                <a:solidFill>
                  <a:schemeClr val="bg1"/>
                </a:solidFill>
              </a:rPr>
              <a:t>分位数</a:t>
            </a:r>
            <a:endParaRPr lang="en-US" sz="2400" dirty="0">
              <a:solidFill>
                <a:schemeClr val="bg1"/>
              </a:solidFill>
            </a:endParaRPr>
          </a:p>
        </p:txBody>
      </p:sp>
      <p:sp>
        <p:nvSpPr>
          <p:cNvPr id="7" name="Rounded Rectangular Callout 6"/>
          <p:cNvSpPr/>
          <p:nvPr/>
        </p:nvSpPr>
        <p:spPr>
          <a:xfrm>
            <a:off x="161488" y="2789293"/>
            <a:ext cx="1734690" cy="1253318"/>
          </a:xfrm>
          <a:prstGeom prst="wedgeRoundRectCallout">
            <a:avLst>
              <a:gd name="adj1" fmla="val 57578"/>
              <a:gd name="adj2" fmla="val -670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dirty="0" smtClean="0">
                <a:solidFill>
                  <a:schemeClr val="bg1"/>
                </a:solidFill>
              </a:rPr>
              <a:t>与国家</a:t>
            </a:r>
            <a:r>
              <a:rPr lang="en-US" altLang="zh-CN" sz="2400" dirty="0" smtClean="0">
                <a:solidFill>
                  <a:schemeClr val="bg1"/>
                </a:solidFill>
              </a:rPr>
              <a:t>GDP</a:t>
            </a:r>
            <a:r>
              <a:rPr lang="zh-CN" altLang="en-US" sz="2400" dirty="0" smtClean="0">
                <a:solidFill>
                  <a:schemeClr val="bg1"/>
                </a:solidFill>
              </a:rPr>
              <a:t>增长关系</a:t>
            </a:r>
            <a:endParaRPr lang="en-US" sz="2400" dirty="0">
              <a:solidFill>
                <a:schemeClr val="bg1"/>
              </a:solidFill>
            </a:endParaRPr>
          </a:p>
        </p:txBody>
      </p:sp>
    </p:spTree>
    <p:extLst>
      <p:ext uri="{BB962C8B-B14F-4D97-AF65-F5344CB8AC3E}">
        <p14:creationId xmlns:p14="http://schemas.microsoft.com/office/powerpoint/2010/main" val="271711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b="1" dirty="0"/>
              <a:t>结果：每个因素变化一个单位在不同分位数上对</a:t>
            </a:r>
            <a:r>
              <a:rPr lang="zh-CN" altLang="en-US" sz="3200" dirty="0"/>
              <a:t>国民生产总值人均年度变化</a:t>
            </a:r>
            <a:r>
              <a:rPr lang="zh-CN" altLang="en-US" sz="3200" b="1" dirty="0"/>
              <a:t>的影响</a:t>
            </a:r>
            <a:endParaRPr lang="en-US" sz="3200" dirty="0"/>
          </a:p>
        </p:txBody>
      </p:sp>
      <p:sp>
        <p:nvSpPr>
          <p:cNvPr id="3" name="Slide Number Placeholder 2"/>
          <p:cNvSpPr>
            <a:spLocks noGrp="1"/>
          </p:cNvSpPr>
          <p:nvPr>
            <p:ph type="sldNum" sz="quarter" idx="12"/>
          </p:nvPr>
        </p:nvSpPr>
        <p:spPr/>
        <p:txBody>
          <a:bodyPr/>
          <a:lstStyle/>
          <a:p>
            <a:fld id="{6B6FFC99-5D42-9C46-8C24-A3E6A75CD3D4}" type="slidenum">
              <a:rPr lang="en-US" smtClean="0"/>
              <a:t>44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385" y="1368625"/>
            <a:ext cx="6715651" cy="5036738"/>
          </a:xfrm>
          <a:prstGeom prst="rect">
            <a:avLst/>
          </a:prstGeom>
        </p:spPr>
      </p:pic>
      <p:sp>
        <p:nvSpPr>
          <p:cNvPr id="5" name="Rounded Rectangular Callout 4"/>
          <p:cNvSpPr/>
          <p:nvPr/>
        </p:nvSpPr>
        <p:spPr>
          <a:xfrm>
            <a:off x="173252" y="1522345"/>
            <a:ext cx="1861687" cy="1490362"/>
          </a:xfrm>
          <a:prstGeom prst="wedgeRoundRectCallout">
            <a:avLst>
              <a:gd name="adj1" fmla="val 80504"/>
              <a:gd name="adj2" fmla="val -612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400" dirty="0" smtClean="0">
                <a:solidFill>
                  <a:schemeClr val="bg1"/>
                </a:solidFill>
              </a:rPr>
              <a:t>如果呈</a:t>
            </a:r>
            <a:r>
              <a:rPr lang="en-US" altLang="zh-CN" sz="2400" dirty="0" smtClean="0">
                <a:solidFill>
                  <a:schemeClr val="bg1"/>
                </a:solidFill>
              </a:rPr>
              <a:t>45</a:t>
            </a:r>
            <a:r>
              <a:rPr lang="zh-CN" altLang="en-US" sz="2400" dirty="0" smtClean="0">
                <a:solidFill>
                  <a:schemeClr val="bg1"/>
                </a:solidFill>
              </a:rPr>
              <a:t>度角直线则数据正态分布</a:t>
            </a:r>
            <a:endParaRPr lang="en-US" sz="2400" dirty="0">
              <a:solidFill>
                <a:schemeClr val="bg1"/>
              </a:solidFill>
            </a:endParaRPr>
          </a:p>
        </p:txBody>
      </p:sp>
      <p:sp>
        <p:nvSpPr>
          <p:cNvPr id="6" name="Rounded Rectangular Callout 5"/>
          <p:cNvSpPr/>
          <p:nvPr/>
        </p:nvSpPr>
        <p:spPr>
          <a:xfrm>
            <a:off x="173251" y="3117414"/>
            <a:ext cx="1861687" cy="1490362"/>
          </a:xfrm>
          <a:prstGeom prst="wedgeRoundRectCallout">
            <a:avLst>
              <a:gd name="adj1" fmla="val 130138"/>
              <a:gd name="adj2" fmla="val -6941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solidFill>
                  <a:schemeClr val="bg1"/>
                </a:solidFill>
              </a:rPr>
              <a:t>GDP</a:t>
            </a:r>
            <a:r>
              <a:rPr lang="zh-CN" altLang="en-US" sz="2400" dirty="0" smtClean="0">
                <a:solidFill>
                  <a:schemeClr val="bg1"/>
                </a:solidFill>
              </a:rPr>
              <a:t>在</a:t>
            </a:r>
            <a:r>
              <a:rPr lang="en-US" altLang="zh-CN" sz="2400" dirty="0" smtClean="0">
                <a:solidFill>
                  <a:schemeClr val="bg1"/>
                </a:solidFill>
              </a:rPr>
              <a:t>0.3</a:t>
            </a:r>
            <a:r>
              <a:rPr lang="zh-CN" altLang="en-US" sz="2400" dirty="0" smtClean="0">
                <a:solidFill>
                  <a:schemeClr val="bg1"/>
                </a:solidFill>
              </a:rPr>
              <a:t>分位数为</a:t>
            </a:r>
            <a:r>
              <a:rPr lang="en-US" altLang="zh-CN" sz="2400" dirty="0" smtClean="0">
                <a:solidFill>
                  <a:schemeClr val="bg1"/>
                </a:solidFill>
              </a:rPr>
              <a:t>0</a:t>
            </a:r>
            <a:endParaRPr lang="en-US" sz="2400" dirty="0">
              <a:solidFill>
                <a:schemeClr val="bg1"/>
              </a:solidFill>
            </a:endParaRPr>
          </a:p>
        </p:txBody>
      </p:sp>
      <p:sp>
        <p:nvSpPr>
          <p:cNvPr id="7" name="Rounded Rectangular Callout 6"/>
          <p:cNvSpPr/>
          <p:nvPr/>
        </p:nvSpPr>
        <p:spPr>
          <a:xfrm>
            <a:off x="170440" y="4865988"/>
            <a:ext cx="1861687" cy="1490362"/>
          </a:xfrm>
          <a:prstGeom prst="wedgeRoundRectCallout">
            <a:avLst>
              <a:gd name="adj1" fmla="val 165295"/>
              <a:gd name="adj2" fmla="val -17468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solidFill>
                  <a:schemeClr val="bg1"/>
                </a:solidFill>
              </a:rPr>
              <a:t>GDP</a:t>
            </a:r>
            <a:r>
              <a:rPr lang="zh-CN" altLang="en-US" sz="2400" dirty="0" smtClean="0">
                <a:solidFill>
                  <a:schemeClr val="bg1"/>
                </a:solidFill>
              </a:rPr>
              <a:t>中位数为</a:t>
            </a:r>
            <a:r>
              <a:rPr lang="en-US" altLang="zh-CN" sz="2400" dirty="0" smtClean="0">
                <a:solidFill>
                  <a:schemeClr val="bg1"/>
                </a:solidFill>
              </a:rPr>
              <a:t>-0.05</a:t>
            </a:r>
            <a:endParaRPr lang="en-US" sz="2400" dirty="0">
              <a:solidFill>
                <a:schemeClr val="bg1"/>
              </a:solidFill>
            </a:endParaRPr>
          </a:p>
        </p:txBody>
      </p:sp>
    </p:spTree>
    <p:extLst>
      <p:ext uri="{BB962C8B-B14F-4D97-AF65-F5344CB8AC3E}">
        <p14:creationId xmlns:p14="http://schemas.microsoft.com/office/powerpoint/2010/main" val="3137352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b="1" dirty="0"/>
              <a:t>结果：每个因素变化一个单位在不同分位数上对</a:t>
            </a:r>
            <a:r>
              <a:rPr lang="zh-CN" altLang="en-US" sz="3200" dirty="0"/>
              <a:t>国民生产总值人均年度变化</a:t>
            </a:r>
            <a:r>
              <a:rPr lang="zh-CN" altLang="en-US" sz="3200" b="1" dirty="0"/>
              <a:t>的影响</a:t>
            </a:r>
            <a:endParaRPr lang="en-US" sz="3200" dirty="0"/>
          </a:p>
        </p:txBody>
      </p:sp>
      <p:sp>
        <p:nvSpPr>
          <p:cNvPr id="3" name="Slide Number Placeholder 2"/>
          <p:cNvSpPr>
            <a:spLocks noGrp="1"/>
          </p:cNvSpPr>
          <p:nvPr>
            <p:ph type="sldNum" sz="quarter" idx="12"/>
          </p:nvPr>
        </p:nvSpPr>
        <p:spPr/>
        <p:txBody>
          <a:bodyPr/>
          <a:lstStyle/>
          <a:p>
            <a:fld id="{6B6FFC99-5D42-9C46-8C24-A3E6A75CD3D4}" type="slidenum">
              <a:rPr lang="en-US" smtClean="0"/>
              <a:t>45</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020" y="1550618"/>
            <a:ext cx="6407643" cy="4805732"/>
          </a:xfrm>
          <a:prstGeom prst="rect">
            <a:avLst/>
          </a:prstGeom>
        </p:spPr>
      </p:pic>
    </p:spTree>
    <p:extLst>
      <p:ext uri="{BB962C8B-B14F-4D97-AF65-F5344CB8AC3E}">
        <p14:creationId xmlns:p14="http://schemas.microsoft.com/office/powerpoint/2010/main" val="5904417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b="1" dirty="0"/>
              <a:t>结果：每个因素变化一个单位在不同分位数上</a:t>
            </a:r>
            <a:r>
              <a:rPr lang="zh-CN" altLang="en-US" sz="3200" b="1" dirty="0" smtClean="0"/>
              <a:t>对</a:t>
            </a:r>
            <a:r>
              <a:rPr lang="zh-CN" altLang="en-US" sz="3200" dirty="0"/>
              <a:t>国民生产总值人均年度变化</a:t>
            </a:r>
            <a:r>
              <a:rPr lang="zh-CN" altLang="en-US" sz="3200" b="1" dirty="0" smtClean="0"/>
              <a:t>的</a:t>
            </a:r>
            <a:r>
              <a:rPr lang="zh-CN" altLang="en-US" sz="3200" b="1" dirty="0"/>
              <a:t>影响</a:t>
            </a:r>
            <a:endParaRPr lang="en-US" sz="3200" dirty="0"/>
          </a:p>
        </p:txBody>
      </p:sp>
      <p:sp>
        <p:nvSpPr>
          <p:cNvPr id="3" name="Slide Number Placeholder 2"/>
          <p:cNvSpPr>
            <a:spLocks noGrp="1"/>
          </p:cNvSpPr>
          <p:nvPr>
            <p:ph type="sldNum" sz="quarter" idx="12"/>
          </p:nvPr>
        </p:nvSpPr>
        <p:spPr/>
        <p:txBody>
          <a:bodyPr/>
          <a:lstStyle/>
          <a:p>
            <a:fld id="{6B6FFC99-5D42-9C46-8C24-A3E6A75CD3D4}" type="slidenum">
              <a:rPr lang="en-US" smtClean="0"/>
              <a:t>46</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193" y="1600674"/>
            <a:ext cx="6475020" cy="4856265"/>
          </a:xfrm>
          <a:prstGeom prst="rect">
            <a:avLst/>
          </a:prstGeom>
        </p:spPr>
      </p:pic>
      <p:cxnSp>
        <p:nvCxnSpPr>
          <p:cNvPr id="6" name="Straight Connector 5"/>
          <p:cNvCxnSpPr/>
          <p:nvPr/>
        </p:nvCxnSpPr>
        <p:spPr>
          <a:xfrm flipV="1">
            <a:off x="1905802" y="3003082"/>
            <a:ext cx="2521819" cy="9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V="1">
            <a:off x="1905801" y="4628147"/>
            <a:ext cx="2521819" cy="9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5175183" y="4969844"/>
            <a:ext cx="2444817"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5175183" y="3134626"/>
            <a:ext cx="2444817"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84340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200" b="1" dirty="0"/>
              <a:t>结果：每个因素变化一个单位在不同分位数上对</a:t>
            </a:r>
            <a:r>
              <a:rPr lang="zh-CN" altLang="en-US" sz="3200" dirty="0"/>
              <a:t>国民生产总值人均年度变化</a:t>
            </a:r>
            <a:r>
              <a:rPr lang="zh-CN" altLang="en-US" sz="3200" b="1" dirty="0"/>
              <a:t>的影响</a:t>
            </a:r>
            <a:endParaRPr lang="en-US" sz="3200" dirty="0"/>
          </a:p>
        </p:txBody>
      </p:sp>
      <p:sp>
        <p:nvSpPr>
          <p:cNvPr id="3" name="Slide Number Placeholder 2"/>
          <p:cNvSpPr>
            <a:spLocks noGrp="1"/>
          </p:cNvSpPr>
          <p:nvPr>
            <p:ph type="sldNum" sz="quarter" idx="12"/>
          </p:nvPr>
        </p:nvSpPr>
        <p:spPr/>
        <p:txBody>
          <a:bodyPr/>
          <a:lstStyle/>
          <a:p>
            <a:fld id="{6B6FFC99-5D42-9C46-8C24-A3E6A75CD3D4}" type="slidenum">
              <a:rPr lang="en-US" smtClean="0"/>
              <a:t>47</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064" y="1600675"/>
            <a:ext cx="6618339" cy="4963754"/>
          </a:xfrm>
          <a:prstGeom prst="rect">
            <a:avLst/>
          </a:prstGeom>
        </p:spPr>
      </p:pic>
      <p:cxnSp>
        <p:nvCxnSpPr>
          <p:cNvPr id="5" name="Straight Connector 4"/>
          <p:cNvCxnSpPr/>
          <p:nvPr/>
        </p:nvCxnSpPr>
        <p:spPr>
          <a:xfrm flipV="1">
            <a:off x="1905801" y="3203608"/>
            <a:ext cx="2521819" cy="9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V="1">
            <a:off x="5024387" y="2876349"/>
            <a:ext cx="2521819" cy="9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59816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比较不同分位数上斜率是否相等</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教育</a:t>
            </a:r>
            <a:r>
              <a:rPr lang="en-US" altLang="zh-CN" dirty="0"/>
              <a:t>GDP</a:t>
            </a:r>
            <a:r>
              <a:rPr lang="zh-CN" altLang="en-US" dirty="0" smtClean="0"/>
              <a:t>在</a:t>
            </a:r>
            <a:r>
              <a:rPr lang="en-US" altLang="zh-CN" dirty="0" smtClean="0"/>
              <a:t>0.25</a:t>
            </a:r>
            <a:r>
              <a:rPr lang="zh-CN" altLang="en-US" dirty="0" smtClean="0"/>
              <a:t>和</a:t>
            </a:r>
            <a:r>
              <a:rPr lang="en-US" altLang="zh-CN" dirty="0" smtClean="0"/>
              <a:t>0.75</a:t>
            </a:r>
            <a:r>
              <a:rPr lang="zh-CN" altLang="en-US" dirty="0" smtClean="0"/>
              <a:t>分位数上对国家</a:t>
            </a:r>
            <a:r>
              <a:rPr lang="en-US" altLang="zh-CN" dirty="0" smtClean="0"/>
              <a:t>GDP</a:t>
            </a:r>
            <a:r>
              <a:rPr lang="zh-CN" altLang="en-US" dirty="0" smtClean="0"/>
              <a:t>的影响一样吗？</a:t>
            </a:r>
            <a:endParaRPr lang="en-US" altLang="zh-CN" dirty="0" smtClean="0"/>
          </a:p>
          <a:p>
            <a:r>
              <a:rPr lang="zh-CN" altLang="en-US" dirty="0"/>
              <a:t>政治</a:t>
            </a:r>
            <a:r>
              <a:rPr lang="zh-CN" altLang="en-US" dirty="0" smtClean="0"/>
              <a:t>上不稳定度在</a:t>
            </a:r>
            <a:r>
              <a:rPr lang="en-US" altLang="zh-CN" dirty="0" smtClean="0"/>
              <a:t>0.25</a:t>
            </a:r>
            <a:r>
              <a:rPr lang="zh-CN" altLang="en-US" dirty="0"/>
              <a:t>和</a:t>
            </a:r>
            <a:r>
              <a:rPr lang="en-US" altLang="zh-CN" dirty="0"/>
              <a:t>0.75</a:t>
            </a:r>
            <a:r>
              <a:rPr lang="zh-CN" altLang="en-US" dirty="0"/>
              <a:t>分位数</a:t>
            </a:r>
            <a:r>
              <a:rPr lang="zh-CN" altLang="en-US" dirty="0" smtClean="0"/>
              <a:t>上对</a:t>
            </a:r>
            <a:r>
              <a:rPr lang="zh-CN" altLang="en-US" dirty="0"/>
              <a:t>国家</a:t>
            </a:r>
            <a:r>
              <a:rPr lang="en-US" altLang="zh-CN" dirty="0"/>
              <a:t>GDP</a:t>
            </a:r>
            <a:r>
              <a:rPr lang="zh-CN" altLang="en-US" dirty="0"/>
              <a:t>的影响一样吗？</a:t>
            </a:r>
            <a:endParaRPr lang="en-US" altLang="zh-CN" dirty="0"/>
          </a:p>
          <a:p>
            <a:endParaRPr lang="en-US" altLang="zh-CN" dirty="0" smtClean="0"/>
          </a:p>
          <a:p>
            <a:pPr marL="0" indent="0">
              <a:buNone/>
            </a:pPr>
            <a:r>
              <a:rPr lang="en-US" b="1" dirty="0" err="1" smtClean="0"/>
              <a:t>proc</a:t>
            </a:r>
            <a:r>
              <a:rPr lang="en-US" dirty="0" smtClean="0"/>
              <a:t> </a:t>
            </a:r>
            <a:r>
              <a:rPr lang="en-US" b="1" dirty="0" err="1"/>
              <a:t>quantreg</a:t>
            </a:r>
            <a:r>
              <a:rPr lang="en-US" dirty="0"/>
              <a:t> data=growth ci=resampling</a:t>
            </a:r>
          </a:p>
          <a:p>
            <a:pPr marL="0" indent="0">
              <a:buNone/>
            </a:pPr>
            <a:r>
              <a:rPr lang="en-US" dirty="0"/>
              <a:t>                plots=(</a:t>
            </a:r>
            <a:r>
              <a:rPr lang="en-US" dirty="0" err="1"/>
              <a:t>rdplot</a:t>
            </a:r>
            <a:r>
              <a:rPr lang="en-US" dirty="0"/>
              <a:t> </a:t>
            </a:r>
            <a:r>
              <a:rPr lang="en-US" dirty="0" err="1"/>
              <a:t>ddplot</a:t>
            </a:r>
            <a:r>
              <a:rPr lang="en-US" dirty="0"/>
              <a:t> </a:t>
            </a:r>
            <a:r>
              <a:rPr lang="en-US" dirty="0" err="1"/>
              <a:t>reshistogram</a:t>
            </a:r>
            <a:r>
              <a:rPr lang="en-US" dirty="0"/>
              <a:t>);</a:t>
            </a:r>
          </a:p>
          <a:p>
            <a:pPr marL="0" indent="0">
              <a:buNone/>
            </a:pPr>
            <a:r>
              <a:rPr lang="en-US" dirty="0"/>
              <a:t>   model GDP = lgdp2 mse2 fse2 fhe2 mhe2 lexp2</a:t>
            </a:r>
          </a:p>
          <a:p>
            <a:pPr marL="0" indent="0">
              <a:buNone/>
            </a:pPr>
            <a:r>
              <a:rPr lang="en-US" dirty="0"/>
              <a:t>               lintr2 gedy2 Iy2 gcony2 lblakp2 pol2 ttrad2</a:t>
            </a:r>
          </a:p>
          <a:p>
            <a:pPr marL="0" indent="0">
              <a:buNone/>
            </a:pPr>
            <a:r>
              <a:rPr lang="en-US" dirty="0"/>
              <a:t>               / quantile=</a:t>
            </a:r>
            <a:r>
              <a:rPr lang="en-US" b="1" dirty="0"/>
              <a:t>.25</a:t>
            </a:r>
            <a:r>
              <a:rPr lang="en-US" dirty="0"/>
              <a:t> </a:t>
            </a:r>
            <a:r>
              <a:rPr lang="en-US" b="1" dirty="0"/>
              <a:t>.75</a:t>
            </a:r>
            <a:r>
              <a:rPr lang="en-US" dirty="0"/>
              <a:t> </a:t>
            </a:r>
            <a:r>
              <a:rPr lang="en-US" dirty="0" smtClean="0"/>
              <a:t>;</a:t>
            </a:r>
            <a:endParaRPr lang="en-US" dirty="0"/>
          </a:p>
          <a:p>
            <a:pPr marL="0" indent="0">
              <a:buNone/>
            </a:pPr>
            <a:r>
              <a:rPr lang="en-US" dirty="0" smtClean="0"/>
              <a:t>   </a:t>
            </a:r>
            <a:r>
              <a:rPr lang="en-US" dirty="0" err="1" smtClean="0"/>
              <a:t>test_eduGDP</a:t>
            </a:r>
            <a:r>
              <a:rPr lang="en-US" dirty="0"/>
              <a:t>: test gedy2 /</a:t>
            </a:r>
            <a:r>
              <a:rPr lang="en-US" dirty="0" err="1"/>
              <a:t>qinteract</a:t>
            </a:r>
            <a:r>
              <a:rPr lang="en-US" dirty="0"/>
              <a:t> </a:t>
            </a:r>
            <a:r>
              <a:rPr lang="en-US" dirty="0" err="1"/>
              <a:t>lr</a:t>
            </a:r>
            <a:r>
              <a:rPr lang="en-US" dirty="0"/>
              <a:t> </a:t>
            </a:r>
            <a:r>
              <a:rPr lang="en-US" dirty="0" err="1"/>
              <a:t>wald</a:t>
            </a:r>
            <a:r>
              <a:rPr lang="en-US" dirty="0"/>
              <a:t>;</a:t>
            </a:r>
          </a:p>
          <a:p>
            <a:pPr marL="0" indent="0">
              <a:buNone/>
            </a:pPr>
            <a:r>
              <a:rPr lang="en-US" dirty="0"/>
              <a:t>   </a:t>
            </a:r>
            <a:r>
              <a:rPr lang="en-US" dirty="0" err="1"/>
              <a:t>test_political_instabality</a:t>
            </a:r>
            <a:r>
              <a:rPr lang="en-US" dirty="0"/>
              <a:t>: test pol2 /</a:t>
            </a:r>
            <a:r>
              <a:rPr lang="en-US" dirty="0" err="1"/>
              <a:t>qinteract</a:t>
            </a:r>
            <a:r>
              <a:rPr lang="en-US" dirty="0"/>
              <a:t> </a:t>
            </a:r>
            <a:r>
              <a:rPr lang="en-US" dirty="0" err="1"/>
              <a:t>lr</a:t>
            </a:r>
            <a:r>
              <a:rPr lang="en-US" dirty="0"/>
              <a:t> </a:t>
            </a:r>
            <a:r>
              <a:rPr lang="en-US" dirty="0" err="1"/>
              <a:t>wald</a:t>
            </a:r>
            <a:r>
              <a:rPr lang="en-US" dirty="0"/>
              <a:t>;</a:t>
            </a:r>
          </a:p>
          <a:p>
            <a:pPr marL="0" indent="0">
              <a:buNone/>
            </a:pPr>
            <a:r>
              <a:rPr lang="en-US" b="1" dirty="0"/>
              <a:t>run</a:t>
            </a:r>
            <a:r>
              <a:rPr lang="en-US" dirty="0"/>
              <a:t>;</a:t>
            </a:r>
            <a:endParaRPr lang="en-US" dirty="0" smtClean="0"/>
          </a:p>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48</a:t>
            </a:fld>
            <a:endParaRPr lang="en-US"/>
          </a:p>
        </p:txBody>
      </p:sp>
    </p:spTree>
    <p:extLst>
      <p:ext uri="{BB962C8B-B14F-4D97-AF65-F5344CB8AC3E}">
        <p14:creationId xmlns:p14="http://schemas.microsoft.com/office/powerpoint/2010/main" val="25737708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比较不同分位数上斜率是否相等</a:t>
            </a:r>
            <a:endParaRPr lang="en-US" dirty="0"/>
          </a:p>
        </p:txBody>
      </p:sp>
      <p:sp>
        <p:nvSpPr>
          <p:cNvPr id="3" name="Content Placeholder 2"/>
          <p:cNvSpPr>
            <a:spLocks noGrp="1"/>
          </p:cNvSpPr>
          <p:nvPr>
            <p:ph idx="1"/>
          </p:nvPr>
        </p:nvSpPr>
        <p:spPr>
          <a:xfrm>
            <a:off x="457200" y="1600200"/>
            <a:ext cx="8229600" cy="1825611"/>
          </a:xfrm>
        </p:spPr>
        <p:txBody>
          <a:bodyPr>
            <a:normAutofit fontScale="92500" lnSpcReduction="20000"/>
          </a:bodyPr>
          <a:lstStyle/>
          <a:p>
            <a:r>
              <a:rPr lang="zh-CN" altLang="en-US" dirty="0"/>
              <a:t>卡</a:t>
            </a:r>
            <a:r>
              <a:rPr lang="zh-CN" altLang="en-US" dirty="0" smtClean="0"/>
              <a:t>方检验结果显示教育</a:t>
            </a:r>
            <a:r>
              <a:rPr lang="en-US" altLang="zh-CN" dirty="0" smtClean="0"/>
              <a:t>GDP</a:t>
            </a:r>
            <a:r>
              <a:rPr lang="zh-CN" altLang="en-US" dirty="0" smtClean="0"/>
              <a:t>在</a:t>
            </a:r>
            <a:r>
              <a:rPr lang="en-US" altLang="zh-CN" dirty="0" smtClean="0"/>
              <a:t>0.25</a:t>
            </a:r>
            <a:r>
              <a:rPr lang="zh-CN" altLang="en-US" dirty="0" smtClean="0"/>
              <a:t>和</a:t>
            </a:r>
            <a:r>
              <a:rPr lang="en-US" altLang="zh-CN" dirty="0" smtClean="0"/>
              <a:t>0.75</a:t>
            </a:r>
            <a:r>
              <a:rPr lang="zh-CN" altLang="en-US" dirty="0" smtClean="0"/>
              <a:t>分位数上对国家</a:t>
            </a:r>
            <a:r>
              <a:rPr lang="en-US" altLang="zh-CN" dirty="0" smtClean="0"/>
              <a:t>GDP</a:t>
            </a:r>
            <a:r>
              <a:rPr lang="zh-CN" altLang="en-US" dirty="0" smtClean="0"/>
              <a:t>的影响是不同的。</a:t>
            </a:r>
            <a:endParaRPr lang="en-US" altLang="zh-CN" dirty="0" smtClean="0"/>
          </a:p>
          <a:p>
            <a:r>
              <a:rPr lang="zh-CN" altLang="en-US" dirty="0" smtClean="0"/>
              <a:t>但政治上不稳定度在</a:t>
            </a:r>
            <a:r>
              <a:rPr lang="en-US" altLang="zh-CN" dirty="0"/>
              <a:t>0.25</a:t>
            </a:r>
            <a:r>
              <a:rPr lang="zh-CN" altLang="en-US" dirty="0"/>
              <a:t>和</a:t>
            </a:r>
            <a:r>
              <a:rPr lang="en-US" altLang="zh-CN" dirty="0" smtClean="0"/>
              <a:t>0.75</a:t>
            </a:r>
            <a:r>
              <a:rPr lang="zh-CN" altLang="en-US" dirty="0"/>
              <a:t>分位数上对国家</a:t>
            </a:r>
            <a:r>
              <a:rPr lang="en-US" altLang="zh-CN" dirty="0"/>
              <a:t>GDP</a:t>
            </a:r>
            <a:r>
              <a:rPr lang="zh-CN" altLang="en-US" dirty="0"/>
              <a:t>的影</a:t>
            </a:r>
            <a:r>
              <a:rPr lang="zh-CN" altLang="en-US" dirty="0" smtClean="0"/>
              <a:t>响相同</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49</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596831952"/>
              </p:ext>
            </p:extLst>
          </p:nvPr>
        </p:nvGraphicFramePr>
        <p:xfrm>
          <a:off x="914401" y="3223753"/>
          <a:ext cx="3268208" cy="2249724"/>
        </p:xfrm>
        <a:graphic>
          <a:graphicData uri="http://schemas.openxmlformats.org/drawingml/2006/table">
            <a:tbl>
              <a:tblPr/>
              <a:tblGrid>
                <a:gridCol w="1032390">
                  <a:extLst>
                    <a:ext uri="{9D8B030D-6E8A-4147-A177-3AD203B41FA5}">
                      <a16:colId xmlns:a16="http://schemas.microsoft.com/office/drawing/2014/main" xmlns="" val="3052628936"/>
                    </a:ext>
                  </a:extLst>
                </a:gridCol>
                <a:gridCol w="534499">
                  <a:extLst>
                    <a:ext uri="{9D8B030D-6E8A-4147-A177-3AD203B41FA5}">
                      <a16:colId xmlns:a16="http://schemas.microsoft.com/office/drawing/2014/main" xmlns="" val="2143388562"/>
                    </a:ext>
                  </a:extLst>
                </a:gridCol>
                <a:gridCol w="1701319">
                  <a:extLst>
                    <a:ext uri="{9D8B030D-6E8A-4147-A177-3AD203B41FA5}">
                      <a16:colId xmlns:a16="http://schemas.microsoft.com/office/drawing/2014/main" xmlns="" val="2453308875"/>
                    </a:ext>
                  </a:extLst>
                </a:gridCol>
              </a:tblGrid>
              <a:tr h="1058748">
                <a:tc gridSpan="3">
                  <a:txBody>
                    <a:bodyPr/>
                    <a:lstStyle/>
                    <a:p>
                      <a:pPr fontAlgn="t"/>
                      <a:r>
                        <a:rPr lang="en-US" sz="2100" b="0" i="0" dirty="0">
                          <a:solidFill>
                            <a:srgbClr val="000000"/>
                          </a:solidFill>
                          <a:effectLst/>
                          <a:latin typeface="Arial" panose="020B0604020202020204" pitchFamily="34" charset="0"/>
                        </a:rPr>
                        <a:t>Test </a:t>
                      </a:r>
                      <a:r>
                        <a:rPr lang="en-US" sz="2100" b="0" i="0" dirty="0" err="1">
                          <a:solidFill>
                            <a:srgbClr val="000000"/>
                          </a:solidFill>
                          <a:effectLst/>
                          <a:latin typeface="Arial" panose="020B0604020202020204" pitchFamily="34" charset="0"/>
                        </a:rPr>
                        <a:t>test_eduGDP</a:t>
                      </a:r>
                      <a:r>
                        <a:rPr lang="en-US" sz="2100" b="0" i="0" dirty="0">
                          <a:solidFill>
                            <a:srgbClr val="000000"/>
                          </a:solidFill>
                          <a:effectLst/>
                          <a:latin typeface="Arial" panose="020B0604020202020204" pitchFamily="34" charset="0"/>
                        </a:rPr>
                        <a:t> Results</a:t>
                      </a:r>
                      <a:br>
                        <a:rPr lang="en-US" sz="2100" b="0" i="0" dirty="0">
                          <a:solidFill>
                            <a:srgbClr val="000000"/>
                          </a:solidFill>
                          <a:effectLst/>
                          <a:latin typeface="Arial" panose="020B0604020202020204" pitchFamily="34" charset="0"/>
                        </a:rPr>
                      </a:br>
                      <a:r>
                        <a:rPr lang="en-US" sz="2100" b="0" i="0" dirty="0">
                          <a:solidFill>
                            <a:srgbClr val="000000"/>
                          </a:solidFill>
                          <a:effectLst/>
                          <a:latin typeface="Arial" panose="020B0604020202020204" pitchFamily="34" charset="0"/>
                        </a:rPr>
                        <a:t>Equal Coefficients Across</a:t>
                      </a:r>
                      <a:br>
                        <a:rPr lang="en-US" sz="2100" b="0" i="0" dirty="0">
                          <a:solidFill>
                            <a:srgbClr val="000000"/>
                          </a:solidFill>
                          <a:effectLst/>
                          <a:latin typeface="Arial" panose="020B0604020202020204" pitchFamily="34" charset="0"/>
                        </a:rPr>
                      </a:br>
                      <a:r>
                        <a:rPr lang="en-US" sz="2100" b="0" i="0" dirty="0">
                          <a:solidFill>
                            <a:srgbClr val="000000"/>
                          </a:solidFill>
                          <a:effectLst/>
                          <a:latin typeface="Arial" panose="020B0604020202020204" pitchFamily="34" charset="0"/>
                        </a:rPr>
                        <a:t>Quantiles</a:t>
                      </a:r>
                    </a:p>
                  </a:txBody>
                  <a:tcPr marL="54914" marR="54914" marT="54914" marB="5491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417890903"/>
                  </a:ext>
                </a:extLst>
              </a:tr>
              <a:tr h="742441">
                <a:tc>
                  <a:txBody>
                    <a:bodyPr/>
                    <a:lstStyle/>
                    <a:p>
                      <a:pPr fontAlgn="t"/>
                      <a:r>
                        <a:rPr lang="en-US" sz="2100" b="0" i="0">
                          <a:solidFill>
                            <a:srgbClr val="000000"/>
                          </a:solidFill>
                          <a:effectLst/>
                          <a:latin typeface="Arial" panose="020B0604020202020204" pitchFamily="34" charset="0"/>
                        </a:rPr>
                        <a:t>Chi-</a:t>
                      </a:r>
                      <a:br>
                        <a:rPr lang="en-US" sz="2100" b="0" i="0">
                          <a:solidFill>
                            <a:srgbClr val="000000"/>
                          </a:solidFill>
                          <a:effectLst/>
                          <a:latin typeface="Arial" panose="020B0604020202020204" pitchFamily="34" charset="0"/>
                        </a:rPr>
                      </a:br>
                      <a:r>
                        <a:rPr lang="en-US" sz="2100" b="0" i="0">
                          <a:solidFill>
                            <a:srgbClr val="000000"/>
                          </a:solidFill>
                          <a:effectLst/>
                          <a:latin typeface="Arial" panose="020B0604020202020204" pitchFamily="34" charset="0"/>
                        </a:rPr>
                        <a:t>Square</a:t>
                      </a:r>
                    </a:p>
                  </a:txBody>
                  <a:tcPr marL="54914" marR="54914" marT="54914" marB="5491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100" b="0" i="0">
                          <a:solidFill>
                            <a:srgbClr val="000000"/>
                          </a:solidFill>
                          <a:effectLst/>
                          <a:latin typeface="Arial" panose="020B0604020202020204" pitchFamily="34" charset="0"/>
                        </a:rPr>
                        <a:t>DF</a:t>
                      </a:r>
                    </a:p>
                  </a:txBody>
                  <a:tcPr marL="54914" marR="54914" marT="54914" marB="5491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100" b="0" i="0">
                          <a:solidFill>
                            <a:srgbClr val="000000"/>
                          </a:solidFill>
                          <a:effectLst/>
                          <a:latin typeface="Arial" panose="020B0604020202020204" pitchFamily="34" charset="0"/>
                        </a:rPr>
                        <a:t>Pr &gt; ChiSq</a:t>
                      </a:r>
                    </a:p>
                  </a:txBody>
                  <a:tcPr marL="54914" marR="54914" marT="54914" marB="5491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623175261"/>
                  </a:ext>
                </a:extLst>
              </a:tr>
              <a:tr h="426135">
                <a:tc>
                  <a:txBody>
                    <a:bodyPr/>
                    <a:lstStyle/>
                    <a:p>
                      <a:pPr fontAlgn="t"/>
                      <a:r>
                        <a:rPr lang="en-US" sz="2100" b="0" i="0">
                          <a:solidFill>
                            <a:srgbClr val="000000"/>
                          </a:solidFill>
                          <a:effectLst/>
                          <a:latin typeface="Arial" panose="020B0604020202020204" pitchFamily="34" charset="0"/>
                        </a:rPr>
                        <a:t>3.9844</a:t>
                      </a:r>
                    </a:p>
                  </a:txBody>
                  <a:tcPr marL="54914" marR="54914" marT="54914" marB="5491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100" b="0" i="0">
                          <a:solidFill>
                            <a:srgbClr val="000000"/>
                          </a:solidFill>
                          <a:effectLst/>
                          <a:latin typeface="Arial" panose="020B0604020202020204" pitchFamily="34" charset="0"/>
                        </a:rPr>
                        <a:t>1</a:t>
                      </a:r>
                    </a:p>
                  </a:txBody>
                  <a:tcPr marL="54914" marR="54914" marT="54914" marB="5491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100" b="0" i="0" dirty="0">
                          <a:solidFill>
                            <a:srgbClr val="000000"/>
                          </a:solidFill>
                          <a:effectLst/>
                          <a:latin typeface="Arial" panose="020B0604020202020204" pitchFamily="34" charset="0"/>
                        </a:rPr>
                        <a:t>0.0459</a:t>
                      </a:r>
                    </a:p>
                  </a:txBody>
                  <a:tcPr marL="54914" marR="54914" marT="54914" marB="5491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425583368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209163457"/>
              </p:ext>
            </p:extLst>
          </p:nvPr>
        </p:nvGraphicFramePr>
        <p:xfrm>
          <a:off x="4462784" y="3222877"/>
          <a:ext cx="3516559" cy="2250600"/>
        </p:xfrm>
        <a:graphic>
          <a:graphicData uri="http://schemas.openxmlformats.org/drawingml/2006/table">
            <a:tbl>
              <a:tblPr/>
              <a:tblGrid>
                <a:gridCol w="1035124">
                  <a:extLst>
                    <a:ext uri="{9D8B030D-6E8A-4147-A177-3AD203B41FA5}">
                      <a16:colId xmlns:a16="http://schemas.microsoft.com/office/drawing/2014/main" xmlns="" val="3883440652"/>
                    </a:ext>
                  </a:extLst>
                </a:gridCol>
                <a:gridCol w="535915">
                  <a:extLst>
                    <a:ext uri="{9D8B030D-6E8A-4147-A177-3AD203B41FA5}">
                      <a16:colId xmlns:a16="http://schemas.microsoft.com/office/drawing/2014/main" xmlns="" val="2661061783"/>
                    </a:ext>
                  </a:extLst>
                </a:gridCol>
                <a:gridCol w="1945520">
                  <a:extLst>
                    <a:ext uri="{9D8B030D-6E8A-4147-A177-3AD203B41FA5}">
                      <a16:colId xmlns:a16="http://schemas.microsoft.com/office/drawing/2014/main" xmlns="" val="3324702029"/>
                    </a:ext>
                  </a:extLst>
                </a:gridCol>
              </a:tblGrid>
              <a:tr h="1061553">
                <a:tc gridSpan="3">
                  <a:txBody>
                    <a:bodyPr/>
                    <a:lstStyle/>
                    <a:p>
                      <a:pPr fontAlgn="t"/>
                      <a:r>
                        <a:rPr lang="en-US" sz="2100" b="0" i="0" dirty="0">
                          <a:solidFill>
                            <a:srgbClr val="000000"/>
                          </a:solidFill>
                          <a:effectLst/>
                          <a:latin typeface="Arial" panose="020B0604020202020204" pitchFamily="34" charset="0"/>
                        </a:rPr>
                        <a:t>Test </a:t>
                      </a:r>
                      <a:r>
                        <a:rPr lang="en-US" sz="2100" b="0" i="0" dirty="0" err="1">
                          <a:solidFill>
                            <a:srgbClr val="000000"/>
                          </a:solidFill>
                          <a:effectLst/>
                          <a:latin typeface="Arial" panose="020B0604020202020204" pitchFamily="34" charset="0"/>
                        </a:rPr>
                        <a:t>test_political_instabality</a:t>
                      </a:r>
                      <a:r>
                        <a:rPr lang="en-US" sz="2100" b="0" i="0" dirty="0">
                          <a:solidFill>
                            <a:srgbClr val="000000"/>
                          </a:solidFill>
                          <a:effectLst/>
                          <a:latin typeface="Arial" panose="020B0604020202020204" pitchFamily="34" charset="0"/>
                        </a:rPr>
                        <a:t/>
                      </a:r>
                      <a:br>
                        <a:rPr lang="en-US" sz="2100" b="0" i="0" dirty="0">
                          <a:solidFill>
                            <a:srgbClr val="000000"/>
                          </a:solidFill>
                          <a:effectLst/>
                          <a:latin typeface="Arial" panose="020B0604020202020204" pitchFamily="34" charset="0"/>
                        </a:rPr>
                      </a:br>
                      <a:r>
                        <a:rPr lang="en-US" sz="2100" b="0" i="0" dirty="0">
                          <a:solidFill>
                            <a:srgbClr val="000000"/>
                          </a:solidFill>
                          <a:effectLst/>
                          <a:latin typeface="Arial" panose="020B0604020202020204" pitchFamily="34" charset="0"/>
                        </a:rPr>
                        <a:t>Results Equal Coefficients</a:t>
                      </a:r>
                      <a:br>
                        <a:rPr lang="en-US" sz="2100" b="0" i="0" dirty="0">
                          <a:solidFill>
                            <a:srgbClr val="000000"/>
                          </a:solidFill>
                          <a:effectLst/>
                          <a:latin typeface="Arial" panose="020B0604020202020204" pitchFamily="34" charset="0"/>
                        </a:rPr>
                      </a:br>
                      <a:r>
                        <a:rPr lang="en-US" sz="2100" b="0" i="0" dirty="0">
                          <a:solidFill>
                            <a:srgbClr val="000000"/>
                          </a:solidFill>
                          <a:effectLst/>
                          <a:latin typeface="Arial" panose="020B0604020202020204" pitchFamily="34" charset="0"/>
                        </a:rPr>
                        <a:t>Across Quantiles</a:t>
                      </a:r>
                    </a:p>
                  </a:txBody>
                  <a:tcPr marL="55060" marR="55060" marT="55060" marB="5506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548977132"/>
                  </a:ext>
                </a:extLst>
              </a:tr>
              <a:tr h="744409">
                <a:tc>
                  <a:txBody>
                    <a:bodyPr/>
                    <a:lstStyle/>
                    <a:p>
                      <a:pPr fontAlgn="t"/>
                      <a:r>
                        <a:rPr lang="en-US" sz="2100" b="0" i="0">
                          <a:solidFill>
                            <a:srgbClr val="000000"/>
                          </a:solidFill>
                          <a:effectLst/>
                          <a:latin typeface="Arial" panose="020B0604020202020204" pitchFamily="34" charset="0"/>
                        </a:rPr>
                        <a:t>Chi-</a:t>
                      </a:r>
                      <a:br>
                        <a:rPr lang="en-US" sz="2100" b="0" i="0">
                          <a:solidFill>
                            <a:srgbClr val="000000"/>
                          </a:solidFill>
                          <a:effectLst/>
                          <a:latin typeface="Arial" panose="020B0604020202020204" pitchFamily="34" charset="0"/>
                        </a:rPr>
                      </a:br>
                      <a:r>
                        <a:rPr lang="en-US" sz="2100" b="0" i="0">
                          <a:solidFill>
                            <a:srgbClr val="000000"/>
                          </a:solidFill>
                          <a:effectLst/>
                          <a:latin typeface="Arial" panose="020B0604020202020204" pitchFamily="34" charset="0"/>
                        </a:rPr>
                        <a:t>Square</a:t>
                      </a:r>
                    </a:p>
                  </a:txBody>
                  <a:tcPr marL="55060" marR="55060" marT="55060" marB="550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100" b="0" i="0" dirty="0">
                          <a:solidFill>
                            <a:srgbClr val="000000"/>
                          </a:solidFill>
                          <a:effectLst/>
                          <a:latin typeface="Arial" panose="020B0604020202020204" pitchFamily="34" charset="0"/>
                        </a:rPr>
                        <a:t>DF</a:t>
                      </a:r>
                    </a:p>
                  </a:txBody>
                  <a:tcPr marL="55060" marR="55060" marT="55060" marB="550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100" b="0" i="0">
                          <a:solidFill>
                            <a:srgbClr val="000000"/>
                          </a:solidFill>
                          <a:effectLst/>
                          <a:latin typeface="Arial" panose="020B0604020202020204" pitchFamily="34" charset="0"/>
                        </a:rPr>
                        <a:t>Pr &gt; ChiSq</a:t>
                      </a:r>
                    </a:p>
                  </a:txBody>
                  <a:tcPr marL="55060" marR="55060" marT="55060" marB="5506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629122809"/>
                  </a:ext>
                </a:extLst>
              </a:tr>
              <a:tr h="427264">
                <a:tc>
                  <a:txBody>
                    <a:bodyPr/>
                    <a:lstStyle/>
                    <a:p>
                      <a:pPr fontAlgn="t"/>
                      <a:r>
                        <a:rPr lang="en-US" sz="2100" b="0" i="0">
                          <a:solidFill>
                            <a:srgbClr val="000000"/>
                          </a:solidFill>
                          <a:effectLst/>
                          <a:latin typeface="Arial" panose="020B0604020202020204" pitchFamily="34" charset="0"/>
                        </a:rPr>
                        <a:t>3.4009</a:t>
                      </a:r>
                    </a:p>
                  </a:txBody>
                  <a:tcPr marL="55060" marR="55060" marT="55060" marB="550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100" b="0" i="0">
                          <a:solidFill>
                            <a:srgbClr val="000000"/>
                          </a:solidFill>
                          <a:effectLst/>
                          <a:latin typeface="Arial" panose="020B0604020202020204" pitchFamily="34" charset="0"/>
                        </a:rPr>
                        <a:t>1</a:t>
                      </a:r>
                    </a:p>
                  </a:txBody>
                  <a:tcPr marL="55060" marR="55060" marT="55060" marB="55060">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100" b="0" i="0" dirty="0">
                          <a:solidFill>
                            <a:srgbClr val="000000"/>
                          </a:solidFill>
                          <a:effectLst/>
                          <a:latin typeface="Arial" panose="020B0604020202020204" pitchFamily="34" charset="0"/>
                        </a:rPr>
                        <a:t>0.0652</a:t>
                      </a:r>
                    </a:p>
                  </a:txBody>
                  <a:tcPr marL="55060" marR="55060" marT="55060" marB="55060">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2123717626"/>
                  </a:ext>
                </a:extLst>
              </a:tr>
            </a:tbl>
          </a:graphicData>
        </a:graphic>
      </p:graphicFrame>
      <p:sp>
        <p:nvSpPr>
          <p:cNvPr id="12" name="Up Arrow Callout 11"/>
          <p:cNvSpPr/>
          <p:nvPr/>
        </p:nvSpPr>
        <p:spPr>
          <a:xfrm>
            <a:off x="2346157" y="5520264"/>
            <a:ext cx="1378819" cy="1005840"/>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P&gt;0.05</a:t>
            </a:r>
          </a:p>
          <a:p>
            <a:pPr algn="ctr"/>
            <a:r>
              <a:rPr lang="zh-CN" altLang="en-US" dirty="0"/>
              <a:t>差</a:t>
            </a:r>
            <a:r>
              <a:rPr lang="zh-CN" altLang="en-US" dirty="0" smtClean="0"/>
              <a:t>异显</a:t>
            </a:r>
            <a:r>
              <a:rPr lang="zh-CN" altLang="en-US" dirty="0"/>
              <a:t>著</a:t>
            </a:r>
            <a:endParaRPr lang="en-US" dirty="0"/>
          </a:p>
        </p:txBody>
      </p:sp>
      <p:sp>
        <p:nvSpPr>
          <p:cNvPr id="13" name="Up Arrow Callout 12"/>
          <p:cNvSpPr/>
          <p:nvPr/>
        </p:nvSpPr>
        <p:spPr>
          <a:xfrm>
            <a:off x="6112845" y="5507696"/>
            <a:ext cx="1404486" cy="1005840"/>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P&lt;0.05</a:t>
            </a:r>
          </a:p>
          <a:p>
            <a:pPr algn="ctr"/>
            <a:r>
              <a:rPr lang="zh-CN" altLang="en-US" dirty="0"/>
              <a:t>差</a:t>
            </a:r>
            <a:r>
              <a:rPr lang="zh-CN" altLang="en-US" dirty="0" smtClean="0"/>
              <a:t>异不显</a:t>
            </a:r>
            <a:r>
              <a:rPr lang="zh-CN" altLang="en-US" dirty="0"/>
              <a:t>著</a:t>
            </a:r>
            <a:endParaRPr lang="en-US" dirty="0"/>
          </a:p>
        </p:txBody>
      </p:sp>
    </p:spTree>
    <p:extLst>
      <p:ext uri="{BB962C8B-B14F-4D97-AF65-F5344CB8AC3E}">
        <p14:creationId xmlns:p14="http://schemas.microsoft.com/office/powerpoint/2010/main" val="773503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男孩</a:t>
            </a:r>
            <a:r>
              <a:rPr lang="zh-CN" altLang="en-US" dirty="0"/>
              <a:t>身高生长图</a:t>
            </a:r>
            <a:endParaRPr lang="en-US" dirty="0"/>
          </a:p>
        </p:txBody>
      </p:sp>
      <p:sp>
        <p:nvSpPr>
          <p:cNvPr id="3" name="Content Placeholder 2"/>
          <p:cNvSpPr>
            <a:spLocks noGrp="1"/>
          </p:cNvSpPr>
          <p:nvPr>
            <p:ph idx="1"/>
          </p:nvPr>
        </p:nvSpPr>
        <p:spPr>
          <a:xfrm>
            <a:off x="7148052" y="1600200"/>
            <a:ext cx="1700980" cy="4756149"/>
          </a:xfrm>
        </p:spPr>
        <p:txBody>
          <a:bodyPr/>
          <a:lstStyle/>
          <a:p>
            <a:r>
              <a:rPr lang="en-US" altLang="zh-CN" dirty="0" smtClean="0"/>
              <a:t>15</a:t>
            </a:r>
            <a:r>
              <a:rPr lang="zh-CN" altLang="en-US" dirty="0" smtClean="0"/>
              <a:t>岁男孩中，第</a:t>
            </a:r>
            <a:r>
              <a:rPr lang="en-US" altLang="zh-CN" dirty="0" smtClean="0"/>
              <a:t>97</a:t>
            </a:r>
            <a:r>
              <a:rPr lang="zh-CN" altLang="en-US" dirty="0" smtClean="0"/>
              <a:t>分位的身高数为</a:t>
            </a:r>
            <a:r>
              <a:rPr lang="en-US" altLang="zh-CN" dirty="0" smtClean="0"/>
              <a:t>1.84</a:t>
            </a:r>
            <a:r>
              <a:rPr lang="zh-CN" altLang="en-US" dirty="0" smtClean="0"/>
              <a:t>米</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5</a:t>
            </a:fld>
            <a:endParaRPr lang="en-US"/>
          </a:p>
        </p:txBody>
      </p:sp>
      <p:pic>
        <p:nvPicPr>
          <p:cNvPr id="6" name="Picture 5"/>
          <p:cNvPicPr>
            <a:picLocks noChangeAspect="1"/>
          </p:cNvPicPr>
          <p:nvPr/>
        </p:nvPicPr>
        <p:blipFill>
          <a:blip r:embed="rId2"/>
          <a:stretch>
            <a:fillRect/>
          </a:stretch>
        </p:blipFill>
        <p:spPr>
          <a:xfrm>
            <a:off x="349406" y="1600201"/>
            <a:ext cx="6690561" cy="4904039"/>
          </a:xfrm>
          <a:prstGeom prst="rect">
            <a:avLst/>
          </a:prstGeom>
        </p:spPr>
      </p:pic>
    </p:spTree>
    <p:extLst>
      <p:ext uri="{BB962C8B-B14F-4D97-AF65-F5344CB8AC3E}">
        <p14:creationId xmlns:p14="http://schemas.microsoft.com/office/powerpoint/2010/main" val="36758442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比较不同分位数上斜率是否相等</a:t>
            </a:r>
            <a:endParaRPr lang="en-US" dirty="0"/>
          </a:p>
        </p:txBody>
      </p:sp>
      <p:sp>
        <p:nvSpPr>
          <p:cNvPr id="3" name="Content Placeholder 2"/>
          <p:cNvSpPr>
            <a:spLocks noGrp="1"/>
          </p:cNvSpPr>
          <p:nvPr>
            <p:ph idx="1"/>
          </p:nvPr>
        </p:nvSpPr>
        <p:spPr/>
        <p:txBody>
          <a:bodyPr>
            <a:normAutofit fontScale="77500" lnSpcReduction="20000"/>
          </a:bodyPr>
          <a:lstStyle/>
          <a:p>
            <a:r>
              <a:rPr lang="zh-CN" altLang="en-US" dirty="0"/>
              <a:t>教育</a:t>
            </a:r>
            <a:r>
              <a:rPr lang="en-US" altLang="zh-CN" dirty="0"/>
              <a:t>GDP</a:t>
            </a:r>
            <a:r>
              <a:rPr lang="zh-CN" altLang="en-US" dirty="0" smtClean="0"/>
              <a:t>在</a:t>
            </a:r>
            <a:r>
              <a:rPr lang="en-US" altLang="zh-CN" dirty="0" smtClean="0"/>
              <a:t>0.5</a:t>
            </a:r>
            <a:r>
              <a:rPr lang="zh-CN" altLang="en-US" dirty="0" smtClean="0"/>
              <a:t>和</a:t>
            </a:r>
            <a:r>
              <a:rPr lang="en-US" altLang="zh-CN" dirty="0" smtClean="0"/>
              <a:t>0.75</a:t>
            </a:r>
            <a:r>
              <a:rPr lang="zh-CN" altLang="en-US" dirty="0" smtClean="0"/>
              <a:t>分位数上对国家</a:t>
            </a:r>
            <a:r>
              <a:rPr lang="en-US" altLang="zh-CN" dirty="0" smtClean="0"/>
              <a:t>GDP</a:t>
            </a:r>
            <a:r>
              <a:rPr lang="zh-CN" altLang="en-US" dirty="0" smtClean="0"/>
              <a:t>的影响一样吗？</a:t>
            </a:r>
            <a:endParaRPr lang="en-US" altLang="zh-CN" dirty="0" smtClean="0"/>
          </a:p>
          <a:p>
            <a:r>
              <a:rPr lang="zh-CN" altLang="en-US" dirty="0"/>
              <a:t>政治</a:t>
            </a:r>
            <a:r>
              <a:rPr lang="zh-CN" altLang="en-US" dirty="0" smtClean="0"/>
              <a:t>上不稳定度在</a:t>
            </a:r>
            <a:r>
              <a:rPr lang="en-US" altLang="zh-CN" dirty="0" smtClean="0"/>
              <a:t>0.5</a:t>
            </a:r>
            <a:r>
              <a:rPr lang="zh-CN" altLang="en-US" dirty="0" smtClean="0"/>
              <a:t>和</a:t>
            </a:r>
            <a:r>
              <a:rPr lang="en-US" altLang="zh-CN" dirty="0" smtClean="0"/>
              <a:t>0.75</a:t>
            </a:r>
            <a:r>
              <a:rPr lang="zh-CN" altLang="en-US" dirty="0" smtClean="0"/>
              <a:t>分位数上对国家</a:t>
            </a:r>
            <a:r>
              <a:rPr lang="en-US" altLang="zh-CN" dirty="0" smtClean="0"/>
              <a:t>GDP</a:t>
            </a:r>
            <a:r>
              <a:rPr lang="zh-CN" altLang="en-US" dirty="0" smtClean="0"/>
              <a:t>的影响一样吗？</a:t>
            </a:r>
            <a:endParaRPr lang="en-US" altLang="zh-CN" dirty="0" smtClean="0"/>
          </a:p>
          <a:p>
            <a:endParaRPr lang="en-US" altLang="zh-CN" dirty="0" smtClean="0"/>
          </a:p>
          <a:p>
            <a:pPr marL="0" indent="0">
              <a:buNone/>
            </a:pPr>
            <a:r>
              <a:rPr lang="en-US" b="1" dirty="0" err="1" smtClean="0"/>
              <a:t>proc</a:t>
            </a:r>
            <a:r>
              <a:rPr lang="en-US" dirty="0" smtClean="0"/>
              <a:t> </a:t>
            </a:r>
            <a:r>
              <a:rPr lang="en-US" b="1" dirty="0" err="1"/>
              <a:t>quantreg</a:t>
            </a:r>
            <a:r>
              <a:rPr lang="en-US" dirty="0"/>
              <a:t> data=growth ci=resampling</a:t>
            </a:r>
          </a:p>
          <a:p>
            <a:pPr marL="0" indent="0">
              <a:buNone/>
            </a:pPr>
            <a:r>
              <a:rPr lang="en-US" dirty="0"/>
              <a:t>                plots=(</a:t>
            </a:r>
            <a:r>
              <a:rPr lang="en-US" dirty="0" err="1"/>
              <a:t>rdplot</a:t>
            </a:r>
            <a:r>
              <a:rPr lang="en-US" dirty="0"/>
              <a:t> </a:t>
            </a:r>
            <a:r>
              <a:rPr lang="en-US" dirty="0" err="1"/>
              <a:t>ddplot</a:t>
            </a:r>
            <a:r>
              <a:rPr lang="en-US" dirty="0"/>
              <a:t> </a:t>
            </a:r>
            <a:r>
              <a:rPr lang="en-US" dirty="0" err="1"/>
              <a:t>reshistogram</a:t>
            </a:r>
            <a:r>
              <a:rPr lang="en-US" dirty="0"/>
              <a:t>);</a:t>
            </a:r>
          </a:p>
          <a:p>
            <a:pPr marL="0" indent="0">
              <a:buNone/>
            </a:pPr>
            <a:r>
              <a:rPr lang="en-US" dirty="0"/>
              <a:t>   model GDP = lgdp2 mse2 fse2 fhe2 mhe2 lexp2</a:t>
            </a:r>
          </a:p>
          <a:p>
            <a:pPr marL="0" indent="0">
              <a:buNone/>
            </a:pPr>
            <a:r>
              <a:rPr lang="en-US" dirty="0"/>
              <a:t>               lintr2 gedy2 Iy2 gcony2 lblakp2 pol2 ttrad2</a:t>
            </a:r>
          </a:p>
          <a:p>
            <a:pPr marL="0" indent="0">
              <a:buNone/>
            </a:pPr>
            <a:r>
              <a:rPr lang="en-US" dirty="0"/>
              <a:t>               / </a:t>
            </a:r>
            <a:r>
              <a:rPr lang="en-US" dirty="0" smtClean="0"/>
              <a:t>quantile =</a:t>
            </a:r>
            <a:r>
              <a:rPr lang="en-US" dirty="0" smtClean="0">
                <a:solidFill>
                  <a:srgbClr val="FF0000"/>
                </a:solidFill>
              </a:rPr>
              <a:t> </a:t>
            </a:r>
            <a:r>
              <a:rPr lang="en-US" b="1" dirty="0" smtClean="0">
                <a:solidFill>
                  <a:srgbClr val="FF0000"/>
                </a:solidFill>
              </a:rPr>
              <a:t>.5</a:t>
            </a:r>
            <a:r>
              <a:rPr lang="en-US" dirty="0" smtClean="0">
                <a:solidFill>
                  <a:srgbClr val="FF0000"/>
                </a:solidFill>
              </a:rPr>
              <a:t> </a:t>
            </a:r>
            <a:r>
              <a:rPr lang="en-US" b="1" dirty="0" smtClean="0">
                <a:solidFill>
                  <a:srgbClr val="FF0000"/>
                </a:solidFill>
              </a:rPr>
              <a:t>.75</a:t>
            </a:r>
            <a:r>
              <a:rPr lang="en-US" dirty="0" smtClean="0">
                <a:solidFill>
                  <a:srgbClr val="FF0000"/>
                </a:solidFill>
              </a:rPr>
              <a:t> </a:t>
            </a:r>
            <a:r>
              <a:rPr lang="en-US" dirty="0" smtClean="0"/>
              <a:t>;</a:t>
            </a:r>
            <a:endParaRPr lang="en-US" dirty="0"/>
          </a:p>
          <a:p>
            <a:pPr marL="0" indent="0">
              <a:buNone/>
            </a:pPr>
            <a:r>
              <a:rPr lang="en-US" dirty="0" smtClean="0"/>
              <a:t>   </a:t>
            </a:r>
            <a:r>
              <a:rPr lang="en-US" dirty="0" err="1" smtClean="0"/>
              <a:t>test_eduGDP</a:t>
            </a:r>
            <a:r>
              <a:rPr lang="en-US" dirty="0"/>
              <a:t>: </a:t>
            </a:r>
            <a:r>
              <a:rPr lang="en-US" dirty="0" smtClean="0">
                <a:solidFill>
                  <a:srgbClr val="FF0000"/>
                </a:solidFill>
              </a:rPr>
              <a:t>test</a:t>
            </a:r>
            <a:r>
              <a:rPr lang="en-US" dirty="0" smtClean="0"/>
              <a:t> </a:t>
            </a:r>
            <a:r>
              <a:rPr lang="en-US" dirty="0"/>
              <a:t>gedy2 /</a:t>
            </a:r>
            <a:r>
              <a:rPr lang="en-US" dirty="0" err="1"/>
              <a:t>qinteract</a:t>
            </a:r>
            <a:r>
              <a:rPr lang="en-US" dirty="0"/>
              <a:t> </a:t>
            </a:r>
            <a:r>
              <a:rPr lang="en-US" dirty="0" err="1"/>
              <a:t>lr</a:t>
            </a:r>
            <a:r>
              <a:rPr lang="en-US" dirty="0"/>
              <a:t> </a:t>
            </a:r>
            <a:r>
              <a:rPr lang="en-US" dirty="0" err="1"/>
              <a:t>wald</a:t>
            </a:r>
            <a:r>
              <a:rPr lang="en-US" dirty="0"/>
              <a:t>;</a:t>
            </a:r>
          </a:p>
          <a:p>
            <a:pPr marL="0" indent="0">
              <a:buNone/>
            </a:pPr>
            <a:r>
              <a:rPr lang="en-US" dirty="0"/>
              <a:t>   </a:t>
            </a:r>
            <a:r>
              <a:rPr lang="en-US" dirty="0" err="1"/>
              <a:t>test_political_instabality</a:t>
            </a:r>
            <a:r>
              <a:rPr lang="en-US" dirty="0"/>
              <a:t>: </a:t>
            </a:r>
            <a:r>
              <a:rPr lang="en-US" dirty="0">
                <a:solidFill>
                  <a:srgbClr val="FF0000"/>
                </a:solidFill>
              </a:rPr>
              <a:t>test</a:t>
            </a:r>
            <a:r>
              <a:rPr lang="en-US" dirty="0"/>
              <a:t> pol2 /</a:t>
            </a:r>
            <a:r>
              <a:rPr lang="en-US" dirty="0" err="1"/>
              <a:t>qinteract</a:t>
            </a:r>
            <a:r>
              <a:rPr lang="en-US" dirty="0"/>
              <a:t> </a:t>
            </a:r>
            <a:r>
              <a:rPr lang="en-US" dirty="0" err="1"/>
              <a:t>lr</a:t>
            </a:r>
            <a:r>
              <a:rPr lang="en-US" dirty="0"/>
              <a:t> </a:t>
            </a:r>
            <a:r>
              <a:rPr lang="en-US" dirty="0" err="1"/>
              <a:t>wald</a:t>
            </a:r>
            <a:r>
              <a:rPr lang="en-US" dirty="0"/>
              <a:t>;</a:t>
            </a:r>
          </a:p>
          <a:p>
            <a:pPr marL="0" indent="0">
              <a:buNone/>
            </a:pPr>
            <a:r>
              <a:rPr lang="en-US" b="1" dirty="0"/>
              <a:t>run</a:t>
            </a:r>
            <a:r>
              <a:rPr lang="en-US" dirty="0"/>
              <a:t>;</a:t>
            </a:r>
            <a:endParaRPr lang="en-US" dirty="0" smtClean="0"/>
          </a:p>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50</a:t>
            </a:fld>
            <a:endParaRPr lang="en-US"/>
          </a:p>
        </p:txBody>
      </p:sp>
    </p:spTree>
    <p:extLst>
      <p:ext uri="{BB962C8B-B14F-4D97-AF65-F5344CB8AC3E}">
        <p14:creationId xmlns:p14="http://schemas.microsoft.com/office/powerpoint/2010/main" val="6646263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比较不同分位数上斜率是否相等</a:t>
            </a:r>
            <a:endParaRPr lang="en-US" dirty="0"/>
          </a:p>
        </p:txBody>
      </p:sp>
      <p:sp>
        <p:nvSpPr>
          <p:cNvPr id="3" name="Content Placeholder 2"/>
          <p:cNvSpPr>
            <a:spLocks noGrp="1"/>
          </p:cNvSpPr>
          <p:nvPr>
            <p:ph idx="1"/>
          </p:nvPr>
        </p:nvSpPr>
        <p:spPr>
          <a:xfrm>
            <a:off x="457200" y="1600200"/>
            <a:ext cx="8229600" cy="1825611"/>
          </a:xfrm>
        </p:spPr>
        <p:txBody>
          <a:bodyPr>
            <a:normAutofit fontScale="92500" lnSpcReduction="20000"/>
          </a:bodyPr>
          <a:lstStyle/>
          <a:p>
            <a:r>
              <a:rPr lang="zh-CN" altLang="en-US" dirty="0"/>
              <a:t>卡</a:t>
            </a:r>
            <a:r>
              <a:rPr lang="zh-CN" altLang="en-US" dirty="0" smtClean="0"/>
              <a:t>方检验结果显示教育</a:t>
            </a:r>
            <a:r>
              <a:rPr lang="en-US" altLang="zh-CN" dirty="0" smtClean="0"/>
              <a:t>GDP</a:t>
            </a:r>
            <a:r>
              <a:rPr lang="zh-CN" altLang="en-US" dirty="0" smtClean="0"/>
              <a:t>在</a:t>
            </a:r>
            <a:r>
              <a:rPr lang="en-US" altLang="zh-CN" dirty="0" smtClean="0"/>
              <a:t>0.5</a:t>
            </a:r>
            <a:r>
              <a:rPr lang="zh-CN" altLang="en-US" dirty="0" smtClean="0"/>
              <a:t>和</a:t>
            </a:r>
            <a:r>
              <a:rPr lang="en-US" altLang="zh-CN" dirty="0" smtClean="0"/>
              <a:t>0.75</a:t>
            </a:r>
            <a:r>
              <a:rPr lang="zh-CN" altLang="en-US" dirty="0" smtClean="0"/>
              <a:t>分位数上对国家</a:t>
            </a:r>
            <a:r>
              <a:rPr lang="en-US" altLang="zh-CN" dirty="0" smtClean="0"/>
              <a:t>GDP</a:t>
            </a:r>
            <a:r>
              <a:rPr lang="zh-CN" altLang="en-US" dirty="0" smtClean="0"/>
              <a:t>的影响相同的。</a:t>
            </a:r>
            <a:endParaRPr lang="en-US" altLang="zh-CN" dirty="0" smtClean="0"/>
          </a:p>
          <a:p>
            <a:r>
              <a:rPr lang="zh-CN" altLang="en-US" dirty="0" smtClean="0"/>
              <a:t>但政治上不稳定度在</a:t>
            </a:r>
            <a:r>
              <a:rPr lang="en-US" altLang="zh-CN" dirty="0" smtClean="0"/>
              <a:t>0.5</a:t>
            </a:r>
            <a:r>
              <a:rPr lang="zh-CN" altLang="en-US" dirty="0"/>
              <a:t>和</a:t>
            </a:r>
            <a:r>
              <a:rPr lang="en-US" altLang="zh-CN" dirty="0" smtClean="0"/>
              <a:t>0.75</a:t>
            </a:r>
            <a:r>
              <a:rPr lang="zh-CN" altLang="en-US" dirty="0"/>
              <a:t>分位数上对国家</a:t>
            </a:r>
            <a:r>
              <a:rPr lang="en-US" altLang="zh-CN" dirty="0"/>
              <a:t>GDP</a:t>
            </a:r>
            <a:r>
              <a:rPr lang="zh-CN" altLang="en-US" dirty="0"/>
              <a:t>的影</a:t>
            </a:r>
            <a:r>
              <a:rPr lang="zh-CN" altLang="en-US" dirty="0" smtClean="0"/>
              <a:t>响不相同。</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51</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973427677"/>
              </p:ext>
            </p:extLst>
          </p:nvPr>
        </p:nvGraphicFramePr>
        <p:xfrm>
          <a:off x="707457" y="3424712"/>
          <a:ext cx="3431406" cy="2354438"/>
        </p:xfrm>
        <a:graphic>
          <a:graphicData uri="http://schemas.openxmlformats.org/drawingml/2006/table">
            <a:tbl>
              <a:tblPr/>
              <a:tblGrid>
                <a:gridCol w="1083942">
                  <a:extLst>
                    <a:ext uri="{9D8B030D-6E8A-4147-A177-3AD203B41FA5}">
                      <a16:colId xmlns:a16="http://schemas.microsoft.com/office/drawing/2014/main" xmlns="" val="3052628936"/>
                    </a:ext>
                  </a:extLst>
                </a:gridCol>
                <a:gridCol w="561190">
                  <a:extLst>
                    <a:ext uri="{9D8B030D-6E8A-4147-A177-3AD203B41FA5}">
                      <a16:colId xmlns:a16="http://schemas.microsoft.com/office/drawing/2014/main" xmlns="" val="2143388562"/>
                    </a:ext>
                  </a:extLst>
                </a:gridCol>
                <a:gridCol w="1786274">
                  <a:extLst>
                    <a:ext uri="{9D8B030D-6E8A-4147-A177-3AD203B41FA5}">
                      <a16:colId xmlns:a16="http://schemas.microsoft.com/office/drawing/2014/main" xmlns="" val="2453308875"/>
                    </a:ext>
                  </a:extLst>
                </a:gridCol>
              </a:tblGrid>
              <a:tr h="1111617">
                <a:tc gridSpan="3">
                  <a:txBody>
                    <a:bodyPr/>
                    <a:lstStyle/>
                    <a:p>
                      <a:pPr fontAlgn="t"/>
                      <a:r>
                        <a:rPr lang="en-US" sz="2200" b="0" i="0" dirty="0">
                          <a:solidFill>
                            <a:srgbClr val="000000"/>
                          </a:solidFill>
                          <a:effectLst/>
                          <a:latin typeface="Arial" panose="020B0604020202020204" pitchFamily="34" charset="0"/>
                        </a:rPr>
                        <a:t>Test </a:t>
                      </a:r>
                      <a:r>
                        <a:rPr lang="en-US" sz="2200" b="0" i="0" dirty="0" err="1">
                          <a:solidFill>
                            <a:srgbClr val="000000"/>
                          </a:solidFill>
                          <a:effectLst/>
                          <a:latin typeface="Arial" panose="020B0604020202020204" pitchFamily="34" charset="0"/>
                        </a:rPr>
                        <a:t>test_eduGDP</a:t>
                      </a:r>
                      <a:r>
                        <a:rPr lang="en-US" sz="2200" b="0" i="0" dirty="0">
                          <a:solidFill>
                            <a:srgbClr val="000000"/>
                          </a:solidFill>
                          <a:effectLst/>
                          <a:latin typeface="Arial" panose="020B0604020202020204" pitchFamily="34" charset="0"/>
                        </a:rPr>
                        <a:t> Results</a:t>
                      </a:r>
                      <a:br>
                        <a:rPr lang="en-US" sz="2200" b="0" i="0" dirty="0">
                          <a:solidFill>
                            <a:srgbClr val="000000"/>
                          </a:solidFill>
                          <a:effectLst/>
                          <a:latin typeface="Arial" panose="020B0604020202020204" pitchFamily="34" charset="0"/>
                        </a:rPr>
                      </a:br>
                      <a:r>
                        <a:rPr lang="en-US" sz="2200" b="0" i="0" dirty="0">
                          <a:solidFill>
                            <a:srgbClr val="000000"/>
                          </a:solidFill>
                          <a:effectLst/>
                          <a:latin typeface="Arial" panose="020B0604020202020204" pitchFamily="34" charset="0"/>
                        </a:rPr>
                        <a:t>Equal Coefficients Across</a:t>
                      </a:r>
                      <a:br>
                        <a:rPr lang="en-US" sz="2200" b="0" i="0" dirty="0">
                          <a:solidFill>
                            <a:srgbClr val="000000"/>
                          </a:solidFill>
                          <a:effectLst/>
                          <a:latin typeface="Arial" panose="020B0604020202020204" pitchFamily="34" charset="0"/>
                        </a:rPr>
                      </a:br>
                      <a:r>
                        <a:rPr lang="en-US" sz="2200" b="0" i="0" dirty="0">
                          <a:solidFill>
                            <a:srgbClr val="000000"/>
                          </a:solidFill>
                          <a:effectLst/>
                          <a:latin typeface="Arial" panose="020B0604020202020204" pitchFamily="34" charset="0"/>
                        </a:rPr>
                        <a:t>Quantiles</a:t>
                      </a:r>
                    </a:p>
                  </a:txBody>
                  <a:tcPr marL="57656" marR="57656" marT="57656" marB="5765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417890903"/>
                  </a:ext>
                </a:extLst>
              </a:tr>
              <a:tr h="779515">
                <a:tc>
                  <a:txBody>
                    <a:bodyPr/>
                    <a:lstStyle/>
                    <a:p>
                      <a:pPr fontAlgn="t"/>
                      <a:r>
                        <a:rPr lang="en-US" sz="2200" b="0" i="0">
                          <a:solidFill>
                            <a:srgbClr val="000000"/>
                          </a:solidFill>
                          <a:effectLst/>
                          <a:latin typeface="Arial" panose="020B0604020202020204" pitchFamily="34" charset="0"/>
                        </a:rPr>
                        <a:t>Chi-</a:t>
                      </a:r>
                      <a:br>
                        <a:rPr lang="en-US" sz="2200" b="0" i="0">
                          <a:solidFill>
                            <a:srgbClr val="000000"/>
                          </a:solidFill>
                          <a:effectLst/>
                          <a:latin typeface="Arial" panose="020B0604020202020204" pitchFamily="34" charset="0"/>
                        </a:rPr>
                      </a:br>
                      <a:r>
                        <a:rPr lang="en-US" sz="2200" b="0" i="0">
                          <a:solidFill>
                            <a:srgbClr val="000000"/>
                          </a:solidFill>
                          <a:effectLst/>
                          <a:latin typeface="Arial" panose="020B0604020202020204" pitchFamily="34" charset="0"/>
                        </a:rPr>
                        <a:t>Square</a:t>
                      </a:r>
                    </a:p>
                  </a:txBody>
                  <a:tcPr marL="57656" marR="57656" marT="57656" marB="576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200" b="0" i="0">
                          <a:solidFill>
                            <a:srgbClr val="000000"/>
                          </a:solidFill>
                          <a:effectLst/>
                          <a:latin typeface="Arial" panose="020B0604020202020204" pitchFamily="34" charset="0"/>
                        </a:rPr>
                        <a:t>DF</a:t>
                      </a:r>
                    </a:p>
                  </a:txBody>
                  <a:tcPr marL="57656" marR="57656" marT="57656" marB="57656">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200" b="0" i="0">
                          <a:solidFill>
                            <a:srgbClr val="000000"/>
                          </a:solidFill>
                          <a:effectLst/>
                          <a:latin typeface="Arial" panose="020B0604020202020204" pitchFamily="34" charset="0"/>
                        </a:rPr>
                        <a:t>Pr &gt; ChiSq</a:t>
                      </a:r>
                    </a:p>
                  </a:txBody>
                  <a:tcPr marL="57656" marR="57656" marT="57656" marB="57656">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623175261"/>
                  </a:ext>
                </a:extLst>
              </a:tr>
              <a:tr h="447414">
                <a:tc>
                  <a:txBody>
                    <a:bodyPr/>
                    <a:lstStyle/>
                    <a:p>
                      <a:pPr fontAlgn="t"/>
                      <a:r>
                        <a:rPr lang="en-US" sz="2200" b="0" i="0">
                          <a:solidFill>
                            <a:srgbClr val="000000"/>
                          </a:solidFill>
                          <a:effectLst/>
                          <a:latin typeface="Arial" panose="020B0604020202020204" pitchFamily="34" charset="0"/>
                        </a:rPr>
                        <a:t>1.2591</a:t>
                      </a:r>
                    </a:p>
                  </a:txBody>
                  <a:tcPr marL="38064" marR="38064" marT="38064" marB="3806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200" b="0" i="0">
                          <a:solidFill>
                            <a:srgbClr val="000000"/>
                          </a:solidFill>
                          <a:effectLst/>
                          <a:latin typeface="Arial" panose="020B0604020202020204" pitchFamily="34" charset="0"/>
                        </a:rPr>
                        <a:t>1</a:t>
                      </a:r>
                    </a:p>
                  </a:txBody>
                  <a:tcPr marL="38064" marR="38064" marT="38064" marB="38064">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200" b="0" i="0" dirty="0">
                          <a:solidFill>
                            <a:srgbClr val="000000"/>
                          </a:solidFill>
                          <a:effectLst/>
                          <a:latin typeface="Arial" panose="020B0604020202020204" pitchFamily="34" charset="0"/>
                        </a:rPr>
                        <a:t>0.2618</a:t>
                      </a:r>
                    </a:p>
                  </a:txBody>
                  <a:tcPr marL="38064" marR="38064" marT="38064" marB="38064">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4255833687"/>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74576401"/>
              </p:ext>
            </p:extLst>
          </p:nvPr>
        </p:nvGraphicFramePr>
        <p:xfrm>
          <a:off x="4562961" y="3425811"/>
          <a:ext cx="3699740" cy="2357633"/>
        </p:xfrm>
        <a:graphic>
          <a:graphicData uri="http://schemas.openxmlformats.org/drawingml/2006/table">
            <a:tbl>
              <a:tblPr/>
              <a:tblGrid>
                <a:gridCol w="1089044">
                  <a:extLst>
                    <a:ext uri="{9D8B030D-6E8A-4147-A177-3AD203B41FA5}">
                      <a16:colId xmlns:a16="http://schemas.microsoft.com/office/drawing/2014/main" xmlns="" val="3883440652"/>
                    </a:ext>
                  </a:extLst>
                </a:gridCol>
                <a:gridCol w="563832">
                  <a:extLst>
                    <a:ext uri="{9D8B030D-6E8A-4147-A177-3AD203B41FA5}">
                      <a16:colId xmlns:a16="http://schemas.microsoft.com/office/drawing/2014/main" xmlns="" val="2661061783"/>
                    </a:ext>
                  </a:extLst>
                </a:gridCol>
                <a:gridCol w="2046864">
                  <a:extLst>
                    <a:ext uri="{9D8B030D-6E8A-4147-A177-3AD203B41FA5}">
                      <a16:colId xmlns:a16="http://schemas.microsoft.com/office/drawing/2014/main" xmlns="" val="3324702029"/>
                    </a:ext>
                  </a:extLst>
                </a:gridCol>
              </a:tblGrid>
              <a:tr h="1116850">
                <a:tc gridSpan="3">
                  <a:txBody>
                    <a:bodyPr/>
                    <a:lstStyle/>
                    <a:p>
                      <a:pPr fontAlgn="t"/>
                      <a:r>
                        <a:rPr lang="en-US" sz="2200" b="0" i="0" dirty="0">
                          <a:solidFill>
                            <a:srgbClr val="000000"/>
                          </a:solidFill>
                          <a:effectLst/>
                          <a:latin typeface="Arial" panose="020B0604020202020204" pitchFamily="34" charset="0"/>
                        </a:rPr>
                        <a:t>Test </a:t>
                      </a:r>
                      <a:r>
                        <a:rPr lang="en-US" sz="2200" b="0" i="0" dirty="0" err="1">
                          <a:solidFill>
                            <a:srgbClr val="000000"/>
                          </a:solidFill>
                          <a:effectLst/>
                          <a:latin typeface="Arial" panose="020B0604020202020204" pitchFamily="34" charset="0"/>
                        </a:rPr>
                        <a:t>test_political_instabality</a:t>
                      </a:r>
                      <a:r>
                        <a:rPr lang="en-US" sz="2200" b="0" i="0" dirty="0">
                          <a:solidFill>
                            <a:srgbClr val="000000"/>
                          </a:solidFill>
                          <a:effectLst/>
                          <a:latin typeface="Arial" panose="020B0604020202020204" pitchFamily="34" charset="0"/>
                        </a:rPr>
                        <a:t/>
                      </a:r>
                      <a:br>
                        <a:rPr lang="en-US" sz="2200" b="0" i="0" dirty="0">
                          <a:solidFill>
                            <a:srgbClr val="000000"/>
                          </a:solidFill>
                          <a:effectLst/>
                          <a:latin typeface="Arial" panose="020B0604020202020204" pitchFamily="34" charset="0"/>
                        </a:rPr>
                      </a:br>
                      <a:r>
                        <a:rPr lang="en-US" sz="2200" b="0" i="0" dirty="0">
                          <a:solidFill>
                            <a:srgbClr val="000000"/>
                          </a:solidFill>
                          <a:effectLst/>
                          <a:latin typeface="Arial" panose="020B0604020202020204" pitchFamily="34" charset="0"/>
                        </a:rPr>
                        <a:t>Results Equal Coefficients</a:t>
                      </a:r>
                      <a:br>
                        <a:rPr lang="en-US" sz="2200" b="0" i="0" dirty="0">
                          <a:solidFill>
                            <a:srgbClr val="000000"/>
                          </a:solidFill>
                          <a:effectLst/>
                          <a:latin typeface="Arial" panose="020B0604020202020204" pitchFamily="34" charset="0"/>
                        </a:rPr>
                      </a:br>
                      <a:r>
                        <a:rPr lang="en-US" sz="2200" b="0" i="0" dirty="0">
                          <a:solidFill>
                            <a:srgbClr val="000000"/>
                          </a:solidFill>
                          <a:effectLst/>
                          <a:latin typeface="Arial" panose="020B0604020202020204" pitchFamily="34" charset="0"/>
                        </a:rPr>
                        <a:t>Across Quantiles</a:t>
                      </a:r>
                    </a:p>
                  </a:txBody>
                  <a:tcPr marL="57928" marR="57928" marT="57928" marB="57928">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548977132"/>
                  </a:ext>
                </a:extLst>
              </a:tr>
              <a:tr h="783186">
                <a:tc>
                  <a:txBody>
                    <a:bodyPr/>
                    <a:lstStyle/>
                    <a:p>
                      <a:pPr fontAlgn="t"/>
                      <a:r>
                        <a:rPr lang="en-US" sz="2200" b="0" i="0" dirty="0">
                          <a:solidFill>
                            <a:srgbClr val="000000"/>
                          </a:solidFill>
                          <a:effectLst/>
                          <a:latin typeface="Arial" panose="020B0604020202020204" pitchFamily="34" charset="0"/>
                        </a:rPr>
                        <a:t>Chi-</a:t>
                      </a:r>
                      <a:br>
                        <a:rPr lang="en-US" sz="2200" b="0" i="0" dirty="0">
                          <a:solidFill>
                            <a:srgbClr val="000000"/>
                          </a:solidFill>
                          <a:effectLst/>
                          <a:latin typeface="Arial" panose="020B0604020202020204" pitchFamily="34" charset="0"/>
                        </a:rPr>
                      </a:br>
                      <a:r>
                        <a:rPr lang="en-US" sz="2200" b="0" i="0" dirty="0">
                          <a:solidFill>
                            <a:srgbClr val="000000"/>
                          </a:solidFill>
                          <a:effectLst/>
                          <a:latin typeface="Arial" panose="020B0604020202020204" pitchFamily="34" charset="0"/>
                        </a:rPr>
                        <a:t>Square</a:t>
                      </a:r>
                    </a:p>
                  </a:txBody>
                  <a:tcPr marL="57928" marR="57928" marT="57928" marB="5792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200" b="0" i="0">
                          <a:solidFill>
                            <a:srgbClr val="000000"/>
                          </a:solidFill>
                          <a:effectLst/>
                          <a:latin typeface="Arial" panose="020B0604020202020204" pitchFamily="34" charset="0"/>
                        </a:rPr>
                        <a:t>DF</a:t>
                      </a:r>
                    </a:p>
                  </a:txBody>
                  <a:tcPr marL="57928" marR="57928" marT="57928" marB="57928">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200" b="0" i="0" dirty="0" err="1">
                          <a:solidFill>
                            <a:srgbClr val="000000"/>
                          </a:solidFill>
                          <a:effectLst/>
                          <a:latin typeface="Arial" panose="020B0604020202020204" pitchFamily="34" charset="0"/>
                        </a:rPr>
                        <a:t>Pr</a:t>
                      </a:r>
                      <a:r>
                        <a:rPr lang="en-US" sz="2200" b="0" i="0" dirty="0">
                          <a:solidFill>
                            <a:srgbClr val="000000"/>
                          </a:solidFill>
                          <a:effectLst/>
                          <a:latin typeface="Arial" panose="020B0604020202020204" pitchFamily="34" charset="0"/>
                        </a:rPr>
                        <a:t> &gt; </a:t>
                      </a:r>
                      <a:r>
                        <a:rPr lang="en-US" sz="2200" b="0" i="0" dirty="0" err="1">
                          <a:solidFill>
                            <a:srgbClr val="000000"/>
                          </a:solidFill>
                          <a:effectLst/>
                          <a:latin typeface="Arial" panose="020B0604020202020204" pitchFamily="34" charset="0"/>
                        </a:rPr>
                        <a:t>ChiSq</a:t>
                      </a:r>
                      <a:endParaRPr lang="en-US" sz="2200" b="0" i="0" dirty="0">
                        <a:solidFill>
                          <a:srgbClr val="000000"/>
                        </a:solidFill>
                        <a:effectLst/>
                        <a:latin typeface="Arial" panose="020B0604020202020204" pitchFamily="34" charset="0"/>
                      </a:endParaRPr>
                    </a:p>
                  </a:txBody>
                  <a:tcPr marL="57928" marR="57928" marT="57928" marB="57928">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629122809"/>
                  </a:ext>
                </a:extLst>
              </a:tr>
              <a:tr h="449521">
                <a:tc>
                  <a:txBody>
                    <a:bodyPr/>
                    <a:lstStyle/>
                    <a:p>
                      <a:pPr fontAlgn="t"/>
                      <a:r>
                        <a:rPr lang="en-US" sz="2200" b="0" i="0" dirty="0">
                          <a:solidFill>
                            <a:srgbClr val="000000"/>
                          </a:solidFill>
                          <a:effectLst/>
                          <a:latin typeface="Arial" panose="020B0604020202020204" pitchFamily="34" charset="0"/>
                        </a:rPr>
                        <a:t>4.9318</a:t>
                      </a:r>
                    </a:p>
                  </a:txBody>
                  <a:tcPr marL="38371" marR="38371" marT="38371" marB="3837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200" b="0" i="0" dirty="0">
                          <a:solidFill>
                            <a:srgbClr val="000000"/>
                          </a:solidFill>
                          <a:effectLst/>
                          <a:latin typeface="Arial" panose="020B0604020202020204" pitchFamily="34" charset="0"/>
                        </a:rPr>
                        <a:t>1</a:t>
                      </a:r>
                    </a:p>
                  </a:txBody>
                  <a:tcPr marL="38371" marR="38371" marT="38371" marB="38371">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200" b="0" i="0" dirty="0">
                          <a:solidFill>
                            <a:srgbClr val="000000"/>
                          </a:solidFill>
                          <a:effectLst/>
                          <a:latin typeface="Arial" panose="020B0604020202020204" pitchFamily="34" charset="0"/>
                        </a:rPr>
                        <a:t>0.0264</a:t>
                      </a:r>
                    </a:p>
                  </a:txBody>
                  <a:tcPr marL="38371" marR="38371" marT="38371" marB="38371">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2123717626"/>
                  </a:ext>
                </a:extLst>
              </a:tr>
            </a:tbl>
          </a:graphicData>
        </a:graphic>
      </p:graphicFrame>
      <p:sp>
        <p:nvSpPr>
          <p:cNvPr id="5" name="Up Arrow Callout 4"/>
          <p:cNvSpPr/>
          <p:nvPr/>
        </p:nvSpPr>
        <p:spPr>
          <a:xfrm>
            <a:off x="1482291" y="5812320"/>
            <a:ext cx="2319687" cy="1005840"/>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P&gt;0.05</a:t>
            </a:r>
          </a:p>
          <a:p>
            <a:pPr algn="ctr"/>
            <a:r>
              <a:rPr lang="zh-CN" altLang="en-US" dirty="0" smtClean="0"/>
              <a:t>教育</a:t>
            </a:r>
            <a:r>
              <a:rPr lang="en-US" altLang="zh-CN" dirty="0" smtClean="0"/>
              <a:t>GDP</a:t>
            </a:r>
            <a:r>
              <a:rPr lang="zh-CN" altLang="en-US" dirty="0" smtClean="0"/>
              <a:t>差</a:t>
            </a:r>
            <a:r>
              <a:rPr lang="zh-CN" altLang="en-US" dirty="0"/>
              <a:t>异</a:t>
            </a:r>
            <a:r>
              <a:rPr lang="zh-CN" altLang="en-US" dirty="0" smtClean="0"/>
              <a:t>不</a:t>
            </a:r>
            <a:r>
              <a:rPr lang="zh-CN" altLang="en-US" dirty="0"/>
              <a:t>显著</a:t>
            </a:r>
            <a:endParaRPr lang="en-US" dirty="0"/>
          </a:p>
        </p:txBody>
      </p:sp>
      <p:sp>
        <p:nvSpPr>
          <p:cNvPr id="8" name="Up Arrow Callout 7"/>
          <p:cNvSpPr/>
          <p:nvPr/>
        </p:nvSpPr>
        <p:spPr>
          <a:xfrm>
            <a:off x="5197642" y="5799752"/>
            <a:ext cx="2906830" cy="1005840"/>
          </a:xfrm>
          <a:prstGeom prst="up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P&lt;0.05</a:t>
            </a:r>
          </a:p>
          <a:p>
            <a:pPr algn="ctr"/>
            <a:r>
              <a:rPr lang="zh-CN" altLang="en-US" dirty="0"/>
              <a:t>政</a:t>
            </a:r>
            <a:r>
              <a:rPr lang="zh-CN" altLang="en-US" dirty="0" smtClean="0"/>
              <a:t>治尚不稳定差</a:t>
            </a:r>
            <a:r>
              <a:rPr lang="zh-CN" altLang="en-US" dirty="0"/>
              <a:t>异</a:t>
            </a:r>
            <a:r>
              <a:rPr lang="zh-CN" altLang="en-US" dirty="0" smtClean="0"/>
              <a:t>显</a:t>
            </a:r>
            <a:r>
              <a:rPr lang="zh-CN" altLang="en-US" dirty="0"/>
              <a:t>著</a:t>
            </a:r>
            <a:endParaRPr lang="en-US" dirty="0"/>
          </a:p>
        </p:txBody>
      </p:sp>
    </p:spTree>
    <p:extLst>
      <p:ext uri="{BB962C8B-B14F-4D97-AF65-F5344CB8AC3E}">
        <p14:creationId xmlns:p14="http://schemas.microsoft.com/office/powerpoint/2010/main" val="375352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模型选择</a:t>
            </a:r>
            <a:endParaRPr lang="en-US" dirty="0"/>
          </a:p>
        </p:txBody>
      </p:sp>
      <p:sp>
        <p:nvSpPr>
          <p:cNvPr id="3" name="Content Placeholder 2"/>
          <p:cNvSpPr>
            <a:spLocks noGrp="1"/>
          </p:cNvSpPr>
          <p:nvPr>
            <p:ph idx="1"/>
          </p:nvPr>
        </p:nvSpPr>
        <p:spPr>
          <a:xfrm>
            <a:off x="457200" y="1600201"/>
            <a:ext cx="8229600" cy="4973854"/>
          </a:xfrm>
        </p:spPr>
        <p:txBody>
          <a:bodyPr>
            <a:normAutofit fontScale="92500" lnSpcReduction="20000"/>
          </a:bodyPr>
          <a:lstStyle/>
          <a:p>
            <a:r>
              <a:rPr lang="zh-CN" altLang="en-US" b="1" dirty="0" smtClean="0"/>
              <a:t>由于不同分位数上的最佳回归模型所包含的变量数不一定相同，基于</a:t>
            </a:r>
            <a:r>
              <a:rPr lang="en-US" dirty="0" err="1"/>
              <a:t>Akaike’s</a:t>
            </a:r>
            <a:r>
              <a:rPr lang="en-US" dirty="0"/>
              <a:t> information criterion (</a:t>
            </a:r>
            <a:r>
              <a:rPr lang="en-US" dirty="0" smtClean="0"/>
              <a:t>AIC)</a:t>
            </a:r>
            <a:r>
              <a:rPr lang="zh-CN" altLang="en-US" dirty="0" smtClean="0"/>
              <a:t>和</a:t>
            </a:r>
            <a:r>
              <a:rPr lang="en-US" dirty="0" smtClean="0"/>
              <a:t> </a:t>
            </a:r>
            <a:r>
              <a:rPr lang="en-US" dirty="0"/>
              <a:t>Schwarz Bayesian information criterion (SBC)</a:t>
            </a:r>
            <a:r>
              <a:rPr lang="zh-CN" altLang="en-US" b="1" dirty="0" smtClean="0"/>
              <a:t>可以找出每</a:t>
            </a:r>
            <a:r>
              <a:rPr lang="zh-CN" altLang="en-US" b="1" dirty="0"/>
              <a:t>一分位数上的最佳回归模</a:t>
            </a:r>
            <a:r>
              <a:rPr lang="zh-CN" altLang="en-US" b="1" dirty="0" smtClean="0"/>
              <a:t>型</a:t>
            </a:r>
            <a:r>
              <a:rPr lang="zh-CN" altLang="en-US" b="1" dirty="0"/>
              <a:t>。</a:t>
            </a:r>
            <a:endParaRPr lang="en-US" b="1" dirty="0" smtClean="0"/>
          </a:p>
          <a:p>
            <a:pPr marL="0" indent="0">
              <a:buNone/>
            </a:pPr>
            <a:r>
              <a:rPr lang="en-US" b="1" dirty="0" err="1" smtClean="0"/>
              <a:t>proc</a:t>
            </a:r>
            <a:r>
              <a:rPr lang="en-US" dirty="0" smtClean="0"/>
              <a:t> </a:t>
            </a:r>
            <a:r>
              <a:rPr lang="en-US" b="1" dirty="0" err="1"/>
              <a:t>quantselect</a:t>
            </a:r>
            <a:r>
              <a:rPr lang="en-US" dirty="0"/>
              <a:t> data=growth plots=all;</a:t>
            </a:r>
          </a:p>
          <a:p>
            <a:pPr marL="0" indent="0">
              <a:buNone/>
            </a:pPr>
            <a:r>
              <a:rPr lang="en-US" dirty="0"/>
              <a:t>     Model GDP = lgdp2 mse2 fse2 fhe2 mhe2 lexp2 </a:t>
            </a:r>
            <a:r>
              <a:rPr lang="en-US" dirty="0" smtClean="0"/>
              <a:t>lintr2 gedy2 </a:t>
            </a:r>
            <a:r>
              <a:rPr lang="en-US" dirty="0"/>
              <a:t>Iy2 gcony2 lblakp2 pol2 ttrad2</a:t>
            </a:r>
          </a:p>
          <a:p>
            <a:pPr marL="0" indent="0">
              <a:buNone/>
            </a:pPr>
            <a:r>
              <a:rPr lang="en-US" dirty="0"/>
              <a:t>     / quantiles=</a:t>
            </a:r>
            <a:r>
              <a:rPr lang="en-US" b="1" dirty="0"/>
              <a:t>0.25</a:t>
            </a:r>
            <a:r>
              <a:rPr lang="en-US" dirty="0"/>
              <a:t> </a:t>
            </a:r>
            <a:r>
              <a:rPr lang="en-US" b="1" dirty="0"/>
              <a:t>.5</a:t>
            </a:r>
            <a:r>
              <a:rPr lang="en-US" dirty="0"/>
              <a:t> </a:t>
            </a:r>
            <a:r>
              <a:rPr lang="en-US" b="1" dirty="0"/>
              <a:t>.75</a:t>
            </a:r>
            <a:r>
              <a:rPr lang="en-US" dirty="0"/>
              <a:t> selection=lasso(adaptive stop=</a:t>
            </a:r>
            <a:r>
              <a:rPr lang="en-US" dirty="0" err="1"/>
              <a:t>aic</a:t>
            </a:r>
            <a:r>
              <a:rPr lang="en-US" dirty="0"/>
              <a:t> choose=</a:t>
            </a:r>
            <a:r>
              <a:rPr lang="en-US" dirty="0" err="1"/>
              <a:t>sbc</a:t>
            </a:r>
            <a:r>
              <a:rPr lang="en-US" dirty="0"/>
              <a:t> </a:t>
            </a:r>
            <a:r>
              <a:rPr lang="en-US" dirty="0" err="1"/>
              <a:t>sh</a:t>
            </a:r>
            <a:r>
              <a:rPr lang="en-US" dirty="0"/>
              <a:t>=</a:t>
            </a:r>
            <a:r>
              <a:rPr lang="en-US" b="1" dirty="0"/>
              <a:t>7</a:t>
            </a:r>
            <a:r>
              <a:rPr lang="en-US" dirty="0"/>
              <a:t>);</a:t>
            </a:r>
          </a:p>
          <a:p>
            <a:pPr marL="0" indent="0">
              <a:buNone/>
            </a:pPr>
            <a:r>
              <a:rPr lang="en-US" b="1" dirty="0"/>
              <a:t>run</a:t>
            </a:r>
            <a:r>
              <a:rPr lang="en-US" dirty="0" smtClean="0"/>
              <a:t>;</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52</a:t>
            </a:fld>
            <a:endParaRPr lang="en-US"/>
          </a:p>
        </p:txBody>
      </p:sp>
    </p:spTree>
    <p:extLst>
      <p:ext uri="{BB962C8B-B14F-4D97-AF65-F5344CB8AC3E}">
        <p14:creationId xmlns:p14="http://schemas.microsoft.com/office/powerpoint/2010/main" val="19957458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30259"/>
            <a:ext cx="2574758" cy="1063274"/>
          </a:xfrm>
        </p:spPr>
        <p:txBody>
          <a:bodyPr>
            <a:noAutofit/>
          </a:bodyPr>
          <a:lstStyle/>
          <a:p>
            <a:r>
              <a:rPr lang="zh-CN" altLang="en-US" sz="3200" dirty="0" smtClean="0"/>
              <a:t>结果： </a:t>
            </a:r>
            <a:r>
              <a:rPr lang="en-US" altLang="zh-CN" sz="3200" dirty="0" smtClean="0"/>
              <a:t/>
            </a:r>
            <a:br>
              <a:rPr lang="en-US" altLang="zh-CN" sz="3200" dirty="0" smtClean="0"/>
            </a:br>
            <a:r>
              <a:rPr lang="en-US" altLang="zh-CN" sz="3200" dirty="0"/>
              <a:t>0.25</a:t>
            </a:r>
            <a:r>
              <a:rPr lang="zh-CN" altLang="en-US" sz="3200" dirty="0" smtClean="0"/>
              <a:t>分位数</a:t>
            </a:r>
            <a:endParaRPr lang="en-US" sz="3200" dirty="0"/>
          </a:p>
        </p:txBody>
      </p:sp>
      <p:sp>
        <p:nvSpPr>
          <p:cNvPr id="3" name="Content Placeholder 2"/>
          <p:cNvSpPr>
            <a:spLocks noGrp="1"/>
          </p:cNvSpPr>
          <p:nvPr>
            <p:ph idx="1"/>
          </p:nvPr>
        </p:nvSpPr>
        <p:spPr>
          <a:xfrm>
            <a:off x="154004" y="1414914"/>
            <a:ext cx="3455470" cy="5306560"/>
          </a:xfrm>
        </p:spPr>
        <p:txBody>
          <a:bodyPr>
            <a:normAutofit lnSpcReduction="10000"/>
          </a:bodyPr>
          <a:lstStyle/>
          <a:p>
            <a:pPr marL="0" indent="0">
              <a:buNone/>
            </a:pPr>
            <a:r>
              <a:rPr lang="zh-CN" altLang="en-US" sz="2400" dirty="0" smtClean="0"/>
              <a:t>步骤</a:t>
            </a:r>
            <a:r>
              <a:rPr lang="en-US" altLang="zh-CN" sz="2400" dirty="0" smtClean="0"/>
              <a:t>0</a:t>
            </a:r>
            <a:r>
              <a:rPr lang="zh-CN" altLang="en-US" sz="2400" dirty="0" smtClean="0"/>
              <a:t>始于截距模型</a:t>
            </a:r>
            <a:endParaRPr lang="en-US" altLang="zh-CN" sz="2400" dirty="0" smtClean="0"/>
          </a:p>
          <a:p>
            <a:pPr marL="0" indent="0">
              <a:buNone/>
            </a:pPr>
            <a:endParaRPr lang="en-US" sz="2400" dirty="0"/>
          </a:p>
          <a:p>
            <a:pPr marL="0" indent="0">
              <a:buNone/>
            </a:pPr>
            <a:r>
              <a:rPr lang="zh-CN" altLang="en-US" sz="2400" dirty="0" smtClean="0"/>
              <a:t>步骤</a:t>
            </a:r>
            <a:r>
              <a:rPr lang="en-US" altLang="zh-CN" sz="2400" dirty="0" smtClean="0"/>
              <a:t>1</a:t>
            </a:r>
            <a:r>
              <a:rPr lang="zh-CN" altLang="en-US" sz="2400" dirty="0" smtClean="0"/>
              <a:t>加入第一个自变量后</a:t>
            </a:r>
            <a:r>
              <a:rPr lang="en-US" altLang="zh-CN" sz="2400" dirty="0" smtClean="0"/>
              <a:t>AIC</a:t>
            </a:r>
            <a:r>
              <a:rPr lang="zh-CN" altLang="en-US" sz="2400" dirty="0" smtClean="0"/>
              <a:t>变小。</a:t>
            </a:r>
            <a:endParaRPr lang="en-US" altLang="zh-CN" sz="2400" dirty="0" smtClean="0"/>
          </a:p>
          <a:p>
            <a:pPr marL="0" indent="0">
              <a:buNone/>
            </a:pPr>
            <a:endParaRPr lang="en-US" sz="2400" dirty="0"/>
          </a:p>
          <a:p>
            <a:pPr marL="0" indent="0">
              <a:buNone/>
            </a:pPr>
            <a:r>
              <a:rPr lang="zh-CN" altLang="en-US" sz="2400" dirty="0" smtClean="0"/>
              <a:t>步骤</a:t>
            </a:r>
            <a:r>
              <a:rPr lang="en-US" altLang="zh-CN" sz="2400" dirty="0" smtClean="0"/>
              <a:t>19</a:t>
            </a:r>
            <a:r>
              <a:rPr lang="zh-CN" altLang="en-US" sz="2400" dirty="0" smtClean="0"/>
              <a:t>的</a:t>
            </a:r>
            <a:r>
              <a:rPr lang="en-US" altLang="zh-CN" sz="2400" dirty="0" smtClean="0"/>
              <a:t>AIC</a:t>
            </a:r>
            <a:r>
              <a:rPr lang="zh-CN" altLang="en-US" sz="2400" dirty="0" smtClean="0"/>
              <a:t>达到最小值</a:t>
            </a:r>
            <a:endParaRPr lang="en-US" altLang="zh-CN" sz="2400" dirty="0" smtClean="0"/>
          </a:p>
          <a:p>
            <a:pPr marL="0" indent="0">
              <a:buNone/>
            </a:pPr>
            <a:endParaRPr lang="en-US" sz="2400" dirty="0"/>
          </a:p>
          <a:p>
            <a:pPr marL="0" indent="0">
              <a:buNone/>
            </a:pPr>
            <a:r>
              <a:rPr lang="zh-CN" altLang="en-US" sz="2400" dirty="0" smtClean="0"/>
              <a:t>步骤</a:t>
            </a:r>
            <a:r>
              <a:rPr lang="en-US" altLang="zh-CN" sz="2400" dirty="0" smtClean="0"/>
              <a:t>10</a:t>
            </a:r>
            <a:r>
              <a:rPr lang="zh-CN" altLang="en-US" sz="2400" dirty="0" smtClean="0"/>
              <a:t>显示最小</a:t>
            </a:r>
            <a:r>
              <a:rPr lang="en-US" altLang="zh-CN" sz="2400" dirty="0" smtClean="0"/>
              <a:t>SBC</a:t>
            </a:r>
            <a:r>
              <a:rPr lang="zh-CN" altLang="en-US" sz="2400" dirty="0" smtClean="0"/>
              <a:t>值即最后选择模型</a:t>
            </a:r>
            <a:endParaRPr lang="en-US" altLang="zh-CN" sz="2400" dirty="0" smtClean="0"/>
          </a:p>
          <a:p>
            <a:pPr marL="0" indent="0">
              <a:buNone/>
            </a:pPr>
            <a:endParaRPr lang="en-US" sz="2400" dirty="0"/>
          </a:p>
          <a:p>
            <a:pPr marL="0" indent="0">
              <a:buNone/>
            </a:pPr>
            <a:r>
              <a:rPr lang="en-US" sz="2400" dirty="0"/>
              <a:t>GDP </a:t>
            </a:r>
            <a:r>
              <a:rPr lang="en-US" sz="2400" dirty="0" smtClean="0"/>
              <a:t>=</a:t>
            </a:r>
            <a:r>
              <a:rPr lang="en-US" altLang="zh-CN" sz="2400" dirty="0" smtClean="0"/>
              <a:t>a+</a:t>
            </a:r>
            <a:r>
              <a:rPr lang="en-US" sz="2400" dirty="0" smtClean="0"/>
              <a:t> b1lgdp2+ b2lexp2+ b3Iy2+ b4gcony2+ b5lblakp2+ b6pol2 </a:t>
            </a:r>
            <a:endParaRPr lang="en-US" sz="2400" dirty="0"/>
          </a:p>
        </p:txBody>
      </p:sp>
      <p:sp>
        <p:nvSpPr>
          <p:cNvPr id="4" name="Slide Number Placeholder 3"/>
          <p:cNvSpPr>
            <a:spLocks noGrp="1"/>
          </p:cNvSpPr>
          <p:nvPr>
            <p:ph type="sldNum" sz="quarter" idx="12"/>
          </p:nvPr>
        </p:nvSpPr>
        <p:spPr/>
        <p:txBody>
          <a:bodyPr/>
          <a:lstStyle/>
          <a:p>
            <a:fld id="{6B6FFC99-5D42-9C46-8C24-A3E6A75CD3D4}" type="slidenum">
              <a:rPr lang="en-US" smtClean="0"/>
              <a:t>53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65739285"/>
              </p:ext>
            </p:extLst>
          </p:nvPr>
        </p:nvGraphicFramePr>
        <p:xfrm>
          <a:off x="3725963" y="130259"/>
          <a:ext cx="5270553" cy="7049640"/>
        </p:xfrm>
        <a:graphic>
          <a:graphicData uri="http://schemas.openxmlformats.org/drawingml/2006/table">
            <a:tbl>
              <a:tblPr/>
              <a:tblGrid>
                <a:gridCol w="475204">
                  <a:extLst>
                    <a:ext uri="{9D8B030D-6E8A-4147-A177-3AD203B41FA5}">
                      <a16:colId xmlns:a16="http://schemas.microsoft.com/office/drawing/2014/main" xmlns="" val="1585025962"/>
                    </a:ext>
                  </a:extLst>
                </a:gridCol>
                <a:gridCol w="933597">
                  <a:extLst>
                    <a:ext uri="{9D8B030D-6E8A-4147-A177-3AD203B41FA5}">
                      <a16:colId xmlns:a16="http://schemas.microsoft.com/office/drawing/2014/main" xmlns="" val="1943636459"/>
                    </a:ext>
                  </a:extLst>
                </a:gridCol>
                <a:gridCol w="1041936">
                  <a:extLst>
                    <a:ext uri="{9D8B030D-6E8A-4147-A177-3AD203B41FA5}">
                      <a16:colId xmlns:a16="http://schemas.microsoft.com/office/drawing/2014/main" xmlns="" val="866546896"/>
                    </a:ext>
                  </a:extLst>
                </a:gridCol>
                <a:gridCol w="1164033">
                  <a:extLst>
                    <a:ext uri="{9D8B030D-6E8A-4147-A177-3AD203B41FA5}">
                      <a16:colId xmlns:a16="http://schemas.microsoft.com/office/drawing/2014/main" xmlns="" val="1452793038"/>
                    </a:ext>
                  </a:extLst>
                </a:gridCol>
                <a:gridCol w="811501">
                  <a:extLst>
                    <a:ext uri="{9D8B030D-6E8A-4147-A177-3AD203B41FA5}">
                      <a16:colId xmlns:a16="http://schemas.microsoft.com/office/drawing/2014/main" xmlns="" val="2071976379"/>
                    </a:ext>
                  </a:extLst>
                </a:gridCol>
                <a:gridCol w="844282">
                  <a:extLst>
                    <a:ext uri="{9D8B030D-6E8A-4147-A177-3AD203B41FA5}">
                      <a16:colId xmlns:a16="http://schemas.microsoft.com/office/drawing/2014/main" xmlns="" val="2725489113"/>
                    </a:ext>
                  </a:extLst>
                </a:gridCol>
              </a:tblGrid>
              <a:tr h="207823">
                <a:tc gridSpan="6">
                  <a:txBody>
                    <a:bodyPr/>
                    <a:lstStyle/>
                    <a:p>
                      <a:pPr fontAlgn="t"/>
                      <a:r>
                        <a:rPr lang="en-US" sz="1100" b="0" i="0" dirty="0">
                          <a:solidFill>
                            <a:srgbClr val="000000"/>
                          </a:solidFill>
                          <a:effectLst/>
                          <a:latin typeface="Arial" panose="020B0604020202020204" pitchFamily="34" charset="0"/>
                        </a:rPr>
                        <a:t>Selection Summary</a:t>
                      </a:r>
                    </a:p>
                  </a:txBody>
                  <a:tcPr marL="15387" marR="15387" marT="15387" marB="1538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611151465"/>
                  </a:ext>
                </a:extLst>
              </a:tr>
              <a:tr h="373168">
                <a:tc>
                  <a:txBody>
                    <a:bodyPr/>
                    <a:lstStyle/>
                    <a:p>
                      <a:pPr fontAlgn="t"/>
                      <a:r>
                        <a:rPr lang="en-US" sz="1100" b="0" i="0" dirty="0">
                          <a:solidFill>
                            <a:srgbClr val="000000"/>
                          </a:solidFill>
                          <a:effectLst/>
                          <a:latin typeface="Arial" panose="020B0604020202020204" pitchFamily="34" charset="0"/>
                        </a:rPr>
                        <a:t>Step</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smtClean="0">
                          <a:solidFill>
                            <a:srgbClr val="000000"/>
                          </a:solidFill>
                          <a:effectLst/>
                          <a:latin typeface="Arial" panose="020B0604020202020204" pitchFamily="34" charset="0"/>
                        </a:rPr>
                        <a:t>Effect</a:t>
                      </a:r>
                      <a:r>
                        <a:rPr lang="en-US" sz="1100" b="0" i="0" baseline="0" dirty="0" smtClean="0">
                          <a:solidFill>
                            <a:srgbClr val="000000"/>
                          </a:solidFill>
                          <a:effectLst/>
                          <a:latin typeface="Arial" panose="020B0604020202020204" pitchFamily="34" charset="0"/>
                        </a:rPr>
                        <a:t> </a:t>
                      </a:r>
                      <a:r>
                        <a:rPr lang="en-US" sz="1100" b="0" i="0" dirty="0" smtClean="0">
                          <a:solidFill>
                            <a:srgbClr val="000000"/>
                          </a:solidFill>
                          <a:effectLst/>
                          <a:latin typeface="Arial" panose="020B0604020202020204" pitchFamily="34" charset="0"/>
                        </a:rPr>
                        <a:t>Entered</a:t>
                      </a:r>
                      <a:endParaRPr lang="en-US" sz="1100" b="0" i="0" dirty="0">
                        <a:solidFill>
                          <a:srgbClr val="000000"/>
                        </a:solidFill>
                        <a:effectLst/>
                        <a:latin typeface="Arial" panose="020B0604020202020204" pitchFamily="34" charset="0"/>
                      </a:endParaRP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smtClean="0">
                          <a:solidFill>
                            <a:srgbClr val="000000"/>
                          </a:solidFill>
                          <a:effectLst/>
                          <a:latin typeface="Arial" panose="020B0604020202020204" pitchFamily="34" charset="0"/>
                        </a:rPr>
                        <a:t>Effect</a:t>
                      </a:r>
                      <a:r>
                        <a:rPr lang="en-US" sz="1100" b="0" i="0" baseline="0" dirty="0" smtClean="0">
                          <a:solidFill>
                            <a:srgbClr val="000000"/>
                          </a:solidFill>
                          <a:effectLst/>
                          <a:latin typeface="Arial" panose="020B0604020202020204" pitchFamily="34" charset="0"/>
                        </a:rPr>
                        <a:t> </a:t>
                      </a:r>
                      <a:r>
                        <a:rPr lang="en-US" sz="1100" b="0" i="0" dirty="0" smtClean="0">
                          <a:solidFill>
                            <a:srgbClr val="000000"/>
                          </a:solidFill>
                          <a:effectLst/>
                          <a:latin typeface="Arial" panose="020B0604020202020204" pitchFamily="34" charset="0"/>
                        </a:rPr>
                        <a:t>Removed</a:t>
                      </a:r>
                      <a:endParaRPr lang="en-US" sz="1100" b="0" i="0" dirty="0">
                        <a:solidFill>
                          <a:srgbClr val="000000"/>
                        </a:solidFill>
                        <a:effectLst/>
                        <a:latin typeface="Arial" panose="020B0604020202020204" pitchFamily="34" charset="0"/>
                      </a:endParaRP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smtClean="0">
                          <a:solidFill>
                            <a:srgbClr val="000000"/>
                          </a:solidFill>
                          <a:effectLst/>
                          <a:latin typeface="Arial" panose="020B0604020202020204" pitchFamily="34" charset="0"/>
                        </a:rPr>
                        <a:t>Number</a:t>
                      </a:r>
                      <a:r>
                        <a:rPr lang="en-US" sz="1100" b="0" i="0" baseline="0" dirty="0" smtClean="0">
                          <a:solidFill>
                            <a:srgbClr val="000000"/>
                          </a:solidFill>
                          <a:effectLst/>
                          <a:latin typeface="Arial" panose="020B0604020202020204" pitchFamily="34" charset="0"/>
                        </a:rPr>
                        <a:t> </a:t>
                      </a:r>
                      <a:r>
                        <a:rPr lang="en-US" sz="1100" b="0" i="0" dirty="0" smtClean="0">
                          <a:solidFill>
                            <a:srgbClr val="000000"/>
                          </a:solidFill>
                          <a:effectLst/>
                          <a:latin typeface="Arial" panose="020B0604020202020204" pitchFamily="34" charset="0"/>
                        </a:rPr>
                        <a:t>Effects</a:t>
                      </a:r>
                      <a:r>
                        <a:rPr lang="en-US" sz="1100" b="0" i="0" baseline="0" dirty="0" smtClean="0">
                          <a:solidFill>
                            <a:srgbClr val="000000"/>
                          </a:solidFill>
                          <a:effectLst/>
                          <a:latin typeface="Arial" panose="020B0604020202020204" pitchFamily="34" charset="0"/>
                        </a:rPr>
                        <a:t> </a:t>
                      </a:r>
                      <a:r>
                        <a:rPr lang="en-US" sz="1100" b="0" i="0" dirty="0" smtClean="0">
                          <a:solidFill>
                            <a:srgbClr val="000000"/>
                          </a:solidFill>
                          <a:effectLst/>
                          <a:latin typeface="Arial" panose="020B0604020202020204" pitchFamily="34" charset="0"/>
                        </a:rPr>
                        <a:t>In</a:t>
                      </a:r>
                      <a:endParaRPr lang="en-US" sz="1100" b="0" i="0" dirty="0">
                        <a:solidFill>
                          <a:srgbClr val="000000"/>
                        </a:solidFill>
                        <a:effectLst/>
                        <a:latin typeface="Arial" panose="020B0604020202020204" pitchFamily="34" charset="0"/>
                      </a:endParaRP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AIC </a:t>
                      </a:r>
                      <a:r>
                        <a:rPr lang="en-US" sz="1100" b="0" i="0" dirty="0" smtClean="0">
                          <a:solidFill>
                            <a:srgbClr val="000000"/>
                          </a:solidFill>
                          <a:effectLst/>
                          <a:latin typeface="Arial" panose="020B0604020202020204" pitchFamily="34" charset="0"/>
                        </a:rPr>
                        <a:t>(</a:t>
                      </a:r>
                      <a:r>
                        <a:rPr lang="en-US" sz="1100" dirty="0" err="1" smtClean="0"/>
                        <a:t>Akaike’s</a:t>
                      </a:r>
                      <a:r>
                        <a:rPr lang="en-US" sz="1100" dirty="0" smtClean="0"/>
                        <a:t> information criterion </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smtClean="0">
                          <a:solidFill>
                            <a:srgbClr val="000000"/>
                          </a:solidFill>
                          <a:effectLst/>
                          <a:latin typeface="Arial" panose="020B0604020202020204" pitchFamily="34" charset="0"/>
                        </a:rPr>
                        <a:t>SBC(</a:t>
                      </a:r>
                      <a:r>
                        <a:rPr lang="en-US" sz="1100" dirty="0" smtClean="0"/>
                        <a:t>Schwarz Bayesian information criterion )</a:t>
                      </a:r>
                      <a:r>
                        <a:rPr lang="en-US" sz="1100" b="0" i="0" dirty="0" smtClean="0">
                          <a:solidFill>
                            <a:srgbClr val="000000"/>
                          </a:solidFill>
                          <a:effectLst/>
                          <a:latin typeface="Arial" panose="020B0604020202020204" pitchFamily="34" charset="0"/>
                        </a:rPr>
                        <a:t> </a:t>
                      </a:r>
                      <a:endParaRPr lang="en-US" sz="1100" b="0" i="0" dirty="0">
                        <a:solidFill>
                          <a:srgbClr val="000000"/>
                        </a:solidFill>
                        <a:effectLst/>
                        <a:latin typeface="Arial" panose="020B0604020202020204" pitchFamily="34" charset="0"/>
                      </a:endParaRP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611951910"/>
                  </a:ext>
                </a:extLst>
              </a:tr>
              <a:tr h="296633">
                <a:tc>
                  <a:txBody>
                    <a:bodyPr/>
                    <a:lstStyle/>
                    <a:p>
                      <a:pPr fontAlgn="t"/>
                      <a:r>
                        <a:rPr lang="en-US" sz="1100" b="0" i="0" dirty="0">
                          <a:solidFill>
                            <a:srgbClr val="000000"/>
                          </a:solidFill>
                          <a:effectLst/>
                          <a:latin typeface="Arial" panose="020B0604020202020204" pitchFamily="34" charset="0"/>
                        </a:rPr>
                        <a:t>0</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Intercept</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-1548.0756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-1544.9942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261371342"/>
                  </a:ext>
                </a:extLst>
              </a:tr>
              <a:tr h="296633">
                <a:tc>
                  <a:txBody>
                    <a:bodyPr/>
                    <a:lstStyle/>
                    <a:p>
                      <a:pPr fontAlgn="t"/>
                      <a:r>
                        <a:rPr lang="en-US" sz="1100" b="0" i="0" dirty="0">
                          <a:solidFill>
                            <a:srgbClr val="000000"/>
                          </a:solidFill>
                          <a:effectLst/>
                          <a:latin typeface="Arial" panose="020B0604020202020204" pitchFamily="34" charset="0"/>
                        </a:rPr>
                        <a:t>1</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lgdp2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-1566.6689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-1560.5061</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87752832"/>
                  </a:ext>
                </a:extLst>
              </a:tr>
              <a:tr h="296633">
                <a:tc>
                  <a:txBody>
                    <a:bodyPr/>
                    <a:lstStyle/>
                    <a:p>
                      <a:pPr fontAlgn="t"/>
                      <a:r>
                        <a:rPr lang="en-US" sz="1100" b="0" i="0" dirty="0">
                          <a:solidFill>
                            <a:srgbClr val="000000"/>
                          </a:solidFill>
                          <a:effectLst/>
                          <a:latin typeface="Arial" panose="020B0604020202020204" pitchFamily="34" charset="0"/>
                        </a:rPr>
                        <a:t>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lblakp2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3</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-1599.7768</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-1590.5326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071844886"/>
                  </a:ext>
                </a:extLst>
              </a:tr>
              <a:tr h="296633">
                <a:tc>
                  <a:txBody>
                    <a:bodyPr/>
                    <a:lstStyle/>
                    <a:p>
                      <a:pPr fontAlgn="t"/>
                      <a:r>
                        <a:rPr lang="en-US" sz="1100" b="0" i="0">
                          <a:solidFill>
                            <a:srgbClr val="000000"/>
                          </a:solidFill>
                          <a:effectLst/>
                          <a:latin typeface="Arial" panose="020B0604020202020204" pitchFamily="34" charset="0"/>
                        </a:rPr>
                        <a:t>3</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gcony2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4</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-1618.0386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-1605.7130</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14014842"/>
                  </a:ext>
                </a:extLst>
              </a:tr>
              <a:tr h="296633">
                <a:tc>
                  <a:txBody>
                    <a:bodyPr/>
                    <a:lstStyle/>
                    <a:p>
                      <a:pPr fontAlgn="t"/>
                      <a:r>
                        <a:rPr lang="en-US" sz="1100" b="0" i="0">
                          <a:solidFill>
                            <a:srgbClr val="000000"/>
                          </a:solidFill>
                          <a:effectLst/>
                          <a:latin typeface="Arial" panose="020B0604020202020204" pitchFamily="34" charset="0"/>
                        </a:rPr>
                        <a:t>4</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lexp2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-1634.1840</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-1618.7769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940339190"/>
                  </a:ext>
                </a:extLst>
              </a:tr>
              <a:tr h="296633">
                <a:tc>
                  <a:txBody>
                    <a:bodyPr/>
                    <a:lstStyle/>
                    <a:p>
                      <a:pPr fontAlgn="t"/>
                      <a:r>
                        <a:rPr lang="en-US" sz="1100" b="0" i="0">
                          <a:solidFill>
                            <a:srgbClr val="000000"/>
                          </a:solidFill>
                          <a:effectLst/>
                          <a:latin typeface="Arial" panose="020B0604020202020204" pitchFamily="34" charset="0"/>
                        </a:rPr>
                        <a:t>5</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pol2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-1666.5744</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-1648.0860</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727327346"/>
                  </a:ext>
                </a:extLst>
              </a:tr>
              <a:tr h="296633">
                <a:tc>
                  <a:txBody>
                    <a:bodyPr/>
                    <a:lstStyle/>
                    <a:p>
                      <a:pPr fontAlgn="t"/>
                      <a:r>
                        <a:rPr lang="en-US" sz="1100" b="0" i="0">
                          <a:solidFill>
                            <a:srgbClr val="000000"/>
                          </a:solidFill>
                          <a:effectLst/>
                          <a:latin typeface="Arial" panose="020B0604020202020204" pitchFamily="34" charset="0"/>
                        </a:rPr>
                        <a:t>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lgdp2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-1627.9416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-1612.5346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36105021"/>
                  </a:ext>
                </a:extLst>
              </a:tr>
              <a:tr h="296633">
                <a:tc>
                  <a:txBody>
                    <a:bodyPr/>
                    <a:lstStyle/>
                    <a:p>
                      <a:pPr fontAlgn="t"/>
                      <a:r>
                        <a:rPr lang="en-US" sz="1100" b="0" i="0">
                          <a:solidFill>
                            <a:srgbClr val="000000"/>
                          </a:solidFill>
                          <a:effectLst/>
                          <a:latin typeface="Arial" panose="020B0604020202020204" pitchFamily="34" charset="0"/>
                        </a:rPr>
                        <a:t>7</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Iy2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-1634.7447</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-1616.2563</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457621451"/>
                  </a:ext>
                </a:extLst>
              </a:tr>
              <a:tr h="296633">
                <a:tc>
                  <a:txBody>
                    <a:bodyPr/>
                    <a:lstStyle/>
                    <a:p>
                      <a:pPr fontAlgn="t"/>
                      <a:r>
                        <a:rPr lang="en-US" sz="1100" b="0" i="0">
                          <a:solidFill>
                            <a:srgbClr val="000000"/>
                          </a:solidFill>
                          <a:effectLst/>
                          <a:latin typeface="Arial" panose="020B0604020202020204" pitchFamily="34" charset="0"/>
                        </a:rPr>
                        <a:t>8</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lexp2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5</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-1634.6507</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-1619.2436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970520495"/>
                  </a:ext>
                </a:extLst>
              </a:tr>
              <a:tr h="296633">
                <a:tc>
                  <a:txBody>
                    <a:bodyPr/>
                    <a:lstStyle/>
                    <a:p>
                      <a:pPr fontAlgn="t"/>
                      <a:r>
                        <a:rPr lang="en-US" sz="1100" b="0" i="0">
                          <a:solidFill>
                            <a:srgbClr val="000000"/>
                          </a:solidFill>
                          <a:effectLst/>
                          <a:latin typeface="Arial" panose="020B0604020202020204" pitchFamily="34" charset="0"/>
                        </a:rPr>
                        <a:t>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lgdp2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-1669.1103</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-1650.6219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960747927"/>
                  </a:ext>
                </a:extLst>
              </a:tr>
              <a:tr h="296633">
                <a:tc>
                  <a:txBody>
                    <a:bodyPr/>
                    <a:lstStyle/>
                    <a:p>
                      <a:pPr fontAlgn="t"/>
                      <a:r>
                        <a:rPr lang="en-US" sz="1100" b="0" i="0">
                          <a:solidFill>
                            <a:srgbClr val="000000"/>
                          </a:solidFill>
                          <a:effectLst/>
                          <a:latin typeface="Arial" panose="020B0604020202020204" pitchFamily="34" charset="0"/>
                        </a:rPr>
                        <a:t>10</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lexp2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7</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-1685.9483</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-1664.3785*</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500974184"/>
                  </a:ext>
                </a:extLst>
              </a:tr>
              <a:tr h="296633">
                <a:tc>
                  <a:txBody>
                    <a:bodyPr/>
                    <a:lstStyle/>
                    <a:p>
                      <a:pPr fontAlgn="t"/>
                      <a:r>
                        <a:rPr lang="en-US" sz="1100" b="0" i="0">
                          <a:solidFill>
                            <a:srgbClr val="000000"/>
                          </a:solidFill>
                          <a:effectLst/>
                          <a:latin typeface="Arial" panose="020B0604020202020204" pitchFamily="34" charset="0"/>
                        </a:rPr>
                        <a:t>11</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mse2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8</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-1687.2778</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-1662.6266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725456007"/>
                  </a:ext>
                </a:extLst>
              </a:tr>
              <a:tr h="296633">
                <a:tc>
                  <a:txBody>
                    <a:bodyPr/>
                    <a:lstStyle/>
                    <a:p>
                      <a:pPr fontAlgn="t"/>
                      <a:r>
                        <a:rPr lang="en-US" sz="1100" b="0" i="0">
                          <a:solidFill>
                            <a:srgbClr val="000000"/>
                          </a:solidFill>
                          <a:effectLst/>
                          <a:latin typeface="Arial" panose="020B0604020202020204" pitchFamily="34" charset="0"/>
                        </a:rPr>
                        <a:t>12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gedy2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-1688.4401</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-1660.7075</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612639326"/>
                  </a:ext>
                </a:extLst>
              </a:tr>
              <a:tr h="296633">
                <a:tc>
                  <a:txBody>
                    <a:bodyPr/>
                    <a:lstStyle/>
                    <a:p>
                      <a:pPr fontAlgn="t"/>
                      <a:r>
                        <a:rPr lang="en-US" sz="1100" b="0" i="0">
                          <a:solidFill>
                            <a:srgbClr val="000000"/>
                          </a:solidFill>
                          <a:effectLst/>
                          <a:latin typeface="Arial" panose="020B0604020202020204" pitchFamily="34" charset="0"/>
                        </a:rPr>
                        <a:t>13</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lintr2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10</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-1692.1714</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-1661.3573</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553841635"/>
                  </a:ext>
                </a:extLst>
              </a:tr>
              <a:tr h="296633">
                <a:tc>
                  <a:txBody>
                    <a:bodyPr/>
                    <a:lstStyle/>
                    <a:p>
                      <a:pPr fontAlgn="t"/>
                      <a:r>
                        <a:rPr lang="en-US" sz="1100" b="0" i="0">
                          <a:solidFill>
                            <a:srgbClr val="000000"/>
                          </a:solidFill>
                          <a:effectLst/>
                          <a:latin typeface="Arial" panose="020B0604020202020204" pitchFamily="34" charset="0"/>
                        </a:rPr>
                        <a:t>14</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ttrad2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11</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-1695.9495*</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-1662.0540</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472716654"/>
                  </a:ext>
                </a:extLst>
              </a:tr>
              <a:tr h="296633">
                <a:tc>
                  <a:txBody>
                    <a:bodyPr/>
                    <a:lstStyle/>
                    <a:p>
                      <a:pPr fontAlgn="t"/>
                      <a:r>
                        <a:rPr lang="en-US" sz="1100" b="0" i="0">
                          <a:solidFill>
                            <a:srgbClr val="000000"/>
                          </a:solidFill>
                          <a:effectLst/>
                          <a:latin typeface="Arial" panose="020B0604020202020204" pitchFamily="34" charset="0"/>
                        </a:rPr>
                        <a:t>15</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fse2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-1695.3409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-1658.3641</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543158885"/>
                  </a:ext>
                </a:extLst>
              </a:tr>
              <a:tr h="296633">
                <a:tc>
                  <a:txBody>
                    <a:bodyPr/>
                    <a:lstStyle/>
                    <a:p>
                      <a:pPr fontAlgn="t"/>
                      <a:r>
                        <a:rPr lang="en-US" sz="1100" b="0" i="0">
                          <a:solidFill>
                            <a:srgbClr val="000000"/>
                          </a:solidFill>
                          <a:effectLst/>
                          <a:latin typeface="Arial" panose="020B0604020202020204" pitchFamily="34" charset="0"/>
                        </a:rPr>
                        <a:t>16</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fhe2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13</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-1693.4184</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-1653.3602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112344184"/>
                  </a:ext>
                </a:extLst>
              </a:tr>
              <a:tr h="296633">
                <a:tc>
                  <a:txBody>
                    <a:bodyPr/>
                    <a:lstStyle/>
                    <a:p>
                      <a:pPr fontAlgn="t"/>
                      <a:r>
                        <a:rPr lang="en-US" sz="1100" b="0" i="0">
                          <a:solidFill>
                            <a:srgbClr val="000000"/>
                          </a:solidFill>
                          <a:effectLst/>
                          <a:latin typeface="Arial" panose="020B0604020202020204" pitchFamily="34" charset="0"/>
                        </a:rPr>
                        <a:t>17</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fhe2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-1695.3409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-1658.3641</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253693979"/>
                  </a:ext>
                </a:extLst>
              </a:tr>
              <a:tr h="296633">
                <a:tc>
                  <a:txBody>
                    <a:bodyPr/>
                    <a:lstStyle/>
                    <a:p>
                      <a:pPr fontAlgn="t"/>
                      <a:r>
                        <a:rPr lang="en-US" sz="1100" b="0" i="0">
                          <a:solidFill>
                            <a:srgbClr val="000000"/>
                          </a:solidFill>
                          <a:effectLst/>
                          <a:latin typeface="Arial" panose="020B0604020202020204" pitchFamily="34" charset="0"/>
                        </a:rPr>
                        <a:t>18</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mhe2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13</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-1693.5132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-1653.4549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606919666"/>
                  </a:ext>
                </a:extLst>
              </a:tr>
              <a:tr h="296633">
                <a:tc>
                  <a:txBody>
                    <a:bodyPr/>
                    <a:lstStyle/>
                    <a:p>
                      <a:pPr fontAlgn="t"/>
                      <a:r>
                        <a:rPr lang="en-US" sz="1100" b="0" i="0">
                          <a:solidFill>
                            <a:srgbClr val="000000"/>
                          </a:solidFill>
                          <a:effectLst/>
                          <a:latin typeface="Arial" panose="020B0604020202020204" pitchFamily="34" charset="0"/>
                        </a:rPr>
                        <a:t>19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fhe2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 </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a:solidFill>
                            <a:srgbClr val="000000"/>
                          </a:solidFill>
                          <a:effectLst/>
                          <a:latin typeface="Arial" panose="020B0604020202020204" pitchFamily="34" charset="0"/>
                        </a:rPr>
                        <a:t>14</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-1691.5909</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100" b="0" i="0" dirty="0">
                          <a:solidFill>
                            <a:srgbClr val="000000"/>
                          </a:solidFill>
                          <a:effectLst/>
                          <a:latin typeface="Arial" panose="020B0604020202020204" pitchFamily="34" charset="0"/>
                        </a:rPr>
                        <a:t>-1648.4512</a:t>
                      </a:r>
                    </a:p>
                  </a:txBody>
                  <a:tcPr marL="15387" marR="15387" marT="15387" marB="1538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110190006"/>
                  </a:ext>
                </a:extLst>
              </a:tr>
              <a:tr h="207823">
                <a:tc gridSpan="6">
                  <a:txBody>
                    <a:bodyPr/>
                    <a:lstStyle/>
                    <a:p>
                      <a:pPr fontAlgn="t"/>
                      <a:r>
                        <a:rPr lang="en-US" sz="1100" b="0" i="0" dirty="0">
                          <a:solidFill>
                            <a:srgbClr val="000000"/>
                          </a:solidFill>
                          <a:effectLst/>
                          <a:latin typeface="Arial" panose="020B0604020202020204" pitchFamily="34" charset="0"/>
                        </a:rPr>
                        <a:t>* Optimal Value Of Criterion</a:t>
                      </a:r>
                    </a:p>
                  </a:txBody>
                  <a:tcPr marL="15387" marR="15387" marT="15387" marB="1538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767454836"/>
                  </a:ext>
                </a:extLst>
              </a:tr>
            </a:tbl>
          </a:graphicData>
        </a:graphic>
      </p:graphicFrame>
      <p:cxnSp>
        <p:nvCxnSpPr>
          <p:cNvPr id="7" name="Straight Arrow Connector 6"/>
          <p:cNvCxnSpPr/>
          <p:nvPr/>
        </p:nvCxnSpPr>
        <p:spPr>
          <a:xfrm flipV="1">
            <a:off x="3031959" y="914401"/>
            <a:ext cx="500513" cy="7507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3214838" y="1193533"/>
            <a:ext cx="470034" cy="11261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3338362" y="4023360"/>
            <a:ext cx="387601" cy="25025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532472" y="3907858"/>
            <a:ext cx="4726004" cy="7315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09710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结果</a:t>
            </a:r>
            <a:r>
              <a:rPr lang="zh-CN" altLang="en-US" dirty="0" smtClean="0"/>
              <a:t>：</a:t>
            </a:r>
            <a:r>
              <a:rPr lang="en-US" altLang="zh-CN" dirty="0"/>
              <a:t>0.25</a:t>
            </a:r>
            <a:r>
              <a:rPr lang="zh-CN" altLang="en-US" dirty="0" smtClean="0"/>
              <a:t>分</a:t>
            </a:r>
            <a:r>
              <a:rPr lang="zh-CN" altLang="en-US" dirty="0"/>
              <a:t>位</a:t>
            </a:r>
            <a:r>
              <a:rPr lang="zh-CN" altLang="en-US" dirty="0" smtClean="0"/>
              <a:t>数</a:t>
            </a:r>
            <a:endParaRPr lang="en-US" dirty="0"/>
          </a:p>
        </p:txBody>
      </p:sp>
      <p:sp>
        <p:nvSpPr>
          <p:cNvPr id="3" name="Content Placeholder 2"/>
          <p:cNvSpPr>
            <a:spLocks noGrp="1"/>
          </p:cNvSpPr>
          <p:nvPr>
            <p:ph idx="1"/>
          </p:nvPr>
        </p:nvSpPr>
        <p:spPr>
          <a:xfrm>
            <a:off x="7427495" y="1600200"/>
            <a:ext cx="1490363" cy="4485968"/>
          </a:xfrm>
        </p:spPr>
        <p:txBody>
          <a:bodyPr/>
          <a:lstStyle/>
          <a:p>
            <a:pPr marL="0" indent="0">
              <a:buNone/>
            </a:pPr>
            <a:r>
              <a:rPr lang="en-US" dirty="0" smtClean="0"/>
              <a:t>lexp2</a:t>
            </a:r>
            <a:r>
              <a:rPr lang="zh-CN" altLang="en-US" dirty="0" smtClean="0"/>
              <a:t>和</a:t>
            </a:r>
            <a:r>
              <a:rPr lang="en-US" altLang="zh-CN" dirty="0" smtClean="0"/>
              <a:t>ly2</a:t>
            </a:r>
            <a:r>
              <a:rPr lang="zh-CN" altLang="en-US" dirty="0" smtClean="0"/>
              <a:t>首先和第二个加入分位数回归模型。</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54</a:t>
            </a:fld>
            <a:endParaRPr lang="en-US"/>
          </a:p>
        </p:txBody>
      </p:sp>
      <p:pic>
        <p:nvPicPr>
          <p:cNvPr id="5" name="Picture 4"/>
          <p:cNvPicPr>
            <a:picLocks noChangeAspect="1"/>
          </p:cNvPicPr>
          <p:nvPr/>
        </p:nvPicPr>
        <p:blipFill>
          <a:blip r:embed="rId2"/>
          <a:stretch>
            <a:fillRect/>
          </a:stretch>
        </p:blipFill>
        <p:spPr>
          <a:xfrm>
            <a:off x="417095" y="1600200"/>
            <a:ext cx="7010400" cy="5257800"/>
          </a:xfrm>
          <a:prstGeom prst="rect">
            <a:avLst/>
          </a:prstGeom>
        </p:spPr>
      </p:pic>
      <p:sp>
        <p:nvSpPr>
          <p:cNvPr id="6" name="Oval 5"/>
          <p:cNvSpPr/>
          <p:nvPr/>
        </p:nvSpPr>
        <p:spPr>
          <a:xfrm>
            <a:off x="4254366" y="5977288"/>
            <a:ext cx="327259" cy="625643"/>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37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结果</a:t>
            </a:r>
            <a:r>
              <a:rPr lang="zh-CN" altLang="en-US" dirty="0" smtClean="0"/>
              <a:t>：</a:t>
            </a:r>
            <a:r>
              <a:rPr lang="en-US" altLang="zh-CN" dirty="0"/>
              <a:t>0.25</a:t>
            </a:r>
            <a:r>
              <a:rPr lang="zh-CN" altLang="en-US" dirty="0" smtClean="0"/>
              <a:t>分</a:t>
            </a:r>
            <a:r>
              <a:rPr lang="zh-CN" altLang="en-US" dirty="0"/>
              <a:t>位</a:t>
            </a:r>
            <a:r>
              <a:rPr lang="zh-CN" altLang="en-US" dirty="0" smtClean="0"/>
              <a:t>数</a:t>
            </a:r>
            <a:endParaRPr lang="en-US" dirty="0"/>
          </a:p>
        </p:txBody>
      </p:sp>
      <p:sp>
        <p:nvSpPr>
          <p:cNvPr id="3" name="Content Placeholder 2"/>
          <p:cNvSpPr>
            <a:spLocks noGrp="1"/>
          </p:cNvSpPr>
          <p:nvPr>
            <p:ph idx="1"/>
          </p:nvPr>
        </p:nvSpPr>
        <p:spPr>
          <a:xfrm>
            <a:off x="457200" y="1600200"/>
            <a:ext cx="8229600" cy="911994"/>
          </a:xfrm>
        </p:spPr>
        <p:txBody>
          <a:bodyPr/>
          <a:lstStyle/>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55</a:t>
            </a:fld>
            <a:endParaRPr lang="en-US"/>
          </a:p>
        </p:txBody>
      </p:sp>
      <p:pic>
        <p:nvPicPr>
          <p:cNvPr id="8" name="Picture 7"/>
          <p:cNvPicPr>
            <a:picLocks noChangeAspect="1"/>
          </p:cNvPicPr>
          <p:nvPr/>
        </p:nvPicPr>
        <p:blipFill>
          <a:blip r:embed="rId2"/>
          <a:stretch>
            <a:fillRect/>
          </a:stretch>
        </p:blipFill>
        <p:spPr>
          <a:xfrm>
            <a:off x="457200" y="1600200"/>
            <a:ext cx="6096000" cy="4572000"/>
          </a:xfrm>
          <a:prstGeom prst="rect">
            <a:avLst/>
          </a:prstGeom>
        </p:spPr>
      </p:pic>
      <p:sp>
        <p:nvSpPr>
          <p:cNvPr id="6" name="Oval 5"/>
          <p:cNvSpPr/>
          <p:nvPr/>
        </p:nvSpPr>
        <p:spPr>
          <a:xfrm>
            <a:off x="457200" y="3493653"/>
            <a:ext cx="612809" cy="24063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68430" y="5147594"/>
            <a:ext cx="612809" cy="240631"/>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1131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6764"/>
          </a:xfrm>
        </p:spPr>
        <p:txBody>
          <a:bodyPr>
            <a:normAutofit/>
          </a:bodyPr>
          <a:lstStyle/>
          <a:p>
            <a:r>
              <a:rPr lang="zh-CN" altLang="en-US" sz="4000" dirty="0"/>
              <a:t>结果</a:t>
            </a:r>
            <a:r>
              <a:rPr lang="zh-CN" altLang="en-US" sz="4000" dirty="0" smtClean="0"/>
              <a:t>：分</a:t>
            </a:r>
            <a:r>
              <a:rPr lang="zh-CN" altLang="en-US" sz="4000" dirty="0"/>
              <a:t>位数</a:t>
            </a:r>
            <a:r>
              <a:rPr lang="en-US" altLang="zh-CN" sz="4000" dirty="0"/>
              <a:t>=0.25</a:t>
            </a:r>
            <a:endParaRPr lang="en-US" sz="4000"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935079167"/>
              </p:ext>
            </p:extLst>
          </p:nvPr>
        </p:nvGraphicFramePr>
        <p:xfrm>
          <a:off x="1559372" y="1761160"/>
          <a:ext cx="5907252" cy="4698185"/>
        </p:xfrm>
        <a:graphic>
          <a:graphicData uri="http://schemas.openxmlformats.org/drawingml/2006/table">
            <a:tbl>
              <a:tblPr/>
              <a:tblGrid>
                <a:gridCol w="1278231">
                  <a:extLst>
                    <a:ext uri="{9D8B030D-6E8A-4147-A177-3AD203B41FA5}">
                      <a16:colId xmlns:a16="http://schemas.microsoft.com/office/drawing/2014/main" xmlns="" val="2985652598"/>
                    </a:ext>
                  </a:extLst>
                </a:gridCol>
                <a:gridCol w="1405231">
                  <a:extLst>
                    <a:ext uri="{9D8B030D-6E8A-4147-A177-3AD203B41FA5}">
                      <a16:colId xmlns:a16="http://schemas.microsoft.com/office/drawing/2014/main" xmlns="" val="2346936284"/>
                    </a:ext>
                  </a:extLst>
                </a:gridCol>
                <a:gridCol w="395865">
                  <a:extLst>
                    <a:ext uri="{9D8B030D-6E8A-4147-A177-3AD203B41FA5}">
                      <a16:colId xmlns:a16="http://schemas.microsoft.com/office/drawing/2014/main" xmlns="" val="2511728781"/>
                    </a:ext>
                  </a:extLst>
                </a:gridCol>
                <a:gridCol w="1236956">
                  <a:extLst>
                    <a:ext uri="{9D8B030D-6E8A-4147-A177-3AD203B41FA5}">
                      <a16:colId xmlns:a16="http://schemas.microsoft.com/office/drawing/2014/main" xmlns="" val="1123519646"/>
                    </a:ext>
                  </a:extLst>
                </a:gridCol>
                <a:gridCol w="1590969">
                  <a:extLst>
                    <a:ext uri="{9D8B030D-6E8A-4147-A177-3AD203B41FA5}">
                      <a16:colId xmlns:a16="http://schemas.microsoft.com/office/drawing/2014/main" xmlns="" val="62293778"/>
                    </a:ext>
                  </a:extLst>
                </a:gridCol>
              </a:tblGrid>
              <a:tr h="497877">
                <a:tc gridSpan="5">
                  <a:txBody>
                    <a:bodyPr/>
                    <a:lstStyle/>
                    <a:p>
                      <a:pPr fontAlgn="t"/>
                      <a:r>
                        <a:rPr lang="en-US" sz="2000" b="0" i="0" dirty="0">
                          <a:solidFill>
                            <a:srgbClr val="000000"/>
                          </a:solidFill>
                          <a:effectLst/>
                          <a:latin typeface="Arial" panose="020B0604020202020204" pitchFamily="34" charset="0"/>
                        </a:rPr>
                        <a:t>Parameter Estimates</a:t>
                      </a:r>
                    </a:p>
                  </a:txBody>
                  <a:tcPr marL="12053" marR="12053" marT="12053" marB="120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928213073"/>
                  </a:ext>
                </a:extLst>
              </a:tr>
              <a:tr h="715169">
                <a:tc>
                  <a:txBody>
                    <a:bodyPr/>
                    <a:lstStyle/>
                    <a:p>
                      <a:pPr fontAlgn="t"/>
                      <a:r>
                        <a:rPr lang="en-US" sz="2000" b="0" i="0" dirty="0">
                          <a:solidFill>
                            <a:srgbClr val="000000"/>
                          </a:solidFill>
                          <a:effectLst/>
                          <a:latin typeface="Arial" panose="020B0604020202020204" pitchFamily="34" charset="0"/>
                        </a:rPr>
                        <a:t>Parameter</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2000" b="0" i="0" dirty="0">
                        <a:solidFill>
                          <a:srgbClr val="000000"/>
                        </a:solidFill>
                        <a:effectLst/>
                        <a:latin typeface="Arial" panose="020B0604020202020204" pitchFamily="34" charset="0"/>
                      </a:endParaRP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DF</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Estimate</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Standardized</a:t>
                      </a:r>
                      <a:br>
                        <a:rPr lang="en-US" sz="2000" b="0" i="0">
                          <a:solidFill>
                            <a:srgbClr val="000000"/>
                          </a:solidFill>
                          <a:effectLst/>
                          <a:latin typeface="Arial" panose="020B0604020202020204" pitchFamily="34" charset="0"/>
                        </a:rPr>
                      </a:br>
                      <a:r>
                        <a:rPr lang="en-US" sz="2000" b="0" i="0">
                          <a:solidFill>
                            <a:srgbClr val="000000"/>
                          </a:solidFill>
                          <a:effectLst/>
                          <a:latin typeface="Arial" panose="020B0604020202020204" pitchFamily="34" charset="0"/>
                        </a:rPr>
                        <a:t>Estimate</a:t>
                      </a:r>
                    </a:p>
                  </a:txBody>
                  <a:tcPr marL="12053" marR="12053" marT="12053" marB="120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883104557"/>
                  </a:ext>
                </a:extLst>
              </a:tr>
              <a:tr h="497877">
                <a:tc>
                  <a:txBody>
                    <a:bodyPr/>
                    <a:lstStyle/>
                    <a:p>
                      <a:pPr fontAlgn="t"/>
                      <a:r>
                        <a:rPr lang="en-US" sz="2000" b="0" i="0" dirty="0">
                          <a:solidFill>
                            <a:srgbClr val="000000"/>
                          </a:solidFill>
                          <a:effectLst/>
                          <a:latin typeface="Arial" panose="020B0604020202020204" pitchFamily="34" charset="0"/>
                        </a:rPr>
                        <a:t>Intercept</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2000" b="0" i="0" dirty="0">
                        <a:solidFill>
                          <a:srgbClr val="000000"/>
                        </a:solidFill>
                        <a:effectLst/>
                        <a:latin typeface="Arial" panose="020B0604020202020204" pitchFamily="34" charset="0"/>
                      </a:endParaRP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-0.065797</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a:t>
                      </a:r>
                    </a:p>
                  </a:txBody>
                  <a:tcPr marL="12053" marR="12053" marT="12053" marB="120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357757886"/>
                  </a:ext>
                </a:extLst>
              </a:tr>
              <a:tr h="497877">
                <a:tc>
                  <a:txBody>
                    <a:bodyPr/>
                    <a:lstStyle/>
                    <a:p>
                      <a:pPr fontAlgn="t"/>
                      <a:r>
                        <a:rPr lang="en-US" sz="2000" b="0" i="0" dirty="0">
                          <a:solidFill>
                            <a:srgbClr val="000000"/>
                          </a:solidFill>
                          <a:effectLst/>
                          <a:latin typeface="Arial" panose="020B0604020202020204" pitchFamily="34" charset="0"/>
                        </a:rPr>
                        <a:t>lgdp2</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初始人均</a:t>
                      </a:r>
                      <a:r>
                        <a:rPr lang="en-US" sz="1800" kern="1200" dirty="0" smtClean="0">
                          <a:solidFill>
                            <a:schemeClr val="tx1"/>
                          </a:solidFill>
                          <a:effectLst/>
                          <a:latin typeface="+mn-lt"/>
                          <a:ea typeface="+mn-ea"/>
                          <a:cs typeface="+mn-cs"/>
                        </a:rPr>
                        <a:t>GDP</a:t>
                      </a:r>
                      <a:endParaRPr lang="en-US" sz="2000" b="0" i="0" dirty="0">
                        <a:solidFill>
                          <a:srgbClr val="000000"/>
                        </a:solidFill>
                        <a:effectLst/>
                        <a:latin typeface="Arial" panose="020B0604020202020204" pitchFamily="34" charset="0"/>
                      </a:endParaRP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-0.023787</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-0.915596</a:t>
                      </a:r>
                    </a:p>
                  </a:txBody>
                  <a:tcPr marL="12053" marR="12053" marT="12053" marB="120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057967824"/>
                  </a:ext>
                </a:extLst>
              </a:tr>
              <a:tr h="497877">
                <a:tc>
                  <a:txBody>
                    <a:bodyPr/>
                    <a:lstStyle/>
                    <a:p>
                      <a:pPr fontAlgn="t"/>
                      <a:r>
                        <a:rPr lang="en-US" sz="2000" b="0" i="0" dirty="0">
                          <a:solidFill>
                            <a:srgbClr val="000000"/>
                          </a:solidFill>
                          <a:effectLst/>
                          <a:latin typeface="Arial" panose="020B0604020202020204" pitchFamily="34" charset="0"/>
                        </a:rPr>
                        <a:t>lexp2</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预计寿命</a:t>
                      </a:r>
                      <a:endParaRPr lang="en-US" sz="2000" b="0" i="0" dirty="0">
                        <a:solidFill>
                          <a:srgbClr val="000000"/>
                        </a:solidFill>
                        <a:effectLst/>
                        <a:latin typeface="Arial" panose="020B0604020202020204" pitchFamily="34" charset="0"/>
                      </a:endParaRP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0.065413</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0.535109</a:t>
                      </a:r>
                    </a:p>
                  </a:txBody>
                  <a:tcPr marL="12053" marR="12053" marT="12053" marB="120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949538290"/>
                  </a:ext>
                </a:extLst>
              </a:tr>
              <a:tr h="497877">
                <a:tc>
                  <a:txBody>
                    <a:bodyPr/>
                    <a:lstStyle/>
                    <a:p>
                      <a:pPr fontAlgn="t"/>
                      <a:r>
                        <a:rPr lang="en-US" sz="2000" b="0" i="0">
                          <a:solidFill>
                            <a:srgbClr val="000000"/>
                          </a:solidFill>
                          <a:effectLst/>
                          <a:latin typeface="Arial" panose="020B0604020202020204" pitchFamily="34" charset="0"/>
                        </a:rPr>
                        <a:t>Iy2</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投资</a:t>
                      </a:r>
                      <a:r>
                        <a:rPr lang="en-US" sz="1800" kern="1200" dirty="0" smtClean="0">
                          <a:solidFill>
                            <a:schemeClr val="tx1"/>
                          </a:solidFill>
                          <a:effectLst/>
                          <a:latin typeface="+mn-lt"/>
                          <a:ea typeface="+mn-ea"/>
                          <a:cs typeface="+mn-cs"/>
                        </a:rPr>
                        <a:t>GDP </a:t>
                      </a:r>
                      <a:endParaRPr lang="en-US" sz="2000" b="0" i="0" dirty="0">
                        <a:solidFill>
                          <a:srgbClr val="000000"/>
                        </a:solidFill>
                        <a:effectLst/>
                        <a:latin typeface="Arial" panose="020B0604020202020204" pitchFamily="34" charset="0"/>
                      </a:endParaRP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0.101486</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0.358839</a:t>
                      </a:r>
                    </a:p>
                  </a:txBody>
                  <a:tcPr marL="12053" marR="12053" marT="12053" marB="120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719087599"/>
                  </a:ext>
                </a:extLst>
              </a:tr>
              <a:tr h="497877">
                <a:tc>
                  <a:txBody>
                    <a:bodyPr/>
                    <a:lstStyle/>
                    <a:p>
                      <a:pPr fontAlgn="t"/>
                      <a:r>
                        <a:rPr lang="en-US" sz="2000" b="0" i="0">
                          <a:solidFill>
                            <a:srgbClr val="000000"/>
                          </a:solidFill>
                          <a:effectLst/>
                          <a:latin typeface="Arial" panose="020B0604020202020204" pitchFamily="34" charset="0"/>
                        </a:rPr>
                        <a:t>gcony2</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公共服务</a:t>
                      </a:r>
                      <a:r>
                        <a:rPr lang="en-US" altLang="zh-CN" sz="1800" kern="1200" dirty="0" smtClean="0">
                          <a:solidFill>
                            <a:schemeClr val="tx1"/>
                          </a:solidFill>
                          <a:effectLst/>
                          <a:latin typeface="+mn-lt"/>
                          <a:ea typeface="+mn-ea"/>
                          <a:cs typeface="+mn-cs"/>
                        </a:rPr>
                        <a:t>GDP</a:t>
                      </a:r>
                      <a:endParaRPr lang="en-US" sz="2000" b="0" i="0" dirty="0">
                        <a:solidFill>
                          <a:srgbClr val="000000"/>
                        </a:solidFill>
                        <a:effectLst/>
                        <a:latin typeface="Arial" panose="020B0604020202020204" pitchFamily="34" charset="0"/>
                      </a:endParaRP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-0.156838</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-0.390464</a:t>
                      </a:r>
                    </a:p>
                  </a:txBody>
                  <a:tcPr marL="12053" marR="12053" marT="12053" marB="120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346833045"/>
                  </a:ext>
                </a:extLst>
              </a:tr>
              <a:tr h="497877">
                <a:tc>
                  <a:txBody>
                    <a:bodyPr/>
                    <a:lstStyle/>
                    <a:p>
                      <a:pPr fontAlgn="t"/>
                      <a:r>
                        <a:rPr lang="en-US" sz="2000" b="0" i="0">
                          <a:solidFill>
                            <a:srgbClr val="000000"/>
                          </a:solidFill>
                          <a:effectLst/>
                          <a:latin typeface="Arial" panose="020B0604020202020204" pitchFamily="34" charset="0"/>
                        </a:rPr>
                        <a:t>lblakp2</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黑市溢价</a:t>
                      </a:r>
                      <a:endParaRPr lang="en-US" sz="2000" b="0" i="0" dirty="0">
                        <a:solidFill>
                          <a:srgbClr val="000000"/>
                        </a:solidFill>
                        <a:effectLst/>
                        <a:latin typeface="Arial" panose="020B0604020202020204" pitchFamily="34" charset="0"/>
                      </a:endParaRP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-0.027213</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-0.337015</a:t>
                      </a:r>
                    </a:p>
                  </a:txBody>
                  <a:tcPr marL="12053" marR="12053" marT="12053" marB="120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942946646"/>
                  </a:ext>
                </a:extLst>
              </a:tr>
              <a:tr h="497877">
                <a:tc>
                  <a:txBody>
                    <a:bodyPr/>
                    <a:lstStyle/>
                    <a:p>
                      <a:pPr fontAlgn="t"/>
                      <a:r>
                        <a:rPr lang="en-US" sz="2000" b="0" i="0">
                          <a:solidFill>
                            <a:srgbClr val="000000"/>
                          </a:solidFill>
                          <a:effectLst/>
                          <a:latin typeface="Arial" panose="020B0604020202020204" pitchFamily="34" charset="0"/>
                        </a:rPr>
                        <a:t>pol2</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zh-CN" altLang="en-US" sz="1800" kern="1200" dirty="0" smtClean="0">
                          <a:solidFill>
                            <a:schemeClr val="tx1"/>
                          </a:solidFill>
                          <a:effectLst/>
                          <a:latin typeface="+mn-lt"/>
                          <a:ea typeface="+mn-ea"/>
                          <a:cs typeface="+mn-cs"/>
                        </a:rPr>
                        <a:t>政治不稳定性</a:t>
                      </a:r>
                      <a:endParaRPr lang="en-US" sz="2000" b="0" i="0" dirty="0">
                        <a:solidFill>
                          <a:srgbClr val="000000"/>
                        </a:solidFill>
                        <a:effectLst/>
                        <a:latin typeface="Arial" panose="020B0604020202020204" pitchFamily="34" charset="0"/>
                      </a:endParaRP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000" b="0" i="0">
                          <a:solidFill>
                            <a:srgbClr val="000000"/>
                          </a:solidFill>
                          <a:effectLst/>
                          <a:latin typeface="Arial" panose="020B0604020202020204" pitchFamily="34" charset="0"/>
                        </a:rPr>
                        <a:t>-0.031183</a:t>
                      </a:r>
                    </a:p>
                  </a:txBody>
                  <a:tcPr marL="12053" marR="12053" marT="12053" marB="1205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000" b="0" i="0" dirty="0">
                          <a:solidFill>
                            <a:srgbClr val="000000"/>
                          </a:solidFill>
                          <a:effectLst/>
                          <a:latin typeface="Arial" panose="020B0604020202020204" pitchFamily="34" charset="0"/>
                        </a:rPr>
                        <a:t>-0.303029</a:t>
                      </a:r>
                    </a:p>
                  </a:txBody>
                  <a:tcPr marL="12053" marR="12053" marT="12053" marB="1205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2316520986"/>
                  </a:ext>
                </a:extLst>
              </a:tr>
            </a:tbl>
          </a:graphicData>
        </a:graphic>
      </p:graphicFrame>
      <p:sp>
        <p:nvSpPr>
          <p:cNvPr id="4" name="Slide Number Placeholder 3"/>
          <p:cNvSpPr>
            <a:spLocks noGrp="1"/>
          </p:cNvSpPr>
          <p:nvPr>
            <p:ph type="sldNum" sz="quarter" idx="12"/>
          </p:nvPr>
        </p:nvSpPr>
        <p:spPr/>
        <p:txBody>
          <a:bodyPr/>
          <a:lstStyle/>
          <a:p>
            <a:fld id="{6B6FFC99-5D42-9C46-8C24-A3E6A75CD3D4}" type="slidenum">
              <a:rPr lang="en-US" smtClean="0"/>
              <a:t>56</a:t>
            </a:fld>
            <a:endParaRPr lang="en-US"/>
          </a:p>
        </p:txBody>
      </p:sp>
      <p:sp>
        <p:nvSpPr>
          <p:cNvPr id="3" name="TextBox 2"/>
          <p:cNvSpPr txBox="1"/>
          <p:nvPr/>
        </p:nvSpPr>
        <p:spPr>
          <a:xfrm>
            <a:off x="457199" y="1242213"/>
            <a:ext cx="8311415" cy="400110"/>
          </a:xfrm>
          <a:prstGeom prst="rect">
            <a:avLst/>
          </a:prstGeom>
          <a:noFill/>
        </p:spPr>
        <p:txBody>
          <a:bodyPr wrap="square" rtlCol="0">
            <a:spAutoFit/>
          </a:bodyPr>
          <a:lstStyle/>
          <a:p>
            <a:r>
              <a:rPr lang="en-US" sz="2000" dirty="0"/>
              <a:t>GDP </a:t>
            </a:r>
            <a:r>
              <a:rPr lang="en-US" sz="2000" dirty="0" smtClean="0"/>
              <a:t>=</a:t>
            </a:r>
            <a:r>
              <a:rPr lang="en-US" altLang="zh-CN" sz="2000" dirty="0" smtClean="0"/>
              <a:t>-0.07-0.02</a:t>
            </a:r>
            <a:r>
              <a:rPr lang="en-US" sz="2000" dirty="0" smtClean="0"/>
              <a:t>lgdp2+0.07lexp2+0.10Iy2-0.16gcony2-0.03lblakp2-0.03b6pol2 </a:t>
            </a:r>
            <a:endParaRPr lang="en-US" sz="2000" dirty="0"/>
          </a:p>
        </p:txBody>
      </p:sp>
    </p:spTree>
    <p:extLst>
      <p:ext uri="{BB962C8B-B14F-4D97-AF65-F5344CB8AC3E}">
        <p14:creationId xmlns:p14="http://schemas.microsoft.com/office/powerpoint/2010/main" val="3633978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127231631"/>
              </p:ext>
            </p:extLst>
          </p:nvPr>
        </p:nvGraphicFramePr>
        <p:xfrm>
          <a:off x="3088910" y="415842"/>
          <a:ext cx="6036639" cy="5829817"/>
        </p:xfrm>
        <a:graphic>
          <a:graphicData uri="http://schemas.openxmlformats.org/drawingml/2006/table">
            <a:tbl>
              <a:tblPr/>
              <a:tblGrid>
                <a:gridCol w="453908">
                  <a:extLst>
                    <a:ext uri="{9D8B030D-6E8A-4147-A177-3AD203B41FA5}">
                      <a16:colId xmlns:a16="http://schemas.microsoft.com/office/drawing/2014/main" xmlns="" val="942758915"/>
                    </a:ext>
                  </a:extLst>
                </a:gridCol>
                <a:gridCol w="1231407">
                  <a:extLst>
                    <a:ext uri="{9D8B030D-6E8A-4147-A177-3AD203B41FA5}">
                      <a16:colId xmlns:a16="http://schemas.microsoft.com/office/drawing/2014/main" xmlns="" val="2516880627"/>
                    </a:ext>
                  </a:extLst>
                </a:gridCol>
                <a:gridCol w="1373370">
                  <a:extLst>
                    <a:ext uri="{9D8B030D-6E8A-4147-A177-3AD203B41FA5}">
                      <a16:colId xmlns:a16="http://schemas.microsoft.com/office/drawing/2014/main" xmlns="" val="3682519669"/>
                    </a:ext>
                  </a:extLst>
                </a:gridCol>
                <a:gridCol w="833036">
                  <a:extLst>
                    <a:ext uri="{9D8B030D-6E8A-4147-A177-3AD203B41FA5}">
                      <a16:colId xmlns:a16="http://schemas.microsoft.com/office/drawing/2014/main" xmlns="" val="1920118117"/>
                    </a:ext>
                  </a:extLst>
                </a:gridCol>
                <a:gridCol w="1072459">
                  <a:extLst>
                    <a:ext uri="{9D8B030D-6E8A-4147-A177-3AD203B41FA5}">
                      <a16:colId xmlns:a16="http://schemas.microsoft.com/office/drawing/2014/main" xmlns="" val="3508289094"/>
                    </a:ext>
                  </a:extLst>
                </a:gridCol>
                <a:gridCol w="1072459">
                  <a:extLst>
                    <a:ext uri="{9D8B030D-6E8A-4147-A177-3AD203B41FA5}">
                      <a16:colId xmlns:a16="http://schemas.microsoft.com/office/drawing/2014/main" xmlns="" val="2512065439"/>
                    </a:ext>
                  </a:extLst>
                </a:gridCol>
              </a:tblGrid>
              <a:tr h="252098">
                <a:tc gridSpan="6">
                  <a:txBody>
                    <a:bodyPr/>
                    <a:lstStyle/>
                    <a:p>
                      <a:pPr fontAlgn="t"/>
                      <a:r>
                        <a:rPr lang="en-US" sz="1400" b="0" i="0" dirty="0">
                          <a:solidFill>
                            <a:srgbClr val="000000"/>
                          </a:solidFill>
                          <a:effectLst/>
                          <a:latin typeface="Arial" panose="020B0604020202020204" pitchFamily="34" charset="0"/>
                        </a:rPr>
                        <a:t>Selection Summary</a:t>
                      </a:r>
                    </a:p>
                  </a:txBody>
                  <a:tcPr marL="14009" marR="14009" marT="14009" marB="1400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836136110"/>
                  </a:ext>
                </a:extLst>
              </a:tr>
              <a:tr h="463767">
                <a:tc>
                  <a:txBody>
                    <a:bodyPr/>
                    <a:lstStyle/>
                    <a:p>
                      <a:pPr fontAlgn="t"/>
                      <a:r>
                        <a:rPr lang="en-US" sz="1400" b="0" i="0" dirty="0">
                          <a:solidFill>
                            <a:srgbClr val="000000"/>
                          </a:solidFill>
                          <a:effectLst/>
                          <a:latin typeface="Arial" panose="020B0604020202020204" pitchFamily="34" charset="0"/>
                        </a:rPr>
                        <a:t>Step</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panose="020B0604020202020204" pitchFamily="34" charset="0"/>
                        </a:rPr>
                        <a:t>Effect Entered</a:t>
                      </a:r>
                      <a:endParaRPr lang="en-US" sz="1400" b="0" i="0" dirty="0">
                        <a:solidFill>
                          <a:srgbClr val="000000"/>
                        </a:solidFill>
                        <a:effectLst/>
                        <a:latin typeface="Arial" panose="020B0604020202020204" pitchFamily="34" charset="0"/>
                      </a:endParaRP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panose="020B0604020202020204" pitchFamily="34" charset="0"/>
                        </a:rPr>
                        <a:t>Effect Removed</a:t>
                      </a:r>
                      <a:endParaRPr lang="en-US" sz="1400" b="0" i="0" dirty="0">
                        <a:solidFill>
                          <a:srgbClr val="000000"/>
                        </a:solidFill>
                        <a:effectLst/>
                        <a:latin typeface="Arial" panose="020B0604020202020204" pitchFamily="34" charset="0"/>
                      </a:endParaRP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smtClean="0">
                          <a:solidFill>
                            <a:srgbClr val="000000"/>
                          </a:solidFill>
                          <a:effectLst/>
                          <a:latin typeface="Arial" panose="020B0604020202020204" pitchFamily="34" charset="0"/>
                        </a:rPr>
                        <a:t>Number </a:t>
                      </a:r>
                    </a:p>
                    <a:p>
                      <a:pPr fontAlgn="t"/>
                      <a:r>
                        <a:rPr lang="en-US" sz="1400" b="0" i="0" dirty="0" smtClean="0">
                          <a:solidFill>
                            <a:srgbClr val="000000"/>
                          </a:solidFill>
                          <a:effectLst/>
                          <a:latin typeface="Arial" panose="020B0604020202020204" pitchFamily="34" charset="0"/>
                        </a:rPr>
                        <a:t>Effects In</a:t>
                      </a:r>
                      <a:endParaRPr lang="en-US" sz="1400" b="0" i="0" dirty="0">
                        <a:solidFill>
                          <a:srgbClr val="000000"/>
                        </a:solidFill>
                        <a:effectLst/>
                        <a:latin typeface="Arial" panose="020B0604020202020204" pitchFamily="34" charset="0"/>
                      </a:endParaRP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AIC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SBC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66155429"/>
                  </a:ext>
                </a:extLst>
              </a:tr>
              <a:tr h="270103">
                <a:tc>
                  <a:txBody>
                    <a:bodyPr/>
                    <a:lstStyle/>
                    <a:p>
                      <a:pPr fontAlgn="t"/>
                      <a:r>
                        <a:rPr lang="en-US" sz="1400" b="0" i="0" dirty="0">
                          <a:solidFill>
                            <a:srgbClr val="000000"/>
                          </a:solidFill>
                          <a:effectLst/>
                          <a:latin typeface="Arial" panose="020B0604020202020204" pitchFamily="34" charset="0"/>
                        </a:rPr>
                        <a:t>0</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Intercept</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-1494.2075</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-1491.1261</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905646850"/>
                  </a:ext>
                </a:extLst>
              </a:tr>
              <a:tr h="270103">
                <a:tc>
                  <a:txBody>
                    <a:bodyPr/>
                    <a:lstStyle/>
                    <a:p>
                      <a:pPr fontAlgn="t"/>
                      <a:r>
                        <a:rPr lang="en-US" sz="1400" b="0" i="0" dirty="0">
                          <a:solidFill>
                            <a:srgbClr val="000000"/>
                          </a:solidFill>
                          <a:effectLst/>
                          <a:latin typeface="Arial" panose="020B0604020202020204" pitchFamily="34" charset="0"/>
                        </a:rPr>
                        <a:t>1</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lblakp2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-1528.3936</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-1522.2307</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70202085"/>
                  </a:ext>
                </a:extLst>
              </a:tr>
              <a:tr h="270103">
                <a:tc>
                  <a:txBody>
                    <a:bodyPr/>
                    <a:lstStyle/>
                    <a:p>
                      <a:pPr fontAlgn="t"/>
                      <a:r>
                        <a:rPr lang="en-US" sz="1400" b="0" i="0">
                          <a:solidFill>
                            <a:srgbClr val="000000"/>
                          </a:solidFill>
                          <a:effectLst/>
                          <a:latin typeface="Arial" panose="020B0604020202020204" pitchFamily="34" charset="0"/>
                        </a:rPr>
                        <a:t>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pol2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3</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-1533.8595</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-1524.6153</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990686466"/>
                  </a:ext>
                </a:extLst>
              </a:tr>
              <a:tr h="270103">
                <a:tc>
                  <a:txBody>
                    <a:bodyPr/>
                    <a:lstStyle/>
                    <a:p>
                      <a:pPr fontAlgn="t"/>
                      <a:r>
                        <a:rPr lang="en-US" sz="1400" b="0" i="0">
                          <a:solidFill>
                            <a:srgbClr val="000000"/>
                          </a:solidFill>
                          <a:effectLst/>
                          <a:latin typeface="Arial" panose="020B0604020202020204" pitchFamily="34" charset="0"/>
                        </a:rPr>
                        <a:t>3</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Iy2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4</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-1538.5225</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-1526.1968</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254497628"/>
                  </a:ext>
                </a:extLst>
              </a:tr>
              <a:tr h="270103">
                <a:tc>
                  <a:txBody>
                    <a:bodyPr/>
                    <a:lstStyle/>
                    <a:p>
                      <a:pPr fontAlgn="t"/>
                      <a:r>
                        <a:rPr lang="en-US" sz="1400" b="0" i="0">
                          <a:solidFill>
                            <a:srgbClr val="000000"/>
                          </a:solidFill>
                          <a:effectLst/>
                          <a:latin typeface="Arial" panose="020B0604020202020204" pitchFamily="34" charset="0"/>
                        </a:rPr>
                        <a:t>4</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lgdp2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-1560.0370</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-1544.6300</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680975521"/>
                  </a:ext>
                </a:extLst>
              </a:tr>
              <a:tr h="270103">
                <a:tc>
                  <a:txBody>
                    <a:bodyPr/>
                    <a:lstStyle/>
                    <a:p>
                      <a:pPr fontAlgn="t"/>
                      <a:r>
                        <a:rPr lang="en-US" sz="1400" b="0" i="0">
                          <a:solidFill>
                            <a:srgbClr val="000000"/>
                          </a:solidFill>
                          <a:effectLst/>
                          <a:latin typeface="Arial" panose="020B0604020202020204" pitchFamily="34" charset="0"/>
                        </a:rPr>
                        <a:t>5</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ttrad2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6</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-1567.0166</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-1548.5282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592627989"/>
                  </a:ext>
                </a:extLst>
              </a:tr>
              <a:tr h="270103">
                <a:tc>
                  <a:txBody>
                    <a:bodyPr/>
                    <a:lstStyle/>
                    <a:p>
                      <a:pPr fontAlgn="t"/>
                      <a:r>
                        <a:rPr lang="en-US" sz="1400" b="0" i="0">
                          <a:solidFill>
                            <a:srgbClr val="000000"/>
                          </a:solidFill>
                          <a:effectLst/>
                          <a:latin typeface="Arial" panose="020B0604020202020204" pitchFamily="34" charset="0"/>
                        </a:rPr>
                        <a:t>6</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lgdp2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5</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-1544.7612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-1529.3542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599351711"/>
                  </a:ext>
                </a:extLst>
              </a:tr>
              <a:tr h="270103">
                <a:tc>
                  <a:txBody>
                    <a:bodyPr/>
                    <a:lstStyle/>
                    <a:p>
                      <a:pPr fontAlgn="t"/>
                      <a:r>
                        <a:rPr lang="en-US" sz="1400" b="0" i="0">
                          <a:solidFill>
                            <a:srgbClr val="000000"/>
                          </a:solidFill>
                          <a:effectLst/>
                          <a:latin typeface="Arial" panose="020B0604020202020204" pitchFamily="34" charset="0"/>
                        </a:rPr>
                        <a:t>7</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lexp2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6</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-1543.2152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-1524.7268</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73086913"/>
                  </a:ext>
                </a:extLst>
              </a:tr>
              <a:tr h="270103">
                <a:tc>
                  <a:txBody>
                    <a:bodyPr/>
                    <a:lstStyle/>
                    <a:p>
                      <a:pPr fontAlgn="t"/>
                      <a:r>
                        <a:rPr lang="en-US" sz="1400" b="0" i="0">
                          <a:solidFill>
                            <a:srgbClr val="000000"/>
                          </a:solidFill>
                          <a:effectLst/>
                          <a:latin typeface="Arial" panose="020B0604020202020204" pitchFamily="34" charset="0"/>
                        </a:rPr>
                        <a:t>8</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lgdp2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7</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-1597.9650</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-1576.3952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01493282"/>
                  </a:ext>
                </a:extLst>
              </a:tr>
              <a:tr h="270103">
                <a:tc>
                  <a:txBody>
                    <a:bodyPr/>
                    <a:lstStyle/>
                    <a:p>
                      <a:pPr fontAlgn="t"/>
                      <a:r>
                        <a:rPr lang="en-US" sz="1400" b="0" i="0">
                          <a:solidFill>
                            <a:srgbClr val="000000"/>
                          </a:solidFill>
                          <a:effectLst/>
                          <a:latin typeface="Arial" panose="020B0604020202020204" pitchFamily="34" charset="0"/>
                        </a:rPr>
                        <a:t>9</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gcony2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8</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-1611.1464</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-1586.4952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100760353"/>
                  </a:ext>
                </a:extLst>
              </a:tr>
              <a:tr h="270103">
                <a:tc>
                  <a:txBody>
                    <a:bodyPr/>
                    <a:lstStyle/>
                    <a:p>
                      <a:pPr fontAlgn="t"/>
                      <a:r>
                        <a:rPr lang="en-US" sz="1400" b="0" i="0">
                          <a:solidFill>
                            <a:srgbClr val="000000"/>
                          </a:solidFill>
                          <a:effectLst/>
                          <a:latin typeface="Arial" panose="020B0604020202020204" pitchFamily="34" charset="0"/>
                        </a:rPr>
                        <a:t>10</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mse2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9</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-1612.0633</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-1584.3307</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020963649"/>
                  </a:ext>
                </a:extLst>
              </a:tr>
              <a:tr h="270103">
                <a:tc>
                  <a:txBody>
                    <a:bodyPr/>
                    <a:lstStyle/>
                    <a:p>
                      <a:pPr fontAlgn="t"/>
                      <a:r>
                        <a:rPr lang="en-US" sz="1400" b="0" i="0">
                          <a:solidFill>
                            <a:srgbClr val="000000"/>
                          </a:solidFill>
                          <a:effectLst/>
                          <a:latin typeface="Arial" panose="020B0604020202020204" pitchFamily="34" charset="0"/>
                        </a:rPr>
                        <a:t>11</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mse2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8</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-1611.1464</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-1586.4952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333838202"/>
                  </a:ext>
                </a:extLst>
              </a:tr>
              <a:tr h="270103">
                <a:tc>
                  <a:txBody>
                    <a:bodyPr/>
                    <a:lstStyle/>
                    <a:p>
                      <a:pPr fontAlgn="t"/>
                      <a:r>
                        <a:rPr lang="en-US" sz="1400" b="0" i="0">
                          <a:solidFill>
                            <a:srgbClr val="000000"/>
                          </a:solidFill>
                          <a:effectLst/>
                          <a:latin typeface="Arial" panose="020B0604020202020204" pitchFamily="34" charset="0"/>
                        </a:rPr>
                        <a:t>12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mse2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9</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-1612.0633</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-1584.3307</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85033171"/>
                  </a:ext>
                </a:extLst>
              </a:tr>
              <a:tr h="270103">
                <a:tc>
                  <a:txBody>
                    <a:bodyPr/>
                    <a:lstStyle/>
                    <a:p>
                      <a:pPr fontAlgn="t"/>
                      <a:r>
                        <a:rPr lang="en-US" sz="1400" b="0" i="0">
                          <a:solidFill>
                            <a:srgbClr val="000000"/>
                          </a:solidFill>
                          <a:effectLst/>
                          <a:latin typeface="Arial" panose="020B0604020202020204" pitchFamily="34" charset="0"/>
                        </a:rPr>
                        <a:t>13</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lintr2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10</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-1620.6082*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-1589.7941*</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823382823"/>
                  </a:ext>
                </a:extLst>
              </a:tr>
              <a:tr h="270103">
                <a:tc>
                  <a:txBody>
                    <a:bodyPr/>
                    <a:lstStyle/>
                    <a:p>
                      <a:pPr fontAlgn="t"/>
                      <a:r>
                        <a:rPr lang="en-US" sz="1400" b="0" i="0">
                          <a:solidFill>
                            <a:srgbClr val="000000"/>
                          </a:solidFill>
                          <a:effectLst/>
                          <a:latin typeface="Arial" panose="020B0604020202020204" pitchFamily="34" charset="0"/>
                        </a:rPr>
                        <a:t>14</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fhe2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11</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-1618.7062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-1584.8108</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007167197"/>
                  </a:ext>
                </a:extLst>
              </a:tr>
              <a:tr h="270103">
                <a:tc>
                  <a:txBody>
                    <a:bodyPr/>
                    <a:lstStyle/>
                    <a:p>
                      <a:pPr fontAlgn="t"/>
                      <a:r>
                        <a:rPr lang="en-US" sz="1400" b="0" i="0">
                          <a:solidFill>
                            <a:srgbClr val="000000"/>
                          </a:solidFill>
                          <a:effectLst/>
                          <a:latin typeface="Arial" panose="020B0604020202020204" pitchFamily="34" charset="0"/>
                        </a:rPr>
                        <a:t>15</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gedy2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12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-1616.8435</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-1579.8667</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190881461"/>
                  </a:ext>
                </a:extLst>
              </a:tr>
              <a:tr h="270103">
                <a:tc>
                  <a:txBody>
                    <a:bodyPr/>
                    <a:lstStyle/>
                    <a:p>
                      <a:pPr fontAlgn="t"/>
                      <a:r>
                        <a:rPr lang="en-US" sz="1400" b="0" i="0">
                          <a:solidFill>
                            <a:srgbClr val="000000"/>
                          </a:solidFill>
                          <a:effectLst/>
                          <a:latin typeface="Arial" panose="020B0604020202020204" pitchFamily="34" charset="0"/>
                        </a:rPr>
                        <a:t>16</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mhe2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13</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-1615.0542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-1574.9959</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49134363"/>
                  </a:ext>
                </a:extLst>
              </a:tr>
              <a:tr h="270103">
                <a:tc>
                  <a:txBody>
                    <a:bodyPr/>
                    <a:lstStyle/>
                    <a:p>
                      <a:pPr fontAlgn="t"/>
                      <a:r>
                        <a:rPr lang="en-US" sz="1400" b="0" i="0">
                          <a:solidFill>
                            <a:srgbClr val="000000"/>
                          </a:solidFill>
                          <a:effectLst/>
                          <a:latin typeface="Arial" panose="020B0604020202020204" pitchFamily="34" charset="0"/>
                        </a:rPr>
                        <a:t>17</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fse2</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 </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14</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dirty="0">
                          <a:solidFill>
                            <a:srgbClr val="000000"/>
                          </a:solidFill>
                          <a:effectLst/>
                          <a:latin typeface="Arial" panose="020B0604020202020204" pitchFamily="34" charset="0"/>
                        </a:rPr>
                        <a:t>-1613.1106</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400" b="0" i="0">
                          <a:solidFill>
                            <a:srgbClr val="000000"/>
                          </a:solidFill>
                          <a:effectLst/>
                          <a:latin typeface="Arial" panose="020B0604020202020204" pitchFamily="34" charset="0"/>
                        </a:rPr>
                        <a:t>-1569.9710</a:t>
                      </a:r>
                    </a:p>
                  </a:txBody>
                  <a:tcPr marL="14009" marR="14009" marT="14009" marB="14009">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3475043"/>
                  </a:ext>
                </a:extLst>
              </a:tr>
              <a:tr h="252098">
                <a:tc gridSpan="6">
                  <a:txBody>
                    <a:bodyPr/>
                    <a:lstStyle/>
                    <a:p>
                      <a:pPr fontAlgn="t"/>
                      <a:r>
                        <a:rPr lang="en-US" sz="1400" b="0" i="0" dirty="0">
                          <a:solidFill>
                            <a:srgbClr val="000000"/>
                          </a:solidFill>
                          <a:effectLst/>
                          <a:latin typeface="Arial" panose="020B0604020202020204" pitchFamily="34" charset="0"/>
                        </a:rPr>
                        <a:t>* Optimal Value Of Criterion</a:t>
                      </a:r>
                    </a:p>
                  </a:txBody>
                  <a:tcPr marL="14009" marR="14009" marT="14009" marB="14009">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83912042"/>
                  </a:ext>
                </a:extLst>
              </a:tr>
            </a:tbl>
          </a:graphicData>
        </a:graphic>
      </p:graphicFrame>
      <p:sp>
        <p:nvSpPr>
          <p:cNvPr id="2" name="Title 1"/>
          <p:cNvSpPr>
            <a:spLocks noGrp="1"/>
          </p:cNvSpPr>
          <p:nvPr>
            <p:ph type="title"/>
          </p:nvPr>
        </p:nvSpPr>
        <p:spPr>
          <a:xfrm>
            <a:off x="457201" y="130259"/>
            <a:ext cx="2574758" cy="1063274"/>
          </a:xfrm>
        </p:spPr>
        <p:txBody>
          <a:bodyPr>
            <a:noAutofit/>
          </a:bodyPr>
          <a:lstStyle/>
          <a:p>
            <a:r>
              <a:rPr lang="zh-CN" altLang="en-US" sz="3200" dirty="0" smtClean="0"/>
              <a:t>结果： </a:t>
            </a:r>
            <a:r>
              <a:rPr lang="en-US" altLang="zh-CN" sz="3200" dirty="0" smtClean="0"/>
              <a:t/>
            </a:r>
            <a:br>
              <a:rPr lang="en-US" altLang="zh-CN" sz="3200" dirty="0" smtClean="0"/>
            </a:br>
            <a:r>
              <a:rPr lang="en-US" altLang="zh-CN" sz="3200" dirty="0"/>
              <a:t>0.5</a:t>
            </a:r>
            <a:r>
              <a:rPr lang="zh-CN" altLang="en-US" sz="3200" dirty="0" smtClean="0"/>
              <a:t>分位数</a:t>
            </a:r>
            <a:endParaRPr lang="en-US" sz="3200" dirty="0"/>
          </a:p>
        </p:txBody>
      </p:sp>
      <p:sp>
        <p:nvSpPr>
          <p:cNvPr id="3" name="Content Placeholder 2"/>
          <p:cNvSpPr>
            <a:spLocks noGrp="1"/>
          </p:cNvSpPr>
          <p:nvPr>
            <p:ph idx="1"/>
          </p:nvPr>
        </p:nvSpPr>
        <p:spPr>
          <a:xfrm>
            <a:off x="154004" y="1414914"/>
            <a:ext cx="2725151" cy="5306560"/>
          </a:xfrm>
        </p:spPr>
        <p:txBody>
          <a:bodyPr>
            <a:normAutofit/>
          </a:bodyPr>
          <a:lstStyle/>
          <a:p>
            <a:pPr marL="0" indent="0">
              <a:buNone/>
            </a:pPr>
            <a:r>
              <a:rPr lang="zh-CN" altLang="en-US" sz="2400" dirty="0" smtClean="0"/>
              <a:t>步骤</a:t>
            </a:r>
            <a:r>
              <a:rPr lang="en-US" altLang="zh-CN" sz="2400" dirty="0" smtClean="0"/>
              <a:t>0</a:t>
            </a:r>
            <a:r>
              <a:rPr lang="zh-CN" altLang="en-US" sz="2400" dirty="0" smtClean="0"/>
              <a:t>始于截距模型</a:t>
            </a:r>
            <a:endParaRPr lang="en-US" altLang="zh-CN" sz="2400" dirty="0" smtClean="0"/>
          </a:p>
          <a:p>
            <a:pPr marL="0" indent="0">
              <a:buNone/>
            </a:pPr>
            <a:endParaRPr lang="en-US" sz="2400" dirty="0"/>
          </a:p>
          <a:p>
            <a:pPr marL="0" indent="0">
              <a:buNone/>
            </a:pPr>
            <a:r>
              <a:rPr lang="zh-CN" altLang="en-US" sz="2400" dirty="0" smtClean="0"/>
              <a:t>步骤</a:t>
            </a:r>
            <a:r>
              <a:rPr lang="en-US" altLang="zh-CN" sz="2400" dirty="0" smtClean="0"/>
              <a:t>1</a:t>
            </a:r>
            <a:r>
              <a:rPr lang="zh-CN" altLang="en-US" sz="2400" dirty="0" smtClean="0"/>
              <a:t>加入第一个自变量后</a:t>
            </a:r>
            <a:r>
              <a:rPr lang="en-US" altLang="zh-CN" sz="2400" dirty="0" smtClean="0"/>
              <a:t>AIC</a:t>
            </a:r>
            <a:r>
              <a:rPr lang="zh-CN" altLang="en-US" sz="2400" dirty="0" smtClean="0"/>
              <a:t>变小。</a:t>
            </a:r>
            <a:endParaRPr lang="en-US" altLang="zh-CN" sz="2400" dirty="0" smtClean="0"/>
          </a:p>
          <a:p>
            <a:pPr marL="0" indent="0">
              <a:buNone/>
            </a:pPr>
            <a:endParaRPr lang="en-US" sz="2400" dirty="0"/>
          </a:p>
          <a:p>
            <a:pPr marL="0" indent="0">
              <a:buNone/>
            </a:pPr>
            <a:r>
              <a:rPr lang="zh-CN" altLang="en-US" sz="2400" dirty="0" smtClean="0"/>
              <a:t>步骤</a:t>
            </a:r>
            <a:r>
              <a:rPr lang="en-US" altLang="zh-CN" sz="2400" dirty="0" smtClean="0"/>
              <a:t>17</a:t>
            </a:r>
            <a:r>
              <a:rPr lang="zh-CN" altLang="en-US" sz="2400" dirty="0" smtClean="0"/>
              <a:t>的</a:t>
            </a:r>
            <a:r>
              <a:rPr lang="en-US" altLang="zh-CN" sz="2400" dirty="0" smtClean="0"/>
              <a:t>AIC</a:t>
            </a:r>
            <a:r>
              <a:rPr lang="zh-CN" altLang="en-US" sz="2400" dirty="0" smtClean="0"/>
              <a:t>达到最小值</a:t>
            </a:r>
            <a:endParaRPr lang="en-US" altLang="zh-CN" sz="2400" dirty="0" smtClean="0"/>
          </a:p>
          <a:p>
            <a:pPr marL="0" indent="0">
              <a:buNone/>
            </a:pPr>
            <a:endParaRPr lang="en-US" sz="2400" dirty="0"/>
          </a:p>
          <a:p>
            <a:pPr marL="0" indent="0">
              <a:buNone/>
            </a:pPr>
            <a:r>
              <a:rPr lang="zh-CN" altLang="en-US" sz="2400" dirty="0" smtClean="0"/>
              <a:t>步骤</a:t>
            </a:r>
            <a:r>
              <a:rPr lang="en-US" altLang="zh-CN" sz="2400" dirty="0" smtClean="0"/>
              <a:t>13</a:t>
            </a:r>
            <a:r>
              <a:rPr lang="zh-CN" altLang="en-US" sz="2400" dirty="0" smtClean="0"/>
              <a:t>显示最小</a:t>
            </a:r>
            <a:r>
              <a:rPr lang="en-US" altLang="zh-CN" sz="2400" dirty="0" smtClean="0"/>
              <a:t>SBC</a:t>
            </a:r>
            <a:r>
              <a:rPr lang="zh-CN" altLang="en-US" sz="2400" dirty="0" smtClean="0"/>
              <a:t>值即最后选择模型</a:t>
            </a:r>
            <a:endParaRPr lang="en-US" sz="2400" dirty="0"/>
          </a:p>
        </p:txBody>
      </p:sp>
      <p:sp>
        <p:nvSpPr>
          <p:cNvPr id="4" name="Slide Number Placeholder 3"/>
          <p:cNvSpPr>
            <a:spLocks noGrp="1"/>
          </p:cNvSpPr>
          <p:nvPr>
            <p:ph type="sldNum" sz="quarter" idx="12"/>
          </p:nvPr>
        </p:nvSpPr>
        <p:spPr/>
        <p:txBody>
          <a:bodyPr/>
          <a:lstStyle/>
          <a:p>
            <a:fld id="{6B6FFC99-5D42-9C46-8C24-A3E6A75CD3D4}" type="slidenum">
              <a:rPr lang="en-US" smtClean="0"/>
              <a:t>57</a:t>
            </a:fld>
            <a:endParaRPr lang="en-US"/>
          </a:p>
        </p:txBody>
      </p:sp>
      <p:cxnSp>
        <p:nvCxnSpPr>
          <p:cNvPr id="7" name="Straight Arrow Connector 6"/>
          <p:cNvCxnSpPr/>
          <p:nvPr/>
        </p:nvCxnSpPr>
        <p:spPr>
          <a:xfrm flipV="1">
            <a:off x="2579571" y="1309035"/>
            <a:ext cx="452388" cy="356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2579571" y="1588168"/>
            <a:ext cx="452388" cy="13090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396691" y="4398745"/>
            <a:ext cx="635268" cy="14919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396691" y="4831882"/>
            <a:ext cx="4466122" cy="5486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8927690" y="4601497"/>
            <a:ext cx="117987" cy="23038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6798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结果</a:t>
            </a:r>
            <a:r>
              <a:rPr lang="zh-CN" altLang="en-US" dirty="0" smtClean="0"/>
              <a:t>：</a:t>
            </a:r>
            <a:r>
              <a:rPr lang="en-US" altLang="zh-CN" dirty="0"/>
              <a:t>0.5</a:t>
            </a:r>
            <a:r>
              <a:rPr lang="zh-CN" altLang="en-US" dirty="0" smtClean="0"/>
              <a:t>分</a:t>
            </a:r>
            <a:r>
              <a:rPr lang="zh-CN" altLang="en-US" dirty="0"/>
              <a:t>位</a:t>
            </a:r>
            <a:r>
              <a:rPr lang="zh-CN" altLang="en-US" dirty="0" smtClean="0"/>
              <a:t>数</a:t>
            </a:r>
            <a:endParaRPr lang="en-US" dirty="0"/>
          </a:p>
        </p:txBody>
      </p:sp>
      <p:sp>
        <p:nvSpPr>
          <p:cNvPr id="3" name="Slide Number Placeholder 2"/>
          <p:cNvSpPr>
            <a:spLocks noGrp="1"/>
          </p:cNvSpPr>
          <p:nvPr>
            <p:ph type="sldNum" sz="quarter" idx="12"/>
          </p:nvPr>
        </p:nvSpPr>
        <p:spPr/>
        <p:txBody>
          <a:bodyPr/>
          <a:lstStyle/>
          <a:p>
            <a:fld id="{6B6FFC99-5D42-9C46-8C24-A3E6A75CD3D4}" type="slidenum">
              <a:rPr lang="en-US" smtClean="0"/>
              <a:t>58</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69" y="1446512"/>
            <a:ext cx="7033285" cy="5274963"/>
          </a:xfrm>
          <a:prstGeom prst="rect">
            <a:avLst/>
          </a:prstGeom>
        </p:spPr>
      </p:pic>
      <p:sp>
        <p:nvSpPr>
          <p:cNvPr id="5" name="Rectangle 4"/>
          <p:cNvSpPr/>
          <p:nvPr/>
        </p:nvSpPr>
        <p:spPr>
          <a:xfrm>
            <a:off x="7256206" y="1602659"/>
            <a:ext cx="1579217" cy="3046988"/>
          </a:xfrm>
          <a:prstGeom prst="rect">
            <a:avLst/>
          </a:prstGeom>
        </p:spPr>
        <p:txBody>
          <a:bodyPr wrap="square">
            <a:spAutoFit/>
          </a:bodyPr>
          <a:lstStyle/>
          <a:p>
            <a:r>
              <a:rPr lang="en-US" sz="2400" dirty="0"/>
              <a:t>lexp2</a:t>
            </a:r>
            <a:r>
              <a:rPr lang="zh-CN" altLang="en-US" sz="2400" dirty="0" smtClean="0"/>
              <a:t>和</a:t>
            </a:r>
            <a:r>
              <a:rPr lang="en-US" altLang="zh-CN" sz="2400" dirty="0"/>
              <a:t>mse</a:t>
            </a:r>
            <a:r>
              <a:rPr lang="en-US" altLang="zh-CN" sz="2400" dirty="0" smtClean="0"/>
              <a:t>2</a:t>
            </a:r>
            <a:r>
              <a:rPr lang="zh-CN" altLang="en-US" sz="2400" dirty="0"/>
              <a:t>首先和第二个加入分位数回归模型</a:t>
            </a:r>
            <a:r>
              <a:rPr lang="zh-CN" altLang="en-US" sz="2400" dirty="0" smtClean="0"/>
              <a:t>。</a:t>
            </a:r>
            <a:r>
              <a:rPr lang="en-US" altLang="zh-CN" sz="2400" dirty="0" smtClean="0"/>
              <a:t>Ly2</a:t>
            </a:r>
            <a:r>
              <a:rPr lang="zh-CN" altLang="en-US" sz="2400" smtClean="0"/>
              <a:t>第三个加入模型。</a:t>
            </a:r>
            <a:endParaRPr lang="en-US" sz="2400" dirty="0"/>
          </a:p>
        </p:txBody>
      </p:sp>
    </p:spTree>
    <p:extLst>
      <p:ext uri="{BB962C8B-B14F-4D97-AF65-F5344CB8AC3E}">
        <p14:creationId xmlns:p14="http://schemas.microsoft.com/office/powerpoint/2010/main" val="35871569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结果</a:t>
            </a:r>
            <a:r>
              <a:rPr lang="zh-CN" altLang="en-US" dirty="0" smtClean="0"/>
              <a:t>：</a:t>
            </a:r>
            <a:r>
              <a:rPr lang="en-US" altLang="zh-CN" dirty="0"/>
              <a:t>0.5</a:t>
            </a:r>
            <a:r>
              <a:rPr lang="zh-CN" altLang="en-US" dirty="0" smtClean="0"/>
              <a:t>分</a:t>
            </a:r>
            <a:r>
              <a:rPr lang="zh-CN" altLang="en-US" dirty="0"/>
              <a:t>位</a:t>
            </a:r>
            <a:r>
              <a:rPr lang="zh-CN" altLang="en-US" dirty="0" smtClean="0"/>
              <a:t>数</a:t>
            </a:r>
            <a:endParaRPr lang="en-US" dirty="0"/>
          </a:p>
        </p:txBody>
      </p:sp>
      <p:sp>
        <p:nvSpPr>
          <p:cNvPr id="3" name="Slide Number Placeholder 2"/>
          <p:cNvSpPr>
            <a:spLocks noGrp="1"/>
          </p:cNvSpPr>
          <p:nvPr>
            <p:ph type="sldNum" sz="quarter" idx="12"/>
          </p:nvPr>
        </p:nvSpPr>
        <p:spPr/>
        <p:txBody>
          <a:bodyPr/>
          <a:lstStyle/>
          <a:p>
            <a:fld id="{6B6FFC99-5D42-9C46-8C24-A3E6A75CD3D4}" type="slidenum">
              <a:rPr lang="en-US" smtClean="0"/>
              <a:t>59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190" y="1518065"/>
            <a:ext cx="6686775" cy="5015081"/>
          </a:xfrm>
          <a:prstGeom prst="rect">
            <a:avLst/>
          </a:prstGeom>
        </p:spPr>
      </p:pic>
    </p:spTree>
    <p:extLst>
      <p:ext uri="{BB962C8B-B14F-4D97-AF65-F5344CB8AC3E}">
        <p14:creationId xmlns:p14="http://schemas.microsoft.com/office/powerpoint/2010/main" val="2115425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描述连续性随机变量分布</a:t>
            </a:r>
            <a:endParaRPr lang="en-US" dirty="0"/>
          </a:p>
        </p:txBody>
      </p:sp>
      <p:sp>
        <p:nvSpPr>
          <p:cNvPr id="3" name="Content Placeholder 2"/>
          <p:cNvSpPr>
            <a:spLocks noGrp="1"/>
          </p:cNvSpPr>
          <p:nvPr>
            <p:ph idx="1"/>
          </p:nvPr>
        </p:nvSpPr>
        <p:spPr>
          <a:xfrm>
            <a:off x="375385" y="1600200"/>
            <a:ext cx="8311415" cy="1962985"/>
          </a:xfrm>
        </p:spPr>
        <p:txBody>
          <a:bodyPr>
            <a:normAutofit fontScale="85000" lnSpcReduction="10000"/>
          </a:bodyPr>
          <a:lstStyle/>
          <a:p>
            <a:r>
              <a:rPr lang="zh-CN" altLang="en-US" dirty="0"/>
              <a:t>累积分布函数</a:t>
            </a:r>
            <a:r>
              <a:rPr lang="en-US" altLang="zh-CN" dirty="0"/>
              <a:t>(Cumulative distribution function, CDF)</a:t>
            </a:r>
          </a:p>
          <a:p>
            <a:pPr lvl="1"/>
            <a:r>
              <a:rPr lang="en-US" altLang="zh-CN" dirty="0" err="1"/>
              <a:t>F</a:t>
            </a:r>
            <a:r>
              <a:rPr lang="en-US" altLang="zh-CN" baseline="-25000" dirty="0" err="1"/>
              <a:t>y</a:t>
            </a:r>
            <a:r>
              <a:rPr lang="en-US" altLang="zh-CN" dirty="0"/>
              <a:t> </a:t>
            </a:r>
            <a:r>
              <a:rPr lang="zh-CN" altLang="en-US" dirty="0"/>
              <a:t>对每一个</a:t>
            </a:r>
            <a:r>
              <a:rPr lang="en-US" altLang="zh-CN" dirty="0"/>
              <a:t>y</a:t>
            </a:r>
            <a:r>
              <a:rPr lang="zh-CN" altLang="en-US" dirty="0"/>
              <a:t>值可计算出在总体</a:t>
            </a:r>
            <a:r>
              <a:rPr lang="en-US" altLang="zh-CN" dirty="0"/>
              <a:t>(population)</a:t>
            </a:r>
            <a:r>
              <a:rPr lang="zh-CN" altLang="en-US" dirty="0"/>
              <a:t>中不比它大的所有值</a:t>
            </a:r>
            <a:r>
              <a:rPr lang="en-US" altLang="zh-CN" dirty="0"/>
              <a:t>(Y</a:t>
            </a:r>
            <a:r>
              <a:rPr lang="en-US" altLang="zh-CN" u="sng" dirty="0"/>
              <a:t>&lt;</a:t>
            </a:r>
            <a:r>
              <a:rPr lang="en-US" altLang="zh-CN" dirty="0"/>
              <a:t>y)</a:t>
            </a:r>
            <a:r>
              <a:rPr lang="zh-CN" altLang="en-US" dirty="0"/>
              <a:t>所占的比例</a:t>
            </a:r>
            <a:r>
              <a:rPr lang="en-US" altLang="zh-CN" dirty="0"/>
              <a:t>(</a:t>
            </a:r>
            <a:r>
              <a:rPr lang="en-US" altLang="zh-CN" dirty="0" smtClean="0"/>
              <a:t>proportion)</a:t>
            </a:r>
            <a:r>
              <a:rPr lang="zh-CN" altLang="en-US" dirty="0" smtClean="0"/>
              <a:t>记为百分数。</a:t>
            </a:r>
            <a:endParaRPr lang="en-US" altLang="zh-CN" dirty="0"/>
          </a:p>
          <a:p>
            <a:pPr lvl="2"/>
            <a:r>
              <a:rPr lang="zh-CN" altLang="en-US" dirty="0"/>
              <a:t>例如在标准正态分布中</a:t>
            </a:r>
            <a:r>
              <a:rPr lang="en-US" altLang="zh-CN" dirty="0" err="1"/>
              <a:t>F</a:t>
            </a:r>
            <a:r>
              <a:rPr lang="en-US" altLang="zh-CN" baseline="-25000" dirty="0" err="1"/>
              <a:t>y</a:t>
            </a:r>
            <a:r>
              <a:rPr lang="en-US" altLang="zh-CN" dirty="0"/>
              <a:t>(0)=0.5, </a:t>
            </a:r>
            <a:r>
              <a:rPr lang="en-US" altLang="zh-CN" dirty="0" err="1"/>
              <a:t>F</a:t>
            </a:r>
            <a:r>
              <a:rPr lang="en-US" altLang="zh-CN" baseline="-25000" dirty="0" err="1"/>
              <a:t>y</a:t>
            </a:r>
            <a:r>
              <a:rPr lang="en-US" altLang="zh-CN" dirty="0"/>
              <a:t>(1.28)=</a:t>
            </a:r>
            <a:r>
              <a:rPr lang="en-US" altLang="zh-CN" dirty="0" smtClean="0"/>
              <a:t>0.9=90%</a:t>
            </a:r>
            <a:endParaRPr lang="en-US" altLang="zh-CN" dirty="0"/>
          </a:p>
        </p:txBody>
      </p:sp>
      <p:sp>
        <p:nvSpPr>
          <p:cNvPr id="4" name="Slide Number Placeholder 3"/>
          <p:cNvSpPr>
            <a:spLocks noGrp="1"/>
          </p:cNvSpPr>
          <p:nvPr>
            <p:ph type="sldNum" sz="quarter" idx="12"/>
          </p:nvPr>
        </p:nvSpPr>
        <p:spPr/>
        <p:txBody>
          <a:bodyPr/>
          <a:lstStyle/>
          <a:p>
            <a:fld id="{6B6FFC99-5D42-9C46-8C24-A3E6A75CD3D4}" type="slidenum">
              <a:rPr lang="en-US" smtClean="0"/>
              <a:t>6</a:t>
            </a:fld>
            <a:endParaRPr lang="en-US"/>
          </a:p>
        </p:txBody>
      </p:sp>
      <p:pic>
        <p:nvPicPr>
          <p:cNvPr id="4100" name="Picture 4" descr="Image result for cumulative distribution function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7197" y="3563187"/>
            <a:ext cx="4286248" cy="315828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cumulative distribution function 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92" y="3563186"/>
            <a:ext cx="4286250" cy="315828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7247823" y="4067377"/>
            <a:ext cx="0" cy="1996539"/>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790321" y="4966636"/>
            <a:ext cx="0" cy="1097280"/>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322771" y="4966636"/>
            <a:ext cx="1456320" cy="0"/>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22771" y="4067377"/>
            <a:ext cx="1925052" cy="0"/>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2770472" y="5120640"/>
            <a:ext cx="0" cy="943276"/>
          </a:xfrm>
          <a:prstGeom prst="line">
            <a:avLst/>
          </a:prstGeom>
          <a:ln w="9525"/>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45420" y="5120640"/>
            <a:ext cx="1925052" cy="0"/>
          </a:xfrm>
          <a:prstGeom prst="line">
            <a:avLst/>
          </a:prstGeom>
          <a:ln w="952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02008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结果</a:t>
            </a:r>
            <a:r>
              <a:rPr lang="zh-CN" altLang="en-US" dirty="0" smtClean="0"/>
              <a:t>：</a:t>
            </a:r>
            <a:r>
              <a:rPr lang="en-US" altLang="zh-CN" dirty="0"/>
              <a:t>0.5</a:t>
            </a:r>
            <a:r>
              <a:rPr lang="zh-CN" altLang="en-US" dirty="0" smtClean="0"/>
              <a:t>分</a:t>
            </a:r>
            <a:r>
              <a:rPr lang="zh-CN" altLang="en-US" dirty="0"/>
              <a:t>位</a:t>
            </a:r>
            <a:r>
              <a:rPr lang="zh-CN" altLang="en-US" dirty="0" smtClean="0"/>
              <a:t>数</a:t>
            </a:r>
            <a:endParaRPr lang="en-US" dirty="0"/>
          </a:p>
        </p:txBody>
      </p:sp>
      <p:sp>
        <p:nvSpPr>
          <p:cNvPr id="3" name="Content Placeholder 2"/>
          <p:cNvSpPr>
            <a:spLocks noGrp="1"/>
          </p:cNvSpPr>
          <p:nvPr>
            <p:ph idx="1"/>
          </p:nvPr>
        </p:nvSpPr>
        <p:spPr>
          <a:xfrm>
            <a:off x="457200" y="1600200"/>
            <a:ext cx="8229600" cy="431933"/>
          </a:xfrm>
        </p:spPr>
        <p:txBody>
          <a:bodyPr>
            <a:normAutofit fontScale="85000" lnSpcReduction="20000"/>
          </a:bodyPr>
          <a:lstStyle/>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60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86499225"/>
              </p:ext>
            </p:extLst>
          </p:nvPr>
        </p:nvGraphicFramePr>
        <p:xfrm>
          <a:off x="789273" y="1564423"/>
          <a:ext cx="6294921" cy="5154198"/>
        </p:xfrm>
        <a:graphic>
          <a:graphicData uri="http://schemas.openxmlformats.org/drawingml/2006/table">
            <a:tbl>
              <a:tblPr/>
              <a:tblGrid>
                <a:gridCol w="1298759">
                  <a:extLst>
                    <a:ext uri="{9D8B030D-6E8A-4147-A177-3AD203B41FA5}">
                      <a16:colId xmlns:a16="http://schemas.microsoft.com/office/drawing/2014/main" xmlns="" val="590623587"/>
                    </a:ext>
                  </a:extLst>
                </a:gridCol>
                <a:gridCol w="1702428">
                  <a:extLst>
                    <a:ext uri="{9D8B030D-6E8A-4147-A177-3AD203B41FA5}">
                      <a16:colId xmlns:a16="http://schemas.microsoft.com/office/drawing/2014/main" xmlns="" val="254200421"/>
                    </a:ext>
                  </a:extLst>
                </a:gridCol>
                <a:gridCol w="442978">
                  <a:extLst>
                    <a:ext uri="{9D8B030D-6E8A-4147-A177-3AD203B41FA5}">
                      <a16:colId xmlns:a16="http://schemas.microsoft.com/office/drawing/2014/main" xmlns="" val="3611618966"/>
                    </a:ext>
                  </a:extLst>
                </a:gridCol>
                <a:gridCol w="1258086">
                  <a:extLst>
                    <a:ext uri="{9D8B030D-6E8A-4147-A177-3AD203B41FA5}">
                      <a16:colId xmlns:a16="http://schemas.microsoft.com/office/drawing/2014/main" xmlns="" val="1750296295"/>
                    </a:ext>
                  </a:extLst>
                </a:gridCol>
                <a:gridCol w="1592670">
                  <a:extLst>
                    <a:ext uri="{9D8B030D-6E8A-4147-A177-3AD203B41FA5}">
                      <a16:colId xmlns:a16="http://schemas.microsoft.com/office/drawing/2014/main" xmlns="" val="54377878"/>
                    </a:ext>
                  </a:extLst>
                </a:gridCol>
              </a:tblGrid>
              <a:tr h="396091">
                <a:tc gridSpan="5">
                  <a:txBody>
                    <a:bodyPr/>
                    <a:lstStyle/>
                    <a:p>
                      <a:pPr fontAlgn="t"/>
                      <a:r>
                        <a:rPr lang="en-US" sz="1900" b="0" i="0">
                          <a:solidFill>
                            <a:srgbClr val="000000"/>
                          </a:solidFill>
                          <a:effectLst/>
                          <a:latin typeface="Arial" panose="020B0604020202020204" pitchFamily="34" charset="0"/>
                        </a:rPr>
                        <a:t>Parameter Estimates</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770544118"/>
                  </a:ext>
                </a:extLst>
              </a:tr>
              <a:tr h="690097">
                <a:tc>
                  <a:txBody>
                    <a:bodyPr/>
                    <a:lstStyle/>
                    <a:p>
                      <a:pPr fontAlgn="t"/>
                      <a:r>
                        <a:rPr lang="en-US" sz="1900" b="0" i="0">
                          <a:solidFill>
                            <a:srgbClr val="000000"/>
                          </a:solidFill>
                          <a:effectLst/>
                          <a:latin typeface="Arial" panose="020B0604020202020204" pitchFamily="34" charset="0"/>
                        </a:rPr>
                        <a:t>Parameter</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19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DF</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Estimate</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Standardized</a:t>
                      </a:r>
                      <a:br>
                        <a:rPr lang="en-US" sz="1900" b="0" i="0">
                          <a:solidFill>
                            <a:srgbClr val="000000"/>
                          </a:solidFill>
                          <a:effectLst/>
                          <a:latin typeface="Arial" panose="020B0604020202020204" pitchFamily="34" charset="0"/>
                        </a:rPr>
                      </a:br>
                      <a:r>
                        <a:rPr lang="en-US" sz="1900" b="0" i="0">
                          <a:solidFill>
                            <a:srgbClr val="000000"/>
                          </a:solidFill>
                          <a:effectLst/>
                          <a:latin typeface="Arial" panose="020B0604020202020204" pitchFamily="34" charset="0"/>
                        </a:rPr>
                        <a:t>Estimate</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179528484"/>
                  </a:ext>
                </a:extLst>
              </a:tr>
              <a:tr h="396091">
                <a:tc>
                  <a:txBody>
                    <a:bodyPr/>
                    <a:lstStyle/>
                    <a:p>
                      <a:pPr fontAlgn="t"/>
                      <a:r>
                        <a:rPr lang="en-US" sz="1900" b="0" i="0">
                          <a:solidFill>
                            <a:srgbClr val="000000"/>
                          </a:solidFill>
                          <a:effectLst/>
                          <a:latin typeface="Arial" panose="020B0604020202020204" pitchFamily="34" charset="0"/>
                        </a:rPr>
                        <a:t>Intercept</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12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-0.020302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044795233"/>
                  </a:ext>
                </a:extLst>
              </a:tr>
              <a:tr h="407991">
                <a:tc>
                  <a:txBody>
                    <a:bodyPr/>
                    <a:lstStyle/>
                    <a:p>
                      <a:pPr fontAlgn="t"/>
                      <a:r>
                        <a:rPr lang="en-US" sz="1900" b="0" i="0">
                          <a:solidFill>
                            <a:srgbClr val="000000"/>
                          </a:solidFill>
                          <a:effectLst/>
                          <a:latin typeface="Arial" panose="020B0604020202020204" pitchFamily="34" charset="0"/>
                        </a:rPr>
                        <a:t>lgdp2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2000" kern="1200" dirty="0" smtClean="0">
                          <a:solidFill>
                            <a:schemeClr val="tx1"/>
                          </a:solidFill>
                          <a:effectLst/>
                          <a:latin typeface="+mn-lt"/>
                          <a:ea typeface="+mn-ea"/>
                          <a:cs typeface="+mn-cs"/>
                        </a:rPr>
                        <a:t>初始人均</a:t>
                      </a:r>
                      <a:r>
                        <a:rPr lang="en-US" sz="2000" kern="1200" dirty="0" smtClean="0">
                          <a:solidFill>
                            <a:schemeClr val="tx1"/>
                          </a:solidFill>
                          <a:effectLst/>
                          <a:latin typeface="+mn-lt"/>
                          <a:ea typeface="+mn-ea"/>
                          <a:cs typeface="+mn-cs"/>
                        </a:rPr>
                        <a:t>GDP</a:t>
                      </a:r>
                      <a:endParaRPr lang="en-US" sz="20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-0.026043</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-1.002452</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55236029"/>
                  </a:ext>
                </a:extLst>
              </a:tr>
              <a:tr h="407991">
                <a:tc>
                  <a:txBody>
                    <a:bodyPr/>
                    <a:lstStyle/>
                    <a:p>
                      <a:pPr fontAlgn="t"/>
                      <a:r>
                        <a:rPr lang="en-US" sz="1900" b="0" i="0">
                          <a:solidFill>
                            <a:srgbClr val="000000"/>
                          </a:solidFill>
                          <a:effectLst/>
                          <a:latin typeface="Arial" panose="020B0604020202020204" pitchFamily="34" charset="0"/>
                        </a:rPr>
                        <a:t>mse2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2000" kern="1200" dirty="0" smtClean="0">
                          <a:solidFill>
                            <a:schemeClr val="tx1"/>
                          </a:solidFill>
                          <a:effectLst/>
                          <a:latin typeface="+mn-lt"/>
                          <a:ea typeface="+mn-ea"/>
                          <a:cs typeface="+mn-cs"/>
                        </a:rPr>
                        <a:t>男性中等教育</a:t>
                      </a:r>
                      <a:endParaRPr lang="en-US" sz="20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0.011276</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0.389945</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820030472"/>
                  </a:ext>
                </a:extLst>
              </a:tr>
              <a:tr h="407991">
                <a:tc>
                  <a:txBody>
                    <a:bodyPr/>
                    <a:lstStyle/>
                    <a:p>
                      <a:pPr fontAlgn="t"/>
                      <a:r>
                        <a:rPr lang="en-US" sz="1900" b="0" i="0">
                          <a:solidFill>
                            <a:srgbClr val="000000"/>
                          </a:solidFill>
                          <a:effectLst/>
                          <a:latin typeface="Arial" panose="020B0604020202020204" pitchFamily="34" charset="0"/>
                        </a:rPr>
                        <a:t>lexp2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2000" kern="1200" dirty="0" smtClean="0">
                          <a:solidFill>
                            <a:schemeClr val="tx1"/>
                          </a:solidFill>
                          <a:effectLst/>
                          <a:latin typeface="+mn-lt"/>
                          <a:ea typeface="+mn-ea"/>
                          <a:cs typeface="+mn-cs"/>
                        </a:rPr>
                        <a:t>预计寿命</a:t>
                      </a:r>
                      <a:endParaRPr lang="en-US" sz="20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0.058825</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0.481218</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410455078"/>
                  </a:ext>
                </a:extLst>
              </a:tr>
              <a:tr h="407991">
                <a:tc>
                  <a:txBody>
                    <a:bodyPr/>
                    <a:lstStyle/>
                    <a:p>
                      <a:pPr fontAlgn="t"/>
                      <a:r>
                        <a:rPr lang="en-US" sz="1900" b="0" i="0">
                          <a:solidFill>
                            <a:srgbClr val="000000"/>
                          </a:solidFill>
                          <a:effectLst/>
                          <a:latin typeface="Arial" panose="020B0604020202020204" pitchFamily="34" charset="0"/>
                        </a:rPr>
                        <a:t>lintr2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2000" kern="1200" dirty="0" smtClean="0">
                          <a:solidFill>
                            <a:schemeClr val="tx1"/>
                          </a:solidFill>
                          <a:effectLst/>
                          <a:latin typeface="+mn-lt"/>
                          <a:ea typeface="+mn-ea"/>
                          <a:cs typeface="+mn-cs"/>
                        </a:rPr>
                        <a:t>人力资本</a:t>
                      </a:r>
                      <a:endParaRPr lang="en-US" sz="20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-0.002203</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-0.226518</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024543436"/>
                  </a:ext>
                </a:extLst>
              </a:tr>
              <a:tr h="407991">
                <a:tc>
                  <a:txBody>
                    <a:bodyPr/>
                    <a:lstStyle/>
                    <a:p>
                      <a:pPr fontAlgn="t"/>
                      <a:r>
                        <a:rPr lang="en-US" sz="1900" b="0" i="0">
                          <a:solidFill>
                            <a:srgbClr val="000000"/>
                          </a:solidFill>
                          <a:effectLst/>
                          <a:latin typeface="Arial" panose="020B0604020202020204" pitchFamily="34" charset="0"/>
                        </a:rPr>
                        <a:t>Iy2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2000" kern="1200" dirty="0" smtClean="0">
                          <a:solidFill>
                            <a:schemeClr val="tx1"/>
                          </a:solidFill>
                          <a:effectLst/>
                          <a:latin typeface="+mn-lt"/>
                          <a:ea typeface="+mn-ea"/>
                          <a:cs typeface="+mn-cs"/>
                        </a:rPr>
                        <a:t>投资</a:t>
                      </a:r>
                      <a:r>
                        <a:rPr lang="en-US" sz="2000" kern="1200" dirty="0" smtClean="0">
                          <a:solidFill>
                            <a:schemeClr val="tx1"/>
                          </a:solidFill>
                          <a:effectLst/>
                          <a:latin typeface="+mn-lt"/>
                          <a:ea typeface="+mn-ea"/>
                          <a:cs typeface="+mn-cs"/>
                        </a:rPr>
                        <a:t>GDP </a:t>
                      </a:r>
                      <a:endParaRPr lang="en-US" sz="20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0.083644</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0.295753</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907496017"/>
                  </a:ext>
                </a:extLst>
              </a:tr>
              <a:tr h="407991">
                <a:tc>
                  <a:txBody>
                    <a:bodyPr/>
                    <a:lstStyle/>
                    <a:p>
                      <a:pPr fontAlgn="t"/>
                      <a:r>
                        <a:rPr lang="en-US" sz="1900" b="0" i="0">
                          <a:solidFill>
                            <a:srgbClr val="000000"/>
                          </a:solidFill>
                          <a:effectLst/>
                          <a:latin typeface="Arial" panose="020B0604020202020204" pitchFamily="34" charset="0"/>
                        </a:rPr>
                        <a:t>gcony2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2000" kern="1200" dirty="0" smtClean="0">
                          <a:solidFill>
                            <a:schemeClr val="tx1"/>
                          </a:solidFill>
                          <a:effectLst/>
                          <a:latin typeface="+mn-lt"/>
                          <a:ea typeface="+mn-ea"/>
                          <a:cs typeface="+mn-cs"/>
                        </a:rPr>
                        <a:t>公共服务</a:t>
                      </a:r>
                      <a:r>
                        <a:rPr lang="en-US" altLang="zh-CN" sz="2000" kern="1200" dirty="0" smtClean="0">
                          <a:solidFill>
                            <a:schemeClr val="tx1"/>
                          </a:solidFill>
                          <a:effectLst/>
                          <a:latin typeface="+mn-lt"/>
                          <a:ea typeface="+mn-ea"/>
                          <a:cs typeface="+mn-cs"/>
                        </a:rPr>
                        <a:t>GDP</a:t>
                      </a:r>
                      <a:endParaRPr lang="en-US" sz="20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-0.105256</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-0.262047</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862388745"/>
                  </a:ext>
                </a:extLst>
              </a:tr>
              <a:tr h="407991">
                <a:tc>
                  <a:txBody>
                    <a:bodyPr/>
                    <a:lstStyle/>
                    <a:p>
                      <a:pPr fontAlgn="t"/>
                      <a:r>
                        <a:rPr lang="en-US" sz="1900" b="0" i="0">
                          <a:solidFill>
                            <a:srgbClr val="000000"/>
                          </a:solidFill>
                          <a:effectLst/>
                          <a:latin typeface="Arial" panose="020B0604020202020204" pitchFamily="34" charset="0"/>
                        </a:rPr>
                        <a:t>lblakp2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2000" kern="1200" dirty="0" smtClean="0">
                          <a:solidFill>
                            <a:schemeClr val="tx1"/>
                          </a:solidFill>
                          <a:effectLst/>
                          <a:latin typeface="+mn-lt"/>
                          <a:ea typeface="+mn-ea"/>
                          <a:cs typeface="+mn-cs"/>
                        </a:rPr>
                        <a:t>黑市溢价</a:t>
                      </a:r>
                      <a:endParaRPr lang="en-US" sz="20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-0.025346</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-0.313903</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302075255"/>
                  </a:ext>
                </a:extLst>
              </a:tr>
              <a:tr h="407991">
                <a:tc>
                  <a:txBody>
                    <a:bodyPr/>
                    <a:lstStyle/>
                    <a:p>
                      <a:pPr fontAlgn="t"/>
                      <a:r>
                        <a:rPr lang="en-US" sz="1900" b="0" i="0">
                          <a:solidFill>
                            <a:srgbClr val="000000"/>
                          </a:solidFill>
                          <a:effectLst/>
                          <a:latin typeface="Arial" panose="020B0604020202020204" pitchFamily="34" charset="0"/>
                        </a:rPr>
                        <a:t>pol2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2000" kern="1200" dirty="0" smtClean="0">
                          <a:solidFill>
                            <a:schemeClr val="tx1"/>
                          </a:solidFill>
                          <a:effectLst/>
                          <a:latin typeface="+mn-lt"/>
                          <a:ea typeface="+mn-ea"/>
                          <a:cs typeface="+mn-cs"/>
                        </a:rPr>
                        <a:t>政治不稳定性</a:t>
                      </a:r>
                      <a:endParaRPr lang="en-US" sz="20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-0.029951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900" b="0" i="0">
                          <a:solidFill>
                            <a:srgbClr val="000000"/>
                          </a:solidFill>
                          <a:effectLst/>
                          <a:latin typeface="Arial" panose="020B0604020202020204" pitchFamily="34" charset="0"/>
                        </a:rPr>
                        <a:t>-0.291053</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225376545"/>
                  </a:ext>
                </a:extLst>
              </a:tr>
              <a:tr h="407991">
                <a:tc>
                  <a:txBody>
                    <a:bodyPr/>
                    <a:lstStyle/>
                    <a:p>
                      <a:pPr fontAlgn="t"/>
                      <a:r>
                        <a:rPr lang="en-US" sz="1900" b="0" i="0">
                          <a:solidFill>
                            <a:srgbClr val="000000"/>
                          </a:solidFill>
                          <a:effectLst/>
                          <a:latin typeface="Arial" panose="020B0604020202020204" pitchFamily="34" charset="0"/>
                        </a:rPr>
                        <a:t>ttrad2</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zh-CN" altLang="en-US" sz="2000" kern="1200" dirty="0" smtClean="0">
                          <a:solidFill>
                            <a:schemeClr val="tx1"/>
                          </a:solidFill>
                          <a:effectLst/>
                          <a:latin typeface="+mn-lt"/>
                          <a:ea typeface="+mn-ea"/>
                          <a:cs typeface="+mn-cs"/>
                        </a:rPr>
                        <a:t>贸易增长率</a:t>
                      </a:r>
                      <a:endParaRPr lang="en-US" sz="2000" b="0" i="0" dirty="0">
                        <a:solidFill>
                          <a:srgbClr val="000000"/>
                        </a:solidFill>
                        <a:effectLst/>
                        <a:latin typeface="Arial" panose="020B0604020202020204" pitchFamily="34" charset="0"/>
                      </a:endParaRP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900" b="0" i="0" dirty="0">
                          <a:solidFill>
                            <a:srgbClr val="000000"/>
                          </a:solidFill>
                          <a:effectLst/>
                          <a:latin typeface="Arial" panose="020B0604020202020204" pitchFamily="34" charset="0"/>
                        </a:rPr>
                        <a:t>1</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900" b="0" i="0">
                          <a:solidFill>
                            <a:srgbClr val="000000"/>
                          </a:solidFill>
                          <a:effectLst/>
                          <a:latin typeface="Arial" panose="020B0604020202020204" pitchFamily="34" charset="0"/>
                        </a:rPr>
                        <a:t>0.151948</a:t>
                      </a:r>
                    </a:p>
                  </a:txBody>
                  <a:tcPr marL="51042" marR="51042" marT="51042" marB="510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900" b="0" i="0" dirty="0">
                          <a:solidFill>
                            <a:srgbClr val="000000"/>
                          </a:solidFill>
                          <a:effectLst/>
                          <a:latin typeface="Arial" panose="020B0604020202020204" pitchFamily="34" charset="0"/>
                        </a:rPr>
                        <a:t>0.229755</a:t>
                      </a:r>
                    </a:p>
                  </a:txBody>
                  <a:tcPr marL="51042" marR="51042" marT="51042" marB="510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3351901372"/>
                  </a:ext>
                </a:extLst>
              </a:tr>
            </a:tbl>
          </a:graphicData>
        </a:graphic>
      </p:graphicFrame>
    </p:spTree>
    <p:extLst>
      <p:ext uri="{BB962C8B-B14F-4D97-AF65-F5344CB8AC3E}">
        <p14:creationId xmlns:p14="http://schemas.microsoft.com/office/powerpoint/2010/main" val="6516418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51754239"/>
              </p:ext>
            </p:extLst>
          </p:nvPr>
        </p:nvGraphicFramePr>
        <p:xfrm>
          <a:off x="3286839" y="504296"/>
          <a:ext cx="5596640" cy="5852054"/>
        </p:xfrm>
        <a:graphic>
          <a:graphicData uri="http://schemas.openxmlformats.org/drawingml/2006/table">
            <a:tbl>
              <a:tblPr/>
              <a:tblGrid>
                <a:gridCol w="510491">
                  <a:extLst>
                    <a:ext uri="{9D8B030D-6E8A-4147-A177-3AD203B41FA5}">
                      <a16:colId xmlns:a16="http://schemas.microsoft.com/office/drawing/2014/main" xmlns="" val="2377420119"/>
                    </a:ext>
                  </a:extLst>
                </a:gridCol>
                <a:gridCol w="887121">
                  <a:extLst>
                    <a:ext uri="{9D8B030D-6E8A-4147-A177-3AD203B41FA5}">
                      <a16:colId xmlns:a16="http://schemas.microsoft.com/office/drawing/2014/main" xmlns="" val="1454717378"/>
                    </a:ext>
                  </a:extLst>
                </a:gridCol>
                <a:gridCol w="967013">
                  <a:extLst>
                    <a:ext uri="{9D8B030D-6E8A-4147-A177-3AD203B41FA5}">
                      <a16:colId xmlns:a16="http://schemas.microsoft.com/office/drawing/2014/main" xmlns="" val="175347101"/>
                    </a:ext>
                  </a:extLst>
                </a:gridCol>
                <a:gridCol w="818643">
                  <a:extLst>
                    <a:ext uri="{9D8B030D-6E8A-4147-A177-3AD203B41FA5}">
                      <a16:colId xmlns:a16="http://schemas.microsoft.com/office/drawing/2014/main" xmlns="" val="2582207961"/>
                    </a:ext>
                  </a:extLst>
                </a:gridCol>
                <a:gridCol w="1206686">
                  <a:extLst>
                    <a:ext uri="{9D8B030D-6E8A-4147-A177-3AD203B41FA5}">
                      <a16:colId xmlns:a16="http://schemas.microsoft.com/office/drawing/2014/main" xmlns="" val="1400666876"/>
                    </a:ext>
                  </a:extLst>
                </a:gridCol>
                <a:gridCol w="1206686">
                  <a:extLst>
                    <a:ext uri="{9D8B030D-6E8A-4147-A177-3AD203B41FA5}">
                      <a16:colId xmlns:a16="http://schemas.microsoft.com/office/drawing/2014/main" xmlns="" val="4205775034"/>
                    </a:ext>
                  </a:extLst>
                </a:gridCol>
              </a:tblGrid>
              <a:tr h="277666">
                <a:tc gridSpan="6">
                  <a:txBody>
                    <a:bodyPr/>
                    <a:lstStyle/>
                    <a:p>
                      <a:pPr fontAlgn="t"/>
                      <a:r>
                        <a:rPr lang="en-US" sz="1600" b="0" i="0" dirty="0">
                          <a:solidFill>
                            <a:srgbClr val="000000"/>
                          </a:solidFill>
                          <a:effectLst/>
                          <a:latin typeface="Arial" panose="020B0604020202020204" pitchFamily="34" charset="0"/>
                        </a:rPr>
                        <a:t>Selection Summary</a:t>
                      </a:r>
                    </a:p>
                  </a:txBody>
                  <a:tcPr marL="15572" marR="15572" marT="15572" marB="1557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887432285"/>
                  </a:ext>
                </a:extLst>
              </a:tr>
              <a:tr h="770708">
                <a:tc>
                  <a:txBody>
                    <a:bodyPr/>
                    <a:lstStyle/>
                    <a:p>
                      <a:pPr fontAlgn="t"/>
                      <a:r>
                        <a:rPr lang="en-US" sz="1600" b="0" i="0" dirty="0">
                          <a:solidFill>
                            <a:srgbClr val="000000"/>
                          </a:solidFill>
                          <a:effectLst/>
                          <a:latin typeface="Arial" panose="020B0604020202020204" pitchFamily="34" charset="0"/>
                        </a:rPr>
                        <a:t>Step</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Effect</a:t>
                      </a:r>
                      <a:br>
                        <a:rPr lang="en-US" sz="1600" b="0" i="0">
                          <a:solidFill>
                            <a:srgbClr val="000000"/>
                          </a:solidFill>
                          <a:effectLst/>
                          <a:latin typeface="Arial" panose="020B0604020202020204" pitchFamily="34" charset="0"/>
                        </a:rPr>
                      </a:br>
                      <a:r>
                        <a:rPr lang="en-US" sz="1600" b="0" i="0">
                          <a:solidFill>
                            <a:srgbClr val="000000"/>
                          </a:solidFill>
                          <a:effectLst/>
                          <a:latin typeface="Arial" panose="020B0604020202020204" pitchFamily="34" charset="0"/>
                        </a:rPr>
                        <a:t>Entered</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Effect</a:t>
                      </a:r>
                      <a:br>
                        <a:rPr lang="en-US" sz="1600" b="0" i="0">
                          <a:solidFill>
                            <a:srgbClr val="000000"/>
                          </a:solidFill>
                          <a:effectLst/>
                          <a:latin typeface="Arial" panose="020B0604020202020204" pitchFamily="34" charset="0"/>
                        </a:rPr>
                      </a:br>
                      <a:r>
                        <a:rPr lang="en-US" sz="1600" b="0" i="0">
                          <a:solidFill>
                            <a:srgbClr val="000000"/>
                          </a:solidFill>
                          <a:effectLst/>
                          <a:latin typeface="Arial" panose="020B0604020202020204" pitchFamily="34" charset="0"/>
                        </a:rPr>
                        <a:t>Removed</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Number</a:t>
                      </a:r>
                      <a:br>
                        <a:rPr lang="en-US" sz="1600" b="0" i="0">
                          <a:solidFill>
                            <a:srgbClr val="000000"/>
                          </a:solidFill>
                          <a:effectLst/>
                          <a:latin typeface="Arial" panose="020B0604020202020204" pitchFamily="34" charset="0"/>
                        </a:rPr>
                      </a:br>
                      <a:r>
                        <a:rPr lang="en-US" sz="1600" b="0" i="0">
                          <a:solidFill>
                            <a:srgbClr val="000000"/>
                          </a:solidFill>
                          <a:effectLst/>
                          <a:latin typeface="Arial" panose="020B0604020202020204" pitchFamily="34" charset="0"/>
                        </a:rPr>
                        <a:t>Effects</a:t>
                      </a:r>
                      <a:br>
                        <a:rPr lang="en-US" sz="1600" b="0" i="0">
                          <a:solidFill>
                            <a:srgbClr val="000000"/>
                          </a:solidFill>
                          <a:effectLst/>
                          <a:latin typeface="Arial" panose="020B0604020202020204" pitchFamily="34" charset="0"/>
                        </a:rPr>
                      </a:br>
                      <a:r>
                        <a:rPr lang="en-US" sz="1600" b="0" i="0">
                          <a:solidFill>
                            <a:srgbClr val="000000"/>
                          </a:solidFill>
                          <a:effectLst/>
                          <a:latin typeface="Arial" panose="020B0604020202020204" pitchFamily="34" charset="0"/>
                        </a:rPr>
                        <a:t>In</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AIC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SBC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340005305"/>
                  </a:ext>
                </a:extLst>
              </a:tr>
              <a:tr h="300230">
                <a:tc>
                  <a:txBody>
                    <a:bodyPr/>
                    <a:lstStyle/>
                    <a:p>
                      <a:pPr fontAlgn="t"/>
                      <a:r>
                        <a:rPr lang="en-US" sz="1600" b="0" i="0" dirty="0">
                          <a:solidFill>
                            <a:srgbClr val="000000"/>
                          </a:solidFill>
                          <a:effectLst/>
                          <a:latin typeface="Arial" panose="020B0604020202020204" pitchFamily="34" charset="0"/>
                        </a:rPr>
                        <a:t>0</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Intercept</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-1565.1347</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-1562.0533</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915973467"/>
                  </a:ext>
                </a:extLst>
              </a:tr>
              <a:tr h="300230">
                <a:tc>
                  <a:txBody>
                    <a:bodyPr/>
                    <a:lstStyle/>
                    <a:p>
                      <a:pPr fontAlgn="t"/>
                      <a:r>
                        <a:rPr lang="en-US" sz="1600" b="0" i="0" dirty="0">
                          <a:solidFill>
                            <a:srgbClr val="000000"/>
                          </a:solidFill>
                          <a:effectLst/>
                          <a:latin typeface="Arial" panose="020B0604020202020204" pitchFamily="34" charset="0"/>
                        </a:rPr>
                        <a:t>1</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lblakp2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-1586.8018</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-1580.6390</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690325180"/>
                  </a:ext>
                </a:extLst>
              </a:tr>
              <a:tr h="300230">
                <a:tc>
                  <a:txBody>
                    <a:bodyPr/>
                    <a:lstStyle/>
                    <a:p>
                      <a:pPr fontAlgn="t"/>
                      <a:r>
                        <a:rPr lang="en-US" sz="1600" b="0" i="0" dirty="0">
                          <a:solidFill>
                            <a:srgbClr val="000000"/>
                          </a:solidFill>
                          <a:effectLst/>
                          <a:latin typeface="Arial" panose="020B0604020202020204" pitchFamily="34" charset="0"/>
                        </a:rPr>
                        <a:t>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lgdp2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3</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-1599.8448</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-1590.6006</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224024796"/>
                  </a:ext>
                </a:extLst>
              </a:tr>
              <a:tr h="300230">
                <a:tc>
                  <a:txBody>
                    <a:bodyPr/>
                    <a:lstStyle/>
                    <a:p>
                      <a:pPr fontAlgn="t"/>
                      <a:r>
                        <a:rPr lang="en-US" sz="1600" b="0" i="0" dirty="0">
                          <a:solidFill>
                            <a:srgbClr val="000000"/>
                          </a:solidFill>
                          <a:effectLst/>
                          <a:latin typeface="Arial" panose="020B0604020202020204" pitchFamily="34" charset="0"/>
                        </a:rPr>
                        <a:t>3</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lexp2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4</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-1629.8791</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-1617.5535</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599544790"/>
                  </a:ext>
                </a:extLst>
              </a:tr>
              <a:tr h="300230">
                <a:tc>
                  <a:txBody>
                    <a:bodyPr/>
                    <a:lstStyle/>
                    <a:p>
                      <a:pPr fontAlgn="t"/>
                      <a:r>
                        <a:rPr lang="en-US" sz="1600" b="0" i="0" dirty="0">
                          <a:solidFill>
                            <a:srgbClr val="000000"/>
                          </a:solidFill>
                          <a:effectLst/>
                          <a:latin typeface="Arial" panose="020B0604020202020204" pitchFamily="34" charset="0"/>
                        </a:rPr>
                        <a:t>4</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ttrad2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5</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-1656.5756</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-1641.1686</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876944647"/>
                  </a:ext>
                </a:extLst>
              </a:tr>
              <a:tr h="300230">
                <a:tc>
                  <a:txBody>
                    <a:bodyPr/>
                    <a:lstStyle/>
                    <a:p>
                      <a:pPr fontAlgn="t"/>
                      <a:r>
                        <a:rPr lang="en-US" sz="1600" b="0" i="0">
                          <a:solidFill>
                            <a:srgbClr val="000000"/>
                          </a:solidFill>
                          <a:effectLst/>
                          <a:latin typeface="Arial" panose="020B0604020202020204" pitchFamily="34" charset="0"/>
                        </a:rPr>
                        <a:t>5</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Iy2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6</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-1673.3799</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-1654.8915</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096046842"/>
                  </a:ext>
                </a:extLst>
              </a:tr>
              <a:tr h="300230">
                <a:tc>
                  <a:txBody>
                    <a:bodyPr/>
                    <a:lstStyle/>
                    <a:p>
                      <a:pPr fontAlgn="t"/>
                      <a:r>
                        <a:rPr lang="en-US" sz="1600" b="0" i="0">
                          <a:solidFill>
                            <a:srgbClr val="000000"/>
                          </a:solidFill>
                          <a:effectLst/>
                          <a:latin typeface="Arial" panose="020B0604020202020204" pitchFamily="34" charset="0"/>
                        </a:rPr>
                        <a:t>6</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mse2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7</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-1680.3341</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-1658.7643</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581129943"/>
                  </a:ext>
                </a:extLst>
              </a:tr>
              <a:tr h="300230">
                <a:tc>
                  <a:txBody>
                    <a:bodyPr/>
                    <a:lstStyle/>
                    <a:p>
                      <a:pPr fontAlgn="t"/>
                      <a:r>
                        <a:rPr lang="en-US" sz="1600" b="0" i="0">
                          <a:solidFill>
                            <a:srgbClr val="000000"/>
                          </a:solidFill>
                          <a:effectLst/>
                          <a:latin typeface="Arial" panose="020B0604020202020204" pitchFamily="34" charset="0"/>
                        </a:rPr>
                        <a:t>7</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gcony2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8</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-1682.7834</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-1658.1322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126734369"/>
                  </a:ext>
                </a:extLst>
              </a:tr>
              <a:tr h="300230">
                <a:tc>
                  <a:txBody>
                    <a:bodyPr/>
                    <a:lstStyle/>
                    <a:p>
                      <a:pPr fontAlgn="t"/>
                      <a:r>
                        <a:rPr lang="en-US" sz="1600" b="0" i="0">
                          <a:solidFill>
                            <a:srgbClr val="000000"/>
                          </a:solidFill>
                          <a:effectLst/>
                          <a:latin typeface="Arial" panose="020B0604020202020204" pitchFamily="34" charset="0"/>
                        </a:rPr>
                        <a:t>8</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gcony2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7</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-1680.3341</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-1658.7643</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10693308"/>
                  </a:ext>
                </a:extLst>
              </a:tr>
              <a:tr h="300230">
                <a:tc>
                  <a:txBody>
                    <a:bodyPr/>
                    <a:lstStyle/>
                    <a:p>
                      <a:pPr fontAlgn="t"/>
                      <a:r>
                        <a:rPr lang="en-US" sz="1600" b="0" i="0">
                          <a:solidFill>
                            <a:srgbClr val="000000"/>
                          </a:solidFill>
                          <a:effectLst/>
                          <a:latin typeface="Arial" panose="020B0604020202020204" pitchFamily="34" charset="0"/>
                        </a:rPr>
                        <a:t>9</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lintr2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8</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-1693.0531</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-1668.4019</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541141700"/>
                  </a:ext>
                </a:extLst>
              </a:tr>
              <a:tr h="300230">
                <a:tc>
                  <a:txBody>
                    <a:bodyPr/>
                    <a:lstStyle/>
                    <a:p>
                      <a:pPr fontAlgn="t"/>
                      <a:r>
                        <a:rPr lang="en-US" sz="1600" b="0" i="0">
                          <a:solidFill>
                            <a:srgbClr val="000000"/>
                          </a:solidFill>
                          <a:effectLst/>
                          <a:latin typeface="Arial" panose="020B0604020202020204" pitchFamily="34" charset="0"/>
                        </a:rPr>
                        <a:t>10</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gcony2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9</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-1700.6793</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-1672.9467*</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328567932"/>
                  </a:ext>
                </a:extLst>
              </a:tr>
              <a:tr h="300230">
                <a:tc>
                  <a:txBody>
                    <a:bodyPr/>
                    <a:lstStyle/>
                    <a:p>
                      <a:pPr fontAlgn="t"/>
                      <a:r>
                        <a:rPr lang="en-US" sz="1600" b="0" i="0">
                          <a:solidFill>
                            <a:srgbClr val="000000"/>
                          </a:solidFill>
                          <a:effectLst/>
                          <a:latin typeface="Arial" panose="020B0604020202020204" pitchFamily="34" charset="0"/>
                        </a:rPr>
                        <a:t>11</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fse2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10</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-1701.9046</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-1671.0906</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3314967171"/>
                  </a:ext>
                </a:extLst>
              </a:tr>
              <a:tr h="300230">
                <a:tc>
                  <a:txBody>
                    <a:bodyPr/>
                    <a:lstStyle/>
                    <a:p>
                      <a:pPr fontAlgn="t"/>
                      <a:r>
                        <a:rPr lang="en-US" sz="1600" b="0" i="0">
                          <a:solidFill>
                            <a:srgbClr val="000000"/>
                          </a:solidFill>
                          <a:effectLst/>
                          <a:latin typeface="Arial" panose="020B0604020202020204" pitchFamily="34" charset="0"/>
                        </a:rPr>
                        <a:t>12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pol2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11</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-1704.0457*</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-1670.1502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793548748"/>
                  </a:ext>
                </a:extLst>
              </a:tr>
              <a:tr h="300230">
                <a:tc>
                  <a:txBody>
                    <a:bodyPr/>
                    <a:lstStyle/>
                    <a:p>
                      <a:pPr fontAlgn="t"/>
                      <a:r>
                        <a:rPr lang="en-US" sz="1600" b="0" i="0">
                          <a:solidFill>
                            <a:srgbClr val="000000"/>
                          </a:solidFill>
                          <a:effectLst/>
                          <a:latin typeface="Arial" panose="020B0604020202020204" pitchFamily="34" charset="0"/>
                        </a:rPr>
                        <a:t>13</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gedy2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12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-1702.2321</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-1665.2552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18268033"/>
                  </a:ext>
                </a:extLst>
              </a:tr>
              <a:tr h="300230">
                <a:tc>
                  <a:txBody>
                    <a:bodyPr/>
                    <a:lstStyle/>
                    <a:p>
                      <a:pPr fontAlgn="t"/>
                      <a:r>
                        <a:rPr lang="en-US" sz="1600" b="0" i="0">
                          <a:solidFill>
                            <a:srgbClr val="000000"/>
                          </a:solidFill>
                          <a:effectLst/>
                          <a:latin typeface="Arial" panose="020B0604020202020204" pitchFamily="34" charset="0"/>
                        </a:rPr>
                        <a:t>14</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fhe2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13</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dirty="0">
                          <a:solidFill>
                            <a:srgbClr val="000000"/>
                          </a:solidFill>
                          <a:effectLst/>
                          <a:latin typeface="Arial" panose="020B0604020202020204" pitchFamily="34" charset="0"/>
                        </a:rPr>
                        <a:t>-1700.3720</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1600" b="0" i="0">
                          <a:solidFill>
                            <a:srgbClr val="000000"/>
                          </a:solidFill>
                          <a:effectLst/>
                          <a:latin typeface="Arial" panose="020B0604020202020204" pitchFamily="34" charset="0"/>
                        </a:rPr>
                        <a:t>-1660.3138</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824246851"/>
                  </a:ext>
                </a:extLst>
              </a:tr>
              <a:tr h="300230">
                <a:tc>
                  <a:txBody>
                    <a:bodyPr/>
                    <a:lstStyle/>
                    <a:p>
                      <a:pPr fontAlgn="t"/>
                      <a:r>
                        <a:rPr lang="en-US" sz="1600" b="0" i="0">
                          <a:solidFill>
                            <a:srgbClr val="000000"/>
                          </a:solidFill>
                          <a:effectLst/>
                          <a:latin typeface="Arial" panose="020B0604020202020204" pitchFamily="34" charset="0"/>
                        </a:rPr>
                        <a:t>15</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a:solidFill>
                            <a:srgbClr val="000000"/>
                          </a:solidFill>
                          <a:effectLst/>
                          <a:latin typeface="Arial" panose="020B0604020202020204" pitchFamily="34" charset="0"/>
                        </a:rPr>
                        <a:t>mhe2</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a:solidFill>
                            <a:srgbClr val="000000"/>
                          </a:solidFill>
                          <a:effectLst/>
                          <a:latin typeface="Arial" panose="020B0604020202020204" pitchFamily="34" charset="0"/>
                        </a:rPr>
                        <a:t> </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a:solidFill>
                            <a:srgbClr val="000000"/>
                          </a:solidFill>
                          <a:effectLst/>
                          <a:latin typeface="Arial" panose="020B0604020202020204" pitchFamily="34" charset="0"/>
                        </a:rPr>
                        <a:t>14</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-1698.4213</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1600" b="0" i="0" dirty="0">
                          <a:solidFill>
                            <a:srgbClr val="000000"/>
                          </a:solidFill>
                          <a:effectLst/>
                          <a:latin typeface="Arial" panose="020B0604020202020204" pitchFamily="34" charset="0"/>
                        </a:rPr>
                        <a:t>-1655.2816</a:t>
                      </a:r>
                    </a:p>
                  </a:txBody>
                  <a:tcPr marL="15572" marR="15572" marT="15572" marB="155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1022352043"/>
                  </a:ext>
                </a:extLst>
              </a:tr>
            </a:tbl>
          </a:graphicData>
        </a:graphic>
      </p:graphicFrame>
      <p:sp>
        <p:nvSpPr>
          <p:cNvPr id="2" name="Title 1"/>
          <p:cNvSpPr>
            <a:spLocks noGrp="1"/>
          </p:cNvSpPr>
          <p:nvPr>
            <p:ph type="title"/>
          </p:nvPr>
        </p:nvSpPr>
        <p:spPr>
          <a:xfrm>
            <a:off x="457201" y="130259"/>
            <a:ext cx="2574758" cy="1063274"/>
          </a:xfrm>
        </p:spPr>
        <p:txBody>
          <a:bodyPr>
            <a:noAutofit/>
          </a:bodyPr>
          <a:lstStyle/>
          <a:p>
            <a:r>
              <a:rPr lang="zh-CN" altLang="en-US" sz="3200" dirty="0" smtClean="0"/>
              <a:t>结果： </a:t>
            </a:r>
            <a:r>
              <a:rPr lang="en-US" altLang="zh-CN" sz="3200" dirty="0" smtClean="0"/>
              <a:t/>
            </a:r>
            <a:br>
              <a:rPr lang="en-US" altLang="zh-CN" sz="3200" dirty="0" smtClean="0"/>
            </a:br>
            <a:r>
              <a:rPr lang="en-US" altLang="zh-CN" sz="3200" dirty="0"/>
              <a:t>0.75</a:t>
            </a:r>
            <a:r>
              <a:rPr lang="zh-CN" altLang="en-US" sz="3200" dirty="0" smtClean="0"/>
              <a:t>分位数</a:t>
            </a:r>
            <a:endParaRPr lang="en-US" sz="3200" dirty="0"/>
          </a:p>
        </p:txBody>
      </p:sp>
      <p:sp>
        <p:nvSpPr>
          <p:cNvPr id="3" name="Content Placeholder 2"/>
          <p:cNvSpPr>
            <a:spLocks noGrp="1"/>
          </p:cNvSpPr>
          <p:nvPr>
            <p:ph idx="1"/>
          </p:nvPr>
        </p:nvSpPr>
        <p:spPr>
          <a:xfrm>
            <a:off x="154004" y="1414914"/>
            <a:ext cx="2725151" cy="5306560"/>
          </a:xfrm>
        </p:spPr>
        <p:txBody>
          <a:bodyPr>
            <a:normAutofit/>
          </a:bodyPr>
          <a:lstStyle/>
          <a:p>
            <a:pPr marL="0" indent="0">
              <a:buNone/>
            </a:pPr>
            <a:r>
              <a:rPr lang="zh-CN" altLang="en-US" sz="2400" dirty="0" smtClean="0"/>
              <a:t>步骤</a:t>
            </a:r>
            <a:r>
              <a:rPr lang="en-US" altLang="zh-CN" sz="2400" dirty="0" smtClean="0"/>
              <a:t>0</a:t>
            </a:r>
            <a:r>
              <a:rPr lang="zh-CN" altLang="en-US" sz="2400" dirty="0" smtClean="0"/>
              <a:t>始于截距模型</a:t>
            </a:r>
            <a:endParaRPr lang="en-US" altLang="zh-CN" sz="2400" dirty="0" smtClean="0"/>
          </a:p>
          <a:p>
            <a:pPr marL="0" indent="0">
              <a:buNone/>
            </a:pPr>
            <a:endParaRPr lang="en-US" sz="2400" dirty="0"/>
          </a:p>
          <a:p>
            <a:pPr marL="0" indent="0">
              <a:buNone/>
            </a:pPr>
            <a:r>
              <a:rPr lang="zh-CN" altLang="en-US" sz="2400" dirty="0" smtClean="0"/>
              <a:t>步骤</a:t>
            </a:r>
            <a:r>
              <a:rPr lang="en-US" altLang="zh-CN" sz="2400" dirty="0" smtClean="0"/>
              <a:t>1</a:t>
            </a:r>
            <a:r>
              <a:rPr lang="zh-CN" altLang="en-US" sz="2400" dirty="0" smtClean="0"/>
              <a:t>加入第一个自变量后</a:t>
            </a:r>
            <a:r>
              <a:rPr lang="en-US" altLang="zh-CN" sz="2400" dirty="0" smtClean="0"/>
              <a:t>AIC</a:t>
            </a:r>
            <a:r>
              <a:rPr lang="zh-CN" altLang="en-US" sz="2400" dirty="0" smtClean="0"/>
              <a:t>变小。</a:t>
            </a:r>
            <a:endParaRPr lang="en-US" altLang="zh-CN" sz="2400" dirty="0" smtClean="0"/>
          </a:p>
          <a:p>
            <a:pPr marL="0" indent="0">
              <a:buNone/>
            </a:pPr>
            <a:endParaRPr lang="en-US" sz="2400" dirty="0"/>
          </a:p>
          <a:p>
            <a:pPr marL="0" indent="0">
              <a:buNone/>
            </a:pPr>
            <a:r>
              <a:rPr lang="zh-CN" altLang="en-US" sz="2400" dirty="0" smtClean="0"/>
              <a:t>步骤</a:t>
            </a:r>
            <a:r>
              <a:rPr lang="en-US" altLang="zh-CN" sz="2400" dirty="0" smtClean="0"/>
              <a:t>17</a:t>
            </a:r>
            <a:r>
              <a:rPr lang="zh-CN" altLang="en-US" sz="2400" dirty="0" smtClean="0"/>
              <a:t>的</a:t>
            </a:r>
            <a:r>
              <a:rPr lang="en-US" altLang="zh-CN" sz="2400" dirty="0" smtClean="0"/>
              <a:t>AIC</a:t>
            </a:r>
            <a:r>
              <a:rPr lang="zh-CN" altLang="en-US" sz="2400" dirty="0" smtClean="0"/>
              <a:t>达到最小值</a:t>
            </a:r>
            <a:endParaRPr lang="en-US" altLang="zh-CN" sz="2400" dirty="0" smtClean="0"/>
          </a:p>
          <a:p>
            <a:pPr marL="0" indent="0">
              <a:buNone/>
            </a:pPr>
            <a:endParaRPr lang="en-US" sz="2400" dirty="0"/>
          </a:p>
          <a:p>
            <a:pPr marL="0" indent="0">
              <a:buNone/>
            </a:pPr>
            <a:r>
              <a:rPr lang="zh-CN" altLang="en-US" sz="2400" dirty="0" smtClean="0"/>
              <a:t>步骤</a:t>
            </a:r>
            <a:r>
              <a:rPr lang="en-US" altLang="zh-CN" sz="2400" dirty="0" smtClean="0"/>
              <a:t>13</a:t>
            </a:r>
            <a:r>
              <a:rPr lang="zh-CN" altLang="en-US" sz="2400" dirty="0" smtClean="0"/>
              <a:t>显示最小</a:t>
            </a:r>
            <a:r>
              <a:rPr lang="en-US" altLang="zh-CN" sz="2400" dirty="0" smtClean="0"/>
              <a:t>SBC</a:t>
            </a:r>
            <a:r>
              <a:rPr lang="zh-CN" altLang="en-US" sz="2400" dirty="0" smtClean="0"/>
              <a:t>值即最后选择模型</a:t>
            </a:r>
            <a:endParaRPr lang="en-US" sz="2400" dirty="0"/>
          </a:p>
        </p:txBody>
      </p:sp>
      <p:sp>
        <p:nvSpPr>
          <p:cNvPr id="4" name="Slide Number Placeholder 3"/>
          <p:cNvSpPr>
            <a:spLocks noGrp="1"/>
          </p:cNvSpPr>
          <p:nvPr>
            <p:ph type="sldNum" sz="quarter" idx="12"/>
          </p:nvPr>
        </p:nvSpPr>
        <p:spPr/>
        <p:txBody>
          <a:bodyPr/>
          <a:lstStyle/>
          <a:p>
            <a:fld id="{6B6FFC99-5D42-9C46-8C24-A3E6A75CD3D4}" type="slidenum">
              <a:rPr lang="en-US" smtClean="0"/>
              <a:t>61</a:t>
            </a:fld>
            <a:endParaRPr lang="en-US"/>
          </a:p>
        </p:txBody>
      </p:sp>
      <p:cxnSp>
        <p:nvCxnSpPr>
          <p:cNvPr id="7" name="Straight Arrow Connector 6"/>
          <p:cNvCxnSpPr/>
          <p:nvPr/>
        </p:nvCxnSpPr>
        <p:spPr>
          <a:xfrm>
            <a:off x="2579571" y="1665171"/>
            <a:ext cx="6256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2579571" y="2002055"/>
            <a:ext cx="554464" cy="895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2396691" y="4398745"/>
            <a:ext cx="808522" cy="17806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2396691" y="4783756"/>
            <a:ext cx="5361271" cy="5967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8686800" y="4486304"/>
            <a:ext cx="117987" cy="230385"/>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3101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结果</a:t>
            </a:r>
            <a:r>
              <a:rPr lang="zh-CN" altLang="en-US" dirty="0" smtClean="0"/>
              <a:t>：</a:t>
            </a:r>
            <a:r>
              <a:rPr lang="en-US" altLang="zh-CN" dirty="0"/>
              <a:t>0.75</a:t>
            </a:r>
            <a:r>
              <a:rPr lang="zh-CN" altLang="en-US" dirty="0" smtClean="0"/>
              <a:t>分</a:t>
            </a:r>
            <a:r>
              <a:rPr lang="zh-CN" altLang="en-US" dirty="0"/>
              <a:t>位</a:t>
            </a:r>
            <a:r>
              <a:rPr lang="zh-CN" altLang="en-US" dirty="0" smtClean="0"/>
              <a:t>数</a:t>
            </a:r>
            <a:endParaRPr lang="en-US" dirty="0"/>
          </a:p>
        </p:txBody>
      </p:sp>
      <p:sp>
        <p:nvSpPr>
          <p:cNvPr id="3" name="Slide Number Placeholder 2"/>
          <p:cNvSpPr>
            <a:spLocks noGrp="1"/>
          </p:cNvSpPr>
          <p:nvPr>
            <p:ph type="sldNum" sz="quarter" idx="12"/>
          </p:nvPr>
        </p:nvSpPr>
        <p:spPr/>
        <p:txBody>
          <a:bodyPr/>
          <a:lstStyle/>
          <a:p>
            <a:fld id="{6B6FFC99-5D42-9C46-8C24-A3E6A75CD3D4}" type="slidenum">
              <a:rPr lang="en-US" smtClean="0"/>
              <a:t>62</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060" y="1508440"/>
            <a:ext cx="6725277" cy="5043957"/>
          </a:xfrm>
          <a:prstGeom prst="rect">
            <a:avLst/>
          </a:prstGeom>
        </p:spPr>
      </p:pic>
    </p:spTree>
    <p:extLst>
      <p:ext uri="{BB962C8B-B14F-4D97-AF65-F5344CB8AC3E}">
        <p14:creationId xmlns:p14="http://schemas.microsoft.com/office/powerpoint/2010/main" val="7953527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结果</a:t>
            </a:r>
            <a:r>
              <a:rPr lang="zh-CN" altLang="en-US" dirty="0" smtClean="0"/>
              <a:t>：</a:t>
            </a:r>
            <a:r>
              <a:rPr lang="en-US" altLang="zh-CN" dirty="0"/>
              <a:t>0.75</a:t>
            </a:r>
            <a:r>
              <a:rPr lang="zh-CN" altLang="en-US" dirty="0" smtClean="0"/>
              <a:t>分</a:t>
            </a:r>
            <a:r>
              <a:rPr lang="zh-CN" altLang="en-US" dirty="0"/>
              <a:t>位</a:t>
            </a:r>
            <a:r>
              <a:rPr lang="zh-CN" altLang="en-US" dirty="0" smtClean="0"/>
              <a:t>数</a:t>
            </a:r>
            <a:endParaRPr lang="en-US" dirty="0"/>
          </a:p>
        </p:txBody>
      </p:sp>
      <p:sp>
        <p:nvSpPr>
          <p:cNvPr id="3" name="Slide Number Placeholder 2"/>
          <p:cNvSpPr>
            <a:spLocks noGrp="1"/>
          </p:cNvSpPr>
          <p:nvPr>
            <p:ph type="sldNum" sz="quarter" idx="12"/>
          </p:nvPr>
        </p:nvSpPr>
        <p:spPr/>
        <p:txBody>
          <a:bodyPr/>
          <a:lstStyle/>
          <a:p>
            <a:fld id="{6B6FFC99-5D42-9C46-8C24-A3E6A75CD3D4}" type="slidenum">
              <a:rPr lang="en-US" smtClean="0"/>
              <a:t>63</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32" y="1498815"/>
            <a:ext cx="6728484" cy="5046363"/>
          </a:xfrm>
          <a:prstGeom prst="rect">
            <a:avLst/>
          </a:prstGeom>
        </p:spPr>
      </p:pic>
    </p:spTree>
    <p:extLst>
      <p:ext uri="{BB962C8B-B14F-4D97-AF65-F5344CB8AC3E}">
        <p14:creationId xmlns:p14="http://schemas.microsoft.com/office/powerpoint/2010/main" val="18594446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结果</a:t>
            </a:r>
            <a:r>
              <a:rPr lang="zh-CN" altLang="en-US" dirty="0" smtClean="0"/>
              <a:t>：</a:t>
            </a:r>
            <a:r>
              <a:rPr lang="en-US" altLang="zh-CN" dirty="0"/>
              <a:t>0.75</a:t>
            </a:r>
            <a:r>
              <a:rPr lang="zh-CN" altLang="en-US" dirty="0" smtClean="0"/>
              <a:t>分</a:t>
            </a:r>
            <a:r>
              <a:rPr lang="zh-CN" altLang="en-US" dirty="0"/>
              <a:t>位</a:t>
            </a:r>
            <a:r>
              <a:rPr lang="zh-CN" altLang="en-US" dirty="0" smtClean="0"/>
              <a:t>数</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45177596"/>
              </p:ext>
            </p:extLst>
          </p:nvPr>
        </p:nvGraphicFramePr>
        <p:xfrm>
          <a:off x="832585" y="1544032"/>
          <a:ext cx="6964383" cy="4685924"/>
        </p:xfrm>
        <a:graphic>
          <a:graphicData uri="http://schemas.openxmlformats.org/drawingml/2006/table">
            <a:tbl>
              <a:tblPr/>
              <a:tblGrid>
                <a:gridCol w="1615331">
                  <a:extLst>
                    <a:ext uri="{9D8B030D-6E8A-4147-A177-3AD203B41FA5}">
                      <a16:colId xmlns:a16="http://schemas.microsoft.com/office/drawing/2014/main" xmlns="" val="1229908484"/>
                    </a:ext>
                  </a:extLst>
                </a:gridCol>
                <a:gridCol w="1615331">
                  <a:extLst>
                    <a:ext uri="{9D8B030D-6E8A-4147-A177-3AD203B41FA5}">
                      <a16:colId xmlns:a16="http://schemas.microsoft.com/office/drawing/2014/main" xmlns="" val="3341237449"/>
                    </a:ext>
                  </a:extLst>
                </a:gridCol>
                <a:gridCol w="503059">
                  <a:extLst>
                    <a:ext uri="{9D8B030D-6E8A-4147-A177-3AD203B41FA5}">
                      <a16:colId xmlns:a16="http://schemas.microsoft.com/office/drawing/2014/main" xmlns="" val="2306416983"/>
                    </a:ext>
                  </a:extLst>
                </a:gridCol>
                <a:gridCol w="1615331">
                  <a:extLst>
                    <a:ext uri="{9D8B030D-6E8A-4147-A177-3AD203B41FA5}">
                      <a16:colId xmlns:a16="http://schemas.microsoft.com/office/drawing/2014/main" xmlns="" val="850264263"/>
                    </a:ext>
                  </a:extLst>
                </a:gridCol>
                <a:gridCol w="1615331">
                  <a:extLst>
                    <a:ext uri="{9D8B030D-6E8A-4147-A177-3AD203B41FA5}">
                      <a16:colId xmlns:a16="http://schemas.microsoft.com/office/drawing/2014/main" xmlns="" val="1843673379"/>
                    </a:ext>
                  </a:extLst>
                </a:gridCol>
              </a:tblGrid>
              <a:tr h="394193">
                <a:tc gridSpan="5">
                  <a:txBody>
                    <a:bodyPr/>
                    <a:lstStyle/>
                    <a:p>
                      <a:pPr fontAlgn="t"/>
                      <a:r>
                        <a:rPr lang="en-US" sz="2000" b="0" i="0">
                          <a:solidFill>
                            <a:srgbClr val="000000"/>
                          </a:solidFill>
                          <a:effectLst/>
                          <a:latin typeface="Arial" panose="020B0604020202020204" pitchFamily="34" charset="0"/>
                        </a:rPr>
                        <a:t>Parameter Estimates</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047503150"/>
                  </a:ext>
                </a:extLst>
              </a:tr>
              <a:tr h="694901">
                <a:tc>
                  <a:txBody>
                    <a:bodyPr/>
                    <a:lstStyle/>
                    <a:p>
                      <a:pPr fontAlgn="t"/>
                      <a:r>
                        <a:rPr lang="en-US" sz="2000" b="0" i="0">
                          <a:solidFill>
                            <a:srgbClr val="000000"/>
                          </a:solidFill>
                          <a:effectLst/>
                          <a:latin typeface="Arial" panose="020B0604020202020204" pitchFamily="34" charset="0"/>
                        </a:rPr>
                        <a:t>Parameter</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2000" b="0" i="0" dirty="0">
                        <a:solidFill>
                          <a:srgbClr val="000000"/>
                        </a:solidFill>
                        <a:effectLst/>
                        <a:latin typeface="Arial" panose="020B0604020202020204" pitchFamily="34" charset="0"/>
                      </a:endParaRP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DF</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Estimate</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Standardized</a:t>
                      </a:r>
                      <a:br>
                        <a:rPr lang="en-US" sz="2000" b="0" i="0">
                          <a:solidFill>
                            <a:srgbClr val="000000"/>
                          </a:solidFill>
                          <a:effectLst/>
                          <a:latin typeface="Arial" panose="020B0604020202020204" pitchFamily="34" charset="0"/>
                        </a:rPr>
                      </a:br>
                      <a:r>
                        <a:rPr lang="en-US" sz="2000" b="0" i="0">
                          <a:solidFill>
                            <a:srgbClr val="000000"/>
                          </a:solidFill>
                          <a:effectLst/>
                          <a:latin typeface="Arial" panose="020B0604020202020204" pitchFamily="34" charset="0"/>
                        </a:rPr>
                        <a:t>Estimate</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826700835"/>
                  </a:ext>
                </a:extLst>
              </a:tr>
              <a:tr h="394193">
                <a:tc>
                  <a:txBody>
                    <a:bodyPr/>
                    <a:lstStyle/>
                    <a:p>
                      <a:pPr fontAlgn="t"/>
                      <a:r>
                        <a:rPr lang="en-US" sz="2000" b="0" i="0">
                          <a:solidFill>
                            <a:srgbClr val="000000"/>
                          </a:solidFill>
                          <a:effectLst/>
                          <a:latin typeface="Arial" panose="020B0604020202020204" pitchFamily="34" charset="0"/>
                        </a:rPr>
                        <a:t>Intercept</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endParaRPr lang="en-US" sz="2000" b="0" i="0" dirty="0">
                        <a:solidFill>
                          <a:srgbClr val="000000"/>
                        </a:solidFill>
                        <a:effectLst/>
                        <a:latin typeface="Arial" panose="020B0604020202020204" pitchFamily="34" charset="0"/>
                      </a:endParaRP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-0.060821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024765685"/>
                  </a:ext>
                </a:extLst>
              </a:tr>
              <a:tr h="394193">
                <a:tc>
                  <a:txBody>
                    <a:bodyPr/>
                    <a:lstStyle/>
                    <a:p>
                      <a:pPr fontAlgn="t"/>
                      <a:r>
                        <a:rPr lang="en-US" sz="2000" b="0" i="0">
                          <a:solidFill>
                            <a:srgbClr val="000000"/>
                          </a:solidFill>
                          <a:effectLst/>
                          <a:latin typeface="Arial" panose="020B0604020202020204" pitchFamily="34" charset="0"/>
                        </a:rPr>
                        <a:t>lgdp2</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初始人均</a:t>
                      </a:r>
                      <a:r>
                        <a:rPr lang="en-US" sz="1800" kern="1200" dirty="0" smtClean="0">
                          <a:solidFill>
                            <a:schemeClr val="tx1"/>
                          </a:solidFill>
                          <a:effectLst/>
                          <a:latin typeface="+mn-lt"/>
                          <a:ea typeface="+mn-ea"/>
                          <a:cs typeface="+mn-cs"/>
                        </a:rPr>
                        <a:t>GDP</a:t>
                      </a:r>
                      <a:endParaRPr lang="en-US" sz="1800" b="0" i="0" dirty="0">
                        <a:solidFill>
                          <a:srgbClr val="000000"/>
                        </a:solidFill>
                        <a:effectLst/>
                        <a:latin typeface="Arial" panose="020B0604020202020204" pitchFamily="34" charset="0"/>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-0.027816</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-1.070700</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573847739"/>
                  </a:ext>
                </a:extLst>
              </a:tr>
              <a:tr h="394193">
                <a:tc>
                  <a:txBody>
                    <a:bodyPr/>
                    <a:lstStyle/>
                    <a:p>
                      <a:pPr fontAlgn="t"/>
                      <a:r>
                        <a:rPr lang="en-US" sz="2000" b="0" i="0">
                          <a:solidFill>
                            <a:srgbClr val="000000"/>
                          </a:solidFill>
                          <a:effectLst/>
                          <a:latin typeface="Arial" panose="020B0604020202020204" pitchFamily="34" charset="0"/>
                        </a:rPr>
                        <a:t>mse2</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男性中等教育</a:t>
                      </a:r>
                      <a:endParaRPr lang="en-US" sz="1800" b="0" i="0" dirty="0">
                        <a:solidFill>
                          <a:srgbClr val="000000"/>
                        </a:solidFill>
                        <a:effectLst/>
                        <a:latin typeface="Arial" panose="020B0604020202020204" pitchFamily="34" charset="0"/>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0.017569</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0.607566</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2894405568"/>
                  </a:ext>
                </a:extLst>
              </a:tr>
              <a:tr h="394193">
                <a:tc>
                  <a:txBody>
                    <a:bodyPr/>
                    <a:lstStyle/>
                    <a:p>
                      <a:pPr fontAlgn="t"/>
                      <a:r>
                        <a:rPr lang="en-US" sz="2000" b="0" i="0">
                          <a:solidFill>
                            <a:srgbClr val="000000"/>
                          </a:solidFill>
                          <a:effectLst/>
                          <a:latin typeface="Arial" panose="020B0604020202020204" pitchFamily="34" charset="0"/>
                        </a:rPr>
                        <a:t>lexp2</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预计寿命</a:t>
                      </a:r>
                      <a:endParaRPr lang="en-US" sz="1800" b="0" i="0" dirty="0">
                        <a:solidFill>
                          <a:srgbClr val="000000"/>
                        </a:solidFill>
                        <a:effectLst/>
                        <a:latin typeface="Arial" panose="020B0604020202020204" pitchFamily="34" charset="0"/>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0.072652</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0.594333</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472905414"/>
                  </a:ext>
                </a:extLst>
              </a:tr>
              <a:tr h="394193">
                <a:tc>
                  <a:txBody>
                    <a:bodyPr/>
                    <a:lstStyle/>
                    <a:p>
                      <a:pPr fontAlgn="t"/>
                      <a:r>
                        <a:rPr lang="en-US" sz="2000" b="0" i="0">
                          <a:solidFill>
                            <a:srgbClr val="000000"/>
                          </a:solidFill>
                          <a:effectLst/>
                          <a:latin typeface="Arial" panose="020B0604020202020204" pitchFamily="34" charset="0"/>
                        </a:rPr>
                        <a:t>lintr2</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人力资本</a:t>
                      </a:r>
                      <a:endParaRPr lang="en-US" sz="1800" b="0" i="0" dirty="0">
                        <a:solidFill>
                          <a:srgbClr val="000000"/>
                        </a:solidFill>
                        <a:effectLst/>
                        <a:latin typeface="Arial" panose="020B0604020202020204" pitchFamily="34" charset="0"/>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-0.003614</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-0.371567</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842561270"/>
                  </a:ext>
                </a:extLst>
              </a:tr>
              <a:tr h="394193">
                <a:tc>
                  <a:txBody>
                    <a:bodyPr/>
                    <a:lstStyle/>
                    <a:p>
                      <a:pPr fontAlgn="t"/>
                      <a:r>
                        <a:rPr lang="en-US" sz="2000" b="0" i="0">
                          <a:solidFill>
                            <a:srgbClr val="000000"/>
                          </a:solidFill>
                          <a:effectLst/>
                          <a:latin typeface="Arial" panose="020B0604020202020204" pitchFamily="34" charset="0"/>
                        </a:rPr>
                        <a:t>Iy2</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投资</a:t>
                      </a:r>
                      <a:r>
                        <a:rPr lang="en-US" sz="1800" kern="1200" dirty="0" smtClean="0">
                          <a:solidFill>
                            <a:schemeClr val="tx1"/>
                          </a:solidFill>
                          <a:effectLst/>
                          <a:latin typeface="+mn-lt"/>
                          <a:ea typeface="+mn-ea"/>
                          <a:cs typeface="+mn-cs"/>
                        </a:rPr>
                        <a:t>GDP </a:t>
                      </a:r>
                      <a:endParaRPr lang="en-US" sz="1800" b="0" i="0" dirty="0">
                        <a:solidFill>
                          <a:srgbClr val="000000"/>
                        </a:solidFill>
                        <a:effectLst/>
                        <a:latin typeface="Arial" panose="020B0604020202020204" pitchFamily="34" charset="0"/>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0.078590</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0.277881</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879645634"/>
                  </a:ext>
                </a:extLst>
              </a:tr>
              <a:tr h="394193">
                <a:tc>
                  <a:txBody>
                    <a:bodyPr/>
                    <a:lstStyle/>
                    <a:p>
                      <a:pPr fontAlgn="t"/>
                      <a:r>
                        <a:rPr lang="en-US" sz="2000" b="0" i="0">
                          <a:solidFill>
                            <a:srgbClr val="000000"/>
                          </a:solidFill>
                          <a:effectLst/>
                          <a:latin typeface="Arial" panose="020B0604020202020204" pitchFamily="34" charset="0"/>
                        </a:rPr>
                        <a:t>gcony2</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公共服务</a:t>
                      </a:r>
                      <a:r>
                        <a:rPr lang="en-US" altLang="zh-CN" sz="1800" kern="1200" dirty="0" smtClean="0">
                          <a:solidFill>
                            <a:schemeClr val="tx1"/>
                          </a:solidFill>
                          <a:effectLst/>
                          <a:latin typeface="+mn-lt"/>
                          <a:ea typeface="+mn-ea"/>
                          <a:cs typeface="+mn-cs"/>
                        </a:rPr>
                        <a:t>GDP</a:t>
                      </a:r>
                      <a:endParaRPr lang="en-US" sz="1800" b="0" i="0" dirty="0">
                        <a:solidFill>
                          <a:srgbClr val="000000"/>
                        </a:solidFill>
                        <a:effectLst/>
                        <a:latin typeface="Arial" panose="020B0604020202020204" pitchFamily="34" charset="0"/>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-0.062917</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-0.156639</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1529458749"/>
                  </a:ext>
                </a:extLst>
              </a:tr>
              <a:tr h="394193">
                <a:tc>
                  <a:txBody>
                    <a:bodyPr/>
                    <a:lstStyle/>
                    <a:p>
                      <a:pPr fontAlgn="t"/>
                      <a:r>
                        <a:rPr lang="en-US" sz="2000" b="0" i="0">
                          <a:solidFill>
                            <a:srgbClr val="000000"/>
                          </a:solidFill>
                          <a:effectLst/>
                          <a:latin typeface="Arial" panose="020B0604020202020204" pitchFamily="34" charset="0"/>
                        </a:rPr>
                        <a:t>lblakp2</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zh-CN" altLang="en-US" sz="1800" kern="1200" dirty="0" smtClean="0">
                          <a:solidFill>
                            <a:schemeClr val="tx1"/>
                          </a:solidFill>
                          <a:effectLst/>
                          <a:latin typeface="+mn-lt"/>
                          <a:ea typeface="+mn-ea"/>
                          <a:cs typeface="+mn-cs"/>
                        </a:rPr>
                        <a:t>黑市溢价</a:t>
                      </a:r>
                      <a:endParaRPr lang="en-US" sz="1800" b="0" i="0" dirty="0">
                        <a:solidFill>
                          <a:srgbClr val="000000"/>
                        </a:solidFill>
                        <a:effectLst/>
                        <a:latin typeface="Arial" panose="020B0604020202020204" pitchFamily="34" charset="0"/>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-0.033501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US" sz="2000" b="0" i="0">
                          <a:solidFill>
                            <a:srgbClr val="000000"/>
                          </a:solidFill>
                          <a:effectLst/>
                          <a:latin typeface="Arial" panose="020B0604020202020204" pitchFamily="34" charset="0"/>
                        </a:rPr>
                        <a:t>-0.414891</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xmlns="" val="556798388"/>
                  </a:ext>
                </a:extLst>
              </a:tr>
              <a:tr h="394193">
                <a:tc>
                  <a:txBody>
                    <a:bodyPr/>
                    <a:lstStyle/>
                    <a:p>
                      <a:pPr fontAlgn="t"/>
                      <a:r>
                        <a:rPr lang="en-US" sz="2000" b="0" i="0">
                          <a:solidFill>
                            <a:srgbClr val="000000"/>
                          </a:solidFill>
                          <a:effectLst/>
                          <a:latin typeface="Arial" panose="020B0604020202020204" pitchFamily="34" charset="0"/>
                        </a:rPr>
                        <a:t>ttrad2</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zh-CN" altLang="en-US" sz="1800" kern="1200" dirty="0" smtClean="0">
                          <a:solidFill>
                            <a:schemeClr val="tx1"/>
                          </a:solidFill>
                          <a:effectLst/>
                          <a:latin typeface="+mn-lt"/>
                          <a:ea typeface="+mn-ea"/>
                          <a:cs typeface="+mn-cs"/>
                        </a:rPr>
                        <a:t>贸易增长率 </a:t>
                      </a:r>
                      <a:endParaRPr lang="en-US" sz="1800" b="0" i="0" dirty="0">
                        <a:solidFill>
                          <a:srgbClr val="000000"/>
                        </a:solidFill>
                        <a:effectLst/>
                        <a:latin typeface="Arial" panose="020B0604020202020204" pitchFamily="34" charset="0"/>
                      </a:endParaRPr>
                    </a:p>
                  </a:txBody>
                  <a:tcPr marL="45772" marR="45772" marT="45772" marB="4577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000" b="0" i="0" dirty="0">
                          <a:solidFill>
                            <a:srgbClr val="000000"/>
                          </a:solidFill>
                          <a:effectLst/>
                          <a:latin typeface="Arial" panose="020B0604020202020204" pitchFamily="34" charset="0"/>
                        </a:rPr>
                        <a:t>1</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000" b="0" i="0">
                          <a:solidFill>
                            <a:srgbClr val="000000"/>
                          </a:solidFill>
                          <a:effectLst/>
                          <a:latin typeface="Arial" panose="020B0604020202020204" pitchFamily="34" charset="0"/>
                        </a:rPr>
                        <a:t>0.240625</a:t>
                      </a:r>
                    </a:p>
                  </a:txBody>
                  <a:tcPr marL="46742" marR="46742" marT="46742" marB="46742">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US" sz="2000" b="0" i="0" dirty="0">
                          <a:solidFill>
                            <a:srgbClr val="000000"/>
                          </a:solidFill>
                          <a:effectLst/>
                          <a:latin typeface="Arial" panose="020B0604020202020204" pitchFamily="34" charset="0"/>
                        </a:rPr>
                        <a:t>0.363840</a:t>
                      </a:r>
                    </a:p>
                  </a:txBody>
                  <a:tcPr marL="46742" marR="46742" marT="46742" marB="46742">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xmlns="" val="688180029"/>
                  </a:ext>
                </a:extLst>
              </a:tr>
            </a:tbl>
          </a:graphicData>
        </a:graphic>
      </p:graphicFrame>
      <p:sp>
        <p:nvSpPr>
          <p:cNvPr id="4" name="Slide Number Placeholder 3"/>
          <p:cNvSpPr>
            <a:spLocks noGrp="1"/>
          </p:cNvSpPr>
          <p:nvPr>
            <p:ph type="sldNum" sz="quarter" idx="12"/>
          </p:nvPr>
        </p:nvSpPr>
        <p:spPr/>
        <p:txBody>
          <a:bodyPr/>
          <a:lstStyle/>
          <a:p>
            <a:fld id="{6B6FFC99-5D42-9C46-8C24-A3E6A75CD3D4}" type="slidenum">
              <a:rPr lang="en-US" smtClean="0"/>
              <a:t>64</a:t>
            </a:fld>
            <a:endParaRPr lang="en-US"/>
          </a:p>
        </p:txBody>
      </p:sp>
    </p:spTree>
    <p:extLst>
      <p:ext uri="{BB962C8B-B14F-4D97-AF65-F5344CB8AC3E}">
        <p14:creationId xmlns:p14="http://schemas.microsoft.com/office/powerpoint/2010/main" val="18255417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小结</a:t>
            </a:r>
            <a:endParaRPr lang="en-US" dirty="0"/>
          </a:p>
        </p:txBody>
      </p:sp>
      <p:sp>
        <p:nvSpPr>
          <p:cNvPr id="3" name="Content Placeholder 2"/>
          <p:cNvSpPr>
            <a:spLocks noGrp="1"/>
          </p:cNvSpPr>
          <p:nvPr>
            <p:ph idx="1"/>
          </p:nvPr>
        </p:nvSpPr>
        <p:spPr/>
        <p:txBody>
          <a:bodyPr/>
          <a:lstStyle/>
          <a:p>
            <a:r>
              <a:rPr lang="zh-CN" altLang="en-US" dirty="0" smtClean="0"/>
              <a:t>在不同的分位数上，模型可以不一样。</a:t>
            </a:r>
            <a:endParaRPr lang="en-US" altLang="zh-CN" dirty="0" smtClean="0"/>
          </a:p>
          <a:p>
            <a:r>
              <a:rPr lang="zh-CN" altLang="en-US" dirty="0"/>
              <a:t>不</a:t>
            </a:r>
            <a:r>
              <a:rPr lang="zh-CN" altLang="en-US" dirty="0" smtClean="0"/>
              <a:t>同的因素在不同的分位数上对因变量的影响不同。</a:t>
            </a:r>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65</a:t>
            </a:fld>
            <a:endParaRPr lang="en-US"/>
          </a:p>
        </p:txBody>
      </p:sp>
    </p:spTree>
    <p:extLst>
      <p:ext uri="{BB962C8B-B14F-4D97-AF65-F5344CB8AC3E}">
        <p14:creationId xmlns:p14="http://schemas.microsoft.com/office/powerpoint/2010/main" val="204941170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6FFC99-5D42-9C46-8C24-A3E6A75CD3D4}" type="slidenum">
              <a:rPr lang="en-US" smtClean="0"/>
              <a:t>66</a:t>
            </a:fld>
            <a:endParaRPr lang="en-US"/>
          </a:p>
        </p:txBody>
      </p:sp>
      <p:pic>
        <p:nvPicPr>
          <p:cNvPr id="3" name="Picture 2" descr="Image result for objectives cartoon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524000"/>
            <a:ext cx="4375304"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72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sz="3600" dirty="0"/>
              <a:t>描述连续性随机变量分</a:t>
            </a:r>
            <a:r>
              <a:rPr lang="zh-CN" altLang="en-US" sz="3600" dirty="0" smtClean="0"/>
              <a:t>布</a:t>
            </a:r>
            <a:endParaRPr lang="en-US" sz="3600" dirty="0"/>
          </a:p>
        </p:txBody>
      </p:sp>
      <p:sp>
        <p:nvSpPr>
          <p:cNvPr id="3" name="Slide Number Placeholder 2"/>
          <p:cNvSpPr>
            <a:spLocks noGrp="1"/>
          </p:cNvSpPr>
          <p:nvPr>
            <p:ph type="sldNum" sz="quarter" idx="12"/>
          </p:nvPr>
        </p:nvSpPr>
        <p:spPr/>
        <p:txBody>
          <a:bodyPr/>
          <a:lstStyle/>
          <a:p>
            <a:fld id="{6B6FFC99-5D42-9C46-8C24-A3E6A75CD3D4}" type="slidenum">
              <a:rPr lang="en-US" smtClean="0"/>
              <a:t>7</a:t>
            </a:fld>
            <a:endParaRPr lang="en-US"/>
          </a:p>
        </p:txBody>
      </p:sp>
      <p:pic>
        <p:nvPicPr>
          <p:cNvPr id="3074" name="Picture 2" descr="Image result for cumulative distribution function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240" y="3284053"/>
            <a:ext cx="5629208" cy="342548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57200" y="1321068"/>
            <a:ext cx="8229600" cy="1962985"/>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dirty="0" smtClean="0"/>
              <a:t>非</a:t>
            </a:r>
            <a:r>
              <a:rPr lang="zh-CN" altLang="en-US" dirty="0"/>
              <a:t>对称</a:t>
            </a:r>
            <a:r>
              <a:rPr lang="zh-CN" altLang="en-US" dirty="0" smtClean="0"/>
              <a:t>分布随机变量的累</a:t>
            </a:r>
            <a:r>
              <a:rPr lang="zh-CN" altLang="en-US" dirty="0"/>
              <a:t>积分布函数与概率密度函</a:t>
            </a:r>
            <a:r>
              <a:rPr lang="zh-CN" altLang="en-US" dirty="0" smtClean="0"/>
              <a:t>数</a:t>
            </a:r>
            <a:r>
              <a:rPr lang="zh-CN" altLang="en-US" dirty="0"/>
              <a:t>的关</a:t>
            </a:r>
            <a:r>
              <a:rPr lang="zh-CN" altLang="en-US" dirty="0" smtClean="0"/>
              <a:t>系</a:t>
            </a:r>
            <a:endParaRPr lang="en-US" altLang="zh-CN" dirty="0" smtClean="0"/>
          </a:p>
          <a:p>
            <a:pPr lvl="1"/>
            <a:r>
              <a:rPr lang="zh-CN" altLang="en-US" dirty="0"/>
              <a:t>中位数</a:t>
            </a:r>
            <a:r>
              <a:rPr lang="en-US" altLang="zh-CN" dirty="0"/>
              <a:t>(</a:t>
            </a:r>
            <a:r>
              <a:rPr lang="en-US" altLang="zh-CN" dirty="0" smtClean="0"/>
              <a:t>median)</a:t>
            </a:r>
            <a:r>
              <a:rPr lang="zh-CN" altLang="en-US" dirty="0" smtClean="0"/>
              <a:t>和</a:t>
            </a:r>
            <a:r>
              <a:rPr lang="zh-CN" altLang="en-US" dirty="0"/>
              <a:t>四分位数间距</a:t>
            </a:r>
            <a:r>
              <a:rPr lang="en-US" altLang="zh-CN" dirty="0"/>
              <a:t>(interquartile range), </a:t>
            </a:r>
          </a:p>
        </p:txBody>
      </p:sp>
    </p:spTree>
    <p:extLst>
      <p:ext uri="{BB962C8B-B14F-4D97-AF65-F5344CB8AC3E}">
        <p14:creationId xmlns:p14="http://schemas.microsoft.com/office/powerpoint/2010/main" val="1684239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累积分布函</a:t>
            </a:r>
            <a:r>
              <a:rPr lang="zh-CN" altLang="en-US" dirty="0" smtClean="0"/>
              <a:t>数的重要属性</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135" y="1600200"/>
                <a:ext cx="8518358" cy="4756150"/>
              </a:xfrm>
            </p:spPr>
            <p:txBody>
              <a:bodyPr>
                <a:normAutofit/>
              </a:bodyPr>
              <a:lstStyle/>
              <a:p>
                <a:r>
                  <a:rPr lang="en-US" altLang="zh-CN" dirty="0" smtClean="0"/>
                  <a:t>CDF</a:t>
                </a:r>
                <a:r>
                  <a:rPr lang="zh-CN" altLang="en-US" dirty="0" smtClean="0"/>
                  <a:t>是一个单调函数即</a:t>
                </a:r>
                <a:r>
                  <a:rPr lang="zh-CN" altLang="en-US" dirty="0"/>
                  <a:t>只要</a:t>
                </a:r>
                <a:r>
                  <a:rPr lang="en-US" altLang="zh-CN" dirty="0"/>
                  <a:t>y</a:t>
                </a:r>
                <a:r>
                  <a:rPr lang="en-US" altLang="zh-CN" baseline="-25000" dirty="0"/>
                  <a:t>1</a:t>
                </a:r>
                <a:r>
                  <a:rPr lang="en-US" altLang="zh-CN" u="sng" dirty="0"/>
                  <a:t>&lt;</a:t>
                </a:r>
                <a:r>
                  <a:rPr lang="en-US" altLang="zh-CN" dirty="0"/>
                  <a:t>y</a:t>
                </a:r>
                <a:r>
                  <a:rPr lang="en-US" altLang="zh-CN" baseline="-25000" dirty="0"/>
                  <a:t>2</a:t>
                </a:r>
                <a:r>
                  <a:rPr lang="en-US" altLang="zh-CN" dirty="0"/>
                  <a:t> </a:t>
                </a:r>
                <a:r>
                  <a:rPr lang="en-US" altLang="zh-CN" dirty="0" smtClean="0"/>
                  <a:t>, F(y</a:t>
                </a:r>
                <a:r>
                  <a:rPr lang="en-US" altLang="zh-CN" baseline="-25000" dirty="0" smtClean="0"/>
                  <a:t>1</a:t>
                </a:r>
                <a:r>
                  <a:rPr lang="en-US" altLang="zh-CN" dirty="0" smtClean="0"/>
                  <a:t>)</a:t>
                </a:r>
                <a:r>
                  <a:rPr lang="en-US" altLang="zh-CN" u="sng" dirty="0" smtClean="0"/>
                  <a:t>&lt;</a:t>
                </a:r>
                <a:r>
                  <a:rPr lang="en-US" altLang="zh-CN" dirty="0" smtClean="0"/>
                  <a:t>F(y</a:t>
                </a:r>
                <a:r>
                  <a:rPr lang="en-US" altLang="zh-CN" baseline="-25000" dirty="0" smtClean="0"/>
                  <a:t>2</a:t>
                </a:r>
                <a:r>
                  <a:rPr lang="en-US" altLang="zh-CN" dirty="0" smtClean="0"/>
                  <a:t>)</a:t>
                </a:r>
              </a:p>
              <a:p>
                <a:r>
                  <a:rPr lang="en-US" altLang="zh-CN" dirty="0" smtClean="0"/>
                  <a:t>CDF</a:t>
                </a:r>
                <a:r>
                  <a:rPr lang="zh-CN" altLang="en-US" dirty="0" smtClean="0"/>
                  <a:t>可描述变量在无</a:t>
                </a:r>
                <a:r>
                  <a:rPr lang="zh-CN" altLang="en-US" dirty="0"/>
                  <a:t>穷</a:t>
                </a:r>
                <a:r>
                  <a:rPr lang="zh-CN" altLang="en-US" dirty="0" smtClean="0"/>
                  <a:t>范围内任意取值</a:t>
                </a:r>
                <a:endParaRPr lang="en-US" altLang="zh-CN" dirty="0" smtClean="0"/>
              </a:p>
              <a:p>
                <a:pPr lvl="1"/>
                <a14:m>
                  <m:oMath xmlns:m="http://schemas.openxmlformats.org/officeDocument/2006/math">
                    <m:r>
                      <a:rPr lang="en-US" altLang="zh-CN">
                        <a:latin typeface="Cambria Math" panose="02040503050406030204" pitchFamily="18" charset="0"/>
                      </a:rPr>
                      <m:t> </m:t>
                    </m:r>
                    <m:func>
                      <m:funcPr>
                        <m:ctrlPr>
                          <a:rPr lang="en-US" altLang="zh-CN" i="1">
                            <a:latin typeface="Cambria Math"/>
                          </a:rPr>
                        </m:ctrlPr>
                      </m:funcPr>
                      <m:fName>
                        <m:limLow>
                          <m:limLowPr>
                            <m:ctrlPr>
                              <a:rPr lang="en-US" altLang="zh-CN" i="1">
                                <a:latin typeface="Cambria Math"/>
                              </a:rPr>
                            </m:ctrlPr>
                          </m:limLowPr>
                          <m:e>
                            <m:r>
                              <m:rPr>
                                <m:sty m:val="p"/>
                              </m:rPr>
                              <a:rPr lang="en-US" altLang="zh-CN">
                                <a:latin typeface="Cambria Math" panose="02040503050406030204" pitchFamily="18" charset="0"/>
                              </a:rPr>
                              <m:t>lim</m:t>
                            </m:r>
                          </m:e>
                          <m:lim>
                            <m:r>
                              <m:rPr>
                                <m:sty m:val="p"/>
                              </m:rPr>
                              <a:rPr lang="en-US" altLang="zh-CN" i="1">
                                <a:latin typeface="Cambria Math" panose="02040503050406030204" pitchFamily="18" charset="0"/>
                              </a:rPr>
                              <m:t>y</m:t>
                            </m:r>
                            <m:r>
                              <a:rPr lang="en-US" altLang="zh-CN" i="1">
                                <a:latin typeface="Cambria Math" panose="02040503050406030204" pitchFamily="18" charset="0"/>
                              </a:rPr>
                              <m:t>→−∞</m:t>
                            </m:r>
                          </m:lim>
                        </m:limLow>
                        <m:r>
                          <a:rPr lang="en-US" altLang="zh-CN" i="1">
                            <a:latin typeface="Cambria Math" panose="02040503050406030204" pitchFamily="18" charset="0"/>
                          </a:rPr>
                          <m:t>𝐹</m:t>
                        </m:r>
                      </m:fName>
                      <m:e>
                        <m:sSup>
                          <m:sSupPr>
                            <m:ctrlPr>
                              <a:rPr lang="en-US" altLang="zh-CN" i="1">
                                <a:latin typeface="Cambria Math"/>
                              </a:rPr>
                            </m:ctrlPr>
                          </m:sSupPr>
                          <m:e>
                            <m:d>
                              <m:dPr>
                                <m:ctrlPr>
                                  <a:rPr lang="en-US" altLang="zh-CN" i="1">
                                    <a:latin typeface="Cambria Math"/>
                                  </a:rPr>
                                </m:ctrlPr>
                              </m:dPr>
                              <m:e>
                                <m:r>
                                  <a:rPr lang="en-US" altLang="zh-CN" i="1">
                                    <a:latin typeface="Cambria Math" panose="02040503050406030204" pitchFamily="18" charset="0"/>
                                  </a:rPr>
                                  <m:t>𝑦</m:t>
                                </m:r>
                              </m:e>
                            </m:d>
                            <m:r>
                              <a:rPr lang="en-US" altLang="zh-CN" i="1">
                                <a:latin typeface="Cambria Math" panose="02040503050406030204" pitchFamily="18" charset="0"/>
                              </a:rPr>
                              <m:t>=0</m:t>
                            </m:r>
                          </m:e>
                          <m:sup/>
                        </m:sSup>
                      </m:e>
                    </m:func>
                  </m:oMath>
                </a14:m>
                <a:r>
                  <a:rPr lang="en-US" altLang="zh-CN" dirty="0"/>
                  <a:t> </a:t>
                </a:r>
                <a:r>
                  <a:rPr lang="en-US" altLang="zh-CN" dirty="0" smtClean="0"/>
                  <a:t>, </a:t>
                </a:r>
                <a14:m>
                  <m:oMath xmlns:m="http://schemas.openxmlformats.org/officeDocument/2006/math">
                    <m:func>
                      <m:funcPr>
                        <m:ctrlPr>
                          <a:rPr lang="en-US" altLang="zh-CN" i="1">
                            <a:latin typeface="Cambria Math"/>
                          </a:rPr>
                        </m:ctrlPr>
                      </m:funcPr>
                      <m:fName>
                        <m:limLow>
                          <m:limLowPr>
                            <m:ctrlPr>
                              <a:rPr lang="en-US" altLang="zh-CN" i="1">
                                <a:latin typeface="Cambria Math"/>
                              </a:rPr>
                            </m:ctrlPr>
                          </m:limLowPr>
                          <m:e>
                            <m:r>
                              <m:rPr>
                                <m:sty m:val="p"/>
                              </m:rPr>
                              <a:rPr lang="en-US" altLang="zh-CN">
                                <a:latin typeface="Cambria Math" panose="02040503050406030204" pitchFamily="18" charset="0"/>
                              </a:rPr>
                              <m:t>lim</m:t>
                            </m:r>
                          </m:e>
                          <m:lim>
                            <m:r>
                              <m:rPr>
                                <m:sty m:val="p"/>
                              </m:rPr>
                              <a:rPr lang="en-US" altLang="zh-CN" i="1">
                                <a:latin typeface="Cambria Math" panose="02040503050406030204" pitchFamily="18" charset="0"/>
                              </a:rPr>
                              <m:t>y</m:t>
                            </m:r>
                            <m:r>
                              <a:rPr lang="en-US" altLang="zh-CN" i="1">
                                <a:latin typeface="Cambria Math" panose="02040503050406030204" pitchFamily="18" charset="0"/>
                              </a:rPr>
                              <m:t>→∞</m:t>
                            </m:r>
                          </m:lim>
                        </m:limLow>
                        <m:r>
                          <a:rPr lang="en-US" altLang="zh-CN" i="1">
                            <a:latin typeface="Cambria Math" panose="02040503050406030204" pitchFamily="18" charset="0"/>
                          </a:rPr>
                          <m:t>𝐹</m:t>
                        </m:r>
                      </m:fName>
                      <m:e>
                        <m:sSup>
                          <m:sSupPr>
                            <m:ctrlPr>
                              <a:rPr lang="en-US" altLang="zh-CN" i="1">
                                <a:latin typeface="Cambria Math"/>
                              </a:rPr>
                            </m:ctrlPr>
                          </m:sSupPr>
                          <m:e>
                            <m:d>
                              <m:dPr>
                                <m:ctrlPr>
                                  <a:rPr lang="en-US" altLang="zh-CN" i="1">
                                    <a:latin typeface="Cambria Math"/>
                                  </a:rPr>
                                </m:ctrlPr>
                              </m:dPr>
                              <m:e>
                                <m:r>
                                  <a:rPr lang="en-US" altLang="zh-CN" i="1">
                                    <a:latin typeface="Cambria Math" panose="02040503050406030204" pitchFamily="18" charset="0"/>
                                  </a:rPr>
                                  <m:t>𝑦</m:t>
                                </m:r>
                              </m:e>
                            </m:d>
                            <m:r>
                              <a:rPr lang="en-US" altLang="zh-CN" i="1">
                                <a:latin typeface="Cambria Math" panose="02040503050406030204" pitchFamily="18" charset="0"/>
                              </a:rPr>
                              <m:t>=1</m:t>
                            </m:r>
                          </m:e>
                          <m:sup/>
                        </m:sSup>
                      </m:e>
                    </m:func>
                    <m:r>
                      <a:rPr lang="en-US" altLang="zh-CN" b="0" i="0" smtClean="0">
                        <a:latin typeface="Cambria Math" panose="02040503050406030204" pitchFamily="18" charset="0"/>
                      </a:rPr>
                      <m:t> </m:t>
                    </m:r>
                  </m:oMath>
                </a14:m>
                <a:endParaRPr lang="en-US" altLang="zh-CN" dirty="0" smtClean="0"/>
              </a:p>
              <a:p>
                <a:pPr lvl="1"/>
                <a:r>
                  <a:rPr lang="zh-CN" altLang="en-US" dirty="0" smtClean="0"/>
                  <a:t>或者用概率密度函数</a:t>
                </a:r>
                <a:r>
                  <a:rPr lang="en-US" altLang="zh-CN" dirty="0" smtClean="0"/>
                  <a:t>(</a:t>
                </a:r>
                <a:r>
                  <a:rPr lang="en-US" altLang="zh-CN" dirty="0" err="1" smtClean="0"/>
                  <a:t>f</a:t>
                </a:r>
                <a:r>
                  <a:rPr lang="en-US" altLang="zh-CN" baseline="-25000" dirty="0" err="1" smtClean="0"/>
                  <a:t>y</a:t>
                </a:r>
                <a:r>
                  <a:rPr lang="en-US" altLang="zh-CN" dirty="0" smtClean="0"/>
                  <a:t>)</a:t>
                </a:r>
                <a:r>
                  <a:rPr lang="zh-CN" altLang="en-US" dirty="0" smtClean="0"/>
                  <a:t>表示</a:t>
                </a:r>
                <a14:m>
                  <m:oMath xmlns:m="http://schemas.openxmlformats.org/officeDocument/2006/math">
                    <m:nary>
                      <m:naryPr>
                        <m:ctrlPr>
                          <a:rPr lang="zh-CN" altLang="en-US" i="1">
                            <a:latin typeface="Cambria Math"/>
                          </a:rPr>
                        </m:ctrlPr>
                      </m:naryPr>
                      <m:sub>
                        <m:r>
                          <m:rPr>
                            <m:brk m:alnAt="23"/>
                          </m:rP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𝑎</m:t>
                        </m:r>
                      </m:sub>
                      <m:sup>
                        <m:r>
                          <a:rPr lang="en-US" altLang="zh-CN" i="1">
                            <a:latin typeface="Cambria Math" panose="02040503050406030204" pitchFamily="18" charset="0"/>
                          </a:rPr>
                          <m:t>𝑏</m:t>
                        </m:r>
                      </m:sup>
                      <m:e>
                        <m:sSub>
                          <m:sSubPr>
                            <m:ctrlPr>
                              <a:rPr lang="en-US" altLang="zh-CN" i="1">
                                <a:latin typeface="Cambria Math"/>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𝑌</m:t>
                            </m:r>
                          </m:sub>
                        </m:sSub>
                        <m:sSub>
                          <m:sSubPr>
                            <m:ctrlPr>
                              <a:rPr lang="en-US" altLang="zh-CN" i="1">
                                <a:latin typeface="Cambria Math"/>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𝑦</m:t>
                            </m:r>
                          </m:sub>
                        </m:sSub>
                      </m:e>
                    </m:nary>
                  </m:oMath>
                </a14:m>
                <a:endParaRPr lang="en-US" altLang="zh-CN" dirty="0" smtClean="0"/>
              </a:p>
              <a:p>
                <a:pPr lvl="1"/>
                <a:endParaRPr lang="en-US" altLang="zh-C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135" y="1600200"/>
                <a:ext cx="8518358" cy="4756150"/>
              </a:xfrm>
              <a:blipFill>
                <a:blip r:embed="rId2"/>
                <a:stretch>
                  <a:fillRect l="-1645" t="-23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B6FFC99-5D42-9C46-8C24-A3E6A75CD3D4}" type="slidenum">
              <a:rPr lang="en-US" smtClean="0"/>
              <a:t>8</a:t>
            </a:fld>
            <a:endParaRPr lang="en-US"/>
          </a:p>
        </p:txBody>
      </p:sp>
    </p:spTree>
    <p:extLst>
      <p:ext uri="{BB962C8B-B14F-4D97-AF65-F5344CB8AC3E}">
        <p14:creationId xmlns:p14="http://schemas.microsoft.com/office/powerpoint/2010/main" val="4123720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累积分布函数的应用</a:t>
            </a:r>
            <a:endParaRPr lang="en-US" dirty="0"/>
          </a:p>
        </p:txBody>
      </p:sp>
      <p:sp>
        <p:nvSpPr>
          <p:cNvPr id="3" name="Content Placeholder 2"/>
          <p:cNvSpPr>
            <a:spLocks noGrp="1"/>
          </p:cNvSpPr>
          <p:nvPr>
            <p:ph idx="1"/>
          </p:nvPr>
        </p:nvSpPr>
        <p:spPr>
          <a:xfrm>
            <a:off x="457200" y="1600200"/>
            <a:ext cx="8321040" cy="1880395"/>
          </a:xfrm>
        </p:spPr>
        <p:txBody>
          <a:bodyPr>
            <a:normAutofit fontScale="70000" lnSpcReduction="20000"/>
          </a:bodyPr>
          <a:lstStyle/>
          <a:p>
            <a:r>
              <a:rPr lang="zh-CN" altLang="en-US" dirty="0"/>
              <a:t>累积分布函</a:t>
            </a:r>
            <a:r>
              <a:rPr lang="zh-CN" altLang="en-US" dirty="0" smtClean="0"/>
              <a:t>数比较不同连</a:t>
            </a:r>
            <a:r>
              <a:rPr lang="zh-CN" altLang="en-US" dirty="0"/>
              <a:t>续性随机变量分</a:t>
            </a:r>
            <a:r>
              <a:rPr lang="zh-CN" altLang="en-US" dirty="0" smtClean="0"/>
              <a:t>布</a:t>
            </a:r>
            <a:endParaRPr lang="en-US" altLang="zh-CN" dirty="0" smtClean="0"/>
          </a:p>
          <a:p>
            <a:pPr lvl="1"/>
            <a:r>
              <a:rPr lang="zh-CN" altLang="en-US" dirty="0" smtClean="0"/>
              <a:t>若平均数</a:t>
            </a:r>
            <a:r>
              <a:rPr lang="en-US" altLang="zh-CN" dirty="0" smtClean="0"/>
              <a:t>(mean)</a:t>
            </a:r>
            <a:r>
              <a:rPr lang="zh-CN" altLang="en-US" dirty="0" smtClean="0"/>
              <a:t>或对等的中位数</a:t>
            </a:r>
            <a:r>
              <a:rPr lang="en-US" altLang="zh-CN" dirty="0" smtClean="0"/>
              <a:t>(median)</a:t>
            </a:r>
            <a:r>
              <a:rPr lang="zh-CN" altLang="en-US" dirty="0" smtClean="0"/>
              <a:t>不等</a:t>
            </a:r>
            <a:r>
              <a:rPr lang="en-US" altLang="zh-CN" dirty="0" smtClean="0"/>
              <a:t>, </a:t>
            </a:r>
            <a:r>
              <a:rPr lang="zh-CN" altLang="en-US" dirty="0" smtClean="0"/>
              <a:t>称为位置参数不等</a:t>
            </a:r>
            <a:endParaRPr lang="en-US" altLang="zh-CN" dirty="0" smtClean="0"/>
          </a:p>
          <a:p>
            <a:pPr lvl="1"/>
            <a:r>
              <a:rPr lang="zh-CN" altLang="en-US" dirty="0" smtClean="0"/>
              <a:t>若平</a:t>
            </a:r>
            <a:r>
              <a:rPr lang="zh-CN" altLang="en-US" dirty="0"/>
              <a:t>均</a:t>
            </a:r>
            <a:r>
              <a:rPr lang="zh-CN" altLang="en-US" dirty="0" smtClean="0"/>
              <a:t>数和标准差</a:t>
            </a:r>
            <a:r>
              <a:rPr lang="en-US" altLang="zh-CN" dirty="0" smtClean="0"/>
              <a:t>(standard deviation)</a:t>
            </a:r>
            <a:r>
              <a:rPr lang="zh-CN" altLang="en-US" dirty="0" smtClean="0"/>
              <a:t>皆不等或者</a:t>
            </a:r>
            <a:r>
              <a:rPr lang="zh-CN" altLang="en-US" dirty="0"/>
              <a:t>对等的</a:t>
            </a:r>
            <a:r>
              <a:rPr lang="zh-CN" altLang="en-US" dirty="0" smtClean="0"/>
              <a:t>中位数</a:t>
            </a:r>
            <a:r>
              <a:rPr lang="en-US" altLang="zh-CN" dirty="0" smtClean="0"/>
              <a:t>(median)</a:t>
            </a:r>
            <a:r>
              <a:rPr lang="zh-CN" altLang="en-US" dirty="0" smtClean="0"/>
              <a:t>和四分位数间距</a:t>
            </a:r>
            <a:r>
              <a:rPr lang="en-US" altLang="zh-CN" dirty="0" smtClean="0"/>
              <a:t>(interquartile range),</a:t>
            </a:r>
            <a:r>
              <a:rPr lang="zh-CN" altLang="en-US" dirty="0"/>
              <a:t>称为位</a:t>
            </a:r>
            <a:r>
              <a:rPr lang="zh-CN" altLang="en-US" dirty="0" smtClean="0"/>
              <a:t>置和尺度</a:t>
            </a:r>
            <a:r>
              <a:rPr lang="en-US" altLang="zh-CN" dirty="0" smtClean="0"/>
              <a:t>(scale)</a:t>
            </a:r>
            <a:r>
              <a:rPr lang="zh-CN" altLang="en-US" dirty="0" smtClean="0"/>
              <a:t>，参</a:t>
            </a:r>
            <a:r>
              <a:rPr lang="zh-CN" altLang="en-US" dirty="0"/>
              <a:t>数不</a:t>
            </a:r>
            <a:r>
              <a:rPr lang="zh-CN" altLang="en-US" dirty="0" smtClean="0"/>
              <a:t>等</a:t>
            </a:r>
            <a:endParaRPr lang="en-US" altLang="zh-CN" dirty="0" smtClean="0"/>
          </a:p>
          <a:p>
            <a:pPr lvl="1"/>
            <a:r>
              <a:rPr lang="zh-CN" altLang="en-US" dirty="0"/>
              <a:t>例</a:t>
            </a:r>
            <a:r>
              <a:rPr lang="zh-CN" altLang="en-US" dirty="0" smtClean="0"/>
              <a:t>如对于</a:t>
            </a:r>
            <a:r>
              <a:rPr lang="en-US" altLang="zh-CN" dirty="0" smtClean="0"/>
              <a:t>A</a:t>
            </a:r>
            <a:r>
              <a:rPr lang="zh-CN" altLang="en-US" dirty="0" smtClean="0"/>
              <a:t>和</a:t>
            </a:r>
            <a:r>
              <a:rPr lang="en-US" altLang="zh-CN" dirty="0" smtClean="0"/>
              <a:t>B</a:t>
            </a:r>
            <a:r>
              <a:rPr lang="zh-CN" altLang="en-US" dirty="0" smtClean="0"/>
              <a:t>两组分布差可用</a:t>
            </a:r>
            <a:r>
              <a:rPr lang="en-US" altLang="zh-CN" dirty="0" smtClean="0"/>
              <a:t>F</a:t>
            </a:r>
            <a:r>
              <a:rPr lang="en-US" altLang="zh-CN" baseline="30000" dirty="0" smtClean="0"/>
              <a:t>A</a:t>
            </a:r>
            <a:r>
              <a:rPr lang="en-US" altLang="zh-CN" dirty="0" smtClean="0"/>
              <a:t>(y)=F</a:t>
            </a:r>
            <a:r>
              <a:rPr lang="en-US" altLang="zh-CN" baseline="30000" dirty="0" smtClean="0"/>
              <a:t>B</a:t>
            </a:r>
            <a:r>
              <a:rPr lang="en-US" altLang="zh-CN" dirty="0" smtClean="0"/>
              <a:t>(ay</a:t>
            </a:r>
            <a:r>
              <a:rPr lang="en-US" altLang="zh-CN" dirty="0"/>
              <a:t> – </a:t>
            </a:r>
            <a:r>
              <a:rPr lang="en-US" altLang="zh-CN" dirty="0" smtClean="0"/>
              <a:t>c)</a:t>
            </a:r>
            <a:r>
              <a:rPr lang="zh-CN" altLang="en-US" dirty="0" smtClean="0"/>
              <a:t>如果</a:t>
            </a:r>
            <a:r>
              <a:rPr lang="en-US" altLang="zh-CN" dirty="0" smtClean="0"/>
              <a:t>a</a:t>
            </a:r>
            <a:r>
              <a:rPr lang="zh-CN" altLang="en-US" dirty="0" smtClean="0"/>
              <a:t>和</a:t>
            </a:r>
            <a:r>
              <a:rPr lang="en-US" altLang="zh-CN" dirty="0" smtClean="0"/>
              <a:t>c</a:t>
            </a:r>
            <a:r>
              <a:rPr lang="zh-CN" altLang="en-US" dirty="0" smtClean="0"/>
              <a:t>为常数且</a:t>
            </a:r>
            <a:r>
              <a:rPr lang="en-US" altLang="zh-CN" dirty="0" smtClean="0"/>
              <a:t>a&gt;0</a:t>
            </a:r>
          </a:p>
          <a:p>
            <a:endParaRPr lang="en-US" dirty="0"/>
          </a:p>
        </p:txBody>
      </p:sp>
      <p:sp>
        <p:nvSpPr>
          <p:cNvPr id="4" name="Slide Number Placeholder 3"/>
          <p:cNvSpPr>
            <a:spLocks noGrp="1"/>
          </p:cNvSpPr>
          <p:nvPr>
            <p:ph type="sldNum" sz="quarter" idx="12"/>
          </p:nvPr>
        </p:nvSpPr>
        <p:spPr/>
        <p:txBody>
          <a:bodyPr/>
          <a:lstStyle/>
          <a:p>
            <a:fld id="{6B6FFC99-5D42-9C46-8C24-A3E6A75CD3D4}" type="slidenum">
              <a:rPr lang="en-US" smtClean="0"/>
              <a:t>9</a:t>
            </a:fld>
            <a:endParaRPr lang="en-US"/>
          </a:p>
        </p:txBody>
      </p:sp>
      <p:pic>
        <p:nvPicPr>
          <p:cNvPr id="4098" name="Picture 2" descr="Image result for cumulative distribution function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6" y="3663158"/>
            <a:ext cx="4493364" cy="287575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cumulative distribution function 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917" y="3663158"/>
            <a:ext cx="4286205" cy="2875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108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3501</TotalTime>
  <Words>5792</Words>
  <Application>Microsoft Office PowerPoint</Application>
  <PresentationFormat>全屏显示(4:3)</PresentationFormat>
  <Paragraphs>1559</Paragraphs>
  <Slides>66</Slides>
  <Notes>12</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Office Theme</vt:lpstr>
      <vt:lpstr>简介分位数回归方程 Introduction to Quantile Regression</vt:lpstr>
      <vt:lpstr>概述</vt:lpstr>
      <vt:lpstr>生长图</vt:lpstr>
      <vt:lpstr>女孩身高生长图</vt:lpstr>
      <vt:lpstr>男孩身高生长图</vt:lpstr>
      <vt:lpstr>描述连续性随机变量分布</vt:lpstr>
      <vt:lpstr>描述连续性随机变量分布</vt:lpstr>
      <vt:lpstr>累积分布函数的重要属性</vt:lpstr>
      <vt:lpstr>累积分布函数的应用</vt:lpstr>
      <vt:lpstr>累积分布函数的应用</vt:lpstr>
      <vt:lpstr>分位数(Quantiles)</vt:lpstr>
      <vt:lpstr>分位数属性</vt:lpstr>
      <vt:lpstr>百分位数(percentiles)与分位数(quantiles)</vt:lpstr>
      <vt:lpstr>SAS:分位数</vt:lpstr>
      <vt:lpstr>R:分位数</vt:lpstr>
      <vt:lpstr>描述连续性随机变量分布</vt:lpstr>
      <vt:lpstr>样本的分位数函数的分布</vt:lpstr>
      <vt:lpstr>分位数回归方程</vt:lpstr>
      <vt:lpstr>线性回归方程</vt:lpstr>
      <vt:lpstr>分位数回归方程</vt:lpstr>
      <vt:lpstr>例一模拟数据</vt:lpstr>
      <vt:lpstr>普通线性回归与分位数回归结果</vt:lpstr>
      <vt:lpstr>普通线形回归与分位数回归结果</vt:lpstr>
      <vt:lpstr>最小二乘回归与分位数回归方程结果</vt:lpstr>
      <vt:lpstr>小结</vt:lpstr>
      <vt:lpstr>分位数回归方程长处</vt:lpstr>
      <vt:lpstr>例二出生体重</vt:lpstr>
      <vt:lpstr>例二出生体重</vt:lpstr>
      <vt:lpstr>例二出生体重</vt:lpstr>
      <vt:lpstr>SAS Codes</vt:lpstr>
      <vt:lpstr>变量信息</vt:lpstr>
      <vt:lpstr>结果：每个因素变化一个单位在不同分位数上对出生体重的影响</vt:lpstr>
      <vt:lpstr>结果：每个因素变化一个单位在不同分位数上对出生体重的影响</vt:lpstr>
      <vt:lpstr>结果：每个因素变化一个单位在不同分位数上对出生体重的影响</vt:lpstr>
      <vt:lpstr>结果：每个因素变化一个单位在不同分位数上对出生体重的影响</vt:lpstr>
      <vt:lpstr>小结</vt:lpstr>
      <vt:lpstr>思考题</vt:lpstr>
      <vt:lpstr>例三国家经济增长</vt:lpstr>
      <vt:lpstr>变量含义标签</vt:lpstr>
      <vt:lpstr>SAS Codes: 描述性统计量</vt:lpstr>
      <vt:lpstr>样本特点与分布</vt:lpstr>
      <vt:lpstr>SAS Codes: 中位数回归方程</vt:lpstr>
      <vt:lpstr>结果：每个因素变化一个单位在不同分位数上对国民生产总值人均年度变化的影响</vt:lpstr>
      <vt:lpstr>结果：每个因素变化一个单位在不同分位数上对国民生产总值人均年度变化的影响</vt:lpstr>
      <vt:lpstr>结果：每个因素变化一个单位在不同分位数上对国民生产总值人均年度变化的影响</vt:lpstr>
      <vt:lpstr>结果：每个因素变化一个单位在不同分位数上对国民生产总值人均年度变化的影响</vt:lpstr>
      <vt:lpstr>结果：每个因素变化一个单位在不同分位数上对国民生产总值人均年度变化的影响</vt:lpstr>
      <vt:lpstr>比较不同分位数上斜率是否相等</vt:lpstr>
      <vt:lpstr>比较不同分位数上斜率是否相等</vt:lpstr>
      <vt:lpstr>比较不同分位数上斜率是否相等</vt:lpstr>
      <vt:lpstr>比较不同分位数上斜率是否相等</vt:lpstr>
      <vt:lpstr>模型选择</vt:lpstr>
      <vt:lpstr>结果：  0.25分位数</vt:lpstr>
      <vt:lpstr>结果：0.25分位数</vt:lpstr>
      <vt:lpstr>结果：0.25分位数</vt:lpstr>
      <vt:lpstr>结果：分位数=0.25</vt:lpstr>
      <vt:lpstr>结果：  0.5分位数</vt:lpstr>
      <vt:lpstr>结果：0.5分位数</vt:lpstr>
      <vt:lpstr>结果：0.5分位数</vt:lpstr>
      <vt:lpstr>结果：0.5分位数</vt:lpstr>
      <vt:lpstr>结果：  0.75分位数</vt:lpstr>
      <vt:lpstr>结果：0.75分位数</vt:lpstr>
      <vt:lpstr>结果：0.75分位数</vt:lpstr>
      <vt:lpstr>结果：0.75分位数</vt:lpstr>
      <vt:lpstr>小结</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Household Financial Access and Financial Behaviors:  A Latent Class Analysis</dc:title>
  <dc:creator>Julie Birkenmaier</dc:creator>
  <cp:lastModifiedBy>AutoBVT</cp:lastModifiedBy>
  <cp:revision>420</cp:revision>
  <dcterms:created xsi:type="dcterms:W3CDTF">2018-04-13T17:32:10Z</dcterms:created>
  <dcterms:modified xsi:type="dcterms:W3CDTF">2018-06-14T01:37:02Z</dcterms:modified>
</cp:coreProperties>
</file>