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6D5D-F340-41DA-858C-85564187E84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43D3-C90D-4A69-98FF-88093931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6D5D-F340-41DA-858C-85564187E84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43D3-C90D-4A69-98FF-88093931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9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6D5D-F340-41DA-858C-85564187E84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43D3-C90D-4A69-98FF-88093931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4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6D5D-F340-41DA-858C-85564187E84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43D3-C90D-4A69-98FF-88093931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7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6D5D-F340-41DA-858C-85564187E84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43D3-C90D-4A69-98FF-88093931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7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6D5D-F340-41DA-858C-85564187E84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43D3-C90D-4A69-98FF-88093931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4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6D5D-F340-41DA-858C-85564187E84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43D3-C90D-4A69-98FF-88093931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4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6D5D-F340-41DA-858C-85564187E84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43D3-C90D-4A69-98FF-88093931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1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6D5D-F340-41DA-858C-85564187E84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43D3-C90D-4A69-98FF-88093931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7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6D5D-F340-41DA-858C-85564187E84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43D3-C90D-4A69-98FF-88093931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6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F6D5D-F340-41DA-858C-85564187E84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43D3-C90D-4A69-98FF-88093931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6D5D-F340-41DA-858C-85564187E84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43D3-C90D-4A69-98FF-880939312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doi.org/10.5334/ijic.358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525" y="1679164"/>
            <a:ext cx="10363200" cy="147002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A Medical Consortium Influence Health Outcomes of Hospitalized Cancer Patients?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8621" y="4425247"/>
            <a:ext cx="8534400" cy="38449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Berling Antiqua" panose="02020602060405030402" pitchFamily="18" charset="0"/>
                <a:cs typeface="Arial" panose="020B0604020202020204" pitchFamily="34" charset="0"/>
              </a:rPr>
              <a:t>M</a:t>
            </a:r>
            <a:r>
              <a:rPr lang="en-US" altLang="zh-CN" sz="2400" b="1" dirty="0">
                <a:latin typeface="Berling Antiqua" panose="02020602060405030402" pitchFamily="18" charset="0"/>
                <a:cs typeface="Arial" panose="020B0604020202020204" pitchFamily="34" charset="0"/>
              </a:rPr>
              <a:t>iao Cai</a:t>
            </a:r>
            <a:r>
              <a:rPr lang="en-US" altLang="zh-CN" b="1" dirty="0">
                <a:latin typeface="Berling Antiqua" panose="02020602060405030402" pitchFamily="18" charset="0"/>
                <a:cs typeface="Arial" panose="020B0604020202020204" pitchFamily="34" charset="0"/>
              </a:rPr>
              <a:t>, M.S.</a:t>
            </a:r>
            <a:endParaRPr lang="en-US" altLang="zh-CN" sz="2400" dirty="0">
              <a:latin typeface="Berling Antiqua" panose="02020602060405030402" pitchFamily="18" charset="0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30286" y="3315296"/>
            <a:ext cx="755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Integrated Care Model in Shanxi, China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573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did they do?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expert team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specifically for this cancer medical consortium</a:t>
            </a: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education and specialized training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doctors in secondary hospitals</a:t>
            </a: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two-way referral system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Shanxi Provincial Hospital has provided specialty consulting service for 320 cases, and guided 30 surgeries on the spot in consortium secondary hospitals by the end of March in 2015</a:t>
            </a:r>
          </a:p>
        </p:txBody>
      </p:sp>
    </p:spTree>
    <p:extLst>
      <p:ext uri="{BB962C8B-B14F-4D97-AF65-F5344CB8AC3E}">
        <p14:creationId xmlns:p14="http://schemas.microsoft.com/office/powerpoint/2010/main" val="55466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experts who intermittently work in secondary hospitals, how are they paid? Any incentives?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tertiary hospitals, are they really helping the secondary hospitals? Or they are just expanding their territories?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care and market competition?</a:t>
            </a:r>
          </a:p>
        </p:txBody>
      </p:sp>
    </p:spTree>
    <p:extLst>
      <p:ext uri="{BB962C8B-B14F-4D97-AF65-F5344CB8AC3E}">
        <p14:creationId xmlns:p14="http://schemas.microsoft.com/office/powerpoint/2010/main" val="92267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medical consortium provides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effective strategy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the outcomes of cancer patients in Shanxi, China.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33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00201"/>
            <a:ext cx="11157527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information on patients prior to the policy</a:t>
            </a:r>
          </a:p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Length-of-stay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hospitals might be too short to assess their survival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patients hospitalized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year after the policy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intervention were included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might be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transferred from tertiary hospitals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have better outcomes because they received treatment from tertiary hospitals instead of the secondary hospitals.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5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4319451" cy="114300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eference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600201"/>
            <a:ext cx="4406537" cy="4525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Cai, M., Liu, E., Tao, H., Qian, Z., Fu, Q. J., Lin, X., ... &amp; Ni, Z. (2018). Does A Medical Consortium Influence Health Outcomes of Hospitalized Cancer Patients? An Integrated Care Model in Shanxi, China.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Integrated Care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18:7. DOI: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http://doi.org/10.5334/ijic.3588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142" y="184287"/>
            <a:ext cx="6443874" cy="63616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9276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4218" y="2366821"/>
            <a:ext cx="5301673" cy="1771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8393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system in China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76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840908" y="1394403"/>
            <a:ext cx="3944692" cy="5071052"/>
          </a:xfrm>
          <a:prstGeom prst="rect">
            <a:avLst/>
          </a:prstGeom>
          <a:noFill/>
          <a:ln w="19050">
            <a:solidFill>
              <a:srgbClr val="003DA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DA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831" y="1835333"/>
            <a:ext cx="7153589" cy="4008117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003D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Medical Consortium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integrated care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involves one widely recognized tertiary hospital and several secondary hospitals or community health centers.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2014 – Dec 2014: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pilot of 10 medical consortiums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16189" y="1983521"/>
            <a:ext cx="270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odoni MT" panose="02070603080606020203" pitchFamily="18" charset="0"/>
                <a:cs typeface="Times New Roman" panose="02020603050405020304" pitchFamily="18" charset="0"/>
              </a:rPr>
              <a:t>A Tertiary Hospital</a:t>
            </a:r>
            <a:endParaRPr lang="zh-CN" altLang="en-US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65885" y="3296029"/>
            <a:ext cx="145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odoni MT" panose="02070603080606020203" pitchFamily="18" charset="0"/>
                <a:cs typeface="Times New Roman" panose="02020603050405020304" pitchFamily="18" charset="0"/>
              </a:rPr>
              <a:t>Secondary hospitals</a:t>
            </a:r>
            <a:endParaRPr lang="zh-CN" altLang="en-US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64462" y="3309183"/>
            <a:ext cx="145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odoni MT" panose="02070603080606020203" pitchFamily="18" charset="0"/>
                <a:cs typeface="Times New Roman" panose="02020603050405020304" pitchFamily="18" charset="0"/>
              </a:rPr>
              <a:t>Secondary hospitals</a:t>
            </a:r>
            <a:endParaRPr lang="zh-CN" altLang="en-US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979096" y="3419928"/>
            <a:ext cx="145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049596" y="4571861"/>
            <a:ext cx="1218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odoni MT" panose="02070603080606020203" pitchFamily="18" charset="0"/>
                <a:cs typeface="Times New Roman" panose="02020603050405020304" pitchFamily="18" charset="0"/>
              </a:rPr>
              <a:t>Primary hospitals……</a:t>
            </a:r>
            <a:endParaRPr lang="zh-CN" altLang="en-US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75190" y="4562794"/>
            <a:ext cx="169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odoni MT" panose="02070603080606020203" pitchFamily="18" charset="0"/>
                <a:cs typeface="Times New Roman" panose="02020603050405020304" pitchFamily="18" charset="0"/>
              </a:rPr>
              <a:t>Community health centers……</a:t>
            </a:r>
            <a:endParaRPr lang="zh-CN" altLang="en-US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/>
          <p:cNvCxnSpPr>
            <a:endCxn id="6" idx="0"/>
          </p:cNvCxnSpPr>
          <p:nvPr/>
        </p:nvCxnSpPr>
        <p:spPr>
          <a:xfrm flipH="1">
            <a:off x="8591821" y="2359076"/>
            <a:ext cx="519392" cy="936953"/>
          </a:xfrm>
          <a:prstGeom prst="straightConnector1">
            <a:avLst/>
          </a:prstGeom>
          <a:ln w="9525" cap="flat" cmpd="sng" algn="ctr">
            <a:solidFill>
              <a:srgbClr val="003DA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587179" y="2357247"/>
            <a:ext cx="19797" cy="968690"/>
          </a:xfrm>
          <a:prstGeom prst="straightConnector1">
            <a:avLst/>
          </a:prstGeom>
          <a:ln w="9525" cap="flat" cmpd="sng" algn="ctr">
            <a:solidFill>
              <a:srgbClr val="003DA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0082942" y="2363110"/>
            <a:ext cx="476624" cy="961644"/>
          </a:xfrm>
          <a:prstGeom prst="straightConnector1">
            <a:avLst/>
          </a:prstGeom>
          <a:ln w="9525" cap="flat" cmpd="sng" algn="ctr">
            <a:solidFill>
              <a:srgbClr val="003DA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0004170" y="3987225"/>
            <a:ext cx="442157" cy="616037"/>
          </a:xfrm>
          <a:prstGeom prst="straightConnector1">
            <a:avLst/>
          </a:prstGeom>
          <a:ln w="9525" cap="flat" cmpd="sng" algn="ctr">
            <a:solidFill>
              <a:srgbClr val="003DA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0"/>
          </p:cNvCxnSpPr>
          <p:nvPr/>
        </p:nvCxnSpPr>
        <p:spPr>
          <a:xfrm flipH="1">
            <a:off x="8658773" y="3968668"/>
            <a:ext cx="473996" cy="603193"/>
          </a:xfrm>
          <a:prstGeom prst="straightConnector1">
            <a:avLst/>
          </a:prstGeom>
          <a:ln w="9525" cap="flat" cmpd="sng" algn="ctr">
            <a:solidFill>
              <a:srgbClr val="003DA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11430967" y="2202403"/>
            <a:ext cx="0" cy="3506222"/>
          </a:xfrm>
          <a:prstGeom prst="straightConnector1">
            <a:avLst/>
          </a:prstGeom>
          <a:ln w="76200">
            <a:solidFill>
              <a:srgbClr val="003DA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120953" y="1517652"/>
            <a:ext cx="349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3DA5"/>
                </a:solidFill>
                <a:latin typeface="Arial Black" panose="020B0A04020102020204" pitchFamily="34" charset="0"/>
              </a:rPr>
              <a:t>Vertical Integration</a:t>
            </a:r>
            <a:endParaRPr lang="zh-CN" altLang="en-US" sz="2400" dirty="0">
              <a:solidFill>
                <a:srgbClr val="003DA5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question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9600" y="3025413"/>
            <a:ext cx="4834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consortium policy</a:t>
            </a:r>
            <a:endParaRPr lang="en-US" sz="32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175862" y="3025414"/>
            <a:ext cx="4798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patients’ outcomes</a:t>
            </a:r>
            <a:endParaRPr lang="en-US" sz="3200" b="1" dirty="0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>
            <a:off x="5444578" y="3317801"/>
            <a:ext cx="1731284" cy="1"/>
          </a:xfrm>
          <a:prstGeom prst="straightConnector1">
            <a:avLst/>
          </a:prstGeom>
          <a:ln w="76200">
            <a:solidFill>
              <a:srgbClr val="003DA5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772559" y="1748140"/>
            <a:ext cx="1297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003D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593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leading cause of death in China</a:t>
            </a:r>
          </a:p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 cancer, stomach cancer, and esophageal cancer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most commonly diagnosed cancers in both men and women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Shanxi Provincial Cancer Hospital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3DA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secondary hospitals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medical consortium policy is to improve the medical quality for lower level hospitals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maybe we should focus on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patients in secondary hospitals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9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7638"/>
            <a:ext cx="6226629" cy="5140180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Electronic medical records of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 cancer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 = 8193),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stomach cancer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 = 5693) and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esophagus cancer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 = 2802) patients hospitalized in secondary hospitals during January 2015 and December 2015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matching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Propensity scores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performed for one to one matching.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matching: 1598*2 for lung cancer, 1008*2 for stomach cancer and 451*2 for esophagus cancer 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81110" y="274638"/>
            <a:ext cx="4974773" cy="6430962"/>
          </a:xfrm>
          <a:prstGeom prst="rect">
            <a:avLst/>
          </a:prstGeom>
          <a:noFill/>
          <a:ln w="19050">
            <a:solidFill>
              <a:srgbClr val="003DA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3DA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42490" y="1115146"/>
            <a:ext cx="197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3DA5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Shanxi Provincial Cancer Hospital </a:t>
            </a:r>
            <a:endParaRPr lang="zh-CN" altLang="en-US" dirty="0">
              <a:solidFill>
                <a:srgbClr val="003DA5"/>
              </a:solidFill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11898" y="2308762"/>
            <a:ext cx="145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3DA5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Secondary hospitals</a:t>
            </a:r>
            <a:endParaRPr lang="zh-CN" altLang="en-US" dirty="0">
              <a:solidFill>
                <a:srgbClr val="003DA5"/>
              </a:solidFill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46517" y="2309573"/>
            <a:ext cx="145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3DA5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Secondary hospitals</a:t>
            </a:r>
            <a:endParaRPr lang="zh-CN" altLang="en-US" dirty="0">
              <a:solidFill>
                <a:srgbClr val="003DA5"/>
              </a:solidFill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7758089" y="1780897"/>
            <a:ext cx="432455" cy="489026"/>
          </a:xfrm>
          <a:prstGeom prst="straightConnector1">
            <a:avLst/>
          </a:prstGeom>
          <a:ln w="9525" cap="flat" cmpd="sng" algn="ctr">
            <a:solidFill>
              <a:srgbClr val="003DA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7" idx="0"/>
          </p:cNvCxnSpPr>
          <p:nvPr/>
        </p:nvCxnSpPr>
        <p:spPr>
          <a:xfrm>
            <a:off x="8659254" y="1769594"/>
            <a:ext cx="413199" cy="539979"/>
          </a:xfrm>
          <a:prstGeom prst="straightConnector1">
            <a:avLst/>
          </a:prstGeom>
          <a:ln w="9525" cap="flat" cmpd="sng" algn="ctr">
            <a:solidFill>
              <a:srgbClr val="003DA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9763306" y="2308761"/>
            <a:ext cx="181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odoni MT" panose="02070603080606020203" pitchFamily="18" charset="0"/>
                <a:cs typeface="Times New Roman" panose="02020603050405020304" pitchFamily="18" charset="0"/>
              </a:rPr>
              <a:t>Other secondary hospitals</a:t>
            </a:r>
            <a:endParaRPr lang="zh-CN" altLang="en-US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9636835" y="452582"/>
            <a:ext cx="20051" cy="61052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03" b="89770" l="602" r="98594">
                        <a14:foregroundMark x1="52410" y1="26096" x2="52410" y2="26096"/>
                        <a14:foregroundMark x1="66064" y1="63466" x2="66064" y2="63466"/>
                        <a14:foregroundMark x1="28715" y1="72860" x2="28715" y2="72860"/>
                        <a14:foregroundMark x1="40161" y1="65971" x2="40161" y2="65971"/>
                        <a14:foregroundMark x1="38956" y1="57620" x2="38956" y2="57620"/>
                        <a14:foregroundMark x1="17470" y1="53027" x2="17470" y2="530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914690" y="3148137"/>
            <a:ext cx="818482" cy="78725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03" b="89770" l="602" r="98594">
                        <a14:foregroundMark x1="52410" y1="26096" x2="52410" y2="26096"/>
                        <a14:foregroundMark x1="66064" y1="63466" x2="66064" y2="63466"/>
                        <a14:foregroundMark x1="28715" y1="72860" x2="28715" y2="72860"/>
                        <a14:foregroundMark x1="40161" y1="65971" x2="40161" y2="65971"/>
                        <a14:foregroundMark x1="38956" y1="57620" x2="38956" y2="57620"/>
                        <a14:foregroundMark x1="17470" y1="53027" x2="17470" y2="530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914690" y="5076798"/>
            <a:ext cx="818482" cy="78725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03" b="89770" l="602" r="98594">
                        <a14:foregroundMark x1="52410" y1="26096" x2="52410" y2="26096"/>
                        <a14:foregroundMark x1="66064" y1="63466" x2="66064" y2="63466"/>
                        <a14:foregroundMark x1="28715" y1="72860" x2="28715" y2="72860"/>
                        <a14:foregroundMark x1="40161" y1="65971" x2="40161" y2="65971"/>
                        <a14:foregroundMark x1="38956" y1="57620" x2="38956" y2="57620"/>
                        <a14:foregroundMark x1="17470" y1="53027" x2="17470" y2="530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914690" y="4065712"/>
            <a:ext cx="818482" cy="78725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03" b="89770" l="602" r="98594">
                        <a14:foregroundMark x1="52410" y1="26096" x2="52410" y2="26096"/>
                        <a14:foregroundMark x1="66064" y1="63466" x2="66064" y2="63466"/>
                        <a14:foregroundMark x1="28715" y1="72860" x2="28715" y2="72860"/>
                        <a14:foregroundMark x1="40161" y1="65971" x2="40161" y2="65971"/>
                        <a14:foregroundMark x1="38956" y1="57620" x2="38956" y2="57620"/>
                        <a14:foregroundMark x1="17470" y1="53027" x2="17470" y2="53027"/>
                      </a14:backgroundRemoval>
                    </a14:imgEffect>
                    <a14:imgEffect>
                      <a14:saturation sa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337118" y="3148137"/>
            <a:ext cx="818482" cy="78725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03" b="89770" l="602" r="98594">
                        <a14:foregroundMark x1="52410" y1="26096" x2="52410" y2="26096"/>
                        <a14:foregroundMark x1="66064" y1="63466" x2="66064" y2="63466"/>
                        <a14:foregroundMark x1="28715" y1="72860" x2="28715" y2="72860"/>
                        <a14:foregroundMark x1="40161" y1="65971" x2="40161" y2="65971"/>
                        <a14:foregroundMark x1="38956" y1="57620" x2="38956" y2="57620"/>
                        <a14:foregroundMark x1="17470" y1="53027" x2="17470" y2="530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337118" y="5076798"/>
            <a:ext cx="818482" cy="78725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03" b="89770" l="602" r="98594">
                        <a14:foregroundMark x1="52410" y1="26096" x2="52410" y2="26096"/>
                        <a14:foregroundMark x1="66064" y1="63466" x2="66064" y2="63466"/>
                        <a14:foregroundMark x1="28715" y1="72860" x2="28715" y2="72860"/>
                        <a14:foregroundMark x1="40161" y1="65971" x2="40161" y2="65971"/>
                        <a14:foregroundMark x1="38956" y1="57620" x2="38956" y2="57620"/>
                        <a14:foregroundMark x1="17470" y1="53027" x2="17470" y2="5302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337118" y="4065712"/>
            <a:ext cx="818482" cy="78725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8061983" y="5943601"/>
            <a:ext cx="86177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400" dirty="0">
                <a:solidFill>
                  <a:srgbClr val="003DA5"/>
                </a:solidFill>
              </a:rPr>
              <a:t>…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0440347" y="5943601"/>
            <a:ext cx="86177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376949" y="445582"/>
            <a:ext cx="204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DA5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Treatment group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948165" y="476806"/>
            <a:ext cx="159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doni MT" panose="02070603080606020203" pitchFamily="18" charset="0"/>
              </a:rPr>
              <a:t>Control group</a:t>
            </a: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8865852" y="3541764"/>
            <a:ext cx="1340329" cy="0"/>
          </a:xfrm>
          <a:prstGeom prst="straightConnector1">
            <a:avLst/>
          </a:prstGeom>
          <a:ln>
            <a:solidFill>
              <a:srgbClr val="003DA5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8845202" y="5587619"/>
            <a:ext cx="1340329" cy="0"/>
          </a:xfrm>
          <a:prstGeom prst="straightConnector1">
            <a:avLst/>
          </a:prstGeom>
          <a:ln>
            <a:solidFill>
              <a:srgbClr val="003DA5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8865853" y="4548528"/>
            <a:ext cx="1340329" cy="0"/>
          </a:xfrm>
          <a:prstGeom prst="straightConnector1">
            <a:avLst/>
          </a:prstGeom>
          <a:ln>
            <a:solidFill>
              <a:srgbClr val="003DA5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8868257" y="6220309"/>
            <a:ext cx="1340329" cy="0"/>
          </a:xfrm>
          <a:prstGeom prst="straightConnector1">
            <a:avLst/>
          </a:prstGeom>
          <a:ln>
            <a:solidFill>
              <a:srgbClr val="003DA5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3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Statistical models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days in the hospitals and whether they are recovered or not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Kaplan-Meier survival curves</a:t>
            </a:r>
          </a:p>
          <a:p>
            <a:r>
              <a:rPr lang="en-US" altLang="zh-C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Cox proportional hazard models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used to estimate the hazard ratio of patients enrolled different categories of hospitals. Controlling variables include gender, age, comorbidities (C3 index), urgency of disease, and surgery.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of Assumptions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proportional hazards assumption was evaluated by the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Score Process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cumulative sums of martingale-based residuals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012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7" y="53031"/>
            <a:ext cx="5172363" cy="6704916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Results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31" y="1811990"/>
            <a:ext cx="6373996" cy="318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Results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lower hazard ratios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consistently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associated with cancer patients in medical consortium hospitals, compared with those in non-medical consortium hospitals.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Lung cancer patients:  hazard ratio = 0.405, p &lt; 0.001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Stomach cancer patients: HR = 0.406, p &lt; 0.001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Esophagus cancer patients: HR= 0.439, p &lt; 0.001</a:t>
            </a:r>
          </a:p>
        </p:txBody>
      </p:sp>
    </p:spTree>
    <p:extLst>
      <p:ext uri="{BB962C8B-B14F-4D97-AF65-F5344CB8AC3E}">
        <p14:creationId xmlns:p14="http://schemas.microsoft.com/office/powerpoint/2010/main" val="392124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646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Berling Antiqua</vt:lpstr>
      <vt:lpstr>等线</vt:lpstr>
      <vt:lpstr>等线 Light</vt:lpstr>
      <vt:lpstr>Arial</vt:lpstr>
      <vt:lpstr>Arial Black</vt:lpstr>
      <vt:lpstr>Bodoni MT</vt:lpstr>
      <vt:lpstr>Calibri</vt:lpstr>
      <vt:lpstr>Calibri Light</vt:lpstr>
      <vt:lpstr>Times New Roman</vt:lpstr>
      <vt:lpstr>Wingdings</vt:lpstr>
      <vt:lpstr>Office Theme</vt:lpstr>
      <vt:lpstr>Does A Medical Consortium Influence Health Outcomes of Hospitalized Cancer Patients?</vt:lpstr>
      <vt:lpstr>Hospital system in China</vt:lpstr>
      <vt:lpstr>1. Background</vt:lpstr>
      <vt:lpstr>My question</vt:lpstr>
      <vt:lpstr>Population</vt:lpstr>
      <vt:lpstr>2. Data</vt:lpstr>
      <vt:lpstr>3. Statistical models</vt:lpstr>
      <vt:lpstr>3. Results</vt:lpstr>
      <vt:lpstr>3. Results</vt:lpstr>
      <vt:lpstr>What did they do?</vt:lpstr>
      <vt:lpstr>Concerns</vt:lpstr>
      <vt:lpstr>Conclusion</vt:lpstr>
      <vt:lpstr>Limitations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Miao Cai</dc:creator>
  <cp:lastModifiedBy>Miao Cai</cp:lastModifiedBy>
  <cp:revision>5</cp:revision>
  <dcterms:created xsi:type="dcterms:W3CDTF">2019-08-02T00:22:53Z</dcterms:created>
  <dcterms:modified xsi:type="dcterms:W3CDTF">2019-08-02T04:58:14Z</dcterms:modified>
</cp:coreProperties>
</file>