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72" r:id="rId2"/>
    <p:sldId id="310" r:id="rId3"/>
    <p:sldId id="256" r:id="rId4"/>
    <p:sldId id="276" r:id="rId5"/>
    <p:sldId id="306" r:id="rId6"/>
    <p:sldId id="305" r:id="rId7"/>
    <p:sldId id="287" r:id="rId8"/>
    <p:sldId id="304" r:id="rId9"/>
    <p:sldId id="271" r:id="rId10"/>
    <p:sldId id="307" r:id="rId11"/>
    <p:sldId id="308" r:id="rId12"/>
    <p:sldId id="309" r:id="rId13"/>
    <p:sldId id="311" r:id="rId14"/>
    <p:sldId id="312" r:id="rId15"/>
    <p:sldId id="313" r:id="rId16"/>
    <p:sldId id="314" r:id="rId17"/>
    <p:sldId id="315" r:id="rId18"/>
    <p:sldId id="316" r:id="rId19"/>
    <p:sldId id="317" r:id="rId20"/>
    <p:sldId id="318" r:id="rId21"/>
    <p:sldId id="319" r:id="rId22"/>
    <p:sldId id="29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5" autoAdjust="0"/>
    <p:restoredTop sz="94662" autoAdjust="0"/>
  </p:normalViewPr>
  <p:slideViewPr>
    <p:cSldViewPr snapToGrid="0">
      <p:cViewPr>
        <p:scale>
          <a:sx n="77" d="100"/>
          <a:sy n="77" d="100"/>
        </p:scale>
        <p:origin x="-246" y="216"/>
      </p:cViewPr>
      <p:guideLst>
        <p:guide orient="horz" pos="2160"/>
        <p:guide pos="3840"/>
      </p:guideLst>
    </p:cSldViewPr>
  </p:slideViewPr>
  <p:notesTextViewPr>
    <p:cViewPr>
      <p:scale>
        <a:sx n="1" d="1"/>
        <a:sy n="1" d="1"/>
      </p:scale>
      <p:origin x="0" y="0"/>
    </p:cViewPr>
  </p:notesTextViewPr>
  <p:sorterViewPr>
    <p:cViewPr>
      <p:scale>
        <a:sx n="190" d="100"/>
        <a:sy n="190" d="100"/>
      </p:scale>
      <p:origin x="0" y="35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A8DF20-986D-4716-BCEB-77D392176B66}" type="datetimeFigureOut">
              <a:rPr lang="en-US" smtClean="0"/>
              <a:t>8/1/2019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300823-1B7D-43B5-AB56-6E9569B70600}" type="slidenum">
              <a:rPr lang="en-US" smtClean="0"/>
              <a:t>‹#›</a:t>
            </a:fld>
            <a:endParaRPr lang="en-US"/>
          </a:p>
        </p:txBody>
      </p:sp>
    </p:spTree>
    <p:extLst>
      <p:ext uri="{BB962C8B-B14F-4D97-AF65-F5344CB8AC3E}">
        <p14:creationId xmlns:p14="http://schemas.microsoft.com/office/powerpoint/2010/main" val="191645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300823-1B7D-43B5-AB56-6E9569B70600}" type="slidenum">
              <a:rPr lang="en-US" smtClean="0"/>
              <a:t>1</a:t>
            </a:fld>
            <a:endParaRPr lang="en-US"/>
          </a:p>
        </p:txBody>
      </p:sp>
    </p:spTree>
    <p:extLst>
      <p:ext uri="{BB962C8B-B14F-4D97-AF65-F5344CB8AC3E}">
        <p14:creationId xmlns:p14="http://schemas.microsoft.com/office/powerpoint/2010/main" val="1516453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300823-1B7D-43B5-AB56-6E9569B70600}" type="slidenum">
              <a:rPr lang="en-US" smtClean="0"/>
              <a:t>10</a:t>
            </a:fld>
            <a:endParaRPr lang="en-US"/>
          </a:p>
        </p:txBody>
      </p:sp>
    </p:spTree>
    <p:extLst>
      <p:ext uri="{BB962C8B-B14F-4D97-AF65-F5344CB8AC3E}">
        <p14:creationId xmlns:p14="http://schemas.microsoft.com/office/powerpoint/2010/main" val="931928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300823-1B7D-43B5-AB56-6E9569B70600}" type="slidenum">
              <a:rPr lang="en-US" smtClean="0"/>
              <a:t>11</a:t>
            </a:fld>
            <a:endParaRPr lang="en-US"/>
          </a:p>
        </p:txBody>
      </p:sp>
    </p:spTree>
    <p:extLst>
      <p:ext uri="{BB962C8B-B14F-4D97-AF65-F5344CB8AC3E}">
        <p14:creationId xmlns:p14="http://schemas.microsoft.com/office/powerpoint/2010/main" val="2340966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300823-1B7D-43B5-AB56-6E9569B70600}" type="slidenum">
              <a:rPr lang="en-US" smtClean="0"/>
              <a:t>12</a:t>
            </a:fld>
            <a:endParaRPr lang="en-US"/>
          </a:p>
        </p:txBody>
      </p:sp>
    </p:spTree>
    <p:extLst>
      <p:ext uri="{BB962C8B-B14F-4D97-AF65-F5344CB8AC3E}">
        <p14:creationId xmlns:p14="http://schemas.microsoft.com/office/powerpoint/2010/main" val="3270321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300823-1B7D-43B5-AB56-6E9569B70600}" type="slidenum">
              <a:rPr lang="en-US" smtClean="0"/>
              <a:t>13</a:t>
            </a:fld>
            <a:endParaRPr lang="en-US"/>
          </a:p>
        </p:txBody>
      </p:sp>
    </p:spTree>
    <p:extLst>
      <p:ext uri="{BB962C8B-B14F-4D97-AF65-F5344CB8AC3E}">
        <p14:creationId xmlns:p14="http://schemas.microsoft.com/office/powerpoint/2010/main" val="1897596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300823-1B7D-43B5-AB56-6E9569B70600}" type="slidenum">
              <a:rPr lang="en-US" smtClean="0"/>
              <a:t>14</a:t>
            </a:fld>
            <a:endParaRPr lang="en-US"/>
          </a:p>
        </p:txBody>
      </p:sp>
    </p:spTree>
    <p:extLst>
      <p:ext uri="{BB962C8B-B14F-4D97-AF65-F5344CB8AC3E}">
        <p14:creationId xmlns:p14="http://schemas.microsoft.com/office/powerpoint/2010/main" val="3803141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300823-1B7D-43B5-AB56-6E9569B70600}" type="slidenum">
              <a:rPr lang="en-US" smtClean="0"/>
              <a:t>15</a:t>
            </a:fld>
            <a:endParaRPr lang="en-US"/>
          </a:p>
        </p:txBody>
      </p:sp>
    </p:spTree>
    <p:extLst>
      <p:ext uri="{BB962C8B-B14F-4D97-AF65-F5344CB8AC3E}">
        <p14:creationId xmlns:p14="http://schemas.microsoft.com/office/powerpoint/2010/main" val="1815856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300823-1B7D-43B5-AB56-6E9569B70600}" type="slidenum">
              <a:rPr lang="en-US" smtClean="0"/>
              <a:t>16</a:t>
            </a:fld>
            <a:endParaRPr lang="en-US"/>
          </a:p>
        </p:txBody>
      </p:sp>
    </p:spTree>
    <p:extLst>
      <p:ext uri="{BB962C8B-B14F-4D97-AF65-F5344CB8AC3E}">
        <p14:creationId xmlns:p14="http://schemas.microsoft.com/office/powerpoint/2010/main" val="3228048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300823-1B7D-43B5-AB56-6E9569B70600}" type="slidenum">
              <a:rPr lang="en-US" smtClean="0"/>
              <a:t>17</a:t>
            </a:fld>
            <a:endParaRPr lang="en-US"/>
          </a:p>
        </p:txBody>
      </p:sp>
    </p:spTree>
    <p:extLst>
      <p:ext uri="{BB962C8B-B14F-4D97-AF65-F5344CB8AC3E}">
        <p14:creationId xmlns:p14="http://schemas.microsoft.com/office/powerpoint/2010/main" val="1736724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300823-1B7D-43B5-AB56-6E9569B70600}" type="slidenum">
              <a:rPr lang="en-US" smtClean="0"/>
              <a:t>18</a:t>
            </a:fld>
            <a:endParaRPr lang="en-US"/>
          </a:p>
        </p:txBody>
      </p:sp>
    </p:spTree>
    <p:extLst>
      <p:ext uri="{BB962C8B-B14F-4D97-AF65-F5344CB8AC3E}">
        <p14:creationId xmlns:p14="http://schemas.microsoft.com/office/powerpoint/2010/main" val="927318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300823-1B7D-43B5-AB56-6E9569B70600}" type="slidenum">
              <a:rPr lang="en-US" smtClean="0"/>
              <a:t>19</a:t>
            </a:fld>
            <a:endParaRPr lang="en-US"/>
          </a:p>
        </p:txBody>
      </p:sp>
    </p:spTree>
    <p:extLst>
      <p:ext uri="{BB962C8B-B14F-4D97-AF65-F5344CB8AC3E}">
        <p14:creationId xmlns:p14="http://schemas.microsoft.com/office/powerpoint/2010/main" val="1068645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300823-1B7D-43B5-AB56-6E9569B70600}" type="slidenum">
              <a:rPr lang="en-US" smtClean="0"/>
              <a:t>2</a:t>
            </a:fld>
            <a:endParaRPr lang="en-US"/>
          </a:p>
        </p:txBody>
      </p:sp>
    </p:spTree>
    <p:extLst>
      <p:ext uri="{BB962C8B-B14F-4D97-AF65-F5344CB8AC3E}">
        <p14:creationId xmlns:p14="http://schemas.microsoft.com/office/powerpoint/2010/main" val="2301891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300823-1B7D-43B5-AB56-6E9569B70600}" type="slidenum">
              <a:rPr lang="en-US" smtClean="0"/>
              <a:t>20</a:t>
            </a:fld>
            <a:endParaRPr lang="en-US"/>
          </a:p>
        </p:txBody>
      </p:sp>
    </p:spTree>
    <p:extLst>
      <p:ext uri="{BB962C8B-B14F-4D97-AF65-F5344CB8AC3E}">
        <p14:creationId xmlns:p14="http://schemas.microsoft.com/office/powerpoint/2010/main" val="1780174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300823-1B7D-43B5-AB56-6E9569B70600}" type="slidenum">
              <a:rPr lang="en-US" smtClean="0"/>
              <a:t>21</a:t>
            </a:fld>
            <a:endParaRPr lang="en-US"/>
          </a:p>
        </p:txBody>
      </p:sp>
    </p:spTree>
    <p:extLst>
      <p:ext uri="{BB962C8B-B14F-4D97-AF65-F5344CB8AC3E}">
        <p14:creationId xmlns:p14="http://schemas.microsoft.com/office/powerpoint/2010/main" val="3633869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300823-1B7D-43B5-AB56-6E9569B70600}" type="slidenum">
              <a:rPr lang="en-US" smtClean="0"/>
              <a:t>22</a:t>
            </a:fld>
            <a:endParaRPr lang="en-US"/>
          </a:p>
        </p:txBody>
      </p:sp>
    </p:spTree>
    <p:extLst>
      <p:ext uri="{BB962C8B-B14F-4D97-AF65-F5344CB8AC3E}">
        <p14:creationId xmlns:p14="http://schemas.microsoft.com/office/powerpoint/2010/main" val="2337970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Public Safety; cost of incarceration;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EC300823-1B7D-43B5-AB56-6E9569B70600}" type="slidenum">
              <a:rPr lang="en-US" smtClean="0"/>
              <a:t>3</a:t>
            </a:fld>
            <a:endParaRPr lang="en-US"/>
          </a:p>
        </p:txBody>
      </p:sp>
    </p:spTree>
    <p:extLst>
      <p:ext uri="{BB962C8B-B14F-4D97-AF65-F5344CB8AC3E}">
        <p14:creationId xmlns:p14="http://schemas.microsoft.com/office/powerpoint/2010/main" val="1516453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300823-1B7D-43B5-AB56-6E9569B70600}" type="slidenum">
              <a:rPr lang="en-US" smtClean="0"/>
              <a:t>4</a:t>
            </a:fld>
            <a:endParaRPr lang="en-US"/>
          </a:p>
        </p:txBody>
      </p:sp>
    </p:spTree>
    <p:extLst>
      <p:ext uri="{BB962C8B-B14F-4D97-AF65-F5344CB8AC3E}">
        <p14:creationId xmlns:p14="http://schemas.microsoft.com/office/powerpoint/2010/main" val="4140825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300823-1B7D-43B5-AB56-6E9569B70600}" type="slidenum">
              <a:rPr lang="en-US" smtClean="0"/>
              <a:t>5</a:t>
            </a:fld>
            <a:endParaRPr lang="en-US"/>
          </a:p>
        </p:txBody>
      </p:sp>
    </p:spTree>
    <p:extLst>
      <p:ext uri="{BB962C8B-B14F-4D97-AF65-F5344CB8AC3E}">
        <p14:creationId xmlns:p14="http://schemas.microsoft.com/office/powerpoint/2010/main" val="1057618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300823-1B7D-43B5-AB56-6E9569B70600}" type="slidenum">
              <a:rPr lang="en-US" smtClean="0"/>
              <a:t>6</a:t>
            </a:fld>
            <a:endParaRPr lang="en-US"/>
          </a:p>
        </p:txBody>
      </p:sp>
    </p:spTree>
    <p:extLst>
      <p:ext uri="{BB962C8B-B14F-4D97-AF65-F5344CB8AC3E}">
        <p14:creationId xmlns:p14="http://schemas.microsoft.com/office/powerpoint/2010/main" val="472532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300823-1B7D-43B5-AB56-6E9569B70600}" type="slidenum">
              <a:rPr lang="en-US" smtClean="0"/>
              <a:t>7</a:t>
            </a:fld>
            <a:endParaRPr lang="en-US"/>
          </a:p>
        </p:txBody>
      </p:sp>
    </p:spTree>
    <p:extLst>
      <p:ext uri="{BB962C8B-B14F-4D97-AF65-F5344CB8AC3E}">
        <p14:creationId xmlns:p14="http://schemas.microsoft.com/office/powerpoint/2010/main" val="3104623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300823-1B7D-43B5-AB56-6E9569B70600}" type="slidenum">
              <a:rPr lang="en-US" smtClean="0"/>
              <a:t>8</a:t>
            </a:fld>
            <a:endParaRPr lang="en-US"/>
          </a:p>
        </p:txBody>
      </p:sp>
    </p:spTree>
    <p:extLst>
      <p:ext uri="{BB962C8B-B14F-4D97-AF65-F5344CB8AC3E}">
        <p14:creationId xmlns:p14="http://schemas.microsoft.com/office/powerpoint/2010/main" val="2761516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300823-1B7D-43B5-AB56-6E9569B70600}" type="slidenum">
              <a:rPr lang="en-US" smtClean="0"/>
              <a:t>9</a:t>
            </a:fld>
            <a:endParaRPr lang="en-US"/>
          </a:p>
        </p:txBody>
      </p:sp>
    </p:spTree>
    <p:extLst>
      <p:ext uri="{BB962C8B-B14F-4D97-AF65-F5344CB8AC3E}">
        <p14:creationId xmlns:p14="http://schemas.microsoft.com/office/powerpoint/2010/main" val="100067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5" y="2514601"/>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5" y="4777383"/>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F4856B-E79E-4BDD-93F3-2FCD87451700}"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2" y="4323814"/>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5" y="4529544"/>
            <a:ext cx="779767" cy="365125"/>
          </a:xfrm>
        </p:spPr>
        <p:txBody>
          <a:bodyPr/>
          <a:lstStyle/>
          <a:p>
            <a:fld id="{0D31B287-125B-4565-94EA-11C5CD9C81A8}" type="slidenum">
              <a:rPr lang="en-US" smtClean="0"/>
              <a:t>‹#›</a:t>
            </a:fld>
            <a:endParaRPr lang="en-US"/>
          </a:p>
        </p:txBody>
      </p:sp>
    </p:spTree>
    <p:extLst>
      <p:ext uri="{BB962C8B-B14F-4D97-AF65-F5344CB8AC3E}">
        <p14:creationId xmlns:p14="http://schemas.microsoft.com/office/powerpoint/2010/main" val="537626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5"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5"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F4856B-E79E-4BDD-93F3-2FCD87451700}"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8" y="3178178"/>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5" y="3244143"/>
            <a:ext cx="779767" cy="365125"/>
          </a:xfrm>
        </p:spPr>
        <p:txBody>
          <a:bodyPr/>
          <a:lstStyle/>
          <a:p>
            <a:fld id="{0D31B287-125B-4565-94EA-11C5CD9C81A8}" type="slidenum">
              <a:rPr lang="en-US" smtClean="0"/>
              <a:t>‹#›</a:t>
            </a:fld>
            <a:endParaRPr lang="en-US"/>
          </a:p>
        </p:txBody>
      </p:sp>
    </p:spTree>
    <p:extLst>
      <p:ext uri="{BB962C8B-B14F-4D97-AF65-F5344CB8AC3E}">
        <p14:creationId xmlns:p14="http://schemas.microsoft.com/office/powerpoint/2010/main" val="388878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51" y="609600"/>
            <a:ext cx="839392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5"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F4856B-E79E-4BDD-93F3-2FCD87451700}"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8" y="3178178"/>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5" y="3244143"/>
            <a:ext cx="779767" cy="365125"/>
          </a:xfrm>
        </p:spPr>
        <p:txBody>
          <a:bodyPr/>
          <a:lstStyle/>
          <a:p>
            <a:fld id="{0D31B287-125B-4565-94EA-11C5CD9C81A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1759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3"/>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F4856B-E79E-4BDD-93F3-2FCD87451700}"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8" y="491172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5" y="4983091"/>
            <a:ext cx="779767" cy="365125"/>
          </a:xfrm>
        </p:spPr>
        <p:txBody>
          <a:bodyPr/>
          <a:lstStyle/>
          <a:p>
            <a:fld id="{0D31B287-125B-4565-94EA-11C5CD9C81A8}" type="slidenum">
              <a:rPr lang="en-US" smtClean="0"/>
              <a:t>‹#›</a:t>
            </a:fld>
            <a:endParaRPr lang="en-US"/>
          </a:p>
        </p:txBody>
      </p:sp>
    </p:spTree>
    <p:extLst>
      <p:ext uri="{BB962C8B-B14F-4D97-AF65-F5344CB8AC3E}">
        <p14:creationId xmlns:p14="http://schemas.microsoft.com/office/powerpoint/2010/main" val="1125735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51" y="609600"/>
            <a:ext cx="839392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F4856B-E79E-4BDD-93F3-2FCD87451700}"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8" y="491172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5" y="4983091"/>
            <a:ext cx="779767" cy="365125"/>
          </a:xfrm>
        </p:spPr>
        <p:txBody>
          <a:bodyPr/>
          <a:lstStyle/>
          <a:p>
            <a:fld id="{0D31B287-125B-4565-94EA-11C5CD9C81A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0645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5"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F4856B-E79E-4BDD-93F3-2FCD87451700}"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8" y="491172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5" y="4983091"/>
            <a:ext cx="779767" cy="365125"/>
          </a:xfrm>
        </p:spPr>
        <p:txBody>
          <a:bodyPr/>
          <a:lstStyle/>
          <a:p>
            <a:fld id="{0D31B287-125B-4565-94EA-11C5CD9C81A8}" type="slidenum">
              <a:rPr lang="en-US" smtClean="0"/>
              <a:t>‹#›</a:t>
            </a:fld>
            <a:endParaRPr lang="en-US"/>
          </a:p>
        </p:txBody>
      </p:sp>
    </p:spTree>
    <p:extLst>
      <p:ext uri="{BB962C8B-B14F-4D97-AF65-F5344CB8AC3E}">
        <p14:creationId xmlns:p14="http://schemas.microsoft.com/office/powerpoint/2010/main" val="731685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F4856B-E79E-4BDD-93F3-2FCD87451700}"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31B287-125B-4565-94EA-11C5CD9C81A8}" type="slidenum">
              <a:rPr lang="en-US" smtClean="0"/>
              <a:t>‹#›</a:t>
            </a:fld>
            <a:endParaRPr lang="en-US"/>
          </a:p>
        </p:txBody>
      </p:sp>
    </p:spTree>
    <p:extLst>
      <p:ext uri="{BB962C8B-B14F-4D97-AF65-F5344CB8AC3E}">
        <p14:creationId xmlns:p14="http://schemas.microsoft.com/office/powerpoint/2010/main" val="3873093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4" y="627408"/>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8"/>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F4856B-E79E-4BDD-93F3-2FCD87451700}"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31B287-125B-4565-94EA-11C5CD9C81A8}" type="slidenum">
              <a:rPr lang="en-US" smtClean="0"/>
              <a:t>‹#›</a:t>
            </a:fld>
            <a:endParaRPr lang="en-US"/>
          </a:p>
        </p:txBody>
      </p:sp>
    </p:spTree>
    <p:extLst>
      <p:ext uri="{BB962C8B-B14F-4D97-AF65-F5344CB8AC3E}">
        <p14:creationId xmlns:p14="http://schemas.microsoft.com/office/powerpoint/2010/main" val="316464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7"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F4856B-E79E-4BDD-93F3-2FCD87451700}"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31B287-125B-4565-94EA-11C5CD9C81A8}" type="slidenum">
              <a:rPr lang="en-US" smtClean="0"/>
              <a:t>‹#›</a:t>
            </a:fld>
            <a:endParaRPr lang="en-US"/>
          </a:p>
        </p:txBody>
      </p:sp>
    </p:spTree>
    <p:extLst>
      <p:ext uri="{BB962C8B-B14F-4D97-AF65-F5344CB8AC3E}">
        <p14:creationId xmlns:p14="http://schemas.microsoft.com/office/powerpoint/2010/main" val="4064687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5"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5"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F4856B-E79E-4BDD-93F3-2FCD87451700}"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8" y="3178178"/>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5" y="3244143"/>
            <a:ext cx="779767" cy="365125"/>
          </a:xfrm>
        </p:spPr>
        <p:txBody>
          <a:bodyPr/>
          <a:lstStyle/>
          <a:p>
            <a:fld id="{0D31B287-125B-4565-94EA-11C5CD9C81A8}" type="slidenum">
              <a:rPr lang="en-US" smtClean="0"/>
              <a:t>‹#›</a:t>
            </a:fld>
            <a:endParaRPr lang="en-US"/>
          </a:p>
        </p:txBody>
      </p:sp>
    </p:spTree>
    <p:extLst>
      <p:ext uri="{BB962C8B-B14F-4D97-AF65-F5344CB8AC3E}">
        <p14:creationId xmlns:p14="http://schemas.microsoft.com/office/powerpoint/2010/main" val="3082919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F4856B-E79E-4BDD-93F3-2FCD87451700}"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5" y="787785"/>
            <a:ext cx="779767" cy="365125"/>
          </a:xfrm>
        </p:spPr>
        <p:txBody>
          <a:bodyPr/>
          <a:lstStyle/>
          <a:p>
            <a:fld id="{0D31B287-125B-4565-94EA-11C5CD9C81A8}" type="slidenum">
              <a:rPr lang="en-US" smtClean="0"/>
              <a:t>‹#›</a:t>
            </a:fld>
            <a:endParaRPr lang="en-US"/>
          </a:p>
        </p:txBody>
      </p:sp>
    </p:spTree>
    <p:extLst>
      <p:ext uri="{BB962C8B-B14F-4D97-AF65-F5344CB8AC3E}">
        <p14:creationId xmlns:p14="http://schemas.microsoft.com/office/powerpoint/2010/main" val="289651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5"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32"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5"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F4856B-E79E-4BDD-93F3-2FCD87451700}" type="datetimeFigureOut">
              <a:rPr lang="en-US" smtClean="0"/>
              <a:t>8/1/2019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5" y="787785"/>
            <a:ext cx="779767" cy="365125"/>
          </a:xfrm>
        </p:spPr>
        <p:txBody>
          <a:bodyPr/>
          <a:lstStyle/>
          <a:p>
            <a:fld id="{0D31B287-125B-4565-94EA-11C5CD9C81A8}" type="slidenum">
              <a:rPr lang="en-US" smtClean="0"/>
              <a:t>‹#›</a:t>
            </a:fld>
            <a:endParaRPr lang="en-US"/>
          </a:p>
        </p:txBody>
      </p:sp>
    </p:spTree>
    <p:extLst>
      <p:ext uri="{BB962C8B-B14F-4D97-AF65-F5344CB8AC3E}">
        <p14:creationId xmlns:p14="http://schemas.microsoft.com/office/powerpoint/2010/main" val="170567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F4856B-E79E-4BDD-93F3-2FCD87451700}" type="datetimeFigureOut">
              <a:rPr lang="en-US" smtClean="0"/>
              <a:t>8/1/2019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D31B287-125B-4565-94EA-11C5CD9C81A8}" type="slidenum">
              <a:rPr lang="en-US" smtClean="0"/>
              <a:t>‹#›</a:t>
            </a:fld>
            <a:endParaRPr lang="en-US"/>
          </a:p>
        </p:txBody>
      </p:sp>
    </p:spTree>
    <p:extLst>
      <p:ext uri="{BB962C8B-B14F-4D97-AF65-F5344CB8AC3E}">
        <p14:creationId xmlns:p14="http://schemas.microsoft.com/office/powerpoint/2010/main" val="301504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F4856B-E79E-4BDD-93F3-2FCD87451700}" type="datetimeFigureOut">
              <a:rPr lang="en-US" smtClean="0"/>
              <a:t>8/1/2019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D31B287-125B-4565-94EA-11C5CD9C81A8}" type="slidenum">
              <a:rPr lang="en-US" smtClean="0"/>
              <a:t>‹#›</a:t>
            </a:fld>
            <a:endParaRPr lang="en-US"/>
          </a:p>
        </p:txBody>
      </p:sp>
    </p:spTree>
    <p:extLst>
      <p:ext uri="{BB962C8B-B14F-4D97-AF65-F5344CB8AC3E}">
        <p14:creationId xmlns:p14="http://schemas.microsoft.com/office/powerpoint/2010/main" val="50766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4"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9"/>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4"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F4856B-E79E-4BDD-93F3-2FCD87451700}"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D31B287-125B-4565-94EA-11C5CD9C81A8}" type="slidenum">
              <a:rPr lang="en-US" smtClean="0"/>
              <a:t>‹#›</a:t>
            </a:fld>
            <a:endParaRPr lang="en-US"/>
          </a:p>
        </p:txBody>
      </p:sp>
    </p:spTree>
    <p:extLst>
      <p:ext uri="{BB962C8B-B14F-4D97-AF65-F5344CB8AC3E}">
        <p14:creationId xmlns:p14="http://schemas.microsoft.com/office/powerpoint/2010/main" val="174174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F4856B-E79E-4BDD-93F3-2FCD87451700}"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8" y="491172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5" y="4983091"/>
            <a:ext cx="779767" cy="365125"/>
          </a:xfrm>
        </p:spPr>
        <p:txBody>
          <a:bodyPr/>
          <a:lstStyle/>
          <a:p>
            <a:fld id="{0D31B287-125B-4565-94EA-11C5CD9C81A8}" type="slidenum">
              <a:rPr lang="en-US" smtClean="0"/>
              <a:t>‹#›</a:t>
            </a:fld>
            <a:endParaRPr lang="en-US"/>
          </a:p>
        </p:txBody>
      </p:sp>
    </p:spTree>
    <p:extLst>
      <p:ext uri="{BB962C8B-B14F-4D97-AF65-F5344CB8AC3E}">
        <p14:creationId xmlns:p14="http://schemas.microsoft.com/office/powerpoint/2010/main" val="2840045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3"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4"/>
            <a:ext cx="2356675"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7"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3"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F4856B-E79E-4BDD-93F3-2FCD87451700}" type="datetimeFigureOut">
              <a:rPr lang="en-US" smtClean="0"/>
              <a:t>8/1/2019</a:t>
            </a:fld>
            <a:endParaRPr lang="en-US"/>
          </a:p>
        </p:txBody>
      </p:sp>
      <p:sp>
        <p:nvSpPr>
          <p:cNvPr id="5" name="Footer Placeholder 4"/>
          <p:cNvSpPr>
            <a:spLocks noGrp="1"/>
          </p:cNvSpPr>
          <p:nvPr>
            <p:ph type="ftr" sz="quarter" idx="3"/>
          </p:nvPr>
        </p:nvSpPr>
        <p:spPr>
          <a:xfrm>
            <a:off x="2589215" y="6135812"/>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5" y="787785"/>
            <a:ext cx="779767" cy="365125"/>
          </a:xfrm>
          <a:prstGeom prst="rect">
            <a:avLst/>
          </a:prstGeom>
        </p:spPr>
        <p:txBody>
          <a:bodyPr vert="horz" lIns="91440" tIns="45720" rIns="91440" bIns="45720" rtlCol="0" anchor="ctr"/>
          <a:lstStyle>
            <a:lvl1pPr algn="r">
              <a:defRPr sz="2000">
                <a:solidFill>
                  <a:srgbClr val="FEFFFF"/>
                </a:solidFill>
              </a:defRPr>
            </a:lvl1pPr>
          </a:lstStyle>
          <a:p>
            <a:fld id="{0D31B287-125B-4565-94EA-11C5CD9C81A8}" type="slidenum">
              <a:rPr lang="en-US" smtClean="0"/>
              <a:t>‹#›</a:t>
            </a:fld>
            <a:endParaRPr lang="en-US"/>
          </a:p>
        </p:txBody>
      </p:sp>
    </p:spTree>
    <p:extLst>
      <p:ext uri="{BB962C8B-B14F-4D97-AF65-F5344CB8AC3E}">
        <p14:creationId xmlns:p14="http://schemas.microsoft.com/office/powerpoint/2010/main" val="3324340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26217" y="-1"/>
            <a:ext cx="4665785" cy="6858001"/>
          </a:xfrm>
        </p:spPr>
        <p:txBody>
          <a:bodyPr>
            <a:normAutofit/>
          </a:bodyPr>
          <a:lstStyle/>
          <a:p>
            <a:pPr marL="0" marR="0" algn="ctr">
              <a:spcBef>
                <a:spcPts val="0"/>
              </a:spcBef>
              <a:spcAft>
                <a:spcPts val="0"/>
              </a:spcAft>
            </a:pPr>
            <a:r>
              <a:rPr lang="en-US" sz="3600" dirty="0">
                <a:latin typeface="Times New Roman"/>
                <a:ea typeface="Times New Roman"/>
                <a:cs typeface="Times New Roman"/>
              </a:rPr>
              <a:t>The Influence of Peer Mentoring on Working Alliances and the Psychological/Social Well-being of Incarcerated Adults </a:t>
            </a:r>
            <a:r>
              <a:rPr lang="en-US" sz="3600" dirty="0" smtClean="0">
                <a:latin typeface="Times New Roman"/>
                <a:ea typeface="Times New Roman"/>
                <a:cs typeface="Times New Roman"/>
              </a:rPr>
              <a:t/>
            </a:r>
            <a:br>
              <a:rPr lang="en-US" sz="3600" dirty="0" smtClean="0">
                <a:latin typeface="Times New Roman"/>
                <a:ea typeface="Times New Roman"/>
                <a:cs typeface="Times New Roman"/>
              </a:rPr>
            </a:br>
            <a:r>
              <a:rPr lang="en-US" sz="3200" dirty="0">
                <a:latin typeface="Calibri"/>
                <a:ea typeface="Calibri"/>
                <a:cs typeface="Times New Roman"/>
              </a:rPr>
              <a:t/>
            </a:r>
            <a:br>
              <a:rPr lang="en-US" sz="3200" dirty="0">
                <a:latin typeface="Calibri"/>
                <a:ea typeface="Calibri"/>
                <a:cs typeface="Times New Roman"/>
              </a:rPr>
            </a:br>
            <a:r>
              <a:rPr lang="en-US" sz="3600" dirty="0">
                <a:latin typeface="Times New Roman"/>
                <a:ea typeface="Times New Roman"/>
                <a:cs typeface="Times New Roman"/>
              </a:rPr>
              <a:t>Jacob Eikenberry, MSW </a:t>
            </a:r>
            <a:r>
              <a:rPr lang="en-US" sz="3200" dirty="0">
                <a:latin typeface="Calibri"/>
                <a:ea typeface="Calibri"/>
                <a:cs typeface="Times New Roman"/>
              </a:rPr>
              <a:t/>
            </a:r>
            <a:br>
              <a:rPr lang="en-US" sz="3200" dirty="0">
                <a:latin typeface="Calibri"/>
                <a:ea typeface="Calibri"/>
                <a:cs typeface="Times New Roman"/>
              </a:rPr>
            </a:br>
            <a:r>
              <a:rPr lang="en-US" sz="3600" b="1" dirty="0"/>
              <a:t/>
            </a:r>
            <a:br>
              <a:rPr lang="en-US" sz="3600" b="1" dirty="0"/>
            </a:br>
            <a:endParaRPr lang="en-US" sz="3600"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 y="-1"/>
            <a:ext cx="7526215"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542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 Mentoring </a:t>
            </a:r>
            <a:endParaRPr lang="en-US" dirty="0"/>
          </a:p>
        </p:txBody>
      </p:sp>
      <p:sp>
        <p:nvSpPr>
          <p:cNvPr id="3" name="Content Placeholder 2"/>
          <p:cNvSpPr>
            <a:spLocks noGrp="1"/>
          </p:cNvSpPr>
          <p:nvPr>
            <p:ph idx="1"/>
          </p:nvPr>
        </p:nvSpPr>
        <p:spPr>
          <a:xfrm>
            <a:off x="2589212" y="1532237"/>
            <a:ext cx="8915400" cy="4955059"/>
          </a:xfrm>
        </p:spPr>
        <p:txBody>
          <a:bodyPr>
            <a:normAutofit fontScale="92500" lnSpcReduction="20000"/>
          </a:bodyPr>
          <a:lstStyle/>
          <a:p>
            <a:pPr marL="0">
              <a:spcBef>
                <a:spcPts val="0"/>
              </a:spcBef>
            </a:pPr>
            <a:r>
              <a:rPr lang="en-US" dirty="0" smtClean="0">
                <a:ea typeface="Times New Roman"/>
                <a:cs typeface="Times New Roman"/>
              </a:rPr>
              <a:t>Mental </a:t>
            </a:r>
            <a:r>
              <a:rPr lang="en-US" dirty="0">
                <a:ea typeface="Times New Roman"/>
                <a:cs typeface="Times New Roman"/>
              </a:rPr>
              <a:t>illness and had been involved with the criminal justice system, having a shared lived experience sets a strong foundation for client engagement, and increasing hope and </a:t>
            </a:r>
            <a:r>
              <a:rPr lang="en-US" dirty="0" smtClean="0">
                <a:ea typeface="Times New Roman"/>
                <a:cs typeface="Times New Roman"/>
              </a:rPr>
              <a:t>motivation </a:t>
            </a:r>
            <a:r>
              <a:rPr lang="en-US" dirty="0">
                <a:ea typeface="Times New Roman"/>
                <a:cs typeface="Times New Roman"/>
              </a:rPr>
              <a:t>in the path towards change (</a:t>
            </a:r>
            <a:r>
              <a:rPr lang="en-US" dirty="0" err="1">
                <a:ea typeface="Times New Roman"/>
                <a:cs typeface="Times New Roman"/>
              </a:rPr>
              <a:t>Barrenger</a:t>
            </a:r>
            <a:r>
              <a:rPr lang="en-US" dirty="0">
                <a:ea typeface="Times New Roman"/>
                <a:cs typeface="Times New Roman"/>
              </a:rPr>
              <a:t>, </a:t>
            </a:r>
            <a:r>
              <a:rPr lang="en-US" dirty="0" err="1">
                <a:ea typeface="Times New Roman"/>
                <a:cs typeface="Times New Roman"/>
              </a:rPr>
              <a:t>Hamovitch</a:t>
            </a:r>
            <a:r>
              <a:rPr lang="en-US" dirty="0">
                <a:ea typeface="Times New Roman"/>
                <a:cs typeface="Times New Roman"/>
              </a:rPr>
              <a:t> &amp; Rothman, 2019</a:t>
            </a:r>
            <a:r>
              <a:rPr lang="en-US" dirty="0" smtClean="0">
                <a:ea typeface="Times New Roman"/>
                <a:cs typeface="Times New Roman"/>
              </a:rPr>
              <a:t>)</a:t>
            </a:r>
          </a:p>
          <a:p>
            <a:pPr marL="0">
              <a:spcBef>
                <a:spcPts val="0"/>
              </a:spcBef>
            </a:pPr>
            <a:endParaRPr lang="en-US" dirty="0">
              <a:ea typeface="Times New Roman"/>
              <a:cs typeface="Times New Roman"/>
            </a:endParaRPr>
          </a:p>
          <a:p>
            <a:pPr marL="0">
              <a:spcBef>
                <a:spcPts val="0"/>
              </a:spcBef>
            </a:pPr>
            <a:r>
              <a:rPr lang="en-US" dirty="0" smtClean="0">
                <a:ea typeface="Times New Roman"/>
                <a:cs typeface="Times New Roman"/>
              </a:rPr>
              <a:t>Peer </a:t>
            </a:r>
            <a:r>
              <a:rPr lang="en-US" dirty="0">
                <a:ea typeface="Times New Roman"/>
                <a:cs typeface="Times New Roman"/>
              </a:rPr>
              <a:t>mentoring has been used for those with substance abuse issues and has been shown to increase motivation to change and days of sobriety, and reduce the exhibition of criminal behaviors. </a:t>
            </a:r>
            <a:endParaRPr lang="en-US" dirty="0" smtClean="0">
              <a:ea typeface="Times New Roman"/>
              <a:cs typeface="Times New Roman"/>
            </a:endParaRPr>
          </a:p>
          <a:p>
            <a:pPr marL="0" indent="0">
              <a:spcBef>
                <a:spcPts val="0"/>
              </a:spcBef>
              <a:buNone/>
            </a:pPr>
            <a:endParaRPr lang="en-US" dirty="0" smtClean="0">
              <a:ea typeface="Times New Roman"/>
              <a:cs typeface="Times New Roman"/>
            </a:endParaRPr>
          </a:p>
          <a:p>
            <a:pPr marL="0">
              <a:spcBef>
                <a:spcPts val="0"/>
              </a:spcBef>
            </a:pPr>
            <a:r>
              <a:rPr lang="en-US" dirty="0" smtClean="0">
                <a:ea typeface="Times New Roman"/>
                <a:cs typeface="Times New Roman"/>
              </a:rPr>
              <a:t>Approximately 50</a:t>
            </a:r>
            <a:r>
              <a:rPr lang="en-US" dirty="0">
                <a:ea typeface="Times New Roman"/>
                <a:cs typeface="Times New Roman"/>
              </a:rPr>
              <a:t>% of those incarcerated have some form of mental illness and 70% of those have a co-occurring substance use disorder (Travis, Western &amp; </a:t>
            </a:r>
            <a:r>
              <a:rPr lang="en-US" dirty="0" err="1">
                <a:ea typeface="Times New Roman"/>
                <a:cs typeface="Times New Roman"/>
              </a:rPr>
              <a:t>Redburn</a:t>
            </a:r>
            <a:r>
              <a:rPr lang="en-US" dirty="0">
                <a:ea typeface="Times New Roman"/>
                <a:cs typeface="Times New Roman"/>
              </a:rPr>
              <a:t>, </a:t>
            </a:r>
            <a:r>
              <a:rPr lang="en-US" dirty="0" smtClean="0">
                <a:ea typeface="Times New Roman"/>
                <a:cs typeface="Times New Roman"/>
              </a:rPr>
              <a:t>2014</a:t>
            </a:r>
            <a:r>
              <a:rPr lang="en-US" dirty="0">
                <a:ea typeface="Times New Roman"/>
                <a:cs typeface="Times New Roman"/>
              </a:rPr>
              <a:t> </a:t>
            </a:r>
            <a:endParaRPr lang="en-US" sz="1600" dirty="0">
              <a:ea typeface="Calibri"/>
              <a:cs typeface="Times New Roman"/>
            </a:endParaRPr>
          </a:p>
          <a:p>
            <a:r>
              <a:rPr lang="en-US" dirty="0">
                <a:ea typeface="Times New Roman"/>
              </a:rPr>
              <a:t>For those returning from a period of incarceration, findings generally suggest social support from peers acts in a protective manner during the reentry process (</a:t>
            </a:r>
            <a:r>
              <a:rPr lang="en-US" dirty="0" err="1">
                <a:ea typeface="Times New Roman"/>
              </a:rPr>
              <a:t>Mowen</a:t>
            </a:r>
            <a:r>
              <a:rPr lang="en-US" dirty="0">
                <a:ea typeface="Times New Roman"/>
              </a:rPr>
              <a:t> &amp; </a:t>
            </a:r>
            <a:r>
              <a:rPr lang="en-US" dirty="0" err="1">
                <a:ea typeface="Times New Roman"/>
              </a:rPr>
              <a:t>Boman</a:t>
            </a:r>
            <a:r>
              <a:rPr lang="en-US" dirty="0">
                <a:ea typeface="Times New Roman"/>
              </a:rPr>
              <a:t>, 2019). </a:t>
            </a:r>
            <a:endParaRPr lang="en-US" dirty="0" smtClean="0">
              <a:ea typeface="Times New Roman"/>
            </a:endParaRPr>
          </a:p>
          <a:p>
            <a:r>
              <a:rPr lang="en-US" dirty="0" smtClean="0"/>
              <a:t>“Wounded Healers” </a:t>
            </a:r>
          </a:p>
          <a:p>
            <a:r>
              <a:rPr lang="en-US" dirty="0" smtClean="0"/>
              <a:t>Despite evidence, limited interventions have sought to use peer mentors in incarceration settings. </a:t>
            </a:r>
          </a:p>
          <a:p>
            <a:pPr lvl="1"/>
            <a:r>
              <a:rPr lang="en-US" dirty="0" smtClean="0"/>
              <a:t>Barriers </a:t>
            </a:r>
            <a:endParaRPr lang="en-US" dirty="0"/>
          </a:p>
        </p:txBody>
      </p:sp>
    </p:spTree>
    <p:extLst>
      <p:ext uri="{BB962C8B-B14F-4D97-AF65-F5344CB8AC3E}">
        <p14:creationId xmlns:p14="http://schemas.microsoft.com/office/powerpoint/2010/main" val="2385641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Model </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717588" y="1433384"/>
            <a:ext cx="9934833" cy="4843847"/>
          </a:xfrm>
          <a:prstGeom prst="rect">
            <a:avLst/>
          </a:prstGeom>
        </p:spPr>
      </p:pic>
    </p:spTree>
    <p:extLst>
      <p:ext uri="{BB962C8B-B14F-4D97-AF65-F5344CB8AC3E}">
        <p14:creationId xmlns:p14="http://schemas.microsoft.com/office/powerpoint/2010/main" val="2008197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Model Part II </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643449" y="1359242"/>
            <a:ext cx="9737944" cy="5016843"/>
          </a:xfrm>
          <a:prstGeom prst="rect">
            <a:avLst/>
          </a:prstGeom>
        </p:spPr>
      </p:pic>
    </p:spTree>
    <p:extLst>
      <p:ext uri="{BB962C8B-B14F-4D97-AF65-F5344CB8AC3E}">
        <p14:creationId xmlns:p14="http://schemas.microsoft.com/office/powerpoint/2010/main" val="4100899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Participants 	</a:t>
            </a:r>
            <a:endParaRPr lang="en-US" dirty="0"/>
          </a:p>
        </p:txBody>
      </p:sp>
      <p:sp>
        <p:nvSpPr>
          <p:cNvPr id="3" name="Content Placeholder 2"/>
          <p:cNvSpPr>
            <a:spLocks noGrp="1"/>
          </p:cNvSpPr>
          <p:nvPr>
            <p:ph idx="1"/>
          </p:nvPr>
        </p:nvSpPr>
        <p:spPr/>
        <p:txBody>
          <a:bodyPr>
            <a:noAutofit/>
          </a:bodyPr>
          <a:lstStyle/>
          <a:p>
            <a:r>
              <a:rPr lang="en-US" sz="4000" dirty="0" smtClean="0"/>
              <a:t>MODOC Reentry Team </a:t>
            </a:r>
          </a:p>
          <a:p>
            <a:r>
              <a:rPr lang="en-US" sz="4000" dirty="0" smtClean="0"/>
              <a:t>Parole Officers in Missouri </a:t>
            </a:r>
          </a:p>
          <a:p>
            <a:r>
              <a:rPr lang="en-US" sz="4000" dirty="0" smtClean="0"/>
              <a:t>Mentors </a:t>
            </a:r>
          </a:p>
          <a:p>
            <a:r>
              <a:rPr lang="en-US" sz="4000" dirty="0" smtClean="0"/>
              <a:t>Mentees (100 female and 100 male) </a:t>
            </a:r>
          </a:p>
        </p:txBody>
      </p:sp>
    </p:spTree>
    <p:extLst>
      <p:ext uri="{BB962C8B-B14F-4D97-AF65-F5344CB8AC3E}">
        <p14:creationId xmlns:p14="http://schemas.microsoft.com/office/powerpoint/2010/main" val="24059880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t>
            </a:r>
            <a:endParaRPr lang="en-US" dirty="0"/>
          </a:p>
        </p:txBody>
      </p:sp>
      <p:sp>
        <p:nvSpPr>
          <p:cNvPr id="3" name="Content Placeholder 2"/>
          <p:cNvSpPr>
            <a:spLocks noGrp="1"/>
          </p:cNvSpPr>
          <p:nvPr>
            <p:ph idx="1"/>
          </p:nvPr>
        </p:nvSpPr>
        <p:spPr>
          <a:xfrm>
            <a:off x="2589212" y="1606378"/>
            <a:ext cx="8915400" cy="4304844"/>
          </a:xfrm>
        </p:spPr>
        <p:txBody>
          <a:bodyPr>
            <a:normAutofit/>
          </a:bodyPr>
          <a:lstStyle/>
          <a:p>
            <a:pPr marL="0">
              <a:spcBef>
                <a:spcPts val="0"/>
              </a:spcBef>
            </a:pPr>
            <a:r>
              <a:rPr lang="en-US" sz="2000" dirty="0">
                <a:solidFill>
                  <a:srgbClr val="000000"/>
                </a:solidFill>
                <a:ea typeface="Times New Roman"/>
                <a:cs typeface="Times New Roman"/>
              </a:rPr>
              <a:t>Mentors must complete an online mentorship training program developed by Pathfinders. </a:t>
            </a:r>
            <a:endParaRPr lang="en-US" sz="2000" dirty="0" smtClean="0">
              <a:solidFill>
                <a:srgbClr val="000000"/>
              </a:solidFill>
              <a:ea typeface="Times New Roman"/>
              <a:cs typeface="Times New Roman"/>
            </a:endParaRPr>
          </a:p>
          <a:p>
            <a:pPr marL="0">
              <a:spcBef>
                <a:spcPts val="0"/>
              </a:spcBef>
            </a:pPr>
            <a:r>
              <a:rPr lang="en-US" sz="2000" dirty="0" smtClean="0">
                <a:solidFill>
                  <a:srgbClr val="000000"/>
                </a:solidFill>
                <a:ea typeface="Times New Roman"/>
                <a:cs typeface="Times New Roman"/>
              </a:rPr>
              <a:t>After </a:t>
            </a:r>
            <a:r>
              <a:rPr lang="en-US" sz="2000" dirty="0">
                <a:solidFill>
                  <a:srgbClr val="000000"/>
                </a:solidFill>
                <a:ea typeface="Times New Roman"/>
                <a:cs typeface="Times New Roman"/>
              </a:rPr>
              <a:t>completion, mentors will have a two hour face to face session with the researcher and the MODOC re-entry team to finish training. </a:t>
            </a:r>
            <a:endParaRPr lang="en-US" sz="2000" dirty="0" smtClean="0">
              <a:solidFill>
                <a:srgbClr val="000000"/>
              </a:solidFill>
              <a:ea typeface="Times New Roman"/>
              <a:cs typeface="Times New Roman"/>
            </a:endParaRPr>
          </a:p>
          <a:p>
            <a:pPr marL="0">
              <a:spcBef>
                <a:spcPts val="0"/>
              </a:spcBef>
            </a:pPr>
            <a:r>
              <a:rPr lang="en-US" sz="2000" dirty="0" smtClean="0">
                <a:solidFill>
                  <a:srgbClr val="000000"/>
                </a:solidFill>
                <a:ea typeface="Times New Roman"/>
                <a:cs typeface="Times New Roman"/>
              </a:rPr>
              <a:t>Due </a:t>
            </a:r>
            <a:r>
              <a:rPr lang="en-US" sz="2000" dirty="0">
                <a:solidFill>
                  <a:srgbClr val="000000"/>
                </a:solidFill>
                <a:ea typeface="Times New Roman"/>
                <a:cs typeface="Times New Roman"/>
              </a:rPr>
              <a:t>to regulations at MODOC, potential mentors will be required to submit to background checks and interviews with MODOC re-entry staff as desired. </a:t>
            </a:r>
            <a:endParaRPr lang="en-US" sz="2000" dirty="0" smtClean="0">
              <a:solidFill>
                <a:srgbClr val="000000"/>
              </a:solidFill>
              <a:ea typeface="Times New Roman"/>
              <a:cs typeface="Times New Roman"/>
            </a:endParaRPr>
          </a:p>
          <a:p>
            <a:pPr marL="0">
              <a:spcBef>
                <a:spcPts val="0"/>
              </a:spcBef>
            </a:pPr>
            <a:r>
              <a:rPr lang="en-US" sz="2000" dirty="0" smtClean="0">
                <a:solidFill>
                  <a:srgbClr val="000000"/>
                </a:solidFill>
                <a:ea typeface="Times New Roman"/>
                <a:cs typeface="Times New Roman"/>
              </a:rPr>
              <a:t>Mentors </a:t>
            </a:r>
            <a:r>
              <a:rPr lang="en-US" sz="2000" dirty="0">
                <a:solidFill>
                  <a:srgbClr val="000000"/>
                </a:solidFill>
                <a:ea typeface="Times New Roman"/>
                <a:cs typeface="Times New Roman"/>
              </a:rPr>
              <a:t>will be accepted pending re-entry staff approval and be supervised by the researcher and the MODOC re-entry team.  All mentors must have been without a criminal record and off parole for 2 years prior to serving as a mentor. </a:t>
            </a:r>
            <a:endParaRPr lang="en-US" sz="2000" dirty="0" smtClean="0">
              <a:solidFill>
                <a:srgbClr val="000000"/>
              </a:solidFill>
              <a:ea typeface="Times New Roman"/>
              <a:cs typeface="Times New Roman"/>
            </a:endParaRPr>
          </a:p>
          <a:p>
            <a:pPr marL="0">
              <a:spcBef>
                <a:spcPts val="0"/>
              </a:spcBef>
            </a:pPr>
            <a:r>
              <a:rPr lang="en-US" sz="2000" dirty="0" smtClean="0">
                <a:solidFill>
                  <a:srgbClr val="000000"/>
                </a:solidFill>
                <a:ea typeface="Times New Roman"/>
                <a:cs typeface="Times New Roman"/>
              </a:rPr>
              <a:t>Mentors </a:t>
            </a:r>
            <a:r>
              <a:rPr lang="en-US" sz="2000" dirty="0">
                <a:solidFill>
                  <a:srgbClr val="000000"/>
                </a:solidFill>
                <a:ea typeface="Times New Roman"/>
                <a:cs typeface="Times New Roman"/>
              </a:rPr>
              <a:t>will also have supervisory meetings with the researcher on a monthly basis. </a:t>
            </a:r>
            <a:endParaRPr lang="en-US" sz="2000" dirty="0">
              <a:ea typeface="Calibri"/>
              <a:cs typeface="Times New Roman"/>
            </a:endParaRPr>
          </a:p>
        </p:txBody>
      </p:sp>
    </p:spTree>
    <p:extLst>
      <p:ext uri="{BB962C8B-B14F-4D97-AF65-F5344CB8AC3E}">
        <p14:creationId xmlns:p14="http://schemas.microsoft.com/office/powerpoint/2010/main" val="305692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Mentoring </a:t>
            </a:r>
            <a:endParaRPr lang="en-US" dirty="0"/>
          </a:p>
        </p:txBody>
      </p:sp>
      <p:sp>
        <p:nvSpPr>
          <p:cNvPr id="3" name="Content Placeholder 2"/>
          <p:cNvSpPr>
            <a:spLocks noGrp="1"/>
          </p:cNvSpPr>
          <p:nvPr>
            <p:ph idx="1"/>
          </p:nvPr>
        </p:nvSpPr>
        <p:spPr>
          <a:xfrm>
            <a:off x="2589212" y="1606378"/>
            <a:ext cx="8915400" cy="4304844"/>
          </a:xfrm>
        </p:spPr>
        <p:txBody>
          <a:bodyPr>
            <a:normAutofit/>
          </a:bodyPr>
          <a:lstStyle/>
          <a:p>
            <a:pPr marL="0" lvl="0">
              <a:spcBef>
                <a:spcPts val="0"/>
              </a:spcBef>
              <a:buClr>
                <a:srgbClr val="1CADE4"/>
              </a:buClr>
            </a:pPr>
            <a:r>
              <a:rPr lang="en-US" sz="2000" dirty="0">
                <a:solidFill>
                  <a:srgbClr val="000000"/>
                </a:solidFill>
                <a:ea typeface="Times New Roman"/>
                <a:cs typeface="Times New Roman"/>
              </a:rPr>
              <a:t>A one-on-one mentoring model will be used and mentors will be matched to participants based on age, </a:t>
            </a:r>
            <a:r>
              <a:rPr lang="en-US" sz="2000" b="1" dirty="0" smtClean="0">
                <a:solidFill>
                  <a:srgbClr val="000000"/>
                </a:solidFill>
                <a:ea typeface="Times New Roman"/>
                <a:cs typeface="Times New Roman"/>
              </a:rPr>
              <a:t>gender, </a:t>
            </a:r>
            <a:r>
              <a:rPr lang="en-US" sz="2000" dirty="0" smtClean="0">
                <a:solidFill>
                  <a:srgbClr val="000000"/>
                </a:solidFill>
                <a:ea typeface="Times New Roman"/>
                <a:cs typeface="Times New Roman"/>
              </a:rPr>
              <a:t>race</a:t>
            </a:r>
            <a:r>
              <a:rPr lang="en-US" sz="2000" dirty="0">
                <a:solidFill>
                  <a:srgbClr val="000000"/>
                </a:solidFill>
                <a:ea typeface="Times New Roman"/>
                <a:cs typeface="Times New Roman"/>
              </a:rPr>
              <a:t>, ethnicity, cultural background and </a:t>
            </a:r>
            <a:r>
              <a:rPr lang="en-US" sz="2000" b="1" dirty="0">
                <a:solidFill>
                  <a:srgbClr val="000000"/>
                </a:solidFill>
                <a:ea typeface="Times New Roman"/>
                <a:cs typeface="Times New Roman"/>
              </a:rPr>
              <a:t>location of </a:t>
            </a:r>
            <a:r>
              <a:rPr lang="en-US" sz="2000" b="1" dirty="0" smtClean="0">
                <a:solidFill>
                  <a:srgbClr val="000000"/>
                </a:solidFill>
                <a:ea typeface="Times New Roman"/>
                <a:cs typeface="Times New Roman"/>
              </a:rPr>
              <a:t>release</a:t>
            </a:r>
            <a:r>
              <a:rPr lang="en-US" sz="2000" dirty="0" smtClean="0">
                <a:solidFill>
                  <a:srgbClr val="000000"/>
                </a:solidFill>
                <a:ea typeface="Times New Roman"/>
                <a:cs typeface="Times New Roman"/>
              </a:rPr>
              <a:t>, to the extent possible </a:t>
            </a:r>
          </a:p>
          <a:p>
            <a:pPr marL="0" lvl="0">
              <a:spcBef>
                <a:spcPts val="0"/>
              </a:spcBef>
              <a:buClr>
                <a:srgbClr val="1CADE4"/>
              </a:buClr>
            </a:pPr>
            <a:endParaRPr lang="en-US" sz="2000" dirty="0">
              <a:solidFill>
                <a:srgbClr val="000000"/>
              </a:solidFill>
              <a:ea typeface="Times New Roman"/>
              <a:cs typeface="Times New Roman"/>
            </a:endParaRPr>
          </a:p>
          <a:p>
            <a:pPr marL="0" lvl="0">
              <a:spcBef>
                <a:spcPts val="0"/>
              </a:spcBef>
              <a:buClr>
                <a:srgbClr val="1CADE4"/>
              </a:buClr>
            </a:pPr>
            <a:r>
              <a:rPr lang="en-US" sz="2000" dirty="0" smtClean="0">
                <a:solidFill>
                  <a:srgbClr val="000000"/>
                </a:solidFill>
                <a:ea typeface="Times New Roman"/>
                <a:cs typeface="Times New Roman"/>
              </a:rPr>
              <a:t>Participants </a:t>
            </a:r>
            <a:r>
              <a:rPr lang="en-US" sz="2000" dirty="0">
                <a:solidFill>
                  <a:srgbClr val="000000"/>
                </a:solidFill>
                <a:ea typeface="Times New Roman"/>
                <a:cs typeface="Times New Roman"/>
              </a:rPr>
              <a:t>will meet with their mentor three times (six months prior to re-entry, three months prior to re-entry, and at re-entry) for one hour sessions prior to release and </a:t>
            </a:r>
            <a:r>
              <a:rPr lang="en-US" sz="2000" dirty="0" smtClean="0">
                <a:solidFill>
                  <a:srgbClr val="000000"/>
                </a:solidFill>
                <a:ea typeface="Times New Roman"/>
                <a:cs typeface="Times New Roman"/>
              </a:rPr>
              <a:t>monthly </a:t>
            </a:r>
            <a:r>
              <a:rPr lang="en-US" sz="2000" dirty="0">
                <a:solidFill>
                  <a:srgbClr val="000000"/>
                </a:solidFill>
                <a:ea typeface="Times New Roman"/>
                <a:cs typeface="Times New Roman"/>
              </a:rPr>
              <a:t>for up to one year post-release. </a:t>
            </a:r>
            <a:endParaRPr lang="en-US" sz="2000" dirty="0" smtClean="0">
              <a:solidFill>
                <a:srgbClr val="000000"/>
              </a:solidFill>
              <a:ea typeface="Times New Roman"/>
              <a:cs typeface="Times New Roman"/>
            </a:endParaRPr>
          </a:p>
          <a:p>
            <a:pPr marL="0" lvl="0">
              <a:spcBef>
                <a:spcPts val="0"/>
              </a:spcBef>
              <a:buClr>
                <a:srgbClr val="1CADE4"/>
              </a:buClr>
            </a:pPr>
            <a:endParaRPr lang="en-US" sz="2000" dirty="0">
              <a:solidFill>
                <a:srgbClr val="000000"/>
              </a:solidFill>
              <a:ea typeface="Times New Roman"/>
              <a:cs typeface="Times New Roman"/>
            </a:endParaRPr>
          </a:p>
          <a:p>
            <a:pPr marL="0" lvl="0">
              <a:spcBef>
                <a:spcPts val="0"/>
              </a:spcBef>
              <a:buClr>
                <a:srgbClr val="1CADE4"/>
              </a:buClr>
            </a:pPr>
            <a:r>
              <a:rPr lang="en-US" sz="2000" dirty="0" smtClean="0">
                <a:solidFill>
                  <a:srgbClr val="000000"/>
                </a:solidFill>
                <a:ea typeface="Times New Roman"/>
                <a:cs typeface="Times New Roman"/>
              </a:rPr>
              <a:t>In </a:t>
            </a:r>
            <a:r>
              <a:rPr lang="en-US" sz="2000" dirty="0">
                <a:solidFill>
                  <a:srgbClr val="000000"/>
                </a:solidFill>
                <a:ea typeface="Times New Roman"/>
                <a:cs typeface="Times New Roman"/>
              </a:rPr>
              <a:t>the event that mentees are re-incarcerated, the mentor-mentee relationship will end. </a:t>
            </a:r>
            <a:endParaRPr lang="en-US" sz="2000" dirty="0" smtClean="0">
              <a:solidFill>
                <a:srgbClr val="000000"/>
              </a:solidFill>
              <a:ea typeface="Times New Roman"/>
              <a:cs typeface="Times New Roman"/>
            </a:endParaRPr>
          </a:p>
          <a:p>
            <a:pPr marL="0" lvl="0">
              <a:spcBef>
                <a:spcPts val="0"/>
              </a:spcBef>
              <a:buClr>
                <a:srgbClr val="1CADE4"/>
              </a:buClr>
            </a:pPr>
            <a:endParaRPr lang="en-US" sz="2000" dirty="0">
              <a:solidFill>
                <a:srgbClr val="000000"/>
              </a:solidFill>
              <a:ea typeface="Times New Roman"/>
              <a:cs typeface="Times New Roman"/>
            </a:endParaRPr>
          </a:p>
          <a:p>
            <a:pPr marL="0" lvl="0">
              <a:spcBef>
                <a:spcPts val="0"/>
              </a:spcBef>
              <a:buClr>
                <a:srgbClr val="1CADE4"/>
              </a:buClr>
            </a:pPr>
            <a:r>
              <a:rPr lang="en-US" sz="2000" dirty="0" smtClean="0">
                <a:solidFill>
                  <a:srgbClr val="000000"/>
                </a:solidFill>
                <a:ea typeface="Times New Roman"/>
                <a:cs typeface="Times New Roman"/>
              </a:rPr>
              <a:t>Mentors </a:t>
            </a:r>
            <a:r>
              <a:rPr lang="en-US" sz="2000" dirty="0">
                <a:solidFill>
                  <a:srgbClr val="000000"/>
                </a:solidFill>
                <a:ea typeface="Times New Roman"/>
                <a:cs typeface="Times New Roman"/>
              </a:rPr>
              <a:t>will keep a list of locations, times, dates, etc. of all forms of contact with participants for researcher review. </a:t>
            </a:r>
            <a:endParaRPr lang="en-US" sz="2000" dirty="0">
              <a:solidFill>
                <a:prstClr val="black">
                  <a:lumMod val="75000"/>
                  <a:lumOff val="25000"/>
                </a:prstClr>
              </a:solidFill>
              <a:ea typeface="Calibri"/>
              <a:cs typeface="Times New Roman"/>
            </a:endParaRPr>
          </a:p>
          <a:p>
            <a:pPr lvl="0">
              <a:buClr>
                <a:srgbClr val="1CADE4"/>
              </a:buClr>
            </a:pPr>
            <a:endParaRPr lang="en-US" sz="1700" dirty="0">
              <a:solidFill>
                <a:prstClr val="black">
                  <a:lumMod val="75000"/>
                  <a:lumOff val="25000"/>
                </a:prstClr>
              </a:solidFill>
            </a:endParaRPr>
          </a:p>
          <a:p>
            <a:endParaRPr lang="en-US" dirty="0"/>
          </a:p>
        </p:txBody>
      </p:sp>
    </p:spTree>
    <p:extLst>
      <p:ext uri="{BB962C8B-B14F-4D97-AF65-F5344CB8AC3E}">
        <p14:creationId xmlns:p14="http://schemas.microsoft.com/office/powerpoint/2010/main" val="1243124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endParaRPr lang="en-US" dirty="0"/>
          </a:p>
        </p:txBody>
      </p:sp>
      <p:sp>
        <p:nvSpPr>
          <p:cNvPr id="3" name="Content Placeholder 2"/>
          <p:cNvSpPr>
            <a:spLocks noGrp="1"/>
          </p:cNvSpPr>
          <p:nvPr>
            <p:ph idx="1"/>
          </p:nvPr>
        </p:nvSpPr>
        <p:spPr>
          <a:xfrm>
            <a:off x="2589212" y="1507523"/>
            <a:ext cx="8915400" cy="4782065"/>
          </a:xfrm>
        </p:spPr>
        <p:txBody>
          <a:bodyPr>
            <a:normAutofit/>
          </a:bodyPr>
          <a:lstStyle/>
          <a:p>
            <a:pPr marL="0">
              <a:spcBef>
                <a:spcPts val="0"/>
              </a:spcBef>
            </a:pPr>
            <a:r>
              <a:rPr lang="en-US" dirty="0">
                <a:solidFill>
                  <a:srgbClr val="000000"/>
                </a:solidFill>
                <a:ea typeface="Times New Roman"/>
                <a:cs typeface="Times New Roman"/>
              </a:rPr>
              <a:t>Participants become eligible for the intervention at six months prior to release and when assigned a re-entry team. </a:t>
            </a:r>
            <a:endParaRPr lang="en-US" dirty="0" smtClean="0">
              <a:solidFill>
                <a:srgbClr val="000000"/>
              </a:solidFill>
              <a:ea typeface="Times New Roman"/>
              <a:cs typeface="Times New Roman"/>
            </a:endParaRPr>
          </a:p>
          <a:p>
            <a:pPr marL="0">
              <a:spcBef>
                <a:spcPts val="0"/>
              </a:spcBef>
            </a:pPr>
            <a:r>
              <a:rPr lang="en-US" dirty="0" smtClean="0">
                <a:solidFill>
                  <a:srgbClr val="000000"/>
                </a:solidFill>
                <a:ea typeface="Times New Roman"/>
                <a:cs typeface="Times New Roman"/>
              </a:rPr>
              <a:t>Opt-in </a:t>
            </a:r>
            <a:r>
              <a:rPr lang="en-US" dirty="0">
                <a:solidFill>
                  <a:srgbClr val="000000"/>
                </a:solidFill>
                <a:ea typeface="Times New Roman"/>
                <a:cs typeface="Times New Roman"/>
              </a:rPr>
              <a:t>to the study and fill out demographic questionnaires before random assignment to either a control or intervention group </a:t>
            </a:r>
            <a:endParaRPr lang="en-US" dirty="0" smtClean="0">
              <a:solidFill>
                <a:srgbClr val="000000"/>
              </a:solidFill>
              <a:ea typeface="Times New Roman"/>
              <a:cs typeface="Times New Roman"/>
            </a:endParaRPr>
          </a:p>
          <a:p>
            <a:pPr marL="0">
              <a:spcBef>
                <a:spcPts val="0"/>
              </a:spcBef>
            </a:pPr>
            <a:r>
              <a:rPr lang="en-US" dirty="0" smtClean="0">
                <a:solidFill>
                  <a:srgbClr val="000000"/>
                </a:solidFill>
                <a:ea typeface="Times New Roman"/>
                <a:cs typeface="Times New Roman"/>
              </a:rPr>
              <a:t>The </a:t>
            </a:r>
            <a:r>
              <a:rPr lang="en-US" dirty="0">
                <a:solidFill>
                  <a:srgbClr val="000000"/>
                </a:solidFill>
                <a:ea typeface="Times New Roman"/>
                <a:cs typeface="Times New Roman"/>
              </a:rPr>
              <a:t>working alliance inventory-short-revised offender with peer mentor version, will be distributed to all participants at four times; 3 months prior to release, at release, 6 months after release, and one year after release. </a:t>
            </a:r>
            <a:endParaRPr lang="en-US" dirty="0" smtClean="0">
              <a:solidFill>
                <a:srgbClr val="000000"/>
              </a:solidFill>
              <a:ea typeface="Times New Roman"/>
              <a:cs typeface="Times New Roman"/>
            </a:endParaRPr>
          </a:p>
          <a:p>
            <a:pPr marL="0">
              <a:spcBef>
                <a:spcPts val="0"/>
              </a:spcBef>
            </a:pPr>
            <a:r>
              <a:rPr lang="en-US" dirty="0" smtClean="0">
                <a:solidFill>
                  <a:srgbClr val="000000"/>
                </a:solidFill>
                <a:ea typeface="Times New Roman"/>
                <a:cs typeface="Times New Roman"/>
              </a:rPr>
              <a:t>Those </a:t>
            </a:r>
            <a:r>
              <a:rPr lang="en-US" dirty="0">
                <a:solidFill>
                  <a:srgbClr val="000000"/>
                </a:solidFill>
                <a:ea typeface="Times New Roman"/>
                <a:cs typeface="Times New Roman"/>
              </a:rPr>
              <a:t>participants in the control group will use the working alliance inventory in relation to their alliance with their assigned parole officer. Those participants in the intervention group will use the working alliance inventory in relation to their peer mentors and their parole officers. </a:t>
            </a:r>
            <a:endParaRPr lang="en-US" sz="1600" dirty="0">
              <a:ea typeface="Calibri"/>
              <a:cs typeface="Times New Roman"/>
            </a:endParaRPr>
          </a:p>
          <a:p>
            <a:pPr marL="0">
              <a:spcBef>
                <a:spcPts val="0"/>
              </a:spcBef>
            </a:pPr>
            <a:r>
              <a:rPr lang="en-US" dirty="0">
                <a:solidFill>
                  <a:srgbClr val="000000"/>
                </a:solidFill>
                <a:ea typeface="Times New Roman"/>
                <a:cs typeface="Times New Roman"/>
              </a:rPr>
              <a:t>All participants will complete psychological and social well-being </a:t>
            </a:r>
            <a:r>
              <a:rPr lang="en-US" dirty="0" smtClean="0">
                <a:solidFill>
                  <a:srgbClr val="000000"/>
                </a:solidFill>
                <a:ea typeface="Times New Roman"/>
                <a:cs typeface="Times New Roman"/>
              </a:rPr>
              <a:t>surveys and these will be </a:t>
            </a:r>
            <a:r>
              <a:rPr lang="en-US" dirty="0">
                <a:solidFill>
                  <a:srgbClr val="000000"/>
                </a:solidFill>
                <a:ea typeface="Times New Roman"/>
                <a:cs typeface="Times New Roman"/>
              </a:rPr>
              <a:t>collected at five time </a:t>
            </a:r>
            <a:r>
              <a:rPr lang="en-US" dirty="0" smtClean="0">
                <a:solidFill>
                  <a:srgbClr val="000000"/>
                </a:solidFill>
                <a:ea typeface="Times New Roman"/>
                <a:cs typeface="Times New Roman"/>
              </a:rPr>
              <a:t>periods.</a:t>
            </a:r>
          </a:p>
          <a:p>
            <a:pPr marL="0">
              <a:spcBef>
                <a:spcPts val="0"/>
              </a:spcBef>
            </a:pPr>
            <a:r>
              <a:rPr lang="en-US" dirty="0" smtClean="0">
                <a:solidFill>
                  <a:srgbClr val="000000"/>
                </a:solidFill>
                <a:ea typeface="Times New Roman"/>
                <a:cs typeface="Times New Roman"/>
              </a:rPr>
              <a:t>All </a:t>
            </a:r>
            <a:r>
              <a:rPr lang="en-US" dirty="0">
                <a:solidFill>
                  <a:srgbClr val="000000"/>
                </a:solidFill>
                <a:ea typeface="Times New Roman"/>
                <a:cs typeface="Times New Roman"/>
              </a:rPr>
              <a:t>social well-being surveys will be collected at four time </a:t>
            </a:r>
            <a:r>
              <a:rPr lang="en-US" dirty="0" smtClean="0">
                <a:solidFill>
                  <a:srgbClr val="000000"/>
                </a:solidFill>
                <a:ea typeface="Times New Roman"/>
                <a:cs typeface="Times New Roman"/>
              </a:rPr>
              <a:t>periods</a:t>
            </a:r>
            <a:endParaRPr lang="en-US" dirty="0"/>
          </a:p>
        </p:txBody>
      </p:sp>
    </p:spTree>
    <p:extLst>
      <p:ext uri="{BB962C8B-B14F-4D97-AF65-F5344CB8AC3E}">
        <p14:creationId xmlns:p14="http://schemas.microsoft.com/office/powerpoint/2010/main" val="3613661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a:t>
            </a:r>
            <a:endParaRPr lang="en-US" dirty="0"/>
          </a:p>
        </p:txBody>
      </p:sp>
      <p:sp>
        <p:nvSpPr>
          <p:cNvPr id="3" name="Content Placeholder 2"/>
          <p:cNvSpPr>
            <a:spLocks noGrp="1"/>
          </p:cNvSpPr>
          <p:nvPr>
            <p:ph idx="1"/>
          </p:nvPr>
        </p:nvSpPr>
        <p:spPr>
          <a:xfrm>
            <a:off x="2589212" y="1791730"/>
            <a:ext cx="8915400" cy="4119492"/>
          </a:xfrm>
        </p:spPr>
        <p:txBody>
          <a:bodyPr>
            <a:normAutofit/>
          </a:bodyPr>
          <a:lstStyle/>
          <a:p>
            <a:r>
              <a:rPr lang="en-US" dirty="0" smtClean="0"/>
              <a:t>Demographic Questionnaire; 32 items created by the researcher </a:t>
            </a:r>
          </a:p>
          <a:p>
            <a:r>
              <a:rPr lang="en-US" dirty="0"/>
              <a:t>Working Alliance Inventory-Short-Revised Offender Version (WAISR): This 12 item self-report questionnaire uses a 7-point </a:t>
            </a:r>
            <a:r>
              <a:rPr lang="en-US" dirty="0" err="1"/>
              <a:t>Likert</a:t>
            </a:r>
            <a:r>
              <a:rPr lang="en-US" dirty="0"/>
              <a:t> Scale ranging from strongly disagree to strongly agree. Total scores range from 12 (low working alliance) to 84 (high working alliance). The WAISR contains three subscales: Goals (internal consistency; α = .85 - .87), Tasks (α = .85 - .87), and Bond (α = .85 - .90) (Hatcher &amp; </a:t>
            </a:r>
            <a:r>
              <a:rPr lang="en-US" dirty="0" err="1"/>
              <a:t>Gillaspy</a:t>
            </a:r>
            <a:r>
              <a:rPr lang="en-US" dirty="0"/>
              <a:t>, 2006). </a:t>
            </a:r>
            <a:endParaRPr lang="en-US" dirty="0" smtClean="0"/>
          </a:p>
          <a:p>
            <a:pPr lvl="1"/>
            <a:r>
              <a:rPr lang="en-US" dirty="0" smtClean="0"/>
              <a:t>Modified </a:t>
            </a:r>
            <a:r>
              <a:rPr lang="en-US" dirty="0"/>
              <a:t>from the working alliance inventory- long form (used to measure therapeutic alliance between therapist and clients) for offender use wherein the therapists were probation and parole officers (</a:t>
            </a:r>
            <a:r>
              <a:rPr lang="en-US" dirty="0" err="1"/>
              <a:t>Tatman</a:t>
            </a:r>
            <a:r>
              <a:rPr lang="en-US" dirty="0"/>
              <a:t> &amp; Love, 2010). </a:t>
            </a:r>
            <a:endParaRPr lang="en-US" dirty="0" smtClean="0"/>
          </a:p>
          <a:p>
            <a:pPr lvl="1"/>
            <a:r>
              <a:rPr lang="en-US" dirty="0" smtClean="0"/>
              <a:t>For </a:t>
            </a:r>
            <a:r>
              <a:rPr lang="en-US" dirty="0"/>
              <a:t>the purpose of this study, the 12 item survey will be modified so as to replace probation and parole officers with peer mentors. </a:t>
            </a:r>
          </a:p>
          <a:p>
            <a:endParaRPr lang="en-US" dirty="0" smtClean="0"/>
          </a:p>
        </p:txBody>
      </p:sp>
    </p:spTree>
    <p:extLst>
      <p:ext uri="{BB962C8B-B14F-4D97-AF65-F5344CB8AC3E}">
        <p14:creationId xmlns:p14="http://schemas.microsoft.com/office/powerpoint/2010/main" val="1945268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Cont. </a:t>
            </a:r>
            <a:endParaRPr lang="en-US" dirty="0"/>
          </a:p>
        </p:txBody>
      </p:sp>
      <p:sp>
        <p:nvSpPr>
          <p:cNvPr id="3" name="Content Placeholder 2"/>
          <p:cNvSpPr>
            <a:spLocks noGrp="1"/>
          </p:cNvSpPr>
          <p:nvPr>
            <p:ph idx="1"/>
          </p:nvPr>
        </p:nvSpPr>
        <p:spPr>
          <a:xfrm>
            <a:off x="2589212" y="1532238"/>
            <a:ext cx="8915400" cy="4378984"/>
          </a:xfrm>
        </p:spPr>
        <p:txBody>
          <a:bodyPr>
            <a:normAutofit lnSpcReduction="10000"/>
          </a:bodyPr>
          <a:lstStyle/>
          <a:p>
            <a:r>
              <a:rPr lang="en-US" dirty="0"/>
              <a:t>Self-Improvement Orientation Scheme-Self Report (SOS-SR): The SOS-SR is a 72-item self-report instrument designed to measure broad behavior change concepts including 12 subscales; all scored using a five point </a:t>
            </a:r>
            <a:r>
              <a:rPr lang="en-US" dirty="0" err="1"/>
              <a:t>Likert</a:t>
            </a:r>
            <a:r>
              <a:rPr lang="en-US" dirty="0"/>
              <a:t> scale (</a:t>
            </a:r>
            <a:r>
              <a:rPr lang="en-US" dirty="0" err="1"/>
              <a:t>Simourd</a:t>
            </a:r>
            <a:r>
              <a:rPr lang="en-US" dirty="0"/>
              <a:t> &amp; </a:t>
            </a:r>
            <a:r>
              <a:rPr lang="en-US" dirty="0" err="1"/>
              <a:t>Olver</a:t>
            </a:r>
            <a:r>
              <a:rPr lang="en-US" dirty="0"/>
              <a:t>, 2011). </a:t>
            </a:r>
          </a:p>
          <a:p>
            <a:r>
              <a:rPr lang="en-US" dirty="0"/>
              <a:t>1.	Self-Efficacy/Willpower: This eight item subscale measures a participant’s confidence in achieving goals. </a:t>
            </a:r>
          </a:p>
          <a:p>
            <a:r>
              <a:rPr lang="en-US" dirty="0"/>
              <a:t>2.	Cognitive Perspective: This six item subscale measures the mental orientation of respondents. </a:t>
            </a:r>
          </a:p>
          <a:p>
            <a:r>
              <a:rPr lang="en-US" dirty="0"/>
              <a:t>3.	Motivation Level: This four item subscale measures the participants drive to make changes in their life.  </a:t>
            </a:r>
          </a:p>
          <a:p>
            <a:r>
              <a:rPr lang="en-US" dirty="0"/>
              <a:t>4.	Coping Skills: This five item subscale measures the participants ability to problem solve and cope with problems.</a:t>
            </a:r>
          </a:p>
          <a:p>
            <a:r>
              <a:rPr lang="en-US" dirty="0"/>
              <a:t>5.	Self Esteem: This four item subscale measures how participants view themselves. </a:t>
            </a:r>
          </a:p>
        </p:txBody>
      </p:sp>
    </p:spTree>
    <p:extLst>
      <p:ext uri="{BB962C8B-B14F-4D97-AF65-F5344CB8AC3E}">
        <p14:creationId xmlns:p14="http://schemas.microsoft.com/office/powerpoint/2010/main" val="11701321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Cont. </a:t>
            </a:r>
            <a:endParaRPr lang="en-US" dirty="0"/>
          </a:p>
        </p:txBody>
      </p:sp>
      <p:sp>
        <p:nvSpPr>
          <p:cNvPr id="3" name="Content Placeholder 2"/>
          <p:cNvSpPr>
            <a:spLocks noGrp="1"/>
          </p:cNvSpPr>
          <p:nvPr>
            <p:ph idx="1"/>
          </p:nvPr>
        </p:nvSpPr>
        <p:spPr>
          <a:xfrm>
            <a:off x="2589212" y="1581665"/>
            <a:ext cx="8915400" cy="4979773"/>
          </a:xfrm>
        </p:spPr>
        <p:txBody>
          <a:bodyPr>
            <a:normAutofit lnSpcReduction="10000"/>
          </a:bodyPr>
          <a:lstStyle/>
          <a:p>
            <a:r>
              <a:rPr lang="en-US" dirty="0" smtClean="0"/>
              <a:t>Several </a:t>
            </a:r>
            <a:r>
              <a:rPr lang="en-US" dirty="0"/>
              <a:t>social-well-being items will be included in one self-report instrument created by the researcher. </a:t>
            </a:r>
            <a:endParaRPr lang="en-US" dirty="0" smtClean="0"/>
          </a:p>
          <a:p>
            <a:r>
              <a:rPr lang="en-US" dirty="0" smtClean="0"/>
              <a:t>Employment </a:t>
            </a:r>
            <a:r>
              <a:rPr lang="en-US" dirty="0"/>
              <a:t>will be measured dichotomously (yes/no), as a continuous variable in number of hours per week and number of days at their respective job, and several other demographic variables will be tracked such as type of employment, compensation amounts, and number of job interviews completed. </a:t>
            </a:r>
            <a:endParaRPr lang="en-US" dirty="0" smtClean="0"/>
          </a:p>
          <a:p>
            <a:r>
              <a:rPr lang="en-US" dirty="0" smtClean="0"/>
              <a:t>Housing </a:t>
            </a:r>
            <a:r>
              <a:rPr lang="en-US" dirty="0"/>
              <a:t>will be measured dichotomously (yes/no), across a range of choices (e.g. stably housed, temporarily housed, living with a relative, etc.), and the number of days participants were housed in their respective situations. </a:t>
            </a:r>
            <a:endParaRPr lang="en-US" dirty="0" smtClean="0"/>
          </a:p>
          <a:p>
            <a:r>
              <a:rPr lang="en-US" dirty="0" smtClean="0"/>
              <a:t>Participants </a:t>
            </a:r>
            <a:r>
              <a:rPr lang="en-US" dirty="0"/>
              <a:t>will report the number of scheduled parole and other mandatory appointments and if they were in attendance. </a:t>
            </a:r>
            <a:endParaRPr lang="en-US" dirty="0" smtClean="0"/>
          </a:p>
          <a:p>
            <a:r>
              <a:rPr lang="en-US" dirty="0" smtClean="0"/>
              <a:t>Participants </a:t>
            </a:r>
            <a:r>
              <a:rPr lang="en-US" dirty="0"/>
              <a:t>will be tracked for the entire period of supervision or until re-arrest. In collaboration with participant’s parole officer; any rearrests, convictions, and/or technical violations of parole will be tracked. </a:t>
            </a:r>
          </a:p>
          <a:p>
            <a:endParaRPr lang="en-US" dirty="0"/>
          </a:p>
        </p:txBody>
      </p:sp>
    </p:spTree>
    <p:extLst>
      <p:ext uri="{BB962C8B-B14F-4D97-AF65-F5344CB8AC3E}">
        <p14:creationId xmlns:p14="http://schemas.microsoft.com/office/powerpoint/2010/main" val="941863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Aims </a:t>
            </a:r>
            <a:endParaRPr lang="en-US" dirty="0"/>
          </a:p>
        </p:txBody>
      </p:sp>
      <p:sp>
        <p:nvSpPr>
          <p:cNvPr id="3" name="Content Placeholder 2"/>
          <p:cNvSpPr>
            <a:spLocks noGrp="1"/>
          </p:cNvSpPr>
          <p:nvPr>
            <p:ph idx="1"/>
          </p:nvPr>
        </p:nvSpPr>
        <p:spPr/>
        <p:txBody>
          <a:bodyPr>
            <a:normAutofit fontScale="92500" lnSpcReduction="10000"/>
          </a:bodyPr>
          <a:lstStyle/>
          <a:p>
            <a:pPr lvl="0">
              <a:spcBef>
                <a:spcPts val="0"/>
              </a:spcBef>
              <a:buClr>
                <a:srgbClr val="003333"/>
              </a:buClr>
              <a:buAutoNum type="arabicPeriod"/>
            </a:pPr>
            <a:r>
              <a:rPr lang="en-US" sz="2400" dirty="0">
                <a:ea typeface="Times New Roman"/>
                <a:cs typeface="Times New Roman"/>
              </a:rPr>
              <a:t>T</a:t>
            </a:r>
            <a:r>
              <a:rPr lang="en-US" sz="2400" dirty="0" smtClean="0">
                <a:ea typeface="Times New Roman"/>
                <a:cs typeface="Times New Roman"/>
              </a:rPr>
              <a:t>o </a:t>
            </a:r>
            <a:r>
              <a:rPr lang="en-US" sz="2400" dirty="0">
                <a:ea typeface="Times New Roman"/>
                <a:cs typeface="Times New Roman"/>
              </a:rPr>
              <a:t>determine if a peer mentorship program reduces recidivism. </a:t>
            </a:r>
            <a:endParaRPr lang="en-US" sz="2400" dirty="0" smtClean="0">
              <a:ea typeface="Times New Roman"/>
              <a:cs typeface="Times New Roman"/>
            </a:endParaRPr>
          </a:p>
          <a:p>
            <a:pPr marL="0" lvl="0" indent="0">
              <a:spcBef>
                <a:spcPts val="0"/>
              </a:spcBef>
              <a:buClr>
                <a:srgbClr val="003333"/>
              </a:buClr>
              <a:buNone/>
            </a:pPr>
            <a:endParaRPr lang="en-US" sz="2400" dirty="0">
              <a:ea typeface="Calibri"/>
              <a:cs typeface="Times New Roman"/>
            </a:endParaRPr>
          </a:p>
          <a:p>
            <a:pPr marL="0" lvl="0" indent="0" fontAlgn="base">
              <a:spcBef>
                <a:spcPts val="0"/>
              </a:spcBef>
              <a:buClr>
                <a:srgbClr val="003333"/>
              </a:buClr>
              <a:buNone/>
            </a:pPr>
            <a:r>
              <a:rPr lang="en-US" sz="2400" dirty="0" smtClean="0">
                <a:ea typeface="Times New Roman"/>
                <a:cs typeface="Times New Roman"/>
              </a:rPr>
              <a:t>2. To </a:t>
            </a:r>
            <a:r>
              <a:rPr lang="en-US" sz="2400" dirty="0">
                <a:ea typeface="Times New Roman"/>
                <a:cs typeface="Times New Roman"/>
              </a:rPr>
              <a:t>investigate the effects of peer mentorship on several relevant psychological and social well-being indicators for the transitioning individual. </a:t>
            </a:r>
            <a:endParaRPr lang="en-US" sz="2400" dirty="0" smtClean="0">
              <a:ea typeface="Times New Roman"/>
              <a:cs typeface="Times New Roman"/>
            </a:endParaRPr>
          </a:p>
          <a:p>
            <a:pPr marL="0" lvl="0" indent="0" fontAlgn="base">
              <a:spcBef>
                <a:spcPts val="0"/>
              </a:spcBef>
              <a:buClr>
                <a:srgbClr val="003333"/>
              </a:buClr>
              <a:buNone/>
            </a:pPr>
            <a:r>
              <a:rPr lang="en-US" sz="2400" dirty="0">
                <a:ea typeface="Times New Roman"/>
                <a:cs typeface="Times New Roman"/>
              </a:rPr>
              <a:t> </a:t>
            </a:r>
            <a:endParaRPr lang="en-US" sz="2400" dirty="0">
              <a:ea typeface="Calibri"/>
              <a:cs typeface="Times New Roman"/>
            </a:endParaRPr>
          </a:p>
          <a:p>
            <a:pPr marL="0" lvl="0" indent="0" fontAlgn="base">
              <a:spcBef>
                <a:spcPts val="0"/>
              </a:spcBef>
              <a:buClr>
                <a:srgbClr val="003333"/>
              </a:buClr>
              <a:buNone/>
            </a:pPr>
            <a:r>
              <a:rPr lang="en-US" sz="2400" dirty="0" smtClean="0">
                <a:ea typeface="Times New Roman"/>
                <a:cs typeface="Times New Roman"/>
              </a:rPr>
              <a:t>3. To </a:t>
            </a:r>
            <a:r>
              <a:rPr lang="en-US" sz="2400" dirty="0">
                <a:ea typeface="Times New Roman"/>
                <a:cs typeface="Times New Roman"/>
              </a:rPr>
              <a:t>investigate the role of peer mentoring on the formation of a working alliance between the mentor and the transitioning individual; one in which the transitioning individual experiences increased motivation and positive social support</a:t>
            </a:r>
            <a:r>
              <a:rPr lang="en-US" sz="2400" dirty="0" smtClean="0">
                <a:ea typeface="Times New Roman"/>
                <a:cs typeface="Times New Roman"/>
              </a:rPr>
              <a:t>.  </a:t>
            </a:r>
            <a:endParaRPr lang="en-US" sz="2400" dirty="0">
              <a:ea typeface="Calibri"/>
              <a:cs typeface="Times New Roman"/>
            </a:endParaRPr>
          </a:p>
          <a:p>
            <a:endParaRPr lang="en-US" dirty="0"/>
          </a:p>
        </p:txBody>
      </p:sp>
    </p:spTree>
    <p:extLst>
      <p:ext uri="{BB962C8B-B14F-4D97-AF65-F5344CB8AC3E}">
        <p14:creationId xmlns:p14="http://schemas.microsoft.com/office/powerpoint/2010/main" val="1428010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Compensation </a:t>
            </a:r>
            <a:endParaRPr lang="en-US" dirty="0"/>
          </a:p>
        </p:txBody>
      </p:sp>
      <p:sp>
        <p:nvSpPr>
          <p:cNvPr id="3" name="Content Placeholder 2"/>
          <p:cNvSpPr>
            <a:spLocks noGrp="1"/>
          </p:cNvSpPr>
          <p:nvPr>
            <p:ph idx="1"/>
          </p:nvPr>
        </p:nvSpPr>
        <p:spPr/>
        <p:txBody>
          <a:bodyPr>
            <a:normAutofit/>
          </a:bodyPr>
          <a:lstStyle/>
          <a:p>
            <a:r>
              <a:rPr lang="en-US" dirty="0" smtClean="0"/>
              <a:t>All </a:t>
            </a:r>
            <a:r>
              <a:rPr lang="en-US" dirty="0"/>
              <a:t>participants will receive financial compensation in the amount of ten dollars for each of the time intervals in which they fill out all questionnaires as a means of keeping clients invested. </a:t>
            </a:r>
            <a:r>
              <a:rPr lang="en-US" dirty="0" smtClean="0"/>
              <a:t> (10,000 dollars )</a:t>
            </a:r>
          </a:p>
          <a:p>
            <a:r>
              <a:rPr lang="en-US" dirty="0" smtClean="0"/>
              <a:t>  </a:t>
            </a:r>
            <a:r>
              <a:rPr lang="en-US" dirty="0"/>
              <a:t>Mentors will receive 20 dollars for each of the sessions that they are able to complete with clients. A total of 15 one-hour sessions is possible for each of the 100 intervention </a:t>
            </a:r>
            <a:r>
              <a:rPr lang="en-US" dirty="0" smtClean="0"/>
              <a:t>participants</a:t>
            </a:r>
            <a:r>
              <a:rPr lang="en-US" dirty="0"/>
              <a:t> </a:t>
            </a:r>
            <a:r>
              <a:rPr lang="en-US" dirty="0" smtClean="0"/>
              <a:t>(30,000 dollars)</a:t>
            </a:r>
          </a:p>
          <a:p>
            <a:r>
              <a:rPr lang="en-US" dirty="0" smtClean="0"/>
              <a:t> </a:t>
            </a:r>
            <a:r>
              <a:rPr lang="en-US" dirty="0"/>
              <a:t>However, when factoring in a conservative estimate of a one-year recidivism rate (from 56% to 30%), the total amount needed is 21,000 dollars. </a:t>
            </a:r>
            <a:endParaRPr lang="en-US" dirty="0" smtClean="0"/>
          </a:p>
          <a:p>
            <a:r>
              <a:rPr lang="en-US" dirty="0" smtClean="0"/>
              <a:t>31,000 dollars </a:t>
            </a:r>
            <a:endParaRPr lang="en-US" dirty="0"/>
          </a:p>
        </p:txBody>
      </p:sp>
    </p:spTree>
    <p:extLst>
      <p:ext uri="{BB962C8B-B14F-4D97-AF65-F5344CB8AC3E}">
        <p14:creationId xmlns:p14="http://schemas.microsoft.com/office/powerpoint/2010/main" val="384828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t>
            </a:r>
            <a:endParaRPr lang="en-US" dirty="0"/>
          </a:p>
        </p:txBody>
      </p:sp>
      <p:sp>
        <p:nvSpPr>
          <p:cNvPr id="3" name="Content Placeholder 2"/>
          <p:cNvSpPr>
            <a:spLocks noGrp="1"/>
          </p:cNvSpPr>
          <p:nvPr>
            <p:ph idx="1"/>
          </p:nvPr>
        </p:nvSpPr>
        <p:spPr/>
        <p:txBody>
          <a:bodyPr>
            <a:normAutofit/>
          </a:bodyPr>
          <a:lstStyle/>
          <a:p>
            <a:r>
              <a:rPr lang="en-US" dirty="0" smtClean="0"/>
              <a:t>First</a:t>
            </a:r>
            <a:r>
              <a:rPr lang="en-US" dirty="0"/>
              <a:t>, if recidivism is not lowered by the proposed intervention, the other aims of the study may not matter as much. </a:t>
            </a:r>
            <a:endParaRPr lang="en-US" dirty="0" smtClean="0"/>
          </a:p>
          <a:p>
            <a:r>
              <a:rPr lang="en-US" dirty="0" smtClean="0"/>
              <a:t>For </a:t>
            </a:r>
            <a:r>
              <a:rPr lang="en-US" dirty="0"/>
              <a:t>example, does it matter if a working alliance is formed or even if social and psychological well-being is improved if the offender ultimately recidivates? </a:t>
            </a:r>
            <a:endParaRPr lang="en-US" dirty="0" smtClean="0"/>
          </a:p>
          <a:p>
            <a:r>
              <a:rPr lang="en-US" dirty="0" smtClean="0"/>
              <a:t>The </a:t>
            </a:r>
            <a:r>
              <a:rPr lang="en-US" dirty="0"/>
              <a:t>author of this study suggests that this can provide pertinent information regarding the re-entry process</a:t>
            </a:r>
            <a:r>
              <a:rPr lang="en-US" dirty="0" smtClean="0"/>
              <a:t>.. </a:t>
            </a:r>
            <a:endParaRPr lang="en-US" dirty="0"/>
          </a:p>
          <a:p>
            <a:r>
              <a:rPr lang="en-US" dirty="0"/>
              <a:t>One other potential limitation is dealing with attrition as this population tends to recidivate at high rates upon release, especially within the first year. </a:t>
            </a:r>
          </a:p>
        </p:txBody>
      </p:sp>
    </p:spTree>
    <p:extLst>
      <p:ext uri="{BB962C8B-B14F-4D97-AF65-F5344CB8AC3E}">
        <p14:creationId xmlns:p14="http://schemas.microsoft.com/office/powerpoint/2010/main" val="506000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0833" y="1342767"/>
            <a:ext cx="10689066" cy="3777622"/>
          </a:xfrm>
        </p:spPr>
        <p:txBody>
          <a:bodyPr>
            <a:normAutofit/>
          </a:bodyPr>
          <a:lstStyle/>
          <a:p>
            <a:pPr marL="0" indent="0" algn="ctr">
              <a:buNone/>
            </a:pPr>
            <a:r>
              <a:rPr lang="en-US" sz="6000" dirty="0" smtClean="0">
                <a:solidFill>
                  <a:prstClr val="black">
                    <a:lumMod val="85000"/>
                    <a:lumOff val="15000"/>
                  </a:prstClr>
                </a:solidFill>
                <a:ea typeface="+mj-ea"/>
                <a:cs typeface="+mj-cs"/>
              </a:rPr>
              <a:t>Questions?</a:t>
            </a:r>
          </a:p>
          <a:p>
            <a:pPr marL="0" indent="0" algn="ctr">
              <a:buNone/>
            </a:pPr>
            <a:r>
              <a:rPr lang="en-US" sz="6000" dirty="0" smtClean="0">
                <a:solidFill>
                  <a:prstClr val="black">
                    <a:lumMod val="85000"/>
                    <a:lumOff val="15000"/>
                  </a:prstClr>
                </a:solidFill>
                <a:ea typeface="+mj-ea"/>
                <a:cs typeface="+mj-cs"/>
              </a:rPr>
              <a:t>Answers?</a:t>
            </a:r>
          </a:p>
          <a:p>
            <a:pPr marL="0" indent="0" algn="ctr">
              <a:buNone/>
            </a:pPr>
            <a:r>
              <a:rPr lang="en-US" sz="6000" dirty="0" smtClean="0">
                <a:solidFill>
                  <a:prstClr val="black">
                    <a:lumMod val="85000"/>
                    <a:lumOff val="15000"/>
                  </a:prstClr>
                </a:solidFill>
                <a:ea typeface="+mj-ea"/>
                <a:cs typeface="+mj-cs"/>
              </a:rPr>
              <a:t> Suggestions?  </a:t>
            </a:r>
            <a:endParaRPr lang="en-US" sz="6000" dirty="0"/>
          </a:p>
        </p:txBody>
      </p:sp>
    </p:spTree>
    <p:extLst>
      <p:ext uri="{BB962C8B-B14F-4D97-AF65-F5344CB8AC3E}">
        <p14:creationId xmlns:p14="http://schemas.microsoft.com/office/powerpoint/2010/main" val="3641432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0" y="233365"/>
            <a:ext cx="9144000" cy="985837"/>
          </a:xfrm>
        </p:spPr>
        <p:txBody>
          <a:bodyPr>
            <a:normAutofit/>
          </a:bodyPr>
          <a:lstStyle/>
          <a:p>
            <a:r>
              <a:rPr lang="en-US" sz="3600" dirty="0" smtClean="0"/>
              <a:t>Background. “MASS Incarceration”  </a:t>
            </a:r>
            <a:endParaRPr lang="en-US" sz="3600" dirty="0"/>
          </a:p>
        </p:txBody>
      </p:sp>
      <p:sp>
        <p:nvSpPr>
          <p:cNvPr id="3" name="Subtitle 2"/>
          <p:cNvSpPr>
            <a:spLocks noGrp="1"/>
          </p:cNvSpPr>
          <p:nvPr>
            <p:ph type="subTitle" idx="1"/>
          </p:nvPr>
        </p:nvSpPr>
        <p:spPr>
          <a:xfrm>
            <a:off x="1651000" y="1866903"/>
            <a:ext cx="9144000" cy="4264269"/>
          </a:xfrm>
        </p:spPr>
        <p:txBody>
          <a:bodyPr>
            <a:normAutofit/>
          </a:bodyPr>
          <a:lstStyle/>
          <a:p>
            <a:pPr lvl="0">
              <a:buClr>
                <a:srgbClr val="1CADE4"/>
              </a:buClr>
            </a:pPr>
            <a:endParaRPr lang="en-US" sz="2400" dirty="0">
              <a:solidFill>
                <a:srgbClr val="000000"/>
              </a:solidFill>
              <a:latin typeface="Calibri" panose="020F050202020403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946" y="1364006"/>
            <a:ext cx="9242854" cy="501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8460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Disproportionality </a:t>
            </a:r>
            <a:endParaRPr lang="en-US" dirty="0"/>
          </a:p>
        </p:txBody>
      </p:sp>
      <p:sp>
        <p:nvSpPr>
          <p:cNvPr id="3" name="Content Placeholder 2"/>
          <p:cNvSpPr>
            <a:spLocks noGrp="1"/>
          </p:cNvSpPr>
          <p:nvPr>
            <p:ph idx="1"/>
          </p:nvPr>
        </p:nvSpPr>
        <p:spPr/>
        <p:txBody>
          <a:bodyPr>
            <a:normAutofit/>
          </a:bodyPr>
          <a:lstStyle/>
          <a:p>
            <a:r>
              <a:rPr lang="en-US" sz="3200" dirty="0" smtClean="0">
                <a:latin typeface="+mj-lt"/>
                <a:ea typeface="Calibri"/>
              </a:rPr>
              <a:t>Minority Populations</a:t>
            </a:r>
          </a:p>
          <a:p>
            <a:r>
              <a:rPr lang="en-US" sz="3200" dirty="0" smtClean="0">
                <a:latin typeface="+mj-lt"/>
                <a:ea typeface="Calibri"/>
              </a:rPr>
              <a:t>Impoverished Populations</a:t>
            </a:r>
          </a:p>
          <a:p>
            <a:r>
              <a:rPr lang="en-US" sz="3200" dirty="0" smtClean="0">
                <a:latin typeface="+mj-lt"/>
                <a:ea typeface="Calibri"/>
              </a:rPr>
              <a:t>Less Education</a:t>
            </a:r>
          </a:p>
          <a:p>
            <a:r>
              <a:rPr lang="en-US" sz="3200" dirty="0" smtClean="0">
                <a:latin typeface="+mj-lt"/>
                <a:ea typeface="Calibri"/>
              </a:rPr>
              <a:t>Mental Health and Substance Abuse Issues</a:t>
            </a:r>
            <a:endParaRPr lang="en-US" sz="3200" dirty="0">
              <a:latin typeface="+mj-lt"/>
            </a:endParaRPr>
          </a:p>
        </p:txBody>
      </p:sp>
    </p:spTree>
    <p:extLst>
      <p:ext uri="{BB962C8B-B14F-4D97-AF65-F5344CB8AC3E}">
        <p14:creationId xmlns:p14="http://schemas.microsoft.com/office/powerpoint/2010/main" val="903311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Recidivism </a:t>
            </a:r>
            <a:endParaRPr lang="en-US" dirty="0"/>
          </a:p>
        </p:txBody>
      </p:sp>
      <p:sp>
        <p:nvSpPr>
          <p:cNvPr id="3" name="Content Placeholder 2"/>
          <p:cNvSpPr>
            <a:spLocks noGrp="1"/>
          </p:cNvSpPr>
          <p:nvPr>
            <p:ph idx="1"/>
          </p:nvPr>
        </p:nvSpPr>
        <p:spPr/>
        <p:txBody>
          <a:bodyPr>
            <a:normAutofit/>
          </a:bodyPr>
          <a:lstStyle/>
          <a:p>
            <a:r>
              <a:rPr lang="en-US" sz="3200" dirty="0">
                <a:latin typeface="+mj-lt"/>
                <a:ea typeface="Times New Roman"/>
              </a:rPr>
              <a:t>68% of incarcerated individuals are rearrested within 3 years following release from prison. (</a:t>
            </a:r>
            <a:r>
              <a:rPr lang="en-US" sz="3200" dirty="0" err="1">
                <a:latin typeface="+mj-lt"/>
                <a:ea typeface="Times New Roman"/>
              </a:rPr>
              <a:t>Alper</a:t>
            </a:r>
            <a:r>
              <a:rPr lang="en-US" sz="3200" dirty="0">
                <a:latin typeface="+mj-lt"/>
                <a:ea typeface="Times New Roman"/>
              </a:rPr>
              <a:t>, </a:t>
            </a:r>
            <a:r>
              <a:rPr lang="en-US" sz="3200" dirty="0" err="1">
                <a:latin typeface="+mj-lt"/>
                <a:ea typeface="Times New Roman"/>
              </a:rPr>
              <a:t>Durose</a:t>
            </a:r>
            <a:r>
              <a:rPr lang="en-US" sz="3200" dirty="0">
                <a:latin typeface="+mj-lt"/>
                <a:ea typeface="Times New Roman"/>
              </a:rPr>
              <a:t> &amp; </a:t>
            </a:r>
            <a:r>
              <a:rPr lang="en-US" sz="3200" dirty="0" err="1">
                <a:latin typeface="+mj-lt"/>
                <a:ea typeface="Times New Roman"/>
              </a:rPr>
              <a:t>Markman</a:t>
            </a:r>
            <a:r>
              <a:rPr lang="en-US" sz="3200" dirty="0">
                <a:latin typeface="+mj-lt"/>
                <a:ea typeface="Times New Roman"/>
              </a:rPr>
              <a:t>, </a:t>
            </a:r>
            <a:r>
              <a:rPr lang="en-US" sz="3200" dirty="0" smtClean="0">
                <a:latin typeface="+mj-lt"/>
                <a:ea typeface="Times New Roman"/>
              </a:rPr>
              <a:t>2018).</a:t>
            </a:r>
            <a:endParaRPr lang="en-US" sz="3200" dirty="0">
              <a:latin typeface="+mj-lt"/>
            </a:endParaRPr>
          </a:p>
        </p:txBody>
      </p:sp>
    </p:spTree>
    <p:extLst>
      <p:ext uri="{BB962C8B-B14F-4D97-AF65-F5344CB8AC3E}">
        <p14:creationId xmlns:p14="http://schemas.microsoft.com/office/powerpoint/2010/main" val="501592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Reform Oriented Era </a:t>
            </a:r>
            <a:endParaRPr lang="en-US" dirty="0"/>
          </a:p>
        </p:txBody>
      </p:sp>
      <p:sp>
        <p:nvSpPr>
          <p:cNvPr id="3" name="Content Placeholder 2"/>
          <p:cNvSpPr>
            <a:spLocks noGrp="1"/>
          </p:cNvSpPr>
          <p:nvPr>
            <p:ph idx="1"/>
          </p:nvPr>
        </p:nvSpPr>
        <p:spPr/>
        <p:txBody>
          <a:bodyPr>
            <a:normAutofit/>
          </a:bodyPr>
          <a:lstStyle/>
          <a:p>
            <a:r>
              <a:rPr lang="en-US" sz="2800" dirty="0" err="1" smtClean="0"/>
              <a:t>Pettus</a:t>
            </a:r>
            <a:r>
              <a:rPr lang="en-US" sz="2800" dirty="0" smtClean="0"/>
              <a:t>-Davis and Epperson</a:t>
            </a:r>
          </a:p>
          <a:p>
            <a:r>
              <a:rPr lang="en-US" sz="2800" dirty="0" smtClean="0"/>
              <a:t>Smart on Crime </a:t>
            </a:r>
          </a:p>
          <a:p>
            <a:r>
              <a:rPr lang="en-US" sz="2800" dirty="0" smtClean="0"/>
              <a:t>Several States have reduced their incarcerated Populations by more than 10%</a:t>
            </a:r>
          </a:p>
          <a:p>
            <a:r>
              <a:rPr lang="en-US" sz="2800" dirty="0" smtClean="0"/>
              <a:t>Missouri is going the other direction </a:t>
            </a:r>
            <a:endParaRPr lang="en-US" sz="2800" dirty="0"/>
          </a:p>
        </p:txBody>
      </p:sp>
    </p:spTree>
    <p:extLst>
      <p:ext uri="{BB962C8B-B14F-4D97-AF65-F5344CB8AC3E}">
        <p14:creationId xmlns:p14="http://schemas.microsoft.com/office/powerpoint/2010/main" val="1261285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What we know about improving outcomes</a:t>
            </a:r>
          </a:p>
          <a:p>
            <a:pPr lvl="1"/>
            <a:r>
              <a:rPr lang="en-US" sz="2600" dirty="0" smtClean="0"/>
              <a:t>Education</a:t>
            </a:r>
          </a:p>
          <a:p>
            <a:pPr lvl="1"/>
            <a:r>
              <a:rPr lang="en-US" sz="2600" dirty="0" smtClean="0"/>
              <a:t>Cognitive Skills</a:t>
            </a:r>
          </a:p>
          <a:p>
            <a:pPr lvl="1"/>
            <a:r>
              <a:rPr lang="en-US" sz="2600" dirty="0" smtClean="0"/>
              <a:t>Coping Skills</a:t>
            </a:r>
          </a:p>
          <a:p>
            <a:pPr lvl="1"/>
            <a:r>
              <a:rPr lang="en-US" sz="2600" dirty="0" smtClean="0"/>
              <a:t>Employment </a:t>
            </a:r>
          </a:p>
          <a:p>
            <a:pPr lvl="1"/>
            <a:r>
              <a:rPr lang="en-US" sz="2600" dirty="0" smtClean="0"/>
              <a:t>Substance Abuse and Mental Health </a:t>
            </a:r>
            <a:r>
              <a:rPr lang="en-US" sz="2600" dirty="0" err="1" smtClean="0"/>
              <a:t>Txment</a:t>
            </a:r>
            <a:r>
              <a:rPr lang="en-US" sz="2600" dirty="0" smtClean="0"/>
              <a:t> </a:t>
            </a:r>
          </a:p>
        </p:txBody>
      </p:sp>
    </p:spTree>
    <p:extLst>
      <p:ext uri="{BB962C8B-B14F-4D97-AF65-F5344CB8AC3E}">
        <p14:creationId xmlns:p14="http://schemas.microsoft.com/office/powerpoint/2010/main" val="392274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Uptake of Intervention</a:t>
            </a:r>
            <a:endParaRPr lang="en-US" dirty="0"/>
          </a:p>
        </p:txBody>
      </p:sp>
      <p:sp>
        <p:nvSpPr>
          <p:cNvPr id="3" name="Content Placeholder 2"/>
          <p:cNvSpPr>
            <a:spLocks noGrp="1"/>
          </p:cNvSpPr>
          <p:nvPr>
            <p:ph idx="1"/>
          </p:nvPr>
        </p:nvSpPr>
        <p:spPr/>
        <p:txBody>
          <a:bodyPr>
            <a:normAutofit/>
          </a:bodyPr>
          <a:lstStyle/>
          <a:p>
            <a:r>
              <a:rPr lang="en-US" sz="3200" dirty="0" smtClean="0"/>
              <a:t>Target ways for treatment components to be absorbed by the inmate population </a:t>
            </a:r>
          </a:p>
          <a:p>
            <a:endParaRPr lang="en-US" sz="3200" dirty="0"/>
          </a:p>
          <a:p>
            <a:pPr marL="0" indent="0">
              <a:buNone/>
            </a:pPr>
            <a:endParaRPr lang="en-US" sz="3200" dirty="0"/>
          </a:p>
        </p:txBody>
      </p:sp>
    </p:spTree>
    <p:extLst>
      <p:ext uri="{BB962C8B-B14F-4D97-AF65-F5344CB8AC3E}">
        <p14:creationId xmlns:p14="http://schemas.microsoft.com/office/powerpoint/2010/main" val="3546500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2589" y="624110"/>
            <a:ext cx="8911687" cy="1280890"/>
          </a:xfrm>
        </p:spPr>
        <p:txBody>
          <a:bodyPr/>
          <a:lstStyle/>
          <a:p>
            <a:r>
              <a:rPr lang="en-US" dirty="0" smtClean="0"/>
              <a:t>Peer Mentoring: Innovation!</a:t>
            </a:r>
            <a:endParaRPr lang="en-US" dirty="0"/>
          </a:p>
        </p:txBody>
      </p:sp>
      <p:sp>
        <p:nvSpPr>
          <p:cNvPr id="3" name="Content Placeholder 2"/>
          <p:cNvSpPr>
            <a:spLocks noGrp="1"/>
          </p:cNvSpPr>
          <p:nvPr>
            <p:ph idx="1"/>
          </p:nvPr>
        </p:nvSpPr>
        <p:spPr>
          <a:xfrm>
            <a:off x="1676402" y="1688123"/>
            <a:ext cx="9828212" cy="4223099"/>
          </a:xfrm>
        </p:spPr>
        <p:txBody>
          <a:bodyPr>
            <a:normAutofit/>
          </a:bodyPr>
          <a:lstStyle/>
          <a:p>
            <a:endParaRPr lang="en-US" sz="2400" dirty="0" smtClean="0"/>
          </a:p>
          <a:p>
            <a:endParaRPr lang="en-US" sz="2400" dirty="0" smtClean="0"/>
          </a:p>
          <a:p>
            <a:pPr marL="914400" lvl="2" indent="0">
              <a:buNone/>
            </a:pPr>
            <a:r>
              <a:rPr lang="en-US" sz="9200" dirty="0" smtClean="0"/>
              <a:t>		Story Time </a:t>
            </a:r>
            <a:endParaRPr lang="en-US" sz="9200" dirty="0"/>
          </a:p>
        </p:txBody>
      </p:sp>
    </p:spTree>
    <p:extLst>
      <p:ext uri="{BB962C8B-B14F-4D97-AF65-F5344CB8AC3E}">
        <p14:creationId xmlns:p14="http://schemas.microsoft.com/office/powerpoint/2010/main" val="859897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5811</TotalTime>
  <Words>1294</Words>
  <Application>Microsoft Office PowerPoint</Application>
  <PresentationFormat>Custom</PresentationFormat>
  <Paragraphs>124</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Wisp</vt:lpstr>
      <vt:lpstr>The Influence of Peer Mentoring on Working Alliances and the Psychological/Social Well-being of Incarcerated Adults   Jacob Eikenberry, MSW   </vt:lpstr>
      <vt:lpstr>Aims </vt:lpstr>
      <vt:lpstr>Background. “MASS Incarceration”  </vt:lpstr>
      <vt:lpstr>Disproportionality </vt:lpstr>
      <vt:lpstr>Recidivism </vt:lpstr>
      <vt:lpstr>Reform Oriented Era </vt:lpstr>
      <vt:lpstr>PowerPoint Presentation</vt:lpstr>
      <vt:lpstr>Uptake of Intervention</vt:lpstr>
      <vt:lpstr>Peer Mentoring: Innovation!</vt:lpstr>
      <vt:lpstr>Peer Mentoring </vt:lpstr>
      <vt:lpstr>Conceptual Model </vt:lpstr>
      <vt:lpstr>Conceptual Model Part II </vt:lpstr>
      <vt:lpstr>Approach: Participants  </vt:lpstr>
      <vt:lpstr>Training </vt:lpstr>
      <vt:lpstr>Mentoring </vt:lpstr>
      <vt:lpstr>Methodology </vt:lpstr>
      <vt:lpstr>Materials </vt:lpstr>
      <vt:lpstr>Materials Cont. </vt:lpstr>
      <vt:lpstr>Materials Cont. </vt:lpstr>
      <vt:lpstr>Compensation </vt:lpstr>
      <vt:lpstr>Limitations </vt:lpstr>
      <vt:lpstr>PowerPoint Presentation</vt:lpstr>
    </vt:vector>
  </TitlesOfParts>
  <Company>Saint Louis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Eikenberry</dc:creator>
  <cp:lastModifiedBy>Jacob Eikenberry</cp:lastModifiedBy>
  <cp:revision>113</cp:revision>
  <dcterms:created xsi:type="dcterms:W3CDTF">2018-09-24T22:00:50Z</dcterms:created>
  <dcterms:modified xsi:type="dcterms:W3CDTF">2019-08-01T15:53:03Z</dcterms:modified>
</cp:coreProperties>
</file>