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2" r:id="rId16"/>
    <p:sldId id="270"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81" d="100"/>
          <a:sy n="81" d="100"/>
        </p:scale>
        <p:origin x="-28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Saad\Documents\Academia\SLU\Spring%202018\EPI%205960%20-%20Capstone\Project\Poster%20Resul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US" sz="2000" b="1"/>
              <a:t>AGE</a:t>
            </a:r>
          </a:p>
        </c:rich>
      </c:tx>
      <c:layout>
        <c:manualLayout>
          <c:xMode val="edge"/>
          <c:yMode val="edge"/>
          <c:x val="0.12516582318944833"/>
          <c:y val="3.4274333379865067E-2"/>
        </c:manualLayout>
      </c:layout>
      <c:overlay val="0"/>
      <c:spPr>
        <a:noFill/>
        <a:ln>
          <a:noFill/>
        </a:ln>
        <a:effectLst/>
      </c:spPr>
    </c:title>
    <c:autoTitleDeleted val="0"/>
    <c:plotArea>
      <c:layout>
        <c:manualLayout>
          <c:layoutTarget val="inner"/>
          <c:xMode val="edge"/>
          <c:yMode val="edge"/>
          <c:x val="3.3371251228429918E-2"/>
          <c:y val="2.6308943089430895E-2"/>
          <c:w val="0.93325749754314014"/>
          <c:h val="0.73564790986492534"/>
        </c:manualLayout>
      </c:layout>
      <c:barChart>
        <c:barDir val="col"/>
        <c:grouping val="stacked"/>
        <c:varyColors val="0"/>
        <c:ser>
          <c:idx val="1"/>
          <c:order val="0"/>
          <c:spPr>
            <a:solidFill>
              <a:schemeClr val="tx2"/>
            </a:solidFill>
          </c:spPr>
          <c:invertIfNegative val="0"/>
          <c:dPt>
            <c:idx val="4"/>
            <c:invertIfNegative val="0"/>
            <c:bubble3D val="0"/>
            <c:spPr>
              <a:solidFill>
                <a:schemeClr val="accent2">
                  <a:lumMod val="75000"/>
                </a:schemeClr>
              </a:solidFill>
            </c:spPr>
            <c:extLst xmlns:c16r2="http://schemas.microsoft.com/office/drawing/2015/06/chart">
              <c:ext xmlns:c16="http://schemas.microsoft.com/office/drawing/2014/chart" uri="{C3380CC4-5D6E-409C-BE32-E72D297353CC}">
                <c16:uniqueId val="{00000001-3B16-4BE7-A51B-E4CF21B762BB}"/>
              </c:ext>
            </c:extLst>
          </c:dPt>
          <c:dPt>
            <c:idx val="5"/>
            <c:invertIfNegative val="0"/>
            <c:bubble3D val="0"/>
            <c:spPr>
              <a:solidFill>
                <a:schemeClr val="accent2">
                  <a:lumMod val="75000"/>
                </a:schemeClr>
              </a:solidFill>
            </c:spPr>
            <c:extLst xmlns:c16r2="http://schemas.microsoft.com/office/drawing/2015/06/chart">
              <c:ext xmlns:c16="http://schemas.microsoft.com/office/drawing/2014/chart" uri="{C3380CC4-5D6E-409C-BE32-E72D297353CC}">
                <c16:uniqueId val="{00000003-3B16-4BE7-A51B-E4CF21B762BB}"/>
              </c:ext>
            </c:extLst>
          </c:dPt>
          <c:dPt>
            <c:idx val="6"/>
            <c:invertIfNegative val="0"/>
            <c:bubble3D val="0"/>
            <c:spPr>
              <a:solidFill>
                <a:schemeClr val="accent2">
                  <a:lumMod val="75000"/>
                </a:schemeClr>
              </a:solidFill>
            </c:spPr>
            <c:extLst xmlns:c16r2="http://schemas.microsoft.com/office/drawing/2015/06/chart">
              <c:ext xmlns:c16="http://schemas.microsoft.com/office/drawing/2014/chart" uri="{C3380CC4-5D6E-409C-BE32-E72D297353CC}">
                <c16:uniqueId val="{00000005-3B16-4BE7-A51B-E4CF21B762BB}"/>
              </c:ext>
            </c:extLst>
          </c:dPt>
          <c:dPt>
            <c:idx val="7"/>
            <c:invertIfNegative val="0"/>
            <c:bubble3D val="0"/>
            <c:spPr>
              <a:solidFill>
                <a:schemeClr val="accent2">
                  <a:lumMod val="75000"/>
                </a:schemeClr>
              </a:solidFill>
            </c:spPr>
            <c:extLst xmlns:c16r2="http://schemas.microsoft.com/office/drawing/2015/06/chart">
              <c:ext xmlns:c16="http://schemas.microsoft.com/office/drawing/2014/chart" uri="{C3380CC4-5D6E-409C-BE32-E72D297353CC}">
                <c16:uniqueId val="{00000007-3B16-4BE7-A51B-E4CF21B762BB}"/>
              </c:ext>
            </c:extLst>
          </c:dPt>
          <c:dPt>
            <c:idx val="8"/>
            <c:invertIfNegative val="0"/>
            <c:bubble3D val="0"/>
            <c:spPr>
              <a:solidFill>
                <a:schemeClr val="accent3">
                  <a:lumMod val="50000"/>
                </a:schemeClr>
              </a:solidFill>
            </c:spPr>
            <c:extLst xmlns:c16r2="http://schemas.microsoft.com/office/drawing/2015/06/chart">
              <c:ext xmlns:c16="http://schemas.microsoft.com/office/drawing/2014/chart" uri="{C3380CC4-5D6E-409C-BE32-E72D297353CC}">
                <c16:uniqueId val="{00000009-3B16-4BE7-A51B-E4CF21B762BB}"/>
              </c:ext>
            </c:extLst>
          </c:dPt>
          <c:dPt>
            <c:idx val="9"/>
            <c:invertIfNegative val="0"/>
            <c:bubble3D val="0"/>
            <c:spPr>
              <a:solidFill>
                <a:schemeClr val="accent3">
                  <a:lumMod val="50000"/>
                </a:schemeClr>
              </a:solidFill>
            </c:spPr>
            <c:extLst xmlns:c16r2="http://schemas.microsoft.com/office/drawing/2015/06/chart">
              <c:ext xmlns:c16="http://schemas.microsoft.com/office/drawing/2014/chart" uri="{C3380CC4-5D6E-409C-BE32-E72D297353CC}">
                <c16:uniqueId val="{0000000B-3B16-4BE7-A51B-E4CF21B762BB}"/>
              </c:ext>
            </c:extLst>
          </c:dPt>
          <c:dPt>
            <c:idx val="10"/>
            <c:invertIfNegative val="0"/>
            <c:bubble3D val="0"/>
            <c:spPr>
              <a:solidFill>
                <a:schemeClr val="accent3">
                  <a:lumMod val="50000"/>
                </a:schemeClr>
              </a:solidFill>
            </c:spPr>
            <c:extLst xmlns:c16r2="http://schemas.microsoft.com/office/drawing/2015/06/chart">
              <c:ext xmlns:c16="http://schemas.microsoft.com/office/drawing/2014/chart" uri="{C3380CC4-5D6E-409C-BE32-E72D297353CC}">
                <c16:uniqueId val="{0000000D-3B16-4BE7-A51B-E4CF21B762BB}"/>
              </c:ext>
            </c:extLst>
          </c:dPt>
          <c:dPt>
            <c:idx val="11"/>
            <c:invertIfNegative val="0"/>
            <c:bubble3D val="0"/>
            <c:spPr>
              <a:solidFill>
                <a:schemeClr val="accent3">
                  <a:lumMod val="50000"/>
                </a:schemeClr>
              </a:solidFill>
            </c:spPr>
            <c:extLst xmlns:c16r2="http://schemas.microsoft.com/office/drawing/2015/06/chart">
              <c:ext xmlns:c16="http://schemas.microsoft.com/office/drawing/2014/chart" uri="{C3380CC4-5D6E-409C-BE32-E72D297353CC}">
                <c16:uniqueId val="{0000000F-3B16-4BE7-A51B-E4CF21B762BB}"/>
              </c:ext>
            </c:extLst>
          </c:dPt>
          <c:dPt>
            <c:idx val="12"/>
            <c:invertIfNegative val="0"/>
            <c:bubble3D val="0"/>
            <c:spPr>
              <a:solidFill>
                <a:schemeClr val="accent4">
                  <a:lumMod val="75000"/>
                </a:schemeClr>
              </a:solidFill>
            </c:spPr>
            <c:extLst xmlns:c16r2="http://schemas.microsoft.com/office/drawing/2015/06/chart">
              <c:ext xmlns:c16="http://schemas.microsoft.com/office/drawing/2014/chart" uri="{C3380CC4-5D6E-409C-BE32-E72D297353CC}">
                <c16:uniqueId val="{00000011-3B16-4BE7-A51B-E4CF21B762BB}"/>
              </c:ext>
            </c:extLst>
          </c:dPt>
          <c:dPt>
            <c:idx val="13"/>
            <c:invertIfNegative val="0"/>
            <c:bubble3D val="0"/>
            <c:spPr>
              <a:solidFill>
                <a:schemeClr val="accent4">
                  <a:lumMod val="75000"/>
                </a:schemeClr>
              </a:solidFill>
            </c:spPr>
            <c:extLst xmlns:c16r2="http://schemas.microsoft.com/office/drawing/2015/06/chart">
              <c:ext xmlns:c16="http://schemas.microsoft.com/office/drawing/2014/chart" uri="{C3380CC4-5D6E-409C-BE32-E72D297353CC}">
                <c16:uniqueId val="{00000013-3B16-4BE7-A51B-E4CF21B762BB}"/>
              </c:ext>
            </c:extLst>
          </c:dPt>
          <c:dPt>
            <c:idx val="14"/>
            <c:invertIfNegative val="0"/>
            <c:bubble3D val="0"/>
            <c:spPr>
              <a:solidFill>
                <a:schemeClr val="accent5">
                  <a:lumMod val="75000"/>
                </a:schemeClr>
              </a:solidFill>
            </c:spPr>
            <c:extLst xmlns:c16r2="http://schemas.microsoft.com/office/drawing/2015/06/chart">
              <c:ext xmlns:c16="http://schemas.microsoft.com/office/drawing/2014/chart" uri="{C3380CC4-5D6E-409C-BE32-E72D297353CC}">
                <c16:uniqueId val="{00000015-3B16-4BE7-A51B-E4CF21B762BB}"/>
              </c:ext>
            </c:extLst>
          </c:dPt>
          <c:dPt>
            <c:idx val="15"/>
            <c:invertIfNegative val="0"/>
            <c:bubble3D val="0"/>
            <c:spPr>
              <a:solidFill>
                <a:schemeClr val="accent5">
                  <a:lumMod val="75000"/>
                </a:schemeClr>
              </a:solidFill>
            </c:spPr>
            <c:extLst xmlns:c16r2="http://schemas.microsoft.com/office/drawing/2015/06/chart">
              <c:ext xmlns:c16="http://schemas.microsoft.com/office/drawing/2014/chart" uri="{C3380CC4-5D6E-409C-BE32-E72D297353CC}">
                <c16:uniqueId val="{00000017-3B16-4BE7-A51B-E4CF21B762BB}"/>
              </c:ext>
            </c:extLst>
          </c:dPt>
          <c:cat>
            <c:strRef>
              <c:f>Sheet2!$A$94:$A$109</c:f>
              <c:strCache>
                <c:ptCount val="16"/>
                <c:pt idx="0">
                  <c:v>&lt; 25 years</c:v>
                </c:pt>
                <c:pt idx="1">
                  <c:v>25 to 39 years</c:v>
                </c:pt>
                <c:pt idx="2">
                  <c:v>40 to 54 years</c:v>
                </c:pt>
                <c:pt idx="3">
                  <c:v>≥ 55 years</c:v>
                </c:pt>
                <c:pt idx="4">
                  <c:v>High school or less</c:v>
                </c:pt>
                <c:pt idx="5">
                  <c:v>Some college</c:v>
                </c:pt>
                <c:pt idx="6">
                  <c:v>Associate's/Bachelor's degree</c:v>
                </c:pt>
                <c:pt idx="7">
                  <c:v>Graduate/Professional degree</c:v>
                </c:pt>
                <c:pt idx="8">
                  <c:v>&lt; $25,000</c:v>
                </c:pt>
                <c:pt idx="9">
                  <c:v>$25,000 to $49,999</c:v>
                </c:pt>
                <c:pt idx="10">
                  <c:v>$50,000 to $74,999</c:v>
                </c:pt>
                <c:pt idx="11">
                  <c:v>≥ $75,000</c:v>
                </c:pt>
                <c:pt idx="12">
                  <c:v>Yes</c:v>
                </c:pt>
                <c:pt idx="13">
                  <c:v>No</c:v>
                </c:pt>
                <c:pt idx="14">
                  <c:v>Yes</c:v>
                </c:pt>
                <c:pt idx="15">
                  <c:v>No</c:v>
                </c:pt>
              </c:strCache>
            </c:strRef>
          </c:cat>
          <c:val>
            <c:numRef>
              <c:f>Sheet2!$B$94:$B$109</c:f>
              <c:numCache>
                <c:formatCode>General</c:formatCode>
                <c:ptCount val="16"/>
                <c:pt idx="0">
                  <c:v>7.03</c:v>
                </c:pt>
                <c:pt idx="1">
                  <c:v>6.34</c:v>
                </c:pt>
                <c:pt idx="2">
                  <c:v>6.69</c:v>
                </c:pt>
                <c:pt idx="3">
                  <c:v>5.71</c:v>
                </c:pt>
                <c:pt idx="4">
                  <c:v>9.09</c:v>
                </c:pt>
                <c:pt idx="5">
                  <c:v>6.67</c:v>
                </c:pt>
                <c:pt idx="6">
                  <c:v>5.95</c:v>
                </c:pt>
                <c:pt idx="7">
                  <c:v>5.43</c:v>
                </c:pt>
                <c:pt idx="8">
                  <c:v>7.4</c:v>
                </c:pt>
                <c:pt idx="9">
                  <c:v>6.67</c:v>
                </c:pt>
                <c:pt idx="10">
                  <c:v>5.83</c:v>
                </c:pt>
                <c:pt idx="11">
                  <c:v>5.24</c:v>
                </c:pt>
                <c:pt idx="12">
                  <c:v>6.02</c:v>
                </c:pt>
                <c:pt idx="13">
                  <c:v>7.81</c:v>
                </c:pt>
                <c:pt idx="14">
                  <c:v>7.61</c:v>
                </c:pt>
                <c:pt idx="15">
                  <c:v>5.74</c:v>
                </c:pt>
              </c:numCache>
            </c:numRef>
          </c:val>
          <c:extLst xmlns:c16r2="http://schemas.microsoft.com/office/drawing/2015/06/chart">
            <c:ext xmlns:c16="http://schemas.microsoft.com/office/drawing/2014/chart" uri="{C3380CC4-5D6E-409C-BE32-E72D297353CC}">
              <c16:uniqueId val="{00000018-3B16-4BE7-A51B-E4CF21B762BB}"/>
            </c:ext>
          </c:extLst>
        </c:ser>
        <c:ser>
          <c:idx val="0"/>
          <c:order val="1"/>
          <c:spPr>
            <a:solidFill>
              <a:schemeClr val="tx2"/>
            </a:solidFill>
            <a:ln>
              <a:noFill/>
            </a:ln>
            <a:effectLst/>
          </c:spPr>
          <c:invertIfNegative val="0"/>
          <c:dPt>
            <c:idx val="4"/>
            <c:invertIfNegative val="0"/>
            <c:bubble3D val="0"/>
            <c:spPr>
              <a:solidFill>
                <a:schemeClr val="accent2">
                  <a:lumMod val="75000"/>
                </a:schemeClr>
              </a:solidFill>
              <a:ln>
                <a:noFill/>
              </a:ln>
              <a:effectLst/>
            </c:spPr>
            <c:extLst xmlns:c16r2="http://schemas.microsoft.com/office/drawing/2015/06/chart">
              <c:ext xmlns:c16="http://schemas.microsoft.com/office/drawing/2014/chart" uri="{C3380CC4-5D6E-409C-BE32-E72D297353CC}">
                <c16:uniqueId val="{0000001A-3B16-4BE7-A51B-E4CF21B762BB}"/>
              </c:ext>
            </c:extLst>
          </c:dPt>
          <c:dPt>
            <c:idx val="5"/>
            <c:invertIfNegative val="0"/>
            <c:bubble3D val="0"/>
            <c:spPr>
              <a:solidFill>
                <a:schemeClr val="accent2">
                  <a:lumMod val="75000"/>
                </a:schemeClr>
              </a:solidFill>
              <a:ln>
                <a:noFill/>
              </a:ln>
              <a:effectLst/>
            </c:spPr>
            <c:extLst xmlns:c16r2="http://schemas.microsoft.com/office/drawing/2015/06/chart">
              <c:ext xmlns:c16="http://schemas.microsoft.com/office/drawing/2014/chart" uri="{C3380CC4-5D6E-409C-BE32-E72D297353CC}">
                <c16:uniqueId val="{0000001C-3B16-4BE7-A51B-E4CF21B762BB}"/>
              </c:ext>
            </c:extLst>
          </c:dPt>
          <c:dPt>
            <c:idx val="6"/>
            <c:invertIfNegative val="0"/>
            <c:bubble3D val="0"/>
            <c:spPr>
              <a:solidFill>
                <a:schemeClr val="accent2">
                  <a:lumMod val="75000"/>
                </a:schemeClr>
              </a:solidFill>
              <a:ln>
                <a:noFill/>
              </a:ln>
              <a:effectLst/>
            </c:spPr>
            <c:extLst xmlns:c16r2="http://schemas.microsoft.com/office/drawing/2015/06/chart">
              <c:ext xmlns:c16="http://schemas.microsoft.com/office/drawing/2014/chart" uri="{C3380CC4-5D6E-409C-BE32-E72D297353CC}">
                <c16:uniqueId val="{0000001E-3B16-4BE7-A51B-E4CF21B762BB}"/>
              </c:ext>
            </c:extLst>
          </c:dPt>
          <c:dPt>
            <c:idx val="7"/>
            <c:invertIfNegative val="0"/>
            <c:bubble3D val="0"/>
            <c:spPr>
              <a:solidFill>
                <a:schemeClr val="accent2">
                  <a:lumMod val="75000"/>
                </a:schemeClr>
              </a:solidFill>
              <a:ln>
                <a:noFill/>
              </a:ln>
              <a:effectLst/>
            </c:spPr>
            <c:extLst xmlns:c16r2="http://schemas.microsoft.com/office/drawing/2015/06/chart">
              <c:ext xmlns:c16="http://schemas.microsoft.com/office/drawing/2014/chart" uri="{C3380CC4-5D6E-409C-BE32-E72D297353CC}">
                <c16:uniqueId val="{00000020-3B16-4BE7-A51B-E4CF21B762BB}"/>
              </c:ext>
            </c:extLst>
          </c:dPt>
          <c:dPt>
            <c:idx val="8"/>
            <c:invertIfNegative val="0"/>
            <c:bubble3D val="0"/>
            <c:spPr>
              <a:solidFill>
                <a:schemeClr val="accent3">
                  <a:lumMod val="50000"/>
                </a:schemeClr>
              </a:solidFill>
              <a:ln>
                <a:noFill/>
              </a:ln>
              <a:effectLst/>
            </c:spPr>
            <c:extLst xmlns:c16r2="http://schemas.microsoft.com/office/drawing/2015/06/chart">
              <c:ext xmlns:c16="http://schemas.microsoft.com/office/drawing/2014/chart" uri="{C3380CC4-5D6E-409C-BE32-E72D297353CC}">
                <c16:uniqueId val="{00000022-3B16-4BE7-A51B-E4CF21B762BB}"/>
              </c:ext>
            </c:extLst>
          </c:dPt>
          <c:dPt>
            <c:idx val="9"/>
            <c:invertIfNegative val="0"/>
            <c:bubble3D val="0"/>
            <c:spPr>
              <a:solidFill>
                <a:schemeClr val="accent3">
                  <a:lumMod val="50000"/>
                </a:schemeClr>
              </a:solidFill>
              <a:ln>
                <a:noFill/>
              </a:ln>
              <a:effectLst/>
            </c:spPr>
            <c:extLst xmlns:c16r2="http://schemas.microsoft.com/office/drawing/2015/06/chart">
              <c:ext xmlns:c16="http://schemas.microsoft.com/office/drawing/2014/chart" uri="{C3380CC4-5D6E-409C-BE32-E72D297353CC}">
                <c16:uniqueId val="{00000024-3B16-4BE7-A51B-E4CF21B762BB}"/>
              </c:ext>
            </c:extLst>
          </c:dPt>
          <c:dPt>
            <c:idx val="10"/>
            <c:invertIfNegative val="0"/>
            <c:bubble3D val="0"/>
            <c:spPr>
              <a:solidFill>
                <a:schemeClr val="accent3">
                  <a:lumMod val="50000"/>
                </a:schemeClr>
              </a:solidFill>
              <a:ln>
                <a:noFill/>
              </a:ln>
              <a:effectLst/>
            </c:spPr>
            <c:extLst xmlns:c16r2="http://schemas.microsoft.com/office/drawing/2015/06/chart">
              <c:ext xmlns:c16="http://schemas.microsoft.com/office/drawing/2014/chart" uri="{C3380CC4-5D6E-409C-BE32-E72D297353CC}">
                <c16:uniqueId val="{00000026-3B16-4BE7-A51B-E4CF21B762BB}"/>
              </c:ext>
            </c:extLst>
          </c:dPt>
          <c:dPt>
            <c:idx val="11"/>
            <c:invertIfNegative val="0"/>
            <c:bubble3D val="0"/>
            <c:spPr>
              <a:solidFill>
                <a:schemeClr val="accent3">
                  <a:lumMod val="50000"/>
                </a:schemeClr>
              </a:solidFill>
              <a:ln>
                <a:noFill/>
              </a:ln>
              <a:effectLst/>
            </c:spPr>
            <c:extLst xmlns:c16r2="http://schemas.microsoft.com/office/drawing/2015/06/chart">
              <c:ext xmlns:c16="http://schemas.microsoft.com/office/drawing/2014/chart" uri="{C3380CC4-5D6E-409C-BE32-E72D297353CC}">
                <c16:uniqueId val="{00000028-3B16-4BE7-A51B-E4CF21B762BB}"/>
              </c:ext>
            </c:extLst>
          </c:dPt>
          <c:dPt>
            <c:idx val="12"/>
            <c:invertIfNegative val="0"/>
            <c:bubble3D val="0"/>
            <c:spPr>
              <a:solidFill>
                <a:schemeClr val="accent4">
                  <a:lumMod val="75000"/>
                </a:schemeClr>
              </a:solidFill>
              <a:ln>
                <a:noFill/>
              </a:ln>
              <a:effectLst/>
            </c:spPr>
            <c:extLst xmlns:c16r2="http://schemas.microsoft.com/office/drawing/2015/06/chart">
              <c:ext xmlns:c16="http://schemas.microsoft.com/office/drawing/2014/chart" uri="{C3380CC4-5D6E-409C-BE32-E72D297353CC}">
                <c16:uniqueId val="{0000002A-3B16-4BE7-A51B-E4CF21B762BB}"/>
              </c:ext>
            </c:extLst>
          </c:dPt>
          <c:dPt>
            <c:idx val="13"/>
            <c:invertIfNegative val="0"/>
            <c:bubble3D val="0"/>
            <c:spPr>
              <a:solidFill>
                <a:schemeClr val="accent4">
                  <a:lumMod val="75000"/>
                </a:schemeClr>
              </a:solidFill>
              <a:ln>
                <a:noFill/>
              </a:ln>
              <a:effectLst/>
            </c:spPr>
            <c:extLst xmlns:c16r2="http://schemas.microsoft.com/office/drawing/2015/06/chart">
              <c:ext xmlns:c16="http://schemas.microsoft.com/office/drawing/2014/chart" uri="{C3380CC4-5D6E-409C-BE32-E72D297353CC}">
                <c16:uniqueId val="{0000002C-3B16-4BE7-A51B-E4CF21B762BB}"/>
              </c:ext>
            </c:extLst>
          </c:dPt>
          <c:dPt>
            <c:idx val="14"/>
            <c:invertIfNegative val="0"/>
            <c:bubble3D val="0"/>
            <c:spPr>
              <a:solidFill>
                <a:schemeClr val="accent5">
                  <a:lumMod val="75000"/>
                </a:schemeClr>
              </a:solidFill>
              <a:ln>
                <a:noFill/>
              </a:ln>
              <a:effectLst/>
            </c:spPr>
            <c:extLst xmlns:c16r2="http://schemas.microsoft.com/office/drawing/2015/06/chart">
              <c:ext xmlns:c16="http://schemas.microsoft.com/office/drawing/2014/chart" uri="{C3380CC4-5D6E-409C-BE32-E72D297353CC}">
                <c16:uniqueId val="{0000002E-3B16-4BE7-A51B-E4CF21B762BB}"/>
              </c:ext>
            </c:extLst>
          </c:dPt>
          <c:dPt>
            <c:idx val="15"/>
            <c:invertIfNegative val="0"/>
            <c:bubble3D val="0"/>
            <c:spPr>
              <a:solidFill>
                <a:schemeClr val="accent5">
                  <a:lumMod val="75000"/>
                </a:schemeClr>
              </a:solidFill>
              <a:ln>
                <a:noFill/>
              </a:ln>
              <a:effectLst/>
            </c:spPr>
            <c:extLst xmlns:c16r2="http://schemas.microsoft.com/office/drawing/2015/06/chart">
              <c:ext xmlns:c16="http://schemas.microsoft.com/office/drawing/2014/chart" uri="{C3380CC4-5D6E-409C-BE32-E72D297353CC}">
                <c16:uniqueId val="{00000030-3B16-4BE7-A51B-E4CF21B762BB}"/>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Sheet2!$A$94:$A$109</c:f>
              <c:strCache>
                <c:ptCount val="16"/>
                <c:pt idx="0">
                  <c:v>&lt; 25 years</c:v>
                </c:pt>
                <c:pt idx="1">
                  <c:v>25 to 39 years</c:v>
                </c:pt>
                <c:pt idx="2">
                  <c:v>40 to 54 years</c:v>
                </c:pt>
                <c:pt idx="3">
                  <c:v>≥ 55 years</c:v>
                </c:pt>
                <c:pt idx="4">
                  <c:v>High school or less</c:v>
                </c:pt>
                <c:pt idx="5">
                  <c:v>Some college</c:v>
                </c:pt>
                <c:pt idx="6">
                  <c:v>Associate's/Bachelor's degree</c:v>
                </c:pt>
                <c:pt idx="7">
                  <c:v>Graduate/Professional degree</c:v>
                </c:pt>
                <c:pt idx="8">
                  <c:v>&lt; $25,000</c:v>
                </c:pt>
                <c:pt idx="9">
                  <c:v>$25,000 to $49,999</c:v>
                </c:pt>
                <c:pt idx="10">
                  <c:v>$50,000 to $74,999</c:v>
                </c:pt>
                <c:pt idx="11">
                  <c:v>≥ $75,000</c:v>
                </c:pt>
                <c:pt idx="12">
                  <c:v>Yes</c:v>
                </c:pt>
                <c:pt idx="13">
                  <c:v>No</c:v>
                </c:pt>
                <c:pt idx="14">
                  <c:v>Yes</c:v>
                </c:pt>
                <c:pt idx="15">
                  <c:v>No</c:v>
                </c:pt>
              </c:strCache>
            </c:strRef>
          </c:cat>
          <c:val>
            <c:numRef>
              <c:f>Sheet2!$B$94:$B$109</c:f>
              <c:numCache>
                <c:formatCode>General</c:formatCode>
                <c:ptCount val="16"/>
                <c:pt idx="0">
                  <c:v>7.03</c:v>
                </c:pt>
                <c:pt idx="1">
                  <c:v>6.34</c:v>
                </c:pt>
                <c:pt idx="2">
                  <c:v>6.69</c:v>
                </c:pt>
                <c:pt idx="3">
                  <c:v>5.71</c:v>
                </c:pt>
                <c:pt idx="4">
                  <c:v>9.09</c:v>
                </c:pt>
                <c:pt idx="5">
                  <c:v>6.67</c:v>
                </c:pt>
                <c:pt idx="6">
                  <c:v>5.95</c:v>
                </c:pt>
                <c:pt idx="7">
                  <c:v>5.43</c:v>
                </c:pt>
                <c:pt idx="8">
                  <c:v>7.4</c:v>
                </c:pt>
                <c:pt idx="9">
                  <c:v>6.67</c:v>
                </c:pt>
                <c:pt idx="10">
                  <c:v>5.83</c:v>
                </c:pt>
                <c:pt idx="11">
                  <c:v>5.24</c:v>
                </c:pt>
                <c:pt idx="12">
                  <c:v>6.02</c:v>
                </c:pt>
                <c:pt idx="13">
                  <c:v>7.81</c:v>
                </c:pt>
                <c:pt idx="14">
                  <c:v>7.61</c:v>
                </c:pt>
                <c:pt idx="15">
                  <c:v>5.74</c:v>
                </c:pt>
              </c:numCache>
            </c:numRef>
          </c:val>
          <c:extLst xmlns:c16r2="http://schemas.microsoft.com/office/drawing/2015/06/chart">
            <c:ext xmlns:c16="http://schemas.microsoft.com/office/drawing/2014/chart" uri="{C3380CC4-5D6E-409C-BE32-E72D297353CC}">
              <c16:uniqueId val="{00000031-3B16-4BE7-A51B-E4CF21B762BB}"/>
            </c:ext>
          </c:extLst>
        </c:ser>
        <c:dLbls>
          <c:showLegendKey val="0"/>
          <c:showVal val="0"/>
          <c:showCatName val="0"/>
          <c:showSerName val="0"/>
          <c:showPercent val="0"/>
          <c:showBubbleSize val="0"/>
        </c:dLbls>
        <c:gapWidth val="55"/>
        <c:overlap val="100"/>
        <c:axId val="196000384"/>
        <c:axId val="196002176"/>
      </c:barChart>
      <c:catAx>
        <c:axId val="196000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t" anchorCtr="1"/>
          <a:lstStyle/>
          <a:p>
            <a:pPr>
              <a:defRPr sz="1200" b="1" i="0" u="none" strike="noStrike" kern="1200" spc="0" baseline="0">
                <a:solidFill>
                  <a:schemeClr val="tx1">
                    <a:lumMod val="65000"/>
                    <a:lumOff val="35000"/>
                  </a:schemeClr>
                </a:solidFill>
                <a:latin typeface="+mn-lt"/>
                <a:ea typeface="+mn-ea"/>
                <a:cs typeface="+mn-cs"/>
              </a:defRPr>
            </a:pPr>
            <a:endParaRPr lang="en-US"/>
          </a:p>
        </c:txPr>
        <c:crossAx val="196002176"/>
        <c:crosses val="autoZero"/>
        <c:auto val="1"/>
        <c:lblAlgn val="ctr"/>
        <c:lblOffset val="100"/>
        <c:noMultiLvlLbl val="0"/>
      </c:catAx>
      <c:valAx>
        <c:axId val="196002176"/>
        <c:scaling>
          <c:orientation val="minMax"/>
        </c:scaling>
        <c:delete val="1"/>
        <c:axPos val="l"/>
        <c:numFmt formatCode="#,##0.00" sourceLinked="0"/>
        <c:majorTickMark val="out"/>
        <c:minorTickMark val="none"/>
        <c:tickLblPos val="nextTo"/>
        <c:crossAx val="196000384"/>
        <c:crosses val="autoZero"/>
        <c:crossBetween val="between"/>
        <c:minorUnit val="1.0000000000000002E-2"/>
      </c:valAx>
    </c:plotArea>
    <c:plotVisOnly val="1"/>
    <c:dispBlanksAs val="gap"/>
    <c:showDLblsOverMax val="0"/>
    <c:extLst xmlns:c16r2="http://schemas.microsoft.com/office/drawing/2015/06/chart"/>
  </c:chart>
  <c:spPr>
    <a:ln w="57150">
      <a:noFill/>
    </a:ln>
  </c:spPr>
  <c:txPr>
    <a:bodyPr anchor="t" anchorCtr="0"/>
    <a:lstStyle/>
    <a:p>
      <a:pPr>
        <a:defRPr/>
      </a:pPr>
      <a:endParaRPr lang="en-US"/>
    </a:p>
  </c:txPr>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B5CDD0-38CA-4967-B12A-E72F9B43AC81}"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GB"/>
        </a:p>
      </dgm:t>
    </dgm:pt>
    <dgm:pt modelId="{3C2BF4D0-89D6-47DE-90F2-0DD645EB3471}">
      <dgm:prSet phldrT="[Text]" custT="1">
        <dgm:style>
          <a:lnRef idx="3">
            <a:schemeClr val="lt1"/>
          </a:lnRef>
          <a:fillRef idx="1">
            <a:schemeClr val="accent1"/>
          </a:fillRef>
          <a:effectRef idx="1">
            <a:schemeClr val="accent1"/>
          </a:effectRef>
          <a:fontRef idx="minor">
            <a:schemeClr val="lt1"/>
          </a:fontRef>
        </dgm:style>
      </dgm:prSet>
      <dgm:spPr>
        <a:ln/>
      </dgm:spPr>
      <dgm:t>
        <a:bodyPr/>
        <a:lstStyle/>
        <a:p>
          <a:pPr>
            <a:lnSpc>
              <a:spcPct val="100000"/>
            </a:lnSpc>
          </a:pPr>
          <a:r>
            <a:rPr lang="en-GB" sz="1400" b="1" dirty="0">
              <a:latin typeface="+mj-lt"/>
              <a:cs typeface="Times New Roman" panose="02020603050405020304" pitchFamily="18" charset="0"/>
            </a:rPr>
            <a:t>Reach on Facebook</a:t>
          </a:r>
          <a:br>
            <a:rPr lang="en-GB" sz="1400" b="1" dirty="0">
              <a:latin typeface="+mj-lt"/>
              <a:cs typeface="Times New Roman" panose="02020603050405020304" pitchFamily="18" charset="0"/>
            </a:rPr>
          </a:br>
          <a:r>
            <a:rPr lang="en-GB" sz="1400" b="0" i="1" dirty="0">
              <a:latin typeface="+mj-lt"/>
              <a:cs typeface="Times New Roman" panose="02020603050405020304" pitchFamily="18" charset="0"/>
            </a:rPr>
            <a:t>n</a:t>
          </a:r>
          <a:r>
            <a:rPr lang="en-GB" sz="1400" b="0" i="0" dirty="0">
              <a:latin typeface="+mj-lt"/>
              <a:cs typeface="Times New Roman" panose="02020603050405020304" pitchFamily="18" charset="0"/>
            </a:rPr>
            <a:t> = 141,293</a:t>
          </a:r>
          <a:endParaRPr lang="en-GB" sz="1400" b="0" dirty="0">
            <a:latin typeface="+mj-lt"/>
            <a:cs typeface="Times New Roman" panose="02020603050405020304" pitchFamily="18" charset="0"/>
          </a:endParaRPr>
        </a:p>
      </dgm:t>
    </dgm:pt>
    <dgm:pt modelId="{7DB4E05C-F6FF-42B9-9136-BE03DC3F9669}" type="parTrans" cxnId="{B6C91A8B-2F5D-4F24-A439-BFA424107437}">
      <dgm:prSet/>
      <dgm:spPr/>
      <dgm:t>
        <a:bodyPr/>
        <a:lstStyle/>
        <a:p>
          <a:pPr>
            <a:lnSpc>
              <a:spcPct val="100000"/>
            </a:lnSpc>
          </a:pPr>
          <a:endParaRPr lang="en-GB" sz="2400">
            <a:latin typeface="+mj-lt"/>
            <a:cs typeface="Times New Roman" panose="02020603050405020304" pitchFamily="18" charset="0"/>
          </a:endParaRPr>
        </a:p>
      </dgm:t>
    </dgm:pt>
    <dgm:pt modelId="{766E628D-7FF4-4D25-A6D5-A008F8365C62}" type="sibTrans" cxnId="{B6C91A8B-2F5D-4F24-A439-BFA424107437}">
      <dgm:prSet/>
      <dgm:spPr/>
      <dgm:t>
        <a:bodyPr/>
        <a:lstStyle/>
        <a:p>
          <a:pPr>
            <a:lnSpc>
              <a:spcPct val="100000"/>
            </a:lnSpc>
          </a:pPr>
          <a:endParaRPr lang="en-GB" sz="2400">
            <a:latin typeface="+mj-lt"/>
            <a:cs typeface="Times New Roman" panose="02020603050405020304" pitchFamily="18" charset="0"/>
          </a:endParaRPr>
        </a:p>
      </dgm:t>
    </dgm:pt>
    <dgm:pt modelId="{2AF697B7-6A54-4C55-9D4B-0D1EEF478563}">
      <dgm:prSet phldrT="[Text]" custT="1">
        <dgm:style>
          <a:lnRef idx="3">
            <a:schemeClr val="lt1"/>
          </a:lnRef>
          <a:fillRef idx="1">
            <a:schemeClr val="accent1"/>
          </a:fillRef>
          <a:effectRef idx="1">
            <a:schemeClr val="accent1"/>
          </a:effectRef>
          <a:fontRef idx="minor">
            <a:schemeClr val="lt1"/>
          </a:fontRef>
        </dgm:style>
      </dgm:prSet>
      <dgm:spPr>
        <a:ln/>
      </dgm:spPr>
      <dgm:t>
        <a:bodyPr/>
        <a:lstStyle/>
        <a:p>
          <a:pPr>
            <a:lnSpc>
              <a:spcPct val="100000"/>
            </a:lnSpc>
          </a:pPr>
          <a:r>
            <a:rPr lang="en-GB" sz="1400" b="1" dirty="0">
              <a:latin typeface="+mj-lt"/>
              <a:cs typeface="Times New Roman" panose="02020603050405020304" pitchFamily="18" charset="0"/>
            </a:rPr>
            <a:t>Unique link clicks</a:t>
          </a:r>
          <a:br>
            <a:rPr lang="en-GB" sz="1400" b="1" dirty="0">
              <a:latin typeface="+mj-lt"/>
              <a:cs typeface="Times New Roman" panose="02020603050405020304" pitchFamily="18" charset="0"/>
            </a:rPr>
          </a:br>
          <a:r>
            <a:rPr lang="en-GB" sz="1400" b="0" i="1" dirty="0">
              <a:latin typeface="+mj-lt"/>
              <a:cs typeface="Times New Roman" panose="02020603050405020304" pitchFamily="18" charset="0"/>
            </a:rPr>
            <a:t>n</a:t>
          </a:r>
          <a:r>
            <a:rPr lang="en-GB" sz="1400" b="0" i="0" dirty="0">
              <a:latin typeface="+mj-lt"/>
              <a:cs typeface="Times New Roman" panose="02020603050405020304" pitchFamily="18" charset="0"/>
            </a:rPr>
            <a:t> = 2,800</a:t>
          </a:r>
          <a:endParaRPr lang="en-GB" sz="1400" b="0" dirty="0">
            <a:latin typeface="+mj-lt"/>
            <a:cs typeface="Times New Roman" panose="02020603050405020304" pitchFamily="18" charset="0"/>
          </a:endParaRPr>
        </a:p>
      </dgm:t>
    </dgm:pt>
    <dgm:pt modelId="{40711380-D879-42E9-879E-200B2B905E17}" type="parTrans" cxnId="{5CE46B46-7B4A-47BB-8C99-A855E156CB49}">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solid"/>
          <a:round/>
          <a:headEnd type="none" w="med" len="med"/>
          <a:tailEnd type="arrow" w="med" len="med"/>
        </a:ln>
      </dgm:spPr>
      <dgm:t>
        <a:bodyPr/>
        <a:lstStyle/>
        <a:p>
          <a:pPr>
            <a:lnSpc>
              <a:spcPct val="100000"/>
            </a:lnSpc>
          </a:pPr>
          <a:endParaRPr lang="en-GB" sz="2400">
            <a:latin typeface="+mj-lt"/>
            <a:cs typeface="Times New Roman" panose="02020603050405020304" pitchFamily="18" charset="0"/>
          </a:endParaRPr>
        </a:p>
      </dgm:t>
    </dgm:pt>
    <dgm:pt modelId="{EE7C1B96-5DDD-428D-84DC-AAE2D3A91573}" type="sibTrans" cxnId="{5CE46B46-7B4A-47BB-8C99-A855E156CB49}">
      <dgm:prSet/>
      <dgm:spPr/>
      <dgm:t>
        <a:bodyPr/>
        <a:lstStyle/>
        <a:p>
          <a:pPr>
            <a:lnSpc>
              <a:spcPct val="100000"/>
            </a:lnSpc>
          </a:pPr>
          <a:endParaRPr lang="en-GB" sz="2400">
            <a:latin typeface="+mj-lt"/>
            <a:cs typeface="Times New Roman" panose="02020603050405020304" pitchFamily="18" charset="0"/>
          </a:endParaRPr>
        </a:p>
      </dgm:t>
    </dgm:pt>
    <dgm:pt modelId="{40684765-C9E7-4D52-B2CB-4B0B60E2F4AC}">
      <dgm:prSet custT="1">
        <dgm:style>
          <a:lnRef idx="3">
            <a:schemeClr val="lt1"/>
          </a:lnRef>
          <a:fillRef idx="1">
            <a:schemeClr val="accent1"/>
          </a:fillRef>
          <a:effectRef idx="1">
            <a:schemeClr val="accent1"/>
          </a:effectRef>
          <a:fontRef idx="minor">
            <a:schemeClr val="lt1"/>
          </a:fontRef>
        </dgm:style>
      </dgm:prSet>
      <dgm:spPr>
        <a:ln/>
      </dgm:spPr>
      <dgm:t>
        <a:bodyPr/>
        <a:lstStyle/>
        <a:p>
          <a:pPr>
            <a:lnSpc>
              <a:spcPct val="100000"/>
            </a:lnSpc>
          </a:pPr>
          <a:r>
            <a:rPr lang="en-GB" sz="1400" b="1" dirty="0">
              <a:latin typeface="+mj-lt"/>
              <a:cs typeface="Times New Roman" panose="02020603050405020304" pitchFamily="18" charset="0"/>
            </a:rPr>
            <a:t>Survey page visits</a:t>
          </a:r>
          <a:br>
            <a:rPr lang="en-GB" sz="1400" b="1" dirty="0">
              <a:latin typeface="+mj-lt"/>
              <a:cs typeface="Times New Roman" panose="02020603050405020304" pitchFamily="18" charset="0"/>
            </a:rPr>
          </a:br>
          <a:r>
            <a:rPr lang="en-GB" sz="1400" b="0" i="1" dirty="0">
              <a:latin typeface="+mj-lt"/>
              <a:cs typeface="Times New Roman" panose="02020603050405020304" pitchFamily="18" charset="0"/>
            </a:rPr>
            <a:t>n</a:t>
          </a:r>
          <a:r>
            <a:rPr lang="en-GB" sz="1400" b="0" i="0" dirty="0">
              <a:latin typeface="+mj-lt"/>
              <a:cs typeface="Times New Roman" panose="02020603050405020304" pitchFamily="18" charset="0"/>
            </a:rPr>
            <a:t> = 801</a:t>
          </a:r>
          <a:endParaRPr lang="en-GB" sz="1400" b="0" dirty="0">
            <a:latin typeface="+mj-lt"/>
            <a:cs typeface="Times New Roman" panose="02020603050405020304" pitchFamily="18" charset="0"/>
          </a:endParaRPr>
        </a:p>
      </dgm:t>
    </dgm:pt>
    <dgm:pt modelId="{BA71D9DC-5EE1-4303-AB26-64ECAEA6D26F}" type="parTrans" cxnId="{DC638563-B321-4156-9232-F02BD5EDF2DD}">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solid"/>
          <a:round/>
          <a:headEnd type="none" w="med" len="med"/>
          <a:tailEnd type="arrow" w="med" len="med"/>
        </a:ln>
      </dgm:spPr>
      <dgm:t>
        <a:bodyPr/>
        <a:lstStyle/>
        <a:p>
          <a:pPr>
            <a:lnSpc>
              <a:spcPct val="100000"/>
            </a:lnSpc>
          </a:pPr>
          <a:endParaRPr lang="en-GB" sz="2400">
            <a:latin typeface="+mj-lt"/>
            <a:cs typeface="Times New Roman" panose="02020603050405020304" pitchFamily="18" charset="0"/>
          </a:endParaRPr>
        </a:p>
      </dgm:t>
    </dgm:pt>
    <dgm:pt modelId="{F6242323-B98A-46C6-BA03-AD6A7E8473F6}" type="sibTrans" cxnId="{DC638563-B321-4156-9232-F02BD5EDF2DD}">
      <dgm:prSet/>
      <dgm:spPr/>
      <dgm:t>
        <a:bodyPr/>
        <a:lstStyle/>
        <a:p>
          <a:pPr>
            <a:lnSpc>
              <a:spcPct val="100000"/>
            </a:lnSpc>
          </a:pPr>
          <a:endParaRPr lang="en-GB" sz="2400">
            <a:latin typeface="+mj-lt"/>
            <a:cs typeface="Times New Roman" panose="02020603050405020304" pitchFamily="18" charset="0"/>
          </a:endParaRPr>
        </a:p>
      </dgm:t>
    </dgm:pt>
    <dgm:pt modelId="{F3B55695-E7BB-4D75-A674-189205261E79}">
      <dgm:prSet custT="1">
        <dgm:style>
          <a:lnRef idx="3">
            <a:schemeClr val="lt1"/>
          </a:lnRef>
          <a:fillRef idx="1">
            <a:schemeClr val="accent1"/>
          </a:fillRef>
          <a:effectRef idx="1">
            <a:schemeClr val="accent1"/>
          </a:effectRef>
          <a:fontRef idx="minor">
            <a:schemeClr val="lt1"/>
          </a:fontRef>
        </dgm:style>
      </dgm:prSet>
      <dgm:spPr>
        <a:ln/>
      </dgm:spPr>
      <dgm:t>
        <a:bodyPr/>
        <a:lstStyle/>
        <a:p>
          <a:pPr>
            <a:lnSpc>
              <a:spcPct val="100000"/>
            </a:lnSpc>
            <a:spcAft>
              <a:spcPts val="600"/>
            </a:spcAft>
          </a:pPr>
          <a:r>
            <a:rPr lang="en-GB" sz="1400" b="1" dirty="0">
              <a:latin typeface="+mj-lt"/>
              <a:cs typeface="Times New Roman" panose="02020603050405020304" pitchFamily="18" charset="0"/>
            </a:rPr>
            <a:t>Excluded surveys</a:t>
          </a:r>
          <a:br>
            <a:rPr lang="en-GB" sz="1400" b="1" dirty="0">
              <a:latin typeface="+mj-lt"/>
              <a:cs typeface="Times New Roman" panose="02020603050405020304" pitchFamily="18" charset="0"/>
            </a:rPr>
          </a:br>
          <a:r>
            <a:rPr lang="en-GB" sz="1400" b="0" i="0" dirty="0">
              <a:latin typeface="+mj-lt"/>
              <a:cs typeface="Times New Roman" panose="02020603050405020304" pitchFamily="18" charset="0"/>
            </a:rPr>
            <a:t>Ineligible: </a:t>
          </a:r>
          <a:r>
            <a:rPr lang="en-GB" sz="1400" b="0" i="1" dirty="0">
              <a:latin typeface="+mj-lt"/>
              <a:cs typeface="Times New Roman" panose="02020603050405020304" pitchFamily="18" charset="0"/>
            </a:rPr>
            <a:t>n</a:t>
          </a:r>
          <a:r>
            <a:rPr lang="en-GB" sz="1400" b="0" i="0" dirty="0">
              <a:latin typeface="+mj-lt"/>
              <a:cs typeface="Times New Roman" panose="02020603050405020304" pitchFamily="18" charset="0"/>
            </a:rPr>
            <a:t> = 105</a:t>
          </a:r>
          <a:br>
            <a:rPr lang="en-GB" sz="1400" b="0" i="0" dirty="0">
              <a:latin typeface="+mj-lt"/>
              <a:cs typeface="Times New Roman" panose="02020603050405020304" pitchFamily="18" charset="0"/>
            </a:rPr>
          </a:br>
          <a:r>
            <a:rPr lang="en-GB" sz="1400" b="0" i="0" dirty="0">
              <a:latin typeface="+mj-lt"/>
              <a:cs typeface="Times New Roman" panose="02020603050405020304" pitchFamily="18" charset="0"/>
            </a:rPr>
            <a:t>Duplicates: </a:t>
          </a:r>
          <a:r>
            <a:rPr lang="en-GB" sz="1400" b="0" i="1" dirty="0">
              <a:latin typeface="+mj-lt"/>
              <a:cs typeface="Times New Roman" panose="02020603050405020304" pitchFamily="18" charset="0"/>
            </a:rPr>
            <a:t>n</a:t>
          </a:r>
          <a:r>
            <a:rPr lang="en-GB" sz="1400" b="0" i="0" dirty="0">
              <a:latin typeface="+mj-lt"/>
              <a:cs typeface="Times New Roman" panose="02020603050405020304" pitchFamily="18" charset="0"/>
            </a:rPr>
            <a:t> = 27</a:t>
          </a:r>
          <a:br>
            <a:rPr lang="en-GB" sz="1400" b="0" i="0" dirty="0">
              <a:latin typeface="+mj-lt"/>
              <a:cs typeface="Times New Roman" panose="02020603050405020304" pitchFamily="18" charset="0"/>
            </a:rPr>
          </a:br>
          <a:r>
            <a:rPr lang="en-GB" sz="1400" b="0" i="0" dirty="0">
              <a:latin typeface="+mj-lt"/>
              <a:cs typeface="Times New Roman" panose="02020603050405020304" pitchFamily="18" charset="0"/>
            </a:rPr>
            <a:t>Refusals: </a:t>
          </a:r>
          <a:r>
            <a:rPr lang="en-GB" sz="1400" b="0" i="1" dirty="0">
              <a:latin typeface="+mj-lt"/>
              <a:cs typeface="Times New Roman" panose="02020603050405020304" pitchFamily="18" charset="0"/>
            </a:rPr>
            <a:t>n</a:t>
          </a:r>
          <a:r>
            <a:rPr lang="en-GB" sz="1400" b="0" i="0" dirty="0">
              <a:latin typeface="+mj-lt"/>
              <a:cs typeface="Times New Roman" panose="02020603050405020304" pitchFamily="18" charset="0"/>
            </a:rPr>
            <a:t> = 5</a:t>
          </a:r>
          <a:br>
            <a:rPr lang="en-GB" sz="1400" b="0" i="0" dirty="0">
              <a:latin typeface="+mj-lt"/>
              <a:cs typeface="Times New Roman" panose="02020603050405020304" pitchFamily="18" charset="0"/>
            </a:rPr>
          </a:br>
          <a:r>
            <a:rPr lang="en-GB" sz="1400" b="0" i="0" dirty="0">
              <a:latin typeface="+mj-lt"/>
              <a:cs typeface="Times New Roman" panose="02020603050405020304" pitchFamily="18" charset="0"/>
            </a:rPr>
            <a:t>Withdrawals: </a:t>
          </a:r>
          <a:r>
            <a:rPr lang="en-GB" sz="1400" b="0" i="1" dirty="0">
              <a:latin typeface="+mj-lt"/>
              <a:cs typeface="Times New Roman" panose="02020603050405020304" pitchFamily="18" charset="0"/>
            </a:rPr>
            <a:t>n</a:t>
          </a:r>
          <a:r>
            <a:rPr lang="en-GB" sz="1400" b="0" i="0" dirty="0">
              <a:latin typeface="+mj-lt"/>
              <a:cs typeface="Times New Roman" panose="02020603050405020304" pitchFamily="18" charset="0"/>
            </a:rPr>
            <a:t> = 34</a:t>
          </a:r>
          <a:br>
            <a:rPr lang="en-GB" sz="1400" b="0" i="0" dirty="0">
              <a:latin typeface="+mj-lt"/>
              <a:cs typeface="Times New Roman" panose="02020603050405020304" pitchFamily="18" charset="0"/>
            </a:rPr>
          </a:br>
          <a:r>
            <a:rPr lang="en-GB" sz="1400" b="0" i="0" dirty="0">
              <a:latin typeface="+mj-lt"/>
              <a:cs typeface="Times New Roman" panose="02020603050405020304" pitchFamily="18" charset="0"/>
            </a:rPr>
            <a:t>Incomplete survey: </a:t>
          </a:r>
          <a:r>
            <a:rPr lang="en-GB" sz="1400" b="0" i="1" dirty="0">
              <a:latin typeface="+mj-lt"/>
              <a:cs typeface="Times New Roman" panose="02020603050405020304" pitchFamily="18" charset="0"/>
            </a:rPr>
            <a:t>n</a:t>
          </a:r>
          <a:r>
            <a:rPr lang="en-GB" sz="1400" b="0" i="0" dirty="0">
              <a:latin typeface="+mj-lt"/>
              <a:cs typeface="Times New Roman" panose="02020603050405020304" pitchFamily="18" charset="0"/>
            </a:rPr>
            <a:t> = 205</a:t>
          </a:r>
          <a:endParaRPr lang="en-GB" sz="1400" b="0" dirty="0">
            <a:latin typeface="+mj-lt"/>
            <a:cs typeface="Times New Roman" panose="02020603050405020304" pitchFamily="18" charset="0"/>
          </a:endParaRPr>
        </a:p>
      </dgm:t>
    </dgm:pt>
    <dgm:pt modelId="{DE7B8036-8785-4C6D-8E4A-3949BF1A322C}" type="parTrans" cxnId="{FF59ECDC-3A47-48B5-9D4B-5901E38E664F}">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solid"/>
          <a:round/>
          <a:headEnd type="none" w="med" len="med"/>
          <a:tailEnd type="arrow" w="med" len="med"/>
        </a:ln>
      </dgm:spPr>
      <dgm:t>
        <a:bodyPr/>
        <a:lstStyle/>
        <a:p>
          <a:pPr>
            <a:lnSpc>
              <a:spcPct val="100000"/>
            </a:lnSpc>
          </a:pPr>
          <a:endParaRPr lang="en-GB" sz="2400">
            <a:latin typeface="+mj-lt"/>
            <a:cs typeface="Times New Roman" panose="02020603050405020304" pitchFamily="18" charset="0"/>
          </a:endParaRPr>
        </a:p>
      </dgm:t>
    </dgm:pt>
    <dgm:pt modelId="{6D9C9BF3-A216-4912-917A-E2641DB13A21}" type="sibTrans" cxnId="{FF59ECDC-3A47-48B5-9D4B-5901E38E664F}">
      <dgm:prSet/>
      <dgm:spPr/>
      <dgm:t>
        <a:bodyPr/>
        <a:lstStyle/>
        <a:p>
          <a:pPr>
            <a:lnSpc>
              <a:spcPct val="100000"/>
            </a:lnSpc>
          </a:pPr>
          <a:endParaRPr lang="en-GB" sz="2400">
            <a:latin typeface="+mj-lt"/>
            <a:cs typeface="Times New Roman" panose="02020603050405020304" pitchFamily="18" charset="0"/>
          </a:endParaRPr>
        </a:p>
      </dgm:t>
    </dgm:pt>
    <dgm:pt modelId="{6674B675-754A-4D4C-9A15-C254A841F070}">
      <dgm:prSet custT="1">
        <dgm:style>
          <a:lnRef idx="3">
            <a:schemeClr val="lt1"/>
          </a:lnRef>
          <a:fillRef idx="1">
            <a:schemeClr val="accent1"/>
          </a:fillRef>
          <a:effectRef idx="1">
            <a:schemeClr val="accent1"/>
          </a:effectRef>
          <a:fontRef idx="minor">
            <a:schemeClr val="lt1"/>
          </a:fontRef>
        </dgm:style>
      </dgm:prSet>
      <dgm:spPr>
        <a:ln/>
      </dgm:spPr>
      <dgm:t>
        <a:bodyPr/>
        <a:lstStyle/>
        <a:p>
          <a:pPr>
            <a:lnSpc>
              <a:spcPct val="100000"/>
            </a:lnSpc>
          </a:pPr>
          <a:r>
            <a:rPr lang="en-GB" sz="1400" b="1" dirty="0">
              <a:latin typeface="+mj-lt"/>
              <a:cs typeface="Times New Roman" panose="02020603050405020304" pitchFamily="18" charset="0"/>
            </a:rPr>
            <a:t>Completed surveys</a:t>
          </a:r>
          <a:br>
            <a:rPr lang="en-GB" sz="1400" b="1" dirty="0">
              <a:latin typeface="+mj-lt"/>
              <a:cs typeface="Times New Roman" panose="02020603050405020304" pitchFamily="18" charset="0"/>
            </a:rPr>
          </a:br>
          <a:r>
            <a:rPr lang="en-GB" sz="1400" b="0" i="1" dirty="0">
              <a:latin typeface="+mj-lt"/>
              <a:cs typeface="Times New Roman" panose="02020603050405020304" pitchFamily="18" charset="0"/>
            </a:rPr>
            <a:t>n</a:t>
          </a:r>
          <a:r>
            <a:rPr lang="en-GB" sz="1400" b="0" i="0" dirty="0">
              <a:latin typeface="+mj-lt"/>
              <a:cs typeface="Times New Roman" panose="02020603050405020304" pitchFamily="18" charset="0"/>
            </a:rPr>
            <a:t> = 425</a:t>
          </a:r>
          <a:endParaRPr lang="en-GB" sz="1400" b="0" dirty="0">
            <a:latin typeface="+mj-lt"/>
            <a:cs typeface="Times New Roman" panose="02020603050405020304" pitchFamily="18" charset="0"/>
          </a:endParaRPr>
        </a:p>
      </dgm:t>
    </dgm:pt>
    <dgm:pt modelId="{00A830B5-AFBF-4BC7-9CE4-B9C45CC0BC91}" type="parTrans" cxnId="{2BCA870D-F7AA-4F2D-BBA2-FE0F6E83995E}">
      <dgm:prSet>
        <dgm:style>
          <a:lnRef idx="0">
            <a:scrgbClr r="0" g="0" b="0"/>
          </a:lnRef>
          <a:fillRef idx="0">
            <a:scrgbClr r="0" g="0" b="0"/>
          </a:fillRef>
          <a:effectRef idx="0">
            <a:scrgbClr r="0" g="0" b="0"/>
          </a:effectRef>
          <a:fontRef idx="minor">
            <a:schemeClr val="tx1"/>
          </a:fontRef>
        </dgm:style>
      </dgm:prSet>
      <dgm:spPr>
        <a:ln w="9525" cap="flat" cmpd="sng" algn="ctr">
          <a:solidFill>
            <a:schemeClr val="dk1"/>
          </a:solidFill>
          <a:prstDash val="solid"/>
          <a:round/>
          <a:headEnd type="none" w="med" len="med"/>
          <a:tailEnd type="arrow" w="med" len="med"/>
        </a:ln>
      </dgm:spPr>
      <dgm:t>
        <a:bodyPr/>
        <a:lstStyle/>
        <a:p>
          <a:pPr>
            <a:lnSpc>
              <a:spcPct val="100000"/>
            </a:lnSpc>
          </a:pPr>
          <a:endParaRPr lang="en-GB" sz="2400">
            <a:latin typeface="+mj-lt"/>
            <a:cs typeface="Times New Roman" panose="02020603050405020304" pitchFamily="18" charset="0"/>
          </a:endParaRPr>
        </a:p>
      </dgm:t>
    </dgm:pt>
    <dgm:pt modelId="{FF6C64B1-03F8-4DA1-8ACF-D366879F8E66}" type="sibTrans" cxnId="{2BCA870D-F7AA-4F2D-BBA2-FE0F6E83995E}">
      <dgm:prSet/>
      <dgm:spPr/>
      <dgm:t>
        <a:bodyPr/>
        <a:lstStyle/>
        <a:p>
          <a:pPr>
            <a:lnSpc>
              <a:spcPct val="100000"/>
            </a:lnSpc>
          </a:pPr>
          <a:endParaRPr lang="en-GB" sz="2400">
            <a:latin typeface="+mj-lt"/>
            <a:cs typeface="Times New Roman" panose="02020603050405020304" pitchFamily="18" charset="0"/>
          </a:endParaRPr>
        </a:p>
      </dgm:t>
    </dgm:pt>
    <dgm:pt modelId="{90029F64-33B6-45B3-A24A-8A2CB6C23EFB}" type="pres">
      <dgm:prSet presAssocID="{CCB5CDD0-38CA-4967-B12A-E72F9B43AC81}" presName="mainComposite" presStyleCnt="0">
        <dgm:presLayoutVars>
          <dgm:chPref val="1"/>
          <dgm:dir/>
          <dgm:animOne val="branch"/>
          <dgm:animLvl val="lvl"/>
          <dgm:resizeHandles val="exact"/>
        </dgm:presLayoutVars>
      </dgm:prSet>
      <dgm:spPr/>
      <dgm:t>
        <a:bodyPr/>
        <a:lstStyle/>
        <a:p>
          <a:endParaRPr lang="en-US"/>
        </a:p>
      </dgm:t>
    </dgm:pt>
    <dgm:pt modelId="{D19AD1F0-6FA5-4410-AC35-78F621F17351}" type="pres">
      <dgm:prSet presAssocID="{CCB5CDD0-38CA-4967-B12A-E72F9B43AC81}" presName="hierFlow" presStyleCnt="0"/>
      <dgm:spPr/>
    </dgm:pt>
    <dgm:pt modelId="{3BF34DC9-C15F-4D95-B807-3CF44D74AE37}" type="pres">
      <dgm:prSet presAssocID="{CCB5CDD0-38CA-4967-B12A-E72F9B43AC81}" presName="hierChild1" presStyleCnt="0">
        <dgm:presLayoutVars>
          <dgm:chPref val="1"/>
          <dgm:animOne val="branch"/>
          <dgm:animLvl val="lvl"/>
        </dgm:presLayoutVars>
      </dgm:prSet>
      <dgm:spPr/>
    </dgm:pt>
    <dgm:pt modelId="{9A17929E-5FD8-467A-BA8F-9267037FAFC5}" type="pres">
      <dgm:prSet presAssocID="{3C2BF4D0-89D6-47DE-90F2-0DD645EB3471}" presName="Name14" presStyleCnt="0"/>
      <dgm:spPr/>
    </dgm:pt>
    <dgm:pt modelId="{5C24C1CB-EC4E-4540-8F89-9A1086EAAE37}" type="pres">
      <dgm:prSet presAssocID="{3C2BF4D0-89D6-47DE-90F2-0DD645EB3471}" presName="level1Shape" presStyleLbl="node0" presStyleIdx="0" presStyleCnt="1" custScaleX="172235">
        <dgm:presLayoutVars>
          <dgm:chPref val="3"/>
        </dgm:presLayoutVars>
      </dgm:prSet>
      <dgm:spPr>
        <a:prstGeom prst="rect">
          <a:avLst/>
        </a:prstGeom>
      </dgm:spPr>
      <dgm:t>
        <a:bodyPr/>
        <a:lstStyle/>
        <a:p>
          <a:endParaRPr lang="en-US"/>
        </a:p>
      </dgm:t>
    </dgm:pt>
    <dgm:pt modelId="{50B83D22-6547-49B6-9F80-794FBFFD7622}" type="pres">
      <dgm:prSet presAssocID="{3C2BF4D0-89D6-47DE-90F2-0DD645EB3471}" presName="hierChild2" presStyleCnt="0"/>
      <dgm:spPr/>
    </dgm:pt>
    <dgm:pt modelId="{6D6425DA-D6FA-43F4-8B1D-98FCB082B8BD}" type="pres">
      <dgm:prSet presAssocID="{40711380-D879-42E9-879E-200B2B905E17}" presName="Name19" presStyleLbl="parChTrans1D2" presStyleIdx="0" presStyleCnt="1"/>
      <dgm:spPr/>
      <dgm:t>
        <a:bodyPr/>
        <a:lstStyle/>
        <a:p>
          <a:endParaRPr lang="en-US"/>
        </a:p>
      </dgm:t>
    </dgm:pt>
    <dgm:pt modelId="{6AD1C7ED-A64D-4788-9FAA-CCF014C2FD71}" type="pres">
      <dgm:prSet presAssocID="{2AF697B7-6A54-4C55-9D4B-0D1EEF478563}" presName="Name21" presStyleCnt="0"/>
      <dgm:spPr/>
    </dgm:pt>
    <dgm:pt modelId="{7BB932F7-286B-449C-86A0-B6A8055822C6}" type="pres">
      <dgm:prSet presAssocID="{2AF697B7-6A54-4C55-9D4B-0D1EEF478563}" presName="level2Shape" presStyleLbl="node2" presStyleIdx="0" presStyleCnt="1" custScaleX="172235"/>
      <dgm:spPr>
        <a:prstGeom prst="rect">
          <a:avLst/>
        </a:prstGeom>
      </dgm:spPr>
      <dgm:t>
        <a:bodyPr/>
        <a:lstStyle/>
        <a:p>
          <a:endParaRPr lang="en-US"/>
        </a:p>
      </dgm:t>
    </dgm:pt>
    <dgm:pt modelId="{9BD9A004-ABE6-4952-B962-A0BF318494DD}" type="pres">
      <dgm:prSet presAssocID="{2AF697B7-6A54-4C55-9D4B-0D1EEF478563}" presName="hierChild3" presStyleCnt="0"/>
      <dgm:spPr/>
    </dgm:pt>
    <dgm:pt modelId="{5709246B-9C50-48B9-B61B-9911AF08FA35}" type="pres">
      <dgm:prSet presAssocID="{BA71D9DC-5EE1-4303-AB26-64ECAEA6D26F}" presName="Name19" presStyleLbl="parChTrans1D3" presStyleIdx="0" presStyleCnt="1"/>
      <dgm:spPr/>
      <dgm:t>
        <a:bodyPr/>
        <a:lstStyle/>
        <a:p>
          <a:endParaRPr lang="en-US"/>
        </a:p>
      </dgm:t>
    </dgm:pt>
    <dgm:pt modelId="{44883AEA-FC81-48C7-A3FB-9F10EF75E8EF}" type="pres">
      <dgm:prSet presAssocID="{40684765-C9E7-4D52-B2CB-4B0B60E2F4AC}" presName="Name21" presStyleCnt="0"/>
      <dgm:spPr/>
    </dgm:pt>
    <dgm:pt modelId="{06EDCCFC-FEB7-4D2F-82EA-815859F99EAC}" type="pres">
      <dgm:prSet presAssocID="{40684765-C9E7-4D52-B2CB-4B0B60E2F4AC}" presName="level2Shape" presStyleLbl="node3" presStyleIdx="0" presStyleCnt="1" custScaleX="172235"/>
      <dgm:spPr>
        <a:prstGeom prst="rect">
          <a:avLst/>
        </a:prstGeom>
      </dgm:spPr>
      <dgm:t>
        <a:bodyPr/>
        <a:lstStyle/>
        <a:p>
          <a:endParaRPr lang="en-US"/>
        </a:p>
      </dgm:t>
    </dgm:pt>
    <dgm:pt modelId="{5307276A-BE76-417A-83FA-4911E1ED5844}" type="pres">
      <dgm:prSet presAssocID="{40684765-C9E7-4D52-B2CB-4B0B60E2F4AC}" presName="hierChild3" presStyleCnt="0"/>
      <dgm:spPr/>
    </dgm:pt>
    <dgm:pt modelId="{A9BA57E5-6787-4792-8057-FC6C7AF192BA}" type="pres">
      <dgm:prSet presAssocID="{00A830B5-AFBF-4BC7-9CE4-B9C45CC0BC91}" presName="Name19" presStyleLbl="parChTrans1D4" presStyleIdx="0" presStyleCnt="2"/>
      <dgm:spPr/>
      <dgm:t>
        <a:bodyPr/>
        <a:lstStyle/>
        <a:p>
          <a:endParaRPr lang="en-US"/>
        </a:p>
      </dgm:t>
    </dgm:pt>
    <dgm:pt modelId="{346A44F6-AA9E-4624-AF85-0972BD9F0DD6}" type="pres">
      <dgm:prSet presAssocID="{6674B675-754A-4D4C-9A15-C254A841F070}" presName="Name21" presStyleCnt="0"/>
      <dgm:spPr/>
    </dgm:pt>
    <dgm:pt modelId="{27466FFE-CC2B-4745-843F-07825ABC46BB}" type="pres">
      <dgm:prSet presAssocID="{6674B675-754A-4D4C-9A15-C254A841F070}" presName="level2Shape" presStyleLbl="node4" presStyleIdx="0" presStyleCnt="2" custScaleX="172235"/>
      <dgm:spPr>
        <a:prstGeom prst="rect">
          <a:avLst/>
        </a:prstGeom>
      </dgm:spPr>
      <dgm:t>
        <a:bodyPr/>
        <a:lstStyle/>
        <a:p>
          <a:endParaRPr lang="en-US"/>
        </a:p>
      </dgm:t>
    </dgm:pt>
    <dgm:pt modelId="{897DE06E-E361-4755-828F-B0C7732E7243}" type="pres">
      <dgm:prSet presAssocID="{6674B675-754A-4D4C-9A15-C254A841F070}" presName="hierChild3" presStyleCnt="0"/>
      <dgm:spPr/>
    </dgm:pt>
    <dgm:pt modelId="{470E4301-11BE-4591-B8D2-3C2F74AD69E4}" type="pres">
      <dgm:prSet presAssocID="{DE7B8036-8785-4C6D-8E4A-3949BF1A322C}" presName="Name19" presStyleLbl="parChTrans1D4" presStyleIdx="1" presStyleCnt="2"/>
      <dgm:spPr/>
      <dgm:t>
        <a:bodyPr/>
        <a:lstStyle/>
        <a:p>
          <a:endParaRPr lang="en-US"/>
        </a:p>
      </dgm:t>
    </dgm:pt>
    <dgm:pt modelId="{17CF5D38-A2EC-475D-A834-8C8E3D76E8FA}" type="pres">
      <dgm:prSet presAssocID="{F3B55695-E7BB-4D75-A674-189205261E79}" presName="Name21" presStyleCnt="0"/>
      <dgm:spPr/>
    </dgm:pt>
    <dgm:pt modelId="{CD548AAD-C3DE-42FF-9495-481F4D319101}" type="pres">
      <dgm:prSet presAssocID="{F3B55695-E7BB-4D75-A674-189205261E79}" presName="level2Shape" presStyleLbl="node4" presStyleIdx="1" presStyleCnt="2" custScaleX="211882" custScaleY="221494"/>
      <dgm:spPr>
        <a:prstGeom prst="rect">
          <a:avLst/>
        </a:prstGeom>
      </dgm:spPr>
      <dgm:t>
        <a:bodyPr/>
        <a:lstStyle/>
        <a:p>
          <a:endParaRPr lang="en-US"/>
        </a:p>
      </dgm:t>
    </dgm:pt>
    <dgm:pt modelId="{2E0AB36F-407A-443A-A0FD-D6782938850D}" type="pres">
      <dgm:prSet presAssocID="{F3B55695-E7BB-4D75-A674-189205261E79}" presName="hierChild3" presStyleCnt="0"/>
      <dgm:spPr/>
    </dgm:pt>
    <dgm:pt modelId="{23E7CCFD-BAF5-432A-8619-39B3EB270AC3}" type="pres">
      <dgm:prSet presAssocID="{CCB5CDD0-38CA-4967-B12A-E72F9B43AC81}" presName="bgShapesFlow" presStyleCnt="0"/>
      <dgm:spPr/>
    </dgm:pt>
  </dgm:ptLst>
  <dgm:cxnLst>
    <dgm:cxn modelId="{EC56D378-AD89-4C53-B130-54B960002B4E}" type="presOf" srcId="{CCB5CDD0-38CA-4967-B12A-E72F9B43AC81}" destId="{90029F64-33B6-45B3-A24A-8A2CB6C23EFB}" srcOrd="0" destOrd="0" presId="urn:microsoft.com/office/officeart/2005/8/layout/hierarchy6"/>
    <dgm:cxn modelId="{E219121E-FFDF-42E8-BEDA-635D72575337}" type="presOf" srcId="{40684765-C9E7-4D52-B2CB-4B0B60E2F4AC}" destId="{06EDCCFC-FEB7-4D2F-82EA-815859F99EAC}" srcOrd="0" destOrd="0" presId="urn:microsoft.com/office/officeart/2005/8/layout/hierarchy6"/>
    <dgm:cxn modelId="{35C22FE1-53BD-4A66-8DF5-9DDFEFD35184}" type="presOf" srcId="{00A830B5-AFBF-4BC7-9CE4-B9C45CC0BC91}" destId="{A9BA57E5-6787-4792-8057-FC6C7AF192BA}" srcOrd="0" destOrd="0" presId="urn:microsoft.com/office/officeart/2005/8/layout/hierarchy6"/>
    <dgm:cxn modelId="{5F5F71EC-7B6A-4FC7-97D5-C7D6A847761E}" type="presOf" srcId="{6674B675-754A-4D4C-9A15-C254A841F070}" destId="{27466FFE-CC2B-4745-843F-07825ABC46BB}" srcOrd="0" destOrd="0" presId="urn:microsoft.com/office/officeart/2005/8/layout/hierarchy6"/>
    <dgm:cxn modelId="{DC638563-B321-4156-9232-F02BD5EDF2DD}" srcId="{2AF697B7-6A54-4C55-9D4B-0D1EEF478563}" destId="{40684765-C9E7-4D52-B2CB-4B0B60E2F4AC}" srcOrd="0" destOrd="0" parTransId="{BA71D9DC-5EE1-4303-AB26-64ECAEA6D26F}" sibTransId="{F6242323-B98A-46C6-BA03-AD6A7E8473F6}"/>
    <dgm:cxn modelId="{68C3CE0B-4FCD-4857-A62F-A679A066E7DA}" type="presOf" srcId="{DE7B8036-8785-4C6D-8E4A-3949BF1A322C}" destId="{470E4301-11BE-4591-B8D2-3C2F74AD69E4}" srcOrd="0" destOrd="0" presId="urn:microsoft.com/office/officeart/2005/8/layout/hierarchy6"/>
    <dgm:cxn modelId="{6F2B178A-09C4-4265-952A-222711485C8C}" type="presOf" srcId="{F3B55695-E7BB-4D75-A674-189205261E79}" destId="{CD548AAD-C3DE-42FF-9495-481F4D319101}" srcOrd="0" destOrd="0" presId="urn:microsoft.com/office/officeart/2005/8/layout/hierarchy6"/>
    <dgm:cxn modelId="{22D081EB-00F3-4C38-816F-C580668722E2}" type="presOf" srcId="{BA71D9DC-5EE1-4303-AB26-64ECAEA6D26F}" destId="{5709246B-9C50-48B9-B61B-9911AF08FA35}" srcOrd="0" destOrd="0" presId="urn:microsoft.com/office/officeart/2005/8/layout/hierarchy6"/>
    <dgm:cxn modelId="{024EEAC5-F4AD-4A99-86EE-EEF585E0AEF7}" type="presOf" srcId="{40711380-D879-42E9-879E-200B2B905E17}" destId="{6D6425DA-D6FA-43F4-8B1D-98FCB082B8BD}" srcOrd="0" destOrd="0" presId="urn:microsoft.com/office/officeart/2005/8/layout/hierarchy6"/>
    <dgm:cxn modelId="{235949E3-171B-415D-8613-FC664ACE9310}" type="presOf" srcId="{2AF697B7-6A54-4C55-9D4B-0D1EEF478563}" destId="{7BB932F7-286B-449C-86A0-B6A8055822C6}" srcOrd="0" destOrd="0" presId="urn:microsoft.com/office/officeart/2005/8/layout/hierarchy6"/>
    <dgm:cxn modelId="{B47A427D-9F89-45F8-B1A0-A175C141E22C}" type="presOf" srcId="{3C2BF4D0-89D6-47DE-90F2-0DD645EB3471}" destId="{5C24C1CB-EC4E-4540-8F89-9A1086EAAE37}" srcOrd="0" destOrd="0" presId="urn:microsoft.com/office/officeart/2005/8/layout/hierarchy6"/>
    <dgm:cxn modelId="{5CE46B46-7B4A-47BB-8C99-A855E156CB49}" srcId="{3C2BF4D0-89D6-47DE-90F2-0DD645EB3471}" destId="{2AF697B7-6A54-4C55-9D4B-0D1EEF478563}" srcOrd="0" destOrd="0" parTransId="{40711380-D879-42E9-879E-200B2B905E17}" sibTransId="{EE7C1B96-5DDD-428D-84DC-AAE2D3A91573}"/>
    <dgm:cxn modelId="{2BCA870D-F7AA-4F2D-BBA2-FE0F6E83995E}" srcId="{40684765-C9E7-4D52-B2CB-4B0B60E2F4AC}" destId="{6674B675-754A-4D4C-9A15-C254A841F070}" srcOrd="0" destOrd="0" parTransId="{00A830B5-AFBF-4BC7-9CE4-B9C45CC0BC91}" sibTransId="{FF6C64B1-03F8-4DA1-8ACF-D366879F8E66}"/>
    <dgm:cxn modelId="{B6C91A8B-2F5D-4F24-A439-BFA424107437}" srcId="{CCB5CDD0-38CA-4967-B12A-E72F9B43AC81}" destId="{3C2BF4D0-89D6-47DE-90F2-0DD645EB3471}" srcOrd="0" destOrd="0" parTransId="{7DB4E05C-F6FF-42B9-9136-BE03DC3F9669}" sibTransId="{766E628D-7FF4-4D25-A6D5-A008F8365C62}"/>
    <dgm:cxn modelId="{FF59ECDC-3A47-48B5-9D4B-5901E38E664F}" srcId="{40684765-C9E7-4D52-B2CB-4B0B60E2F4AC}" destId="{F3B55695-E7BB-4D75-A674-189205261E79}" srcOrd="1" destOrd="0" parTransId="{DE7B8036-8785-4C6D-8E4A-3949BF1A322C}" sibTransId="{6D9C9BF3-A216-4912-917A-E2641DB13A21}"/>
    <dgm:cxn modelId="{450D40C5-DA13-4D39-B3E8-59B663AF3EF1}" type="presParOf" srcId="{90029F64-33B6-45B3-A24A-8A2CB6C23EFB}" destId="{D19AD1F0-6FA5-4410-AC35-78F621F17351}" srcOrd="0" destOrd="0" presId="urn:microsoft.com/office/officeart/2005/8/layout/hierarchy6"/>
    <dgm:cxn modelId="{EF39BBA6-CCC1-47A8-826A-7516628E2D8A}" type="presParOf" srcId="{D19AD1F0-6FA5-4410-AC35-78F621F17351}" destId="{3BF34DC9-C15F-4D95-B807-3CF44D74AE37}" srcOrd="0" destOrd="0" presId="urn:microsoft.com/office/officeart/2005/8/layout/hierarchy6"/>
    <dgm:cxn modelId="{7EB22621-242C-4DA3-9006-78C6D9E94764}" type="presParOf" srcId="{3BF34DC9-C15F-4D95-B807-3CF44D74AE37}" destId="{9A17929E-5FD8-467A-BA8F-9267037FAFC5}" srcOrd="0" destOrd="0" presId="urn:microsoft.com/office/officeart/2005/8/layout/hierarchy6"/>
    <dgm:cxn modelId="{0F8BCDCE-8E22-400E-B744-EBC3AE9F9DC6}" type="presParOf" srcId="{9A17929E-5FD8-467A-BA8F-9267037FAFC5}" destId="{5C24C1CB-EC4E-4540-8F89-9A1086EAAE37}" srcOrd="0" destOrd="0" presId="urn:microsoft.com/office/officeart/2005/8/layout/hierarchy6"/>
    <dgm:cxn modelId="{30E9D779-0CF3-4194-A27E-321F496E7910}" type="presParOf" srcId="{9A17929E-5FD8-467A-BA8F-9267037FAFC5}" destId="{50B83D22-6547-49B6-9F80-794FBFFD7622}" srcOrd="1" destOrd="0" presId="urn:microsoft.com/office/officeart/2005/8/layout/hierarchy6"/>
    <dgm:cxn modelId="{FF5DE67E-B69E-4AC0-A1CF-32E0C650EFEC}" type="presParOf" srcId="{50B83D22-6547-49B6-9F80-794FBFFD7622}" destId="{6D6425DA-D6FA-43F4-8B1D-98FCB082B8BD}" srcOrd="0" destOrd="0" presId="urn:microsoft.com/office/officeart/2005/8/layout/hierarchy6"/>
    <dgm:cxn modelId="{07310327-AF62-4C41-A370-04B08CB6372D}" type="presParOf" srcId="{50B83D22-6547-49B6-9F80-794FBFFD7622}" destId="{6AD1C7ED-A64D-4788-9FAA-CCF014C2FD71}" srcOrd="1" destOrd="0" presId="urn:microsoft.com/office/officeart/2005/8/layout/hierarchy6"/>
    <dgm:cxn modelId="{F26E73B1-1535-454F-97E8-74DDE1600ECA}" type="presParOf" srcId="{6AD1C7ED-A64D-4788-9FAA-CCF014C2FD71}" destId="{7BB932F7-286B-449C-86A0-B6A8055822C6}" srcOrd="0" destOrd="0" presId="urn:microsoft.com/office/officeart/2005/8/layout/hierarchy6"/>
    <dgm:cxn modelId="{DC5705AE-7874-4656-9A18-B67D4AF1247E}" type="presParOf" srcId="{6AD1C7ED-A64D-4788-9FAA-CCF014C2FD71}" destId="{9BD9A004-ABE6-4952-B962-A0BF318494DD}" srcOrd="1" destOrd="0" presId="urn:microsoft.com/office/officeart/2005/8/layout/hierarchy6"/>
    <dgm:cxn modelId="{039903B0-F914-41FF-AA4C-62D925A62763}" type="presParOf" srcId="{9BD9A004-ABE6-4952-B962-A0BF318494DD}" destId="{5709246B-9C50-48B9-B61B-9911AF08FA35}" srcOrd="0" destOrd="0" presId="urn:microsoft.com/office/officeart/2005/8/layout/hierarchy6"/>
    <dgm:cxn modelId="{B7FB9B6A-9C32-4FBD-9E74-067826543F48}" type="presParOf" srcId="{9BD9A004-ABE6-4952-B962-A0BF318494DD}" destId="{44883AEA-FC81-48C7-A3FB-9F10EF75E8EF}" srcOrd="1" destOrd="0" presId="urn:microsoft.com/office/officeart/2005/8/layout/hierarchy6"/>
    <dgm:cxn modelId="{04D70685-A1A1-47DC-BEAA-7CB7D050CE12}" type="presParOf" srcId="{44883AEA-FC81-48C7-A3FB-9F10EF75E8EF}" destId="{06EDCCFC-FEB7-4D2F-82EA-815859F99EAC}" srcOrd="0" destOrd="0" presId="urn:microsoft.com/office/officeart/2005/8/layout/hierarchy6"/>
    <dgm:cxn modelId="{72EECB41-35BD-4C81-B336-FBDB5ABDE9AF}" type="presParOf" srcId="{44883AEA-FC81-48C7-A3FB-9F10EF75E8EF}" destId="{5307276A-BE76-417A-83FA-4911E1ED5844}" srcOrd="1" destOrd="0" presId="urn:microsoft.com/office/officeart/2005/8/layout/hierarchy6"/>
    <dgm:cxn modelId="{A0CCD631-F62B-4409-B038-E2DF7CDE2948}" type="presParOf" srcId="{5307276A-BE76-417A-83FA-4911E1ED5844}" destId="{A9BA57E5-6787-4792-8057-FC6C7AF192BA}" srcOrd="0" destOrd="0" presId="urn:microsoft.com/office/officeart/2005/8/layout/hierarchy6"/>
    <dgm:cxn modelId="{2CE05596-2DB3-4BCD-81FC-ABE87E63A878}" type="presParOf" srcId="{5307276A-BE76-417A-83FA-4911E1ED5844}" destId="{346A44F6-AA9E-4624-AF85-0972BD9F0DD6}" srcOrd="1" destOrd="0" presId="urn:microsoft.com/office/officeart/2005/8/layout/hierarchy6"/>
    <dgm:cxn modelId="{87C03E6A-55A8-46BD-8AD8-369933EA2523}" type="presParOf" srcId="{346A44F6-AA9E-4624-AF85-0972BD9F0DD6}" destId="{27466FFE-CC2B-4745-843F-07825ABC46BB}" srcOrd="0" destOrd="0" presId="urn:microsoft.com/office/officeart/2005/8/layout/hierarchy6"/>
    <dgm:cxn modelId="{5B586051-C22C-4EC6-990B-9169987DC7DE}" type="presParOf" srcId="{346A44F6-AA9E-4624-AF85-0972BD9F0DD6}" destId="{897DE06E-E361-4755-828F-B0C7732E7243}" srcOrd="1" destOrd="0" presId="urn:microsoft.com/office/officeart/2005/8/layout/hierarchy6"/>
    <dgm:cxn modelId="{CCED044F-99B4-4F94-BCF1-385D1D9968F1}" type="presParOf" srcId="{5307276A-BE76-417A-83FA-4911E1ED5844}" destId="{470E4301-11BE-4591-B8D2-3C2F74AD69E4}" srcOrd="2" destOrd="0" presId="urn:microsoft.com/office/officeart/2005/8/layout/hierarchy6"/>
    <dgm:cxn modelId="{AE4AA674-60C7-4C1E-A763-E037AD6C231B}" type="presParOf" srcId="{5307276A-BE76-417A-83FA-4911E1ED5844}" destId="{17CF5D38-A2EC-475D-A834-8C8E3D76E8FA}" srcOrd="3" destOrd="0" presId="urn:microsoft.com/office/officeart/2005/8/layout/hierarchy6"/>
    <dgm:cxn modelId="{F230CD84-CF2D-4551-938B-9310872F9E4E}" type="presParOf" srcId="{17CF5D38-A2EC-475D-A834-8C8E3D76E8FA}" destId="{CD548AAD-C3DE-42FF-9495-481F4D319101}" srcOrd="0" destOrd="0" presId="urn:microsoft.com/office/officeart/2005/8/layout/hierarchy6"/>
    <dgm:cxn modelId="{0EF22683-77E8-460B-A80E-36689BD0E9C3}" type="presParOf" srcId="{17CF5D38-A2EC-475D-A834-8C8E3D76E8FA}" destId="{2E0AB36F-407A-443A-A0FD-D6782938850D}" srcOrd="1" destOrd="0" presId="urn:microsoft.com/office/officeart/2005/8/layout/hierarchy6"/>
    <dgm:cxn modelId="{91D607D7-51F9-43B4-BEF9-B50FE58D34CE}" type="presParOf" srcId="{90029F64-33B6-45B3-A24A-8A2CB6C23EFB}" destId="{23E7CCFD-BAF5-432A-8619-39B3EB270AC3}" srcOrd="1" destOrd="0" presId="urn:microsoft.com/office/officeart/2005/8/layout/hierarchy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24C1CB-EC4E-4540-8F89-9A1086EAAE37}">
      <dsp:nvSpPr>
        <dsp:cNvPr id="0" name=""/>
        <dsp:cNvSpPr/>
      </dsp:nvSpPr>
      <dsp:spPr>
        <a:xfrm>
          <a:off x="1615569" y="211"/>
          <a:ext cx="1820395" cy="704616"/>
        </a:xfrm>
        <a:prstGeom prst="rect">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100000"/>
            </a:lnSpc>
            <a:spcBef>
              <a:spcPct val="0"/>
            </a:spcBef>
            <a:spcAft>
              <a:spcPct val="35000"/>
            </a:spcAft>
          </a:pPr>
          <a:r>
            <a:rPr lang="en-GB" sz="1400" b="1" kern="1200" dirty="0">
              <a:latin typeface="+mj-lt"/>
              <a:cs typeface="Times New Roman" panose="02020603050405020304" pitchFamily="18" charset="0"/>
            </a:rPr>
            <a:t>Reach on Facebook</a:t>
          </a:r>
          <a:br>
            <a:rPr lang="en-GB" sz="1400" b="1" kern="1200" dirty="0">
              <a:latin typeface="+mj-lt"/>
              <a:cs typeface="Times New Roman" panose="02020603050405020304" pitchFamily="18" charset="0"/>
            </a:rPr>
          </a:br>
          <a:r>
            <a:rPr lang="en-GB" sz="1400" b="0" i="1" kern="1200" dirty="0">
              <a:latin typeface="+mj-lt"/>
              <a:cs typeface="Times New Roman" panose="02020603050405020304" pitchFamily="18" charset="0"/>
            </a:rPr>
            <a:t>n</a:t>
          </a:r>
          <a:r>
            <a:rPr lang="en-GB" sz="1400" b="0" i="0" kern="1200" dirty="0">
              <a:latin typeface="+mj-lt"/>
              <a:cs typeface="Times New Roman" panose="02020603050405020304" pitchFamily="18" charset="0"/>
            </a:rPr>
            <a:t> = 141,293</a:t>
          </a:r>
          <a:endParaRPr lang="en-GB" sz="1400" b="0" kern="1200" dirty="0">
            <a:latin typeface="+mj-lt"/>
            <a:cs typeface="Times New Roman" panose="02020603050405020304" pitchFamily="18" charset="0"/>
          </a:endParaRPr>
        </a:p>
      </dsp:txBody>
      <dsp:txXfrm>
        <a:off x="1615569" y="211"/>
        <a:ext cx="1820395" cy="704616"/>
      </dsp:txXfrm>
    </dsp:sp>
    <dsp:sp modelId="{6D6425DA-D6FA-43F4-8B1D-98FCB082B8BD}">
      <dsp:nvSpPr>
        <dsp:cNvPr id="0" name=""/>
        <dsp:cNvSpPr/>
      </dsp:nvSpPr>
      <dsp:spPr>
        <a:xfrm>
          <a:off x="2480047" y="704828"/>
          <a:ext cx="91440" cy="281846"/>
        </a:xfrm>
        <a:custGeom>
          <a:avLst/>
          <a:gdLst/>
          <a:ahLst/>
          <a:cxnLst/>
          <a:rect l="0" t="0" r="0" b="0"/>
          <a:pathLst>
            <a:path>
              <a:moveTo>
                <a:pt x="45720" y="0"/>
              </a:moveTo>
              <a:lnTo>
                <a:pt x="45720" y="281846"/>
              </a:lnTo>
            </a:path>
          </a:pathLst>
        </a:custGeom>
        <a:noFill/>
        <a:ln w="9525" cap="flat" cmpd="sng" algn="ctr">
          <a:solidFill>
            <a:schemeClr val="dk1"/>
          </a:solidFill>
          <a:prstDash val="solid"/>
          <a:round/>
          <a:headEnd type="none" w="med" len="med"/>
          <a:tailEnd type="arrow" w="med" len="med"/>
        </a:ln>
        <a:effectLst/>
      </dsp:spPr>
      <dsp:style>
        <a:lnRef idx="0">
          <a:scrgbClr r="0" g="0" b="0"/>
        </a:lnRef>
        <a:fillRef idx="0">
          <a:scrgbClr r="0" g="0" b="0"/>
        </a:fillRef>
        <a:effectRef idx="0">
          <a:scrgbClr r="0" g="0" b="0"/>
        </a:effectRef>
        <a:fontRef idx="minor">
          <a:schemeClr val="tx1"/>
        </a:fontRef>
      </dsp:style>
    </dsp:sp>
    <dsp:sp modelId="{7BB932F7-286B-449C-86A0-B6A8055822C6}">
      <dsp:nvSpPr>
        <dsp:cNvPr id="0" name=""/>
        <dsp:cNvSpPr/>
      </dsp:nvSpPr>
      <dsp:spPr>
        <a:xfrm>
          <a:off x="1615569" y="986675"/>
          <a:ext cx="1820395" cy="704616"/>
        </a:xfrm>
        <a:prstGeom prst="rect">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100000"/>
            </a:lnSpc>
            <a:spcBef>
              <a:spcPct val="0"/>
            </a:spcBef>
            <a:spcAft>
              <a:spcPct val="35000"/>
            </a:spcAft>
          </a:pPr>
          <a:r>
            <a:rPr lang="en-GB" sz="1400" b="1" kern="1200" dirty="0">
              <a:latin typeface="+mj-lt"/>
              <a:cs typeface="Times New Roman" panose="02020603050405020304" pitchFamily="18" charset="0"/>
            </a:rPr>
            <a:t>Unique link clicks</a:t>
          </a:r>
          <a:br>
            <a:rPr lang="en-GB" sz="1400" b="1" kern="1200" dirty="0">
              <a:latin typeface="+mj-lt"/>
              <a:cs typeface="Times New Roman" panose="02020603050405020304" pitchFamily="18" charset="0"/>
            </a:rPr>
          </a:br>
          <a:r>
            <a:rPr lang="en-GB" sz="1400" b="0" i="1" kern="1200" dirty="0">
              <a:latin typeface="+mj-lt"/>
              <a:cs typeface="Times New Roman" panose="02020603050405020304" pitchFamily="18" charset="0"/>
            </a:rPr>
            <a:t>n</a:t>
          </a:r>
          <a:r>
            <a:rPr lang="en-GB" sz="1400" b="0" i="0" kern="1200" dirty="0">
              <a:latin typeface="+mj-lt"/>
              <a:cs typeface="Times New Roman" panose="02020603050405020304" pitchFamily="18" charset="0"/>
            </a:rPr>
            <a:t> = 2,800</a:t>
          </a:r>
          <a:endParaRPr lang="en-GB" sz="1400" b="0" kern="1200" dirty="0">
            <a:latin typeface="+mj-lt"/>
            <a:cs typeface="Times New Roman" panose="02020603050405020304" pitchFamily="18" charset="0"/>
          </a:endParaRPr>
        </a:p>
      </dsp:txBody>
      <dsp:txXfrm>
        <a:off x="1615569" y="986675"/>
        <a:ext cx="1820395" cy="704616"/>
      </dsp:txXfrm>
    </dsp:sp>
    <dsp:sp modelId="{5709246B-9C50-48B9-B61B-9911AF08FA35}">
      <dsp:nvSpPr>
        <dsp:cNvPr id="0" name=""/>
        <dsp:cNvSpPr/>
      </dsp:nvSpPr>
      <dsp:spPr>
        <a:xfrm>
          <a:off x="2480047" y="1691292"/>
          <a:ext cx="91440" cy="281846"/>
        </a:xfrm>
        <a:custGeom>
          <a:avLst/>
          <a:gdLst/>
          <a:ahLst/>
          <a:cxnLst/>
          <a:rect l="0" t="0" r="0" b="0"/>
          <a:pathLst>
            <a:path>
              <a:moveTo>
                <a:pt x="45720" y="0"/>
              </a:moveTo>
              <a:lnTo>
                <a:pt x="45720" y="281846"/>
              </a:lnTo>
            </a:path>
          </a:pathLst>
        </a:custGeom>
        <a:noFill/>
        <a:ln w="9525" cap="flat" cmpd="sng" algn="ctr">
          <a:solidFill>
            <a:schemeClr val="dk1"/>
          </a:solidFill>
          <a:prstDash val="solid"/>
          <a:round/>
          <a:headEnd type="none" w="med" len="med"/>
          <a:tailEnd type="arrow" w="med" len="med"/>
        </a:ln>
        <a:effectLst/>
      </dsp:spPr>
      <dsp:style>
        <a:lnRef idx="0">
          <a:scrgbClr r="0" g="0" b="0"/>
        </a:lnRef>
        <a:fillRef idx="0">
          <a:scrgbClr r="0" g="0" b="0"/>
        </a:fillRef>
        <a:effectRef idx="0">
          <a:scrgbClr r="0" g="0" b="0"/>
        </a:effectRef>
        <a:fontRef idx="minor">
          <a:schemeClr val="tx1"/>
        </a:fontRef>
      </dsp:style>
    </dsp:sp>
    <dsp:sp modelId="{06EDCCFC-FEB7-4D2F-82EA-815859F99EAC}">
      <dsp:nvSpPr>
        <dsp:cNvPr id="0" name=""/>
        <dsp:cNvSpPr/>
      </dsp:nvSpPr>
      <dsp:spPr>
        <a:xfrm>
          <a:off x="1615569" y="1973138"/>
          <a:ext cx="1820395" cy="704616"/>
        </a:xfrm>
        <a:prstGeom prst="rect">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100000"/>
            </a:lnSpc>
            <a:spcBef>
              <a:spcPct val="0"/>
            </a:spcBef>
            <a:spcAft>
              <a:spcPct val="35000"/>
            </a:spcAft>
          </a:pPr>
          <a:r>
            <a:rPr lang="en-GB" sz="1400" b="1" kern="1200" dirty="0">
              <a:latin typeface="+mj-lt"/>
              <a:cs typeface="Times New Roman" panose="02020603050405020304" pitchFamily="18" charset="0"/>
            </a:rPr>
            <a:t>Survey page visits</a:t>
          </a:r>
          <a:br>
            <a:rPr lang="en-GB" sz="1400" b="1" kern="1200" dirty="0">
              <a:latin typeface="+mj-lt"/>
              <a:cs typeface="Times New Roman" panose="02020603050405020304" pitchFamily="18" charset="0"/>
            </a:rPr>
          </a:br>
          <a:r>
            <a:rPr lang="en-GB" sz="1400" b="0" i="1" kern="1200" dirty="0">
              <a:latin typeface="+mj-lt"/>
              <a:cs typeface="Times New Roman" panose="02020603050405020304" pitchFamily="18" charset="0"/>
            </a:rPr>
            <a:t>n</a:t>
          </a:r>
          <a:r>
            <a:rPr lang="en-GB" sz="1400" b="0" i="0" kern="1200" dirty="0">
              <a:latin typeface="+mj-lt"/>
              <a:cs typeface="Times New Roman" panose="02020603050405020304" pitchFamily="18" charset="0"/>
            </a:rPr>
            <a:t> = 801</a:t>
          </a:r>
          <a:endParaRPr lang="en-GB" sz="1400" b="0" kern="1200" dirty="0">
            <a:latin typeface="+mj-lt"/>
            <a:cs typeface="Times New Roman" panose="02020603050405020304" pitchFamily="18" charset="0"/>
          </a:endParaRPr>
        </a:p>
      </dsp:txBody>
      <dsp:txXfrm>
        <a:off x="1615569" y="1973138"/>
        <a:ext cx="1820395" cy="704616"/>
      </dsp:txXfrm>
    </dsp:sp>
    <dsp:sp modelId="{A9BA57E5-6787-4792-8057-FC6C7AF192BA}">
      <dsp:nvSpPr>
        <dsp:cNvPr id="0" name=""/>
        <dsp:cNvSpPr/>
      </dsp:nvSpPr>
      <dsp:spPr>
        <a:xfrm>
          <a:off x="1247511" y="2677755"/>
          <a:ext cx="1278255" cy="281846"/>
        </a:xfrm>
        <a:custGeom>
          <a:avLst/>
          <a:gdLst/>
          <a:ahLst/>
          <a:cxnLst/>
          <a:rect l="0" t="0" r="0" b="0"/>
          <a:pathLst>
            <a:path>
              <a:moveTo>
                <a:pt x="1278255" y="0"/>
              </a:moveTo>
              <a:lnTo>
                <a:pt x="1278255" y="140923"/>
              </a:lnTo>
              <a:lnTo>
                <a:pt x="0" y="140923"/>
              </a:lnTo>
              <a:lnTo>
                <a:pt x="0" y="281846"/>
              </a:lnTo>
            </a:path>
          </a:pathLst>
        </a:custGeom>
        <a:noFill/>
        <a:ln w="9525" cap="flat" cmpd="sng" algn="ctr">
          <a:solidFill>
            <a:schemeClr val="dk1"/>
          </a:solidFill>
          <a:prstDash val="solid"/>
          <a:round/>
          <a:headEnd type="none" w="med" len="med"/>
          <a:tailEnd type="arrow" w="med" len="med"/>
        </a:ln>
        <a:effectLst/>
      </dsp:spPr>
      <dsp:style>
        <a:lnRef idx="0">
          <a:scrgbClr r="0" g="0" b="0"/>
        </a:lnRef>
        <a:fillRef idx="0">
          <a:scrgbClr r="0" g="0" b="0"/>
        </a:fillRef>
        <a:effectRef idx="0">
          <a:scrgbClr r="0" g="0" b="0"/>
        </a:effectRef>
        <a:fontRef idx="minor">
          <a:schemeClr val="tx1"/>
        </a:fontRef>
      </dsp:style>
    </dsp:sp>
    <dsp:sp modelId="{27466FFE-CC2B-4745-843F-07825ABC46BB}">
      <dsp:nvSpPr>
        <dsp:cNvPr id="0" name=""/>
        <dsp:cNvSpPr/>
      </dsp:nvSpPr>
      <dsp:spPr>
        <a:xfrm>
          <a:off x="337314" y="2959602"/>
          <a:ext cx="1820395" cy="704616"/>
        </a:xfrm>
        <a:prstGeom prst="rect">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100000"/>
            </a:lnSpc>
            <a:spcBef>
              <a:spcPct val="0"/>
            </a:spcBef>
            <a:spcAft>
              <a:spcPct val="35000"/>
            </a:spcAft>
          </a:pPr>
          <a:r>
            <a:rPr lang="en-GB" sz="1400" b="1" kern="1200" dirty="0">
              <a:latin typeface="+mj-lt"/>
              <a:cs typeface="Times New Roman" panose="02020603050405020304" pitchFamily="18" charset="0"/>
            </a:rPr>
            <a:t>Completed surveys</a:t>
          </a:r>
          <a:br>
            <a:rPr lang="en-GB" sz="1400" b="1" kern="1200" dirty="0">
              <a:latin typeface="+mj-lt"/>
              <a:cs typeface="Times New Roman" panose="02020603050405020304" pitchFamily="18" charset="0"/>
            </a:rPr>
          </a:br>
          <a:r>
            <a:rPr lang="en-GB" sz="1400" b="0" i="1" kern="1200" dirty="0">
              <a:latin typeface="+mj-lt"/>
              <a:cs typeface="Times New Roman" panose="02020603050405020304" pitchFamily="18" charset="0"/>
            </a:rPr>
            <a:t>n</a:t>
          </a:r>
          <a:r>
            <a:rPr lang="en-GB" sz="1400" b="0" i="0" kern="1200" dirty="0">
              <a:latin typeface="+mj-lt"/>
              <a:cs typeface="Times New Roman" panose="02020603050405020304" pitchFamily="18" charset="0"/>
            </a:rPr>
            <a:t> = 425</a:t>
          </a:r>
          <a:endParaRPr lang="en-GB" sz="1400" b="0" kern="1200" dirty="0">
            <a:latin typeface="+mj-lt"/>
            <a:cs typeface="Times New Roman" panose="02020603050405020304" pitchFamily="18" charset="0"/>
          </a:endParaRPr>
        </a:p>
      </dsp:txBody>
      <dsp:txXfrm>
        <a:off x="337314" y="2959602"/>
        <a:ext cx="1820395" cy="704616"/>
      </dsp:txXfrm>
    </dsp:sp>
    <dsp:sp modelId="{470E4301-11BE-4591-B8D2-3C2F74AD69E4}">
      <dsp:nvSpPr>
        <dsp:cNvPr id="0" name=""/>
        <dsp:cNvSpPr/>
      </dsp:nvSpPr>
      <dsp:spPr>
        <a:xfrm>
          <a:off x="2525767" y="2677755"/>
          <a:ext cx="1068736" cy="281846"/>
        </a:xfrm>
        <a:custGeom>
          <a:avLst/>
          <a:gdLst/>
          <a:ahLst/>
          <a:cxnLst/>
          <a:rect l="0" t="0" r="0" b="0"/>
          <a:pathLst>
            <a:path>
              <a:moveTo>
                <a:pt x="0" y="0"/>
              </a:moveTo>
              <a:lnTo>
                <a:pt x="0" y="140923"/>
              </a:lnTo>
              <a:lnTo>
                <a:pt x="1068736" y="140923"/>
              </a:lnTo>
              <a:lnTo>
                <a:pt x="1068736" y="281846"/>
              </a:lnTo>
            </a:path>
          </a:pathLst>
        </a:custGeom>
        <a:noFill/>
        <a:ln w="9525" cap="flat" cmpd="sng" algn="ctr">
          <a:solidFill>
            <a:schemeClr val="dk1"/>
          </a:solidFill>
          <a:prstDash val="solid"/>
          <a:round/>
          <a:headEnd type="none" w="med" len="med"/>
          <a:tailEnd type="arrow" w="med" len="med"/>
        </a:ln>
        <a:effectLst/>
      </dsp:spPr>
      <dsp:style>
        <a:lnRef idx="0">
          <a:scrgbClr r="0" g="0" b="0"/>
        </a:lnRef>
        <a:fillRef idx="0">
          <a:scrgbClr r="0" g="0" b="0"/>
        </a:fillRef>
        <a:effectRef idx="0">
          <a:scrgbClr r="0" g="0" b="0"/>
        </a:effectRef>
        <a:fontRef idx="minor">
          <a:schemeClr val="tx1"/>
        </a:fontRef>
      </dsp:style>
    </dsp:sp>
    <dsp:sp modelId="{CD548AAD-C3DE-42FF-9495-481F4D319101}">
      <dsp:nvSpPr>
        <dsp:cNvPr id="0" name=""/>
        <dsp:cNvSpPr/>
      </dsp:nvSpPr>
      <dsp:spPr>
        <a:xfrm>
          <a:off x="2474786" y="2959602"/>
          <a:ext cx="2239434" cy="1560683"/>
        </a:xfrm>
        <a:prstGeom prst="rect">
          <a:avLst/>
        </a:prstGeom>
        <a:solidFill>
          <a:schemeClr val="accent1"/>
        </a:solidFill>
        <a:ln w="19050" cap="flat" cmpd="sng" algn="ctr">
          <a:solidFill>
            <a:schemeClr val="lt1"/>
          </a:solidFill>
          <a:prstDash val="solid"/>
          <a:miter lim="800000"/>
        </a:ln>
        <a:effectLst/>
      </dsp:spPr>
      <dsp:style>
        <a:lnRef idx="3">
          <a:schemeClr val="lt1"/>
        </a:lnRef>
        <a:fillRef idx="1">
          <a:schemeClr val="accent1"/>
        </a:fillRef>
        <a:effectRef idx="1">
          <a:schemeClr val="accent1"/>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100000"/>
            </a:lnSpc>
            <a:spcBef>
              <a:spcPct val="0"/>
            </a:spcBef>
            <a:spcAft>
              <a:spcPts val="600"/>
            </a:spcAft>
          </a:pPr>
          <a:r>
            <a:rPr lang="en-GB" sz="1400" b="1" kern="1200" dirty="0">
              <a:latin typeface="+mj-lt"/>
              <a:cs typeface="Times New Roman" panose="02020603050405020304" pitchFamily="18" charset="0"/>
            </a:rPr>
            <a:t>Excluded surveys</a:t>
          </a:r>
          <a:br>
            <a:rPr lang="en-GB" sz="1400" b="1" kern="1200" dirty="0">
              <a:latin typeface="+mj-lt"/>
              <a:cs typeface="Times New Roman" panose="02020603050405020304" pitchFamily="18" charset="0"/>
            </a:rPr>
          </a:br>
          <a:r>
            <a:rPr lang="en-GB" sz="1400" b="0" i="0" kern="1200" dirty="0">
              <a:latin typeface="+mj-lt"/>
              <a:cs typeface="Times New Roman" panose="02020603050405020304" pitchFamily="18" charset="0"/>
            </a:rPr>
            <a:t>Ineligible: </a:t>
          </a:r>
          <a:r>
            <a:rPr lang="en-GB" sz="1400" b="0" i="1" kern="1200" dirty="0">
              <a:latin typeface="+mj-lt"/>
              <a:cs typeface="Times New Roman" panose="02020603050405020304" pitchFamily="18" charset="0"/>
            </a:rPr>
            <a:t>n</a:t>
          </a:r>
          <a:r>
            <a:rPr lang="en-GB" sz="1400" b="0" i="0" kern="1200" dirty="0">
              <a:latin typeface="+mj-lt"/>
              <a:cs typeface="Times New Roman" panose="02020603050405020304" pitchFamily="18" charset="0"/>
            </a:rPr>
            <a:t> = 105</a:t>
          </a:r>
          <a:br>
            <a:rPr lang="en-GB" sz="1400" b="0" i="0" kern="1200" dirty="0">
              <a:latin typeface="+mj-lt"/>
              <a:cs typeface="Times New Roman" panose="02020603050405020304" pitchFamily="18" charset="0"/>
            </a:rPr>
          </a:br>
          <a:r>
            <a:rPr lang="en-GB" sz="1400" b="0" i="0" kern="1200" dirty="0">
              <a:latin typeface="+mj-lt"/>
              <a:cs typeface="Times New Roman" panose="02020603050405020304" pitchFamily="18" charset="0"/>
            </a:rPr>
            <a:t>Duplicates: </a:t>
          </a:r>
          <a:r>
            <a:rPr lang="en-GB" sz="1400" b="0" i="1" kern="1200" dirty="0">
              <a:latin typeface="+mj-lt"/>
              <a:cs typeface="Times New Roman" panose="02020603050405020304" pitchFamily="18" charset="0"/>
            </a:rPr>
            <a:t>n</a:t>
          </a:r>
          <a:r>
            <a:rPr lang="en-GB" sz="1400" b="0" i="0" kern="1200" dirty="0">
              <a:latin typeface="+mj-lt"/>
              <a:cs typeface="Times New Roman" panose="02020603050405020304" pitchFamily="18" charset="0"/>
            </a:rPr>
            <a:t> = 27</a:t>
          </a:r>
          <a:br>
            <a:rPr lang="en-GB" sz="1400" b="0" i="0" kern="1200" dirty="0">
              <a:latin typeface="+mj-lt"/>
              <a:cs typeface="Times New Roman" panose="02020603050405020304" pitchFamily="18" charset="0"/>
            </a:rPr>
          </a:br>
          <a:r>
            <a:rPr lang="en-GB" sz="1400" b="0" i="0" kern="1200" dirty="0">
              <a:latin typeface="+mj-lt"/>
              <a:cs typeface="Times New Roman" panose="02020603050405020304" pitchFamily="18" charset="0"/>
            </a:rPr>
            <a:t>Refusals: </a:t>
          </a:r>
          <a:r>
            <a:rPr lang="en-GB" sz="1400" b="0" i="1" kern="1200" dirty="0">
              <a:latin typeface="+mj-lt"/>
              <a:cs typeface="Times New Roman" panose="02020603050405020304" pitchFamily="18" charset="0"/>
            </a:rPr>
            <a:t>n</a:t>
          </a:r>
          <a:r>
            <a:rPr lang="en-GB" sz="1400" b="0" i="0" kern="1200" dirty="0">
              <a:latin typeface="+mj-lt"/>
              <a:cs typeface="Times New Roman" panose="02020603050405020304" pitchFamily="18" charset="0"/>
            </a:rPr>
            <a:t> = 5</a:t>
          </a:r>
          <a:br>
            <a:rPr lang="en-GB" sz="1400" b="0" i="0" kern="1200" dirty="0">
              <a:latin typeface="+mj-lt"/>
              <a:cs typeface="Times New Roman" panose="02020603050405020304" pitchFamily="18" charset="0"/>
            </a:rPr>
          </a:br>
          <a:r>
            <a:rPr lang="en-GB" sz="1400" b="0" i="0" kern="1200" dirty="0">
              <a:latin typeface="+mj-lt"/>
              <a:cs typeface="Times New Roman" panose="02020603050405020304" pitchFamily="18" charset="0"/>
            </a:rPr>
            <a:t>Withdrawals: </a:t>
          </a:r>
          <a:r>
            <a:rPr lang="en-GB" sz="1400" b="0" i="1" kern="1200" dirty="0">
              <a:latin typeface="+mj-lt"/>
              <a:cs typeface="Times New Roman" panose="02020603050405020304" pitchFamily="18" charset="0"/>
            </a:rPr>
            <a:t>n</a:t>
          </a:r>
          <a:r>
            <a:rPr lang="en-GB" sz="1400" b="0" i="0" kern="1200" dirty="0">
              <a:latin typeface="+mj-lt"/>
              <a:cs typeface="Times New Roman" panose="02020603050405020304" pitchFamily="18" charset="0"/>
            </a:rPr>
            <a:t> = 34</a:t>
          </a:r>
          <a:br>
            <a:rPr lang="en-GB" sz="1400" b="0" i="0" kern="1200" dirty="0">
              <a:latin typeface="+mj-lt"/>
              <a:cs typeface="Times New Roman" panose="02020603050405020304" pitchFamily="18" charset="0"/>
            </a:rPr>
          </a:br>
          <a:r>
            <a:rPr lang="en-GB" sz="1400" b="0" i="0" kern="1200" dirty="0">
              <a:latin typeface="+mj-lt"/>
              <a:cs typeface="Times New Roman" panose="02020603050405020304" pitchFamily="18" charset="0"/>
            </a:rPr>
            <a:t>Incomplete survey: </a:t>
          </a:r>
          <a:r>
            <a:rPr lang="en-GB" sz="1400" b="0" i="1" kern="1200" dirty="0">
              <a:latin typeface="+mj-lt"/>
              <a:cs typeface="Times New Roman" panose="02020603050405020304" pitchFamily="18" charset="0"/>
            </a:rPr>
            <a:t>n</a:t>
          </a:r>
          <a:r>
            <a:rPr lang="en-GB" sz="1400" b="0" i="0" kern="1200" dirty="0">
              <a:latin typeface="+mj-lt"/>
              <a:cs typeface="Times New Roman" panose="02020603050405020304" pitchFamily="18" charset="0"/>
            </a:rPr>
            <a:t> = 205</a:t>
          </a:r>
          <a:endParaRPr lang="en-GB" sz="1400" b="0" kern="1200" dirty="0">
            <a:latin typeface="+mj-lt"/>
            <a:cs typeface="Times New Roman" panose="02020603050405020304" pitchFamily="18" charset="0"/>
          </a:endParaRPr>
        </a:p>
      </dsp:txBody>
      <dsp:txXfrm>
        <a:off x="2474786" y="2959602"/>
        <a:ext cx="2239434" cy="156068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cdr:x>
      <cdr:y>0.29201</cdr:y>
    </cdr:from>
    <cdr:to>
      <cdr:x>0.98673</cdr:x>
      <cdr:y>0.29201</cdr:y>
    </cdr:to>
    <cdr:cxnSp macro="">
      <cdr:nvCxnSpPr>
        <cdr:cNvPr id="3" name="Straight Connector 2">
          <a:extLst xmlns:a="http://schemas.openxmlformats.org/drawingml/2006/main">
            <a:ext uri="{FF2B5EF4-FFF2-40B4-BE49-F238E27FC236}">
              <a16:creationId xmlns:a16="http://schemas.microsoft.com/office/drawing/2014/main" xmlns="" id="{38EA8D27-3996-4F09-9A97-5480F25A7AB8}"/>
            </a:ext>
          </a:extLst>
        </cdr:cNvPr>
        <cdr:cNvCxnSpPr/>
      </cdr:nvCxnSpPr>
      <cdr:spPr>
        <a:xfrm xmlns:a="http://schemas.openxmlformats.org/drawingml/2006/main">
          <a:off x="0" y="1430432"/>
          <a:ext cx="10376028" cy="0"/>
        </a:xfrm>
        <a:prstGeom xmlns:a="http://schemas.openxmlformats.org/drawingml/2006/main" prst="line">
          <a:avLst/>
        </a:prstGeom>
        <a:ln xmlns:a="http://schemas.openxmlformats.org/drawingml/2006/main" w="76200">
          <a:solidFill>
            <a:schemeClr val="tx1">
              <a:lumMod val="85000"/>
              <a:lumOff val="15000"/>
            </a:schemeClr>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0.32183</cdr:x>
      <cdr:y>0.02333</cdr:y>
    </cdr:from>
    <cdr:to>
      <cdr:x>0.37592</cdr:x>
      <cdr:y>0.10424</cdr:y>
    </cdr:to>
    <cdr:sp macro="" textlink="">
      <cdr:nvSpPr>
        <cdr:cNvPr id="8" name="TextBox 7">
          <a:extLst xmlns:a="http://schemas.openxmlformats.org/drawingml/2006/main">
            <a:ext uri="{FF2B5EF4-FFF2-40B4-BE49-F238E27FC236}">
              <a16:creationId xmlns:a16="http://schemas.microsoft.com/office/drawing/2014/main" xmlns="" id="{B3DC1712-A40D-4406-8C4C-49F6BA43BA31}"/>
            </a:ext>
          </a:extLst>
        </cdr:cNvPr>
        <cdr:cNvSpPr txBox="1"/>
      </cdr:nvSpPr>
      <cdr:spPr>
        <a:xfrm xmlns:a="http://schemas.openxmlformats.org/drawingml/2006/main">
          <a:off x="5405394" y="264396"/>
          <a:ext cx="908389" cy="91696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GB" sz="2000" b="1" dirty="0">
              <a:solidFill>
                <a:schemeClr val="tx1">
                  <a:lumMod val="65000"/>
                  <a:lumOff val="35000"/>
                </a:schemeClr>
              </a:solidFill>
            </a:rPr>
            <a:t>EDUCATION</a:t>
          </a:r>
          <a:endParaRPr lang="en-GB" sz="3200" b="1" dirty="0">
            <a:solidFill>
              <a:schemeClr val="tx1">
                <a:lumMod val="65000"/>
                <a:lumOff val="35000"/>
              </a:schemeClr>
            </a:solidFill>
          </a:endParaRPr>
        </a:p>
      </cdr:txBody>
    </cdr:sp>
  </cdr:relSizeAnchor>
  <cdr:relSizeAnchor xmlns:cdr="http://schemas.openxmlformats.org/drawingml/2006/chartDrawing">
    <cdr:from>
      <cdr:x>0.7622</cdr:x>
      <cdr:y>0.02485</cdr:y>
    </cdr:from>
    <cdr:to>
      <cdr:x>0.81628</cdr:x>
      <cdr:y>0.10576</cdr:y>
    </cdr:to>
    <cdr:sp macro="" textlink="">
      <cdr:nvSpPr>
        <cdr:cNvPr id="9" name="TextBox 1">
          <a:extLst xmlns:a="http://schemas.openxmlformats.org/drawingml/2006/main">
            <a:ext uri="{FF2B5EF4-FFF2-40B4-BE49-F238E27FC236}">
              <a16:creationId xmlns:a16="http://schemas.microsoft.com/office/drawing/2014/main" xmlns="" id="{84471CDD-D2B1-4D2E-9167-F8DBE80DC6F6}"/>
            </a:ext>
          </a:extLst>
        </cdr:cNvPr>
        <cdr:cNvSpPr txBox="1"/>
      </cdr:nvSpPr>
      <cdr:spPr>
        <a:xfrm xmlns:a="http://schemas.openxmlformats.org/drawingml/2006/main">
          <a:off x="12801690" y="281598"/>
          <a:ext cx="908390" cy="916969"/>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GB" sz="2000" b="1" dirty="0">
              <a:solidFill>
                <a:schemeClr val="tx1">
                  <a:lumMod val="65000"/>
                  <a:lumOff val="35000"/>
                </a:schemeClr>
              </a:solidFill>
            </a:rPr>
            <a:t>INSUR-</a:t>
          </a:r>
        </a:p>
        <a:p xmlns:a="http://schemas.openxmlformats.org/drawingml/2006/main">
          <a:pPr algn="ctr"/>
          <a:r>
            <a:rPr lang="en-GB" sz="2000" b="1" dirty="0">
              <a:solidFill>
                <a:schemeClr val="tx1">
                  <a:lumMod val="65000"/>
                  <a:lumOff val="35000"/>
                </a:schemeClr>
              </a:solidFill>
            </a:rPr>
            <a:t>ANCE</a:t>
          </a:r>
        </a:p>
      </cdr:txBody>
    </cdr:sp>
  </cdr:relSizeAnchor>
  <cdr:relSizeAnchor xmlns:cdr="http://schemas.openxmlformats.org/drawingml/2006/chartDrawing">
    <cdr:from>
      <cdr:x>0.58681</cdr:x>
      <cdr:y>0.02554</cdr:y>
    </cdr:from>
    <cdr:to>
      <cdr:x>0.65775</cdr:x>
      <cdr:y>0.10646</cdr:y>
    </cdr:to>
    <cdr:sp macro="" textlink="">
      <cdr:nvSpPr>
        <cdr:cNvPr id="10" name="TextBox 1">
          <a:extLst xmlns:a="http://schemas.openxmlformats.org/drawingml/2006/main">
            <a:ext uri="{FF2B5EF4-FFF2-40B4-BE49-F238E27FC236}">
              <a16:creationId xmlns:a16="http://schemas.microsoft.com/office/drawing/2014/main" xmlns="" id="{84471CDD-D2B1-4D2E-9167-F8DBE80DC6F6}"/>
            </a:ext>
          </a:extLst>
        </cdr:cNvPr>
        <cdr:cNvSpPr txBox="1"/>
      </cdr:nvSpPr>
      <cdr:spPr>
        <a:xfrm xmlns:a="http://schemas.openxmlformats.org/drawingml/2006/main">
          <a:off x="9855874" y="289468"/>
          <a:ext cx="1191473" cy="916969"/>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GB" sz="2000" b="1" dirty="0">
              <a:solidFill>
                <a:schemeClr val="tx1">
                  <a:lumMod val="65000"/>
                  <a:lumOff val="35000"/>
                </a:schemeClr>
              </a:solidFill>
            </a:rPr>
            <a:t>HOUSEHOLD </a:t>
          </a:r>
        </a:p>
        <a:p xmlns:a="http://schemas.openxmlformats.org/drawingml/2006/main">
          <a:pPr algn="ctr"/>
          <a:r>
            <a:rPr lang="en-GB" sz="2000" b="1" dirty="0">
              <a:solidFill>
                <a:schemeClr val="tx1">
                  <a:lumMod val="65000"/>
                  <a:lumOff val="35000"/>
                </a:schemeClr>
              </a:solidFill>
            </a:rPr>
            <a:t>INCOME</a:t>
          </a:r>
        </a:p>
      </cdr:txBody>
    </cdr:sp>
  </cdr:relSizeAnchor>
  <cdr:relSizeAnchor xmlns:cdr="http://schemas.openxmlformats.org/drawingml/2006/chartDrawing">
    <cdr:from>
      <cdr:x>0.8861</cdr:x>
      <cdr:y>0.0252</cdr:y>
    </cdr:from>
    <cdr:to>
      <cdr:x>0.94019</cdr:x>
      <cdr:y>0.10611</cdr:y>
    </cdr:to>
    <cdr:sp macro="" textlink="">
      <cdr:nvSpPr>
        <cdr:cNvPr id="11" name="TextBox 1">
          <a:extLst xmlns:a="http://schemas.openxmlformats.org/drawingml/2006/main">
            <a:ext uri="{FF2B5EF4-FFF2-40B4-BE49-F238E27FC236}">
              <a16:creationId xmlns:a16="http://schemas.microsoft.com/office/drawing/2014/main" xmlns="" id="{DA5F72E9-2D84-4334-88DD-1C12424D813D}"/>
            </a:ext>
          </a:extLst>
        </cdr:cNvPr>
        <cdr:cNvSpPr txBox="1"/>
      </cdr:nvSpPr>
      <cdr:spPr>
        <a:xfrm xmlns:a="http://schemas.openxmlformats.org/drawingml/2006/main">
          <a:off x="14882769" y="285534"/>
          <a:ext cx="908390" cy="916969"/>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GB" sz="1800" b="1" dirty="0">
              <a:solidFill>
                <a:schemeClr val="tx1">
                  <a:lumMod val="65000"/>
                  <a:lumOff val="35000"/>
                </a:schemeClr>
              </a:solidFill>
            </a:rPr>
            <a:t>DEPRES-</a:t>
          </a:r>
        </a:p>
        <a:p xmlns:a="http://schemas.openxmlformats.org/drawingml/2006/main">
          <a:pPr algn="ctr"/>
          <a:r>
            <a:rPr lang="en-GB" sz="1800" b="1" dirty="0">
              <a:solidFill>
                <a:schemeClr val="tx1">
                  <a:lumMod val="65000"/>
                  <a:lumOff val="35000"/>
                </a:schemeClr>
              </a:solidFill>
            </a:rPr>
            <a:t>SIVE</a:t>
          </a:r>
        </a:p>
        <a:p xmlns:a="http://schemas.openxmlformats.org/drawingml/2006/main">
          <a:pPr algn="ctr"/>
          <a:r>
            <a:rPr lang="en-GB" sz="1800" b="1" dirty="0">
              <a:solidFill>
                <a:schemeClr val="tx1">
                  <a:lumMod val="65000"/>
                  <a:lumOff val="35000"/>
                </a:schemeClr>
              </a:solidFill>
            </a:rPr>
            <a:t>SYMPTOMS</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DF3A52-9DC1-4EAB-9380-453D5A74D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33C8FE4C-65C0-4451-8367-6142F41F7F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E54172C1-BE58-4BA6-A749-A8435507140B}"/>
              </a:ext>
            </a:extLst>
          </p:cNvPr>
          <p:cNvSpPr>
            <a:spLocks noGrp="1"/>
          </p:cNvSpPr>
          <p:nvPr>
            <p:ph type="dt" sz="half" idx="10"/>
          </p:nvPr>
        </p:nvSpPr>
        <p:spPr/>
        <p:txBody>
          <a:bodyPr/>
          <a:lstStyle/>
          <a:p>
            <a:fld id="{B4C0B951-903E-4D23-9139-7107404BC306}" type="datetimeFigureOut">
              <a:rPr lang="en-GB" smtClean="0"/>
              <a:t>02/08/2019</a:t>
            </a:fld>
            <a:endParaRPr lang="en-GB"/>
          </a:p>
        </p:txBody>
      </p:sp>
      <p:sp>
        <p:nvSpPr>
          <p:cNvPr id="5" name="Footer Placeholder 4">
            <a:extLst>
              <a:ext uri="{FF2B5EF4-FFF2-40B4-BE49-F238E27FC236}">
                <a16:creationId xmlns:a16="http://schemas.microsoft.com/office/drawing/2014/main" xmlns="" id="{37BF8AFC-84A1-49BF-AD90-3AF79A414B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68D0A7C5-D96A-4AEE-9CCD-B6E0A2B31F8B}"/>
              </a:ext>
            </a:extLst>
          </p:cNvPr>
          <p:cNvSpPr>
            <a:spLocks noGrp="1"/>
          </p:cNvSpPr>
          <p:nvPr>
            <p:ph type="sldNum" sz="quarter" idx="12"/>
          </p:nvPr>
        </p:nvSpPr>
        <p:spPr/>
        <p:txBody>
          <a:bodyPr/>
          <a:lstStyle/>
          <a:p>
            <a:fld id="{DE90739F-B6AE-44FB-801D-3C062BFBFEA1}" type="slidenum">
              <a:rPr lang="en-GB" smtClean="0"/>
              <a:t>‹#›</a:t>
            </a:fld>
            <a:endParaRPr lang="en-GB"/>
          </a:p>
        </p:txBody>
      </p:sp>
    </p:spTree>
    <p:extLst>
      <p:ext uri="{BB962C8B-B14F-4D97-AF65-F5344CB8AC3E}">
        <p14:creationId xmlns:p14="http://schemas.microsoft.com/office/powerpoint/2010/main" val="3593756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EB1BC9-45E6-43D4-8849-CF223EE7F97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317381C1-4448-422B-872C-3FF95437EA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47D39BFB-7601-4C6E-BAC7-20F3BB3FF3C2}"/>
              </a:ext>
            </a:extLst>
          </p:cNvPr>
          <p:cNvSpPr>
            <a:spLocks noGrp="1"/>
          </p:cNvSpPr>
          <p:nvPr>
            <p:ph type="dt" sz="half" idx="10"/>
          </p:nvPr>
        </p:nvSpPr>
        <p:spPr/>
        <p:txBody>
          <a:bodyPr/>
          <a:lstStyle/>
          <a:p>
            <a:fld id="{B4C0B951-903E-4D23-9139-7107404BC306}" type="datetimeFigureOut">
              <a:rPr lang="en-GB" smtClean="0"/>
              <a:t>02/08/2019</a:t>
            </a:fld>
            <a:endParaRPr lang="en-GB"/>
          </a:p>
        </p:txBody>
      </p:sp>
      <p:sp>
        <p:nvSpPr>
          <p:cNvPr id="5" name="Footer Placeholder 4">
            <a:extLst>
              <a:ext uri="{FF2B5EF4-FFF2-40B4-BE49-F238E27FC236}">
                <a16:creationId xmlns:a16="http://schemas.microsoft.com/office/drawing/2014/main" xmlns="" id="{D5C1C948-AF81-482B-AE3D-F48C34DF34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931A83A-CCDB-4601-9B59-CCC8486B9ADF}"/>
              </a:ext>
            </a:extLst>
          </p:cNvPr>
          <p:cNvSpPr>
            <a:spLocks noGrp="1"/>
          </p:cNvSpPr>
          <p:nvPr>
            <p:ph type="sldNum" sz="quarter" idx="12"/>
          </p:nvPr>
        </p:nvSpPr>
        <p:spPr/>
        <p:txBody>
          <a:bodyPr/>
          <a:lstStyle/>
          <a:p>
            <a:fld id="{DE90739F-B6AE-44FB-801D-3C062BFBFEA1}" type="slidenum">
              <a:rPr lang="en-GB" smtClean="0"/>
              <a:t>‹#›</a:t>
            </a:fld>
            <a:endParaRPr lang="en-GB"/>
          </a:p>
        </p:txBody>
      </p:sp>
    </p:spTree>
    <p:extLst>
      <p:ext uri="{BB962C8B-B14F-4D97-AF65-F5344CB8AC3E}">
        <p14:creationId xmlns:p14="http://schemas.microsoft.com/office/powerpoint/2010/main" val="326949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9BDC67A-B1E9-4986-B60B-EA0D7C4FAF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C8BCB7C5-AB9A-41A8-890F-BC1047C908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D276EF1A-609B-4870-98A6-CEC5B360278F}"/>
              </a:ext>
            </a:extLst>
          </p:cNvPr>
          <p:cNvSpPr>
            <a:spLocks noGrp="1"/>
          </p:cNvSpPr>
          <p:nvPr>
            <p:ph type="dt" sz="half" idx="10"/>
          </p:nvPr>
        </p:nvSpPr>
        <p:spPr/>
        <p:txBody>
          <a:bodyPr/>
          <a:lstStyle/>
          <a:p>
            <a:fld id="{B4C0B951-903E-4D23-9139-7107404BC306}" type="datetimeFigureOut">
              <a:rPr lang="en-GB" smtClean="0"/>
              <a:t>02/08/2019</a:t>
            </a:fld>
            <a:endParaRPr lang="en-GB"/>
          </a:p>
        </p:txBody>
      </p:sp>
      <p:sp>
        <p:nvSpPr>
          <p:cNvPr id="5" name="Footer Placeholder 4">
            <a:extLst>
              <a:ext uri="{FF2B5EF4-FFF2-40B4-BE49-F238E27FC236}">
                <a16:creationId xmlns:a16="http://schemas.microsoft.com/office/drawing/2014/main" xmlns="" id="{285F7CE6-38FA-4141-9484-2DCC20734B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834BA3FC-051A-44BA-8F67-5F997009A483}"/>
              </a:ext>
            </a:extLst>
          </p:cNvPr>
          <p:cNvSpPr>
            <a:spLocks noGrp="1"/>
          </p:cNvSpPr>
          <p:nvPr>
            <p:ph type="sldNum" sz="quarter" idx="12"/>
          </p:nvPr>
        </p:nvSpPr>
        <p:spPr/>
        <p:txBody>
          <a:bodyPr/>
          <a:lstStyle/>
          <a:p>
            <a:fld id="{DE90739F-B6AE-44FB-801D-3C062BFBFEA1}" type="slidenum">
              <a:rPr lang="en-GB" smtClean="0"/>
              <a:t>‹#›</a:t>
            </a:fld>
            <a:endParaRPr lang="en-GB"/>
          </a:p>
        </p:txBody>
      </p:sp>
    </p:spTree>
    <p:extLst>
      <p:ext uri="{BB962C8B-B14F-4D97-AF65-F5344CB8AC3E}">
        <p14:creationId xmlns:p14="http://schemas.microsoft.com/office/powerpoint/2010/main" val="1266350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DE8DDE-07DC-4D8B-9442-95381F46F3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AFD6CE4-9C8F-4153-91AD-5280D2A63F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7E823323-F7EB-4AF2-8B52-CC7918FF7B7B}"/>
              </a:ext>
            </a:extLst>
          </p:cNvPr>
          <p:cNvSpPr>
            <a:spLocks noGrp="1"/>
          </p:cNvSpPr>
          <p:nvPr>
            <p:ph type="dt" sz="half" idx="10"/>
          </p:nvPr>
        </p:nvSpPr>
        <p:spPr/>
        <p:txBody>
          <a:bodyPr/>
          <a:lstStyle/>
          <a:p>
            <a:fld id="{B4C0B951-903E-4D23-9139-7107404BC306}" type="datetimeFigureOut">
              <a:rPr lang="en-GB" smtClean="0"/>
              <a:t>02/08/2019</a:t>
            </a:fld>
            <a:endParaRPr lang="en-GB"/>
          </a:p>
        </p:txBody>
      </p:sp>
      <p:sp>
        <p:nvSpPr>
          <p:cNvPr id="5" name="Footer Placeholder 4">
            <a:extLst>
              <a:ext uri="{FF2B5EF4-FFF2-40B4-BE49-F238E27FC236}">
                <a16:creationId xmlns:a16="http://schemas.microsoft.com/office/drawing/2014/main" xmlns="" id="{6AEF3337-2C19-4485-B13D-C326637F7E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AFECB7F2-833C-42B9-962F-6B640DD00765}"/>
              </a:ext>
            </a:extLst>
          </p:cNvPr>
          <p:cNvSpPr>
            <a:spLocks noGrp="1"/>
          </p:cNvSpPr>
          <p:nvPr>
            <p:ph type="sldNum" sz="quarter" idx="12"/>
          </p:nvPr>
        </p:nvSpPr>
        <p:spPr/>
        <p:txBody>
          <a:bodyPr/>
          <a:lstStyle/>
          <a:p>
            <a:fld id="{DE90739F-B6AE-44FB-801D-3C062BFBFEA1}" type="slidenum">
              <a:rPr lang="en-GB" smtClean="0"/>
              <a:t>‹#›</a:t>
            </a:fld>
            <a:endParaRPr lang="en-GB"/>
          </a:p>
        </p:txBody>
      </p:sp>
    </p:spTree>
    <p:extLst>
      <p:ext uri="{BB962C8B-B14F-4D97-AF65-F5344CB8AC3E}">
        <p14:creationId xmlns:p14="http://schemas.microsoft.com/office/powerpoint/2010/main" val="1431660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7F5FEC-769B-4192-B7D2-4A34FC91DA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BBE69889-1DE9-41AC-895F-06E4CF96B3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46BFDB0-391E-4FFD-9E54-DB3DAFB71387}"/>
              </a:ext>
            </a:extLst>
          </p:cNvPr>
          <p:cNvSpPr>
            <a:spLocks noGrp="1"/>
          </p:cNvSpPr>
          <p:nvPr>
            <p:ph type="dt" sz="half" idx="10"/>
          </p:nvPr>
        </p:nvSpPr>
        <p:spPr/>
        <p:txBody>
          <a:bodyPr/>
          <a:lstStyle/>
          <a:p>
            <a:fld id="{B4C0B951-903E-4D23-9139-7107404BC306}" type="datetimeFigureOut">
              <a:rPr lang="en-GB" smtClean="0"/>
              <a:t>02/08/2019</a:t>
            </a:fld>
            <a:endParaRPr lang="en-GB"/>
          </a:p>
        </p:txBody>
      </p:sp>
      <p:sp>
        <p:nvSpPr>
          <p:cNvPr id="5" name="Footer Placeholder 4">
            <a:extLst>
              <a:ext uri="{FF2B5EF4-FFF2-40B4-BE49-F238E27FC236}">
                <a16:creationId xmlns:a16="http://schemas.microsoft.com/office/drawing/2014/main" xmlns="" id="{DC601BAC-9A0A-4A86-974A-3128B1D8AC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3E4E216C-06BB-4A1F-9A09-F14CC81B341C}"/>
              </a:ext>
            </a:extLst>
          </p:cNvPr>
          <p:cNvSpPr>
            <a:spLocks noGrp="1"/>
          </p:cNvSpPr>
          <p:nvPr>
            <p:ph type="sldNum" sz="quarter" idx="12"/>
          </p:nvPr>
        </p:nvSpPr>
        <p:spPr/>
        <p:txBody>
          <a:bodyPr/>
          <a:lstStyle/>
          <a:p>
            <a:fld id="{DE90739F-B6AE-44FB-801D-3C062BFBFEA1}" type="slidenum">
              <a:rPr lang="en-GB" smtClean="0"/>
              <a:t>‹#›</a:t>
            </a:fld>
            <a:endParaRPr lang="en-GB"/>
          </a:p>
        </p:txBody>
      </p:sp>
    </p:spTree>
    <p:extLst>
      <p:ext uri="{BB962C8B-B14F-4D97-AF65-F5344CB8AC3E}">
        <p14:creationId xmlns:p14="http://schemas.microsoft.com/office/powerpoint/2010/main" val="4220582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119B2-32EF-4973-8078-ED3B27641E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F48A0B0B-5E5C-45AE-A11B-E06122D32F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35798F81-D60B-40EC-B500-821B393B0F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31E40934-2B35-431B-80D1-5BA352A1A81A}"/>
              </a:ext>
            </a:extLst>
          </p:cNvPr>
          <p:cNvSpPr>
            <a:spLocks noGrp="1"/>
          </p:cNvSpPr>
          <p:nvPr>
            <p:ph type="dt" sz="half" idx="10"/>
          </p:nvPr>
        </p:nvSpPr>
        <p:spPr/>
        <p:txBody>
          <a:bodyPr/>
          <a:lstStyle/>
          <a:p>
            <a:fld id="{B4C0B951-903E-4D23-9139-7107404BC306}" type="datetimeFigureOut">
              <a:rPr lang="en-GB" smtClean="0"/>
              <a:t>02/08/2019</a:t>
            </a:fld>
            <a:endParaRPr lang="en-GB"/>
          </a:p>
        </p:txBody>
      </p:sp>
      <p:sp>
        <p:nvSpPr>
          <p:cNvPr id="6" name="Footer Placeholder 5">
            <a:extLst>
              <a:ext uri="{FF2B5EF4-FFF2-40B4-BE49-F238E27FC236}">
                <a16:creationId xmlns:a16="http://schemas.microsoft.com/office/drawing/2014/main" xmlns="" id="{FACBB164-9EA7-4474-8798-708553CBEC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F9B226C6-958E-4066-AB6A-0FF1845B29C7}"/>
              </a:ext>
            </a:extLst>
          </p:cNvPr>
          <p:cNvSpPr>
            <a:spLocks noGrp="1"/>
          </p:cNvSpPr>
          <p:nvPr>
            <p:ph type="sldNum" sz="quarter" idx="12"/>
          </p:nvPr>
        </p:nvSpPr>
        <p:spPr/>
        <p:txBody>
          <a:bodyPr/>
          <a:lstStyle/>
          <a:p>
            <a:fld id="{DE90739F-B6AE-44FB-801D-3C062BFBFEA1}" type="slidenum">
              <a:rPr lang="en-GB" smtClean="0"/>
              <a:t>‹#›</a:t>
            </a:fld>
            <a:endParaRPr lang="en-GB"/>
          </a:p>
        </p:txBody>
      </p:sp>
    </p:spTree>
    <p:extLst>
      <p:ext uri="{BB962C8B-B14F-4D97-AF65-F5344CB8AC3E}">
        <p14:creationId xmlns:p14="http://schemas.microsoft.com/office/powerpoint/2010/main" val="204380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39A34-DA3B-4678-9610-3372D087E2E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02968DB7-7FB4-49EA-9E2C-E78C4AA80F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184E4A3-BECE-4C08-BCE2-46DDF8A366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E90AD8CB-4AAA-4404-A9BB-471CFE745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649444D-CA7D-43DB-AF14-AE5DFCC760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DE23330B-0F78-4A63-A0D2-8412F3355A72}"/>
              </a:ext>
            </a:extLst>
          </p:cNvPr>
          <p:cNvSpPr>
            <a:spLocks noGrp="1"/>
          </p:cNvSpPr>
          <p:nvPr>
            <p:ph type="dt" sz="half" idx="10"/>
          </p:nvPr>
        </p:nvSpPr>
        <p:spPr/>
        <p:txBody>
          <a:bodyPr/>
          <a:lstStyle/>
          <a:p>
            <a:fld id="{B4C0B951-903E-4D23-9139-7107404BC306}" type="datetimeFigureOut">
              <a:rPr lang="en-GB" smtClean="0"/>
              <a:t>02/08/2019</a:t>
            </a:fld>
            <a:endParaRPr lang="en-GB"/>
          </a:p>
        </p:txBody>
      </p:sp>
      <p:sp>
        <p:nvSpPr>
          <p:cNvPr id="8" name="Footer Placeholder 7">
            <a:extLst>
              <a:ext uri="{FF2B5EF4-FFF2-40B4-BE49-F238E27FC236}">
                <a16:creationId xmlns:a16="http://schemas.microsoft.com/office/drawing/2014/main" xmlns="" id="{66534594-45CF-4CA7-B5BA-8342C75475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A59C6571-D583-42F7-A105-53CE02DC7F42}"/>
              </a:ext>
            </a:extLst>
          </p:cNvPr>
          <p:cNvSpPr>
            <a:spLocks noGrp="1"/>
          </p:cNvSpPr>
          <p:nvPr>
            <p:ph type="sldNum" sz="quarter" idx="12"/>
          </p:nvPr>
        </p:nvSpPr>
        <p:spPr/>
        <p:txBody>
          <a:bodyPr/>
          <a:lstStyle/>
          <a:p>
            <a:fld id="{DE90739F-B6AE-44FB-801D-3C062BFBFEA1}" type="slidenum">
              <a:rPr lang="en-GB" smtClean="0"/>
              <a:t>‹#›</a:t>
            </a:fld>
            <a:endParaRPr lang="en-GB"/>
          </a:p>
        </p:txBody>
      </p:sp>
    </p:spTree>
    <p:extLst>
      <p:ext uri="{BB962C8B-B14F-4D97-AF65-F5344CB8AC3E}">
        <p14:creationId xmlns:p14="http://schemas.microsoft.com/office/powerpoint/2010/main" val="125326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EB8772-067E-42AF-968E-F1050F3D9E6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4E6828BB-7AB1-4871-8EF8-DEA6EF62B0BB}"/>
              </a:ext>
            </a:extLst>
          </p:cNvPr>
          <p:cNvSpPr>
            <a:spLocks noGrp="1"/>
          </p:cNvSpPr>
          <p:nvPr>
            <p:ph type="dt" sz="half" idx="10"/>
          </p:nvPr>
        </p:nvSpPr>
        <p:spPr/>
        <p:txBody>
          <a:bodyPr/>
          <a:lstStyle/>
          <a:p>
            <a:fld id="{B4C0B951-903E-4D23-9139-7107404BC306}" type="datetimeFigureOut">
              <a:rPr lang="en-GB" smtClean="0"/>
              <a:t>02/08/2019</a:t>
            </a:fld>
            <a:endParaRPr lang="en-GB"/>
          </a:p>
        </p:txBody>
      </p:sp>
      <p:sp>
        <p:nvSpPr>
          <p:cNvPr id="4" name="Footer Placeholder 3">
            <a:extLst>
              <a:ext uri="{FF2B5EF4-FFF2-40B4-BE49-F238E27FC236}">
                <a16:creationId xmlns:a16="http://schemas.microsoft.com/office/drawing/2014/main" xmlns="" id="{D54BC2BE-6B93-40FB-A1C7-D4E5DBFCC7F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DFCF1C8D-3D6D-4DF3-8FA3-81274E9D3BEB}"/>
              </a:ext>
            </a:extLst>
          </p:cNvPr>
          <p:cNvSpPr>
            <a:spLocks noGrp="1"/>
          </p:cNvSpPr>
          <p:nvPr>
            <p:ph type="sldNum" sz="quarter" idx="12"/>
          </p:nvPr>
        </p:nvSpPr>
        <p:spPr/>
        <p:txBody>
          <a:bodyPr/>
          <a:lstStyle/>
          <a:p>
            <a:fld id="{DE90739F-B6AE-44FB-801D-3C062BFBFEA1}" type="slidenum">
              <a:rPr lang="en-GB" smtClean="0"/>
              <a:t>‹#›</a:t>
            </a:fld>
            <a:endParaRPr lang="en-GB"/>
          </a:p>
        </p:txBody>
      </p:sp>
    </p:spTree>
    <p:extLst>
      <p:ext uri="{BB962C8B-B14F-4D97-AF65-F5344CB8AC3E}">
        <p14:creationId xmlns:p14="http://schemas.microsoft.com/office/powerpoint/2010/main" val="351649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A43326B-517C-4C42-922A-2D9AC2B3D112}"/>
              </a:ext>
            </a:extLst>
          </p:cNvPr>
          <p:cNvSpPr>
            <a:spLocks noGrp="1"/>
          </p:cNvSpPr>
          <p:nvPr>
            <p:ph type="dt" sz="half" idx="10"/>
          </p:nvPr>
        </p:nvSpPr>
        <p:spPr/>
        <p:txBody>
          <a:bodyPr/>
          <a:lstStyle/>
          <a:p>
            <a:fld id="{B4C0B951-903E-4D23-9139-7107404BC306}" type="datetimeFigureOut">
              <a:rPr lang="en-GB" smtClean="0"/>
              <a:t>02/08/2019</a:t>
            </a:fld>
            <a:endParaRPr lang="en-GB"/>
          </a:p>
        </p:txBody>
      </p:sp>
      <p:sp>
        <p:nvSpPr>
          <p:cNvPr id="3" name="Footer Placeholder 2">
            <a:extLst>
              <a:ext uri="{FF2B5EF4-FFF2-40B4-BE49-F238E27FC236}">
                <a16:creationId xmlns:a16="http://schemas.microsoft.com/office/drawing/2014/main" xmlns="" id="{8A4EB22D-AC8B-42A6-ABC1-174C516EF2B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62445FEC-27EA-46E6-9926-E43F9149E062}"/>
              </a:ext>
            </a:extLst>
          </p:cNvPr>
          <p:cNvSpPr>
            <a:spLocks noGrp="1"/>
          </p:cNvSpPr>
          <p:nvPr>
            <p:ph type="sldNum" sz="quarter" idx="12"/>
          </p:nvPr>
        </p:nvSpPr>
        <p:spPr/>
        <p:txBody>
          <a:bodyPr/>
          <a:lstStyle/>
          <a:p>
            <a:fld id="{DE90739F-B6AE-44FB-801D-3C062BFBFEA1}" type="slidenum">
              <a:rPr lang="en-GB" smtClean="0"/>
              <a:t>‹#›</a:t>
            </a:fld>
            <a:endParaRPr lang="en-GB"/>
          </a:p>
        </p:txBody>
      </p:sp>
    </p:spTree>
    <p:extLst>
      <p:ext uri="{BB962C8B-B14F-4D97-AF65-F5344CB8AC3E}">
        <p14:creationId xmlns:p14="http://schemas.microsoft.com/office/powerpoint/2010/main" val="405637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A8C2CB-1532-4558-9F1C-3DE89758D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5ECF0EF7-5E47-4B30-8925-6D582B3201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0E22869A-51B3-4B4F-909F-EA1EA7006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61D2287-CD40-4114-AB5F-1781E2AC85F8}"/>
              </a:ext>
            </a:extLst>
          </p:cNvPr>
          <p:cNvSpPr>
            <a:spLocks noGrp="1"/>
          </p:cNvSpPr>
          <p:nvPr>
            <p:ph type="dt" sz="half" idx="10"/>
          </p:nvPr>
        </p:nvSpPr>
        <p:spPr/>
        <p:txBody>
          <a:bodyPr/>
          <a:lstStyle/>
          <a:p>
            <a:fld id="{B4C0B951-903E-4D23-9139-7107404BC306}" type="datetimeFigureOut">
              <a:rPr lang="en-GB" smtClean="0"/>
              <a:t>02/08/2019</a:t>
            </a:fld>
            <a:endParaRPr lang="en-GB"/>
          </a:p>
        </p:txBody>
      </p:sp>
      <p:sp>
        <p:nvSpPr>
          <p:cNvPr id="6" name="Footer Placeholder 5">
            <a:extLst>
              <a:ext uri="{FF2B5EF4-FFF2-40B4-BE49-F238E27FC236}">
                <a16:creationId xmlns:a16="http://schemas.microsoft.com/office/drawing/2014/main" xmlns="" id="{70F5465A-FFEE-4C29-ACB5-6A0AD9F009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3DB026E2-1181-4E08-954A-D9FBE0D9601C}"/>
              </a:ext>
            </a:extLst>
          </p:cNvPr>
          <p:cNvSpPr>
            <a:spLocks noGrp="1"/>
          </p:cNvSpPr>
          <p:nvPr>
            <p:ph type="sldNum" sz="quarter" idx="12"/>
          </p:nvPr>
        </p:nvSpPr>
        <p:spPr/>
        <p:txBody>
          <a:bodyPr/>
          <a:lstStyle/>
          <a:p>
            <a:fld id="{DE90739F-B6AE-44FB-801D-3C062BFBFEA1}" type="slidenum">
              <a:rPr lang="en-GB" smtClean="0"/>
              <a:t>‹#›</a:t>
            </a:fld>
            <a:endParaRPr lang="en-GB"/>
          </a:p>
        </p:txBody>
      </p:sp>
    </p:spTree>
    <p:extLst>
      <p:ext uri="{BB962C8B-B14F-4D97-AF65-F5344CB8AC3E}">
        <p14:creationId xmlns:p14="http://schemas.microsoft.com/office/powerpoint/2010/main" val="1979535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9277C8-7FF0-4A17-B2A8-F7EE2E7A78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FAA03A3C-3DE2-40C6-BB7B-5842604C02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78F27841-758F-4029-B54B-791BE3F529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EE79E98-E588-452F-BC50-857AF93DA010}"/>
              </a:ext>
            </a:extLst>
          </p:cNvPr>
          <p:cNvSpPr>
            <a:spLocks noGrp="1"/>
          </p:cNvSpPr>
          <p:nvPr>
            <p:ph type="dt" sz="half" idx="10"/>
          </p:nvPr>
        </p:nvSpPr>
        <p:spPr/>
        <p:txBody>
          <a:bodyPr/>
          <a:lstStyle/>
          <a:p>
            <a:fld id="{B4C0B951-903E-4D23-9139-7107404BC306}" type="datetimeFigureOut">
              <a:rPr lang="en-GB" smtClean="0"/>
              <a:t>02/08/2019</a:t>
            </a:fld>
            <a:endParaRPr lang="en-GB"/>
          </a:p>
        </p:txBody>
      </p:sp>
      <p:sp>
        <p:nvSpPr>
          <p:cNvPr id="6" name="Footer Placeholder 5">
            <a:extLst>
              <a:ext uri="{FF2B5EF4-FFF2-40B4-BE49-F238E27FC236}">
                <a16:creationId xmlns:a16="http://schemas.microsoft.com/office/drawing/2014/main" xmlns="" id="{5805AB93-CC97-478B-93A1-7FE1E946CE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05AD25F5-5E9C-4359-AF00-63A31002927B}"/>
              </a:ext>
            </a:extLst>
          </p:cNvPr>
          <p:cNvSpPr>
            <a:spLocks noGrp="1"/>
          </p:cNvSpPr>
          <p:nvPr>
            <p:ph type="sldNum" sz="quarter" idx="12"/>
          </p:nvPr>
        </p:nvSpPr>
        <p:spPr/>
        <p:txBody>
          <a:bodyPr/>
          <a:lstStyle/>
          <a:p>
            <a:fld id="{DE90739F-B6AE-44FB-801D-3C062BFBFEA1}" type="slidenum">
              <a:rPr lang="en-GB" smtClean="0"/>
              <a:t>‹#›</a:t>
            </a:fld>
            <a:endParaRPr lang="en-GB"/>
          </a:p>
        </p:txBody>
      </p:sp>
    </p:spTree>
    <p:extLst>
      <p:ext uri="{BB962C8B-B14F-4D97-AF65-F5344CB8AC3E}">
        <p14:creationId xmlns:p14="http://schemas.microsoft.com/office/powerpoint/2010/main" val="3529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50C70E9-ACDD-46B1-B31C-E436DF4C5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31148751-FF3F-452E-B8B6-C88D1B429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BF67C52C-8846-404C-83A4-5535BB8506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0B951-903E-4D23-9139-7107404BC306}" type="datetimeFigureOut">
              <a:rPr lang="en-GB" smtClean="0"/>
              <a:t>02/08/2019</a:t>
            </a:fld>
            <a:endParaRPr lang="en-GB"/>
          </a:p>
        </p:txBody>
      </p:sp>
      <p:sp>
        <p:nvSpPr>
          <p:cNvPr id="5" name="Footer Placeholder 4">
            <a:extLst>
              <a:ext uri="{FF2B5EF4-FFF2-40B4-BE49-F238E27FC236}">
                <a16:creationId xmlns:a16="http://schemas.microsoft.com/office/drawing/2014/main" xmlns="" id="{E213FA4B-5C6A-4FC2-82B7-3F1470A207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450CDD08-2BED-434C-940A-A930A2A4C5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0739F-B6AE-44FB-801D-3C062BFBFEA1}" type="slidenum">
              <a:rPr lang="en-GB" smtClean="0"/>
              <a:t>‹#›</a:t>
            </a:fld>
            <a:endParaRPr lang="en-GB"/>
          </a:p>
        </p:txBody>
      </p:sp>
    </p:spTree>
    <p:extLst>
      <p:ext uri="{BB962C8B-B14F-4D97-AF65-F5344CB8AC3E}">
        <p14:creationId xmlns:p14="http://schemas.microsoft.com/office/powerpoint/2010/main" val="330583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3115CC-B027-477D-BB63-518F52D2372D}"/>
              </a:ext>
            </a:extLst>
          </p:cNvPr>
          <p:cNvSpPr>
            <a:spLocks noGrp="1"/>
          </p:cNvSpPr>
          <p:nvPr>
            <p:ph type="ctrTitle"/>
          </p:nvPr>
        </p:nvSpPr>
        <p:spPr/>
        <p:txBody>
          <a:bodyPr>
            <a:noAutofit/>
          </a:bodyPr>
          <a:lstStyle/>
          <a:p>
            <a:r>
              <a:rPr lang="en-GB" sz="4000" b="1" dirty="0" err="1">
                <a:latin typeface="Cambria"/>
                <a:cs typeface="Cambria"/>
              </a:rPr>
              <a:t>Neighborhood</a:t>
            </a:r>
            <a:r>
              <a:rPr lang="en-GB" sz="4000" b="1" dirty="0">
                <a:latin typeface="Cambria"/>
                <a:cs typeface="Cambria"/>
              </a:rPr>
              <a:t>, law enforcement and sociodemographic correlates of perceived stress: </a:t>
            </a:r>
            <a:br>
              <a:rPr lang="en-GB" sz="4000" b="1" dirty="0">
                <a:latin typeface="Cambria"/>
                <a:cs typeface="Cambria"/>
              </a:rPr>
            </a:br>
            <a:r>
              <a:rPr lang="en-GB" sz="4000" b="1" dirty="0">
                <a:latin typeface="Cambria"/>
                <a:cs typeface="Cambria"/>
              </a:rPr>
              <a:t>pilot study in St. Louis, Missouri</a:t>
            </a:r>
            <a:endParaRPr lang="en-GB" sz="4000" dirty="0"/>
          </a:p>
        </p:txBody>
      </p:sp>
      <p:sp>
        <p:nvSpPr>
          <p:cNvPr id="3" name="Subtitle 2">
            <a:extLst>
              <a:ext uri="{FF2B5EF4-FFF2-40B4-BE49-F238E27FC236}">
                <a16:creationId xmlns:a16="http://schemas.microsoft.com/office/drawing/2014/main" xmlns="" id="{2775535A-319D-4D5A-94A5-7E29D2BD2FE0}"/>
              </a:ext>
            </a:extLst>
          </p:cNvPr>
          <p:cNvSpPr>
            <a:spLocks noGrp="1"/>
          </p:cNvSpPr>
          <p:nvPr>
            <p:ph type="subTitle" idx="1"/>
          </p:nvPr>
        </p:nvSpPr>
        <p:spPr>
          <a:xfrm>
            <a:off x="1524000" y="3872202"/>
            <a:ext cx="9144000" cy="1655762"/>
          </a:xfrm>
        </p:spPr>
        <p:txBody>
          <a:bodyPr/>
          <a:lstStyle/>
          <a:p>
            <a:r>
              <a:rPr lang="en-GB" dirty="0"/>
              <a:t>SAAD T. SIDDIQUI, MPH; MARIO SCHOOTMAN, PhD</a:t>
            </a:r>
          </a:p>
          <a:p>
            <a:r>
              <a:rPr lang="en-GB" dirty="0"/>
              <a:t>College For Public Health &amp; Social Justice, Saint Louis University</a:t>
            </a:r>
          </a:p>
          <a:p>
            <a:endParaRPr lang="en-GB" dirty="0"/>
          </a:p>
        </p:txBody>
      </p:sp>
    </p:spTree>
    <p:extLst>
      <p:ext uri="{BB962C8B-B14F-4D97-AF65-F5344CB8AC3E}">
        <p14:creationId xmlns:p14="http://schemas.microsoft.com/office/powerpoint/2010/main" val="134184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553E5-19BB-4F1A-8071-BCFCBA84DBA8}"/>
              </a:ext>
            </a:extLst>
          </p:cNvPr>
          <p:cNvSpPr>
            <a:spLocks noGrp="1"/>
          </p:cNvSpPr>
          <p:nvPr>
            <p:ph type="title"/>
          </p:nvPr>
        </p:nvSpPr>
        <p:spPr/>
        <p:txBody>
          <a:bodyPr/>
          <a:lstStyle/>
          <a:p>
            <a:r>
              <a:rPr lang="en-GB" dirty="0"/>
              <a:t>Analysis</a:t>
            </a:r>
          </a:p>
        </p:txBody>
      </p:sp>
      <p:sp>
        <p:nvSpPr>
          <p:cNvPr id="3" name="Content Placeholder 2">
            <a:extLst>
              <a:ext uri="{FF2B5EF4-FFF2-40B4-BE49-F238E27FC236}">
                <a16:creationId xmlns:a16="http://schemas.microsoft.com/office/drawing/2014/main" xmlns="" id="{5983AEF3-71B7-46D5-A3AD-E2FF84CC318C}"/>
              </a:ext>
            </a:extLst>
          </p:cNvPr>
          <p:cNvSpPr>
            <a:spLocks noGrp="1"/>
          </p:cNvSpPr>
          <p:nvPr>
            <p:ph idx="1"/>
          </p:nvPr>
        </p:nvSpPr>
        <p:spPr/>
        <p:txBody>
          <a:bodyPr/>
          <a:lstStyle/>
          <a:p>
            <a:r>
              <a:rPr lang="en-GB" b="1" dirty="0"/>
              <a:t>3 LINEAR REGRESSION MODELS:</a:t>
            </a:r>
            <a:r>
              <a:rPr lang="en-GB" dirty="0"/>
              <a:t> </a:t>
            </a:r>
          </a:p>
          <a:p>
            <a:pPr marL="457200" lvl="1" indent="0">
              <a:buNone/>
            </a:pPr>
            <a:r>
              <a:rPr lang="en-GB" dirty="0"/>
              <a:t>[1] Demographics and health with PSS outcome; </a:t>
            </a:r>
          </a:p>
          <a:p>
            <a:pPr marL="457200" lvl="1" indent="0">
              <a:buNone/>
            </a:pPr>
            <a:r>
              <a:rPr lang="en-GB" dirty="0"/>
              <a:t>[2] Primary and secondary exposures with PSS outcome; </a:t>
            </a:r>
          </a:p>
          <a:p>
            <a:pPr marL="457200" lvl="1" indent="0">
              <a:buNone/>
            </a:pPr>
            <a:r>
              <a:rPr lang="en-GB" dirty="0"/>
              <a:t>[3] Models 1 and 2 combined with PSS outcome</a:t>
            </a:r>
          </a:p>
          <a:p>
            <a:endParaRPr lang="en-GB" dirty="0"/>
          </a:p>
        </p:txBody>
      </p:sp>
    </p:spTree>
    <p:extLst>
      <p:ext uri="{BB962C8B-B14F-4D97-AF65-F5344CB8AC3E}">
        <p14:creationId xmlns:p14="http://schemas.microsoft.com/office/powerpoint/2010/main" val="315732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07278DE-B137-4C0C-9060-BB9785E24FCC}"/>
              </a:ext>
            </a:extLst>
          </p:cNvPr>
          <p:cNvSpPr>
            <a:spLocks noGrp="1"/>
          </p:cNvSpPr>
          <p:nvPr>
            <p:ph type="title"/>
          </p:nvPr>
        </p:nvSpPr>
        <p:spPr/>
        <p:txBody>
          <a:bodyPr/>
          <a:lstStyle/>
          <a:p>
            <a:r>
              <a:rPr lang="en-GB" dirty="0"/>
              <a:t>Results</a:t>
            </a:r>
          </a:p>
        </p:txBody>
      </p:sp>
      <p:sp>
        <p:nvSpPr>
          <p:cNvPr id="5" name="Text Placeholder 4">
            <a:extLst>
              <a:ext uri="{FF2B5EF4-FFF2-40B4-BE49-F238E27FC236}">
                <a16:creationId xmlns:a16="http://schemas.microsoft.com/office/drawing/2014/main" xmlns="" id="{659C1026-5D6C-47B7-BDB2-176B728812B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62848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0A13A260-72E0-41A6-A805-086ABFDB079B}"/>
              </a:ext>
            </a:extLst>
          </p:cNvPr>
          <p:cNvSpPr>
            <a:spLocks noGrp="1"/>
          </p:cNvSpPr>
          <p:nvPr>
            <p:ph type="title"/>
          </p:nvPr>
        </p:nvSpPr>
        <p:spPr/>
        <p:txBody>
          <a:bodyPr/>
          <a:lstStyle/>
          <a:p>
            <a:r>
              <a:rPr lang="en-GB" dirty="0"/>
              <a:t>Demographic characteristics</a:t>
            </a:r>
          </a:p>
        </p:txBody>
      </p:sp>
      <p:grpSp>
        <p:nvGrpSpPr>
          <p:cNvPr id="6" name="Group 5">
            <a:extLst>
              <a:ext uri="{FF2B5EF4-FFF2-40B4-BE49-F238E27FC236}">
                <a16:creationId xmlns:a16="http://schemas.microsoft.com/office/drawing/2014/main" xmlns="" id="{35A77470-6243-47C2-BB2F-81726B1E6C8A}"/>
              </a:ext>
            </a:extLst>
          </p:cNvPr>
          <p:cNvGrpSpPr/>
          <p:nvPr/>
        </p:nvGrpSpPr>
        <p:grpSpPr>
          <a:xfrm>
            <a:off x="977772" y="1721975"/>
            <a:ext cx="10515600" cy="4898573"/>
            <a:chOff x="0" y="0"/>
            <a:chExt cx="16795751" cy="11332766"/>
          </a:xfrm>
        </p:grpSpPr>
        <p:graphicFrame>
          <p:nvGraphicFramePr>
            <p:cNvPr id="7" name="Chart 6">
              <a:extLst>
                <a:ext uri="{FF2B5EF4-FFF2-40B4-BE49-F238E27FC236}">
                  <a16:creationId xmlns:a16="http://schemas.microsoft.com/office/drawing/2014/main" xmlns="" id="{BA4B0057-0536-494D-B2DC-9073E58C5DF8}"/>
                </a:ext>
              </a:extLst>
            </p:cNvPr>
            <p:cNvGraphicFramePr>
              <a:graphicFrameLocks/>
            </p:cNvGraphicFramePr>
            <p:nvPr>
              <p:extLst>
                <p:ext uri="{D42A27DB-BD31-4B8C-83A1-F6EECF244321}">
                  <p14:modId xmlns:p14="http://schemas.microsoft.com/office/powerpoint/2010/main" val="703063125"/>
                </p:ext>
              </p:extLst>
            </p:nvPr>
          </p:nvGraphicFramePr>
          <p:xfrm>
            <a:off x="0" y="0"/>
            <a:ext cx="16795751" cy="11332766"/>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Straight Connector 7">
              <a:extLst>
                <a:ext uri="{FF2B5EF4-FFF2-40B4-BE49-F238E27FC236}">
                  <a16:creationId xmlns:a16="http://schemas.microsoft.com/office/drawing/2014/main" xmlns="" id="{71755605-B733-46A5-AAE9-29134B75EB3B}"/>
                </a:ext>
              </a:extLst>
            </p:cNvPr>
            <p:cNvCxnSpPr/>
            <p:nvPr/>
          </p:nvCxnSpPr>
          <p:spPr>
            <a:xfrm flipH="1" flipV="1">
              <a:off x="4456909" y="371080"/>
              <a:ext cx="0" cy="10683874"/>
            </a:xfrm>
            <a:prstGeom prst="line">
              <a:avLst/>
            </a:prstGeom>
            <a:ln w="444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46E195CA-4726-4E5E-ADA4-C35B55573713}"/>
                </a:ext>
              </a:extLst>
            </p:cNvPr>
            <p:cNvCxnSpPr/>
            <p:nvPr/>
          </p:nvCxnSpPr>
          <p:spPr>
            <a:xfrm flipH="1" flipV="1">
              <a:off x="8371684" y="348855"/>
              <a:ext cx="0" cy="10683874"/>
            </a:xfrm>
            <a:prstGeom prst="line">
              <a:avLst/>
            </a:prstGeom>
            <a:ln w="444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D7D928AC-33CF-4FCE-AD3C-E9ABF6266CF4}"/>
                </a:ext>
              </a:extLst>
            </p:cNvPr>
            <p:cNvCxnSpPr/>
            <p:nvPr/>
          </p:nvCxnSpPr>
          <p:spPr>
            <a:xfrm flipH="1" flipV="1">
              <a:off x="12222959" y="215505"/>
              <a:ext cx="0" cy="10683874"/>
            </a:xfrm>
            <a:prstGeom prst="line">
              <a:avLst/>
            </a:prstGeom>
            <a:ln w="444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2BEBA63F-1A1C-482E-B190-190FA27849C3}"/>
                </a:ext>
              </a:extLst>
            </p:cNvPr>
            <p:cNvCxnSpPr/>
            <p:nvPr/>
          </p:nvCxnSpPr>
          <p:spPr>
            <a:xfrm flipH="1" flipV="1">
              <a:off x="14216859" y="288530"/>
              <a:ext cx="0" cy="10683874"/>
            </a:xfrm>
            <a:prstGeom prst="line">
              <a:avLst/>
            </a:prstGeom>
            <a:ln w="444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xmlns="" id="{5090FEB5-C077-4B78-B75A-B1143B75EBED}"/>
              </a:ext>
            </a:extLst>
          </p:cNvPr>
          <p:cNvSpPr txBox="1"/>
          <p:nvPr/>
        </p:nvSpPr>
        <p:spPr>
          <a:xfrm>
            <a:off x="838200" y="1450763"/>
            <a:ext cx="5203231" cy="369332"/>
          </a:xfrm>
          <a:prstGeom prst="rect">
            <a:avLst/>
          </a:prstGeom>
          <a:noFill/>
        </p:spPr>
        <p:txBody>
          <a:bodyPr wrap="square" rtlCol="0">
            <a:spAutoFit/>
          </a:bodyPr>
          <a:lstStyle/>
          <a:p>
            <a:r>
              <a:rPr lang="en-GB" b="1" dirty="0"/>
              <a:t>SAMPLE CHARACTERISTICS IN TERMS OF MEAN PSS</a:t>
            </a:r>
          </a:p>
        </p:txBody>
      </p:sp>
      <p:sp>
        <p:nvSpPr>
          <p:cNvPr id="13" name="TextBox 12">
            <a:extLst>
              <a:ext uri="{FF2B5EF4-FFF2-40B4-BE49-F238E27FC236}">
                <a16:creationId xmlns:a16="http://schemas.microsoft.com/office/drawing/2014/main" xmlns="" id="{9690D691-171D-44E4-BC09-9F9384EB9E09}"/>
              </a:ext>
            </a:extLst>
          </p:cNvPr>
          <p:cNvSpPr txBox="1"/>
          <p:nvPr/>
        </p:nvSpPr>
        <p:spPr>
          <a:xfrm rot="16200000">
            <a:off x="-1092538" y="3591113"/>
            <a:ext cx="3522922" cy="338554"/>
          </a:xfrm>
          <a:prstGeom prst="rect">
            <a:avLst/>
          </a:prstGeom>
          <a:solidFill>
            <a:schemeClr val="bg1"/>
          </a:solidFill>
        </p:spPr>
        <p:txBody>
          <a:bodyPr wrap="square" rtlCol="0">
            <a:spAutoFit/>
          </a:bodyPr>
          <a:lstStyle/>
          <a:p>
            <a:pPr algn="ctr"/>
            <a:r>
              <a:rPr lang="en-GB" sz="1600" b="1" spc="300" dirty="0"/>
              <a:t>MEAN PERCEIVED STRESS </a:t>
            </a:r>
            <a:r>
              <a:rPr lang="en-GB" sz="1600" b="1" spc="300" dirty="0">
                <a:sym typeface="Wingdings" panose="05000000000000000000" pitchFamily="2" charset="2"/>
              </a:rPr>
              <a:t></a:t>
            </a:r>
            <a:endParaRPr lang="en-GB" sz="1600" b="1" spc="300" dirty="0"/>
          </a:p>
        </p:txBody>
      </p:sp>
      <p:cxnSp>
        <p:nvCxnSpPr>
          <p:cNvPr id="20" name="Straight Connector 19">
            <a:extLst>
              <a:ext uri="{FF2B5EF4-FFF2-40B4-BE49-F238E27FC236}">
                <a16:creationId xmlns:a16="http://schemas.microsoft.com/office/drawing/2014/main" xmlns="" id="{73F731A1-3D07-4DA9-8299-CE218053F569}"/>
              </a:ext>
            </a:extLst>
          </p:cNvPr>
          <p:cNvCxnSpPr>
            <a:cxnSpLocks/>
          </p:cNvCxnSpPr>
          <p:nvPr/>
        </p:nvCxnSpPr>
        <p:spPr>
          <a:xfrm>
            <a:off x="3768184" y="1872767"/>
            <a:ext cx="0" cy="474778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1437043A-D807-4926-808B-D33A3E4C2B90}"/>
              </a:ext>
            </a:extLst>
          </p:cNvPr>
          <p:cNvCxnSpPr>
            <a:cxnSpLocks/>
          </p:cNvCxnSpPr>
          <p:nvPr/>
        </p:nvCxnSpPr>
        <p:spPr>
          <a:xfrm>
            <a:off x="8698147" y="1855473"/>
            <a:ext cx="0" cy="474778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27AE5BE1-1CC4-42D3-A8D4-8F137899048A}"/>
              </a:ext>
            </a:extLst>
          </p:cNvPr>
          <p:cNvCxnSpPr>
            <a:cxnSpLocks/>
          </p:cNvCxnSpPr>
          <p:nvPr/>
        </p:nvCxnSpPr>
        <p:spPr>
          <a:xfrm>
            <a:off x="6237609" y="1882374"/>
            <a:ext cx="0" cy="474778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51C449F5-EE4F-4F3F-B41A-A16EBF9176FC}"/>
              </a:ext>
            </a:extLst>
          </p:cNvPr>
          <p:cNvCxnSpPr>
            <a:cxnSpLocks/>
          </p:cNvCxnSpPr>
          <p:nvPr/>
        </p:nvCxnSpPr>
        <p:spPr>
          <a:xfrm>
            <a:off x="9900740" y="1855473"/>
            <a:ext cx="0" cy="474778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xmlns="" id="{B4C6F441-6BB3-490F-AC91-C8D8CCFEE966}"/>
              </a:ext>
            </a:extLst>
          </p:cNvPr>
          <p:cNvSpPr txBox="1"/>
          <p:nvPr/>
        </p:nvSpPr>
        <p:spPr>
          <a:xfrm>
            <a:off x="11318170" y="2913321"/>
            <a:ext cx="914400" cy="461665"/>
          </a:xfrm>
          <a:prstGeom prst="rect">
            <a:avLst/>
          </a:prstGeom>
          <a:noFill/>
        </p:spPr>
        <p:txBody>
          <a:bodyPr wrap="square" rtlCol="0">
            <a:spAutoFit/>
          </a:bodyPr>
          <a:lstStyle/>
          <a:p>
            <a:r>
              <a:rPr lang="en-GB" sz="2400" b="1" dirty="0"/>
              <a:t>6.36</a:t>
            </a:r>
          </a:p>
        </p:txBody>
      </p:sp>
    </p:spTree>
    <p:extLst>
      <p:ext uri="{BB962C8B-B14F-4D97-AF65-F5344CB8AC3E}">
        <p14:creationId xmlns:p14="http://schemas.microsoft.com/office/powerpoint/2010/main" val="262732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A96F21-1FE4-4C10-8338-104844E88046}"/>
              </a:ext>
            </a:extLst>
          </p:cNvPr>
          <p:cNvSpPr>
            <a:spLocks noGrp="1"/>
          </p:cNvSpPr>
          <p:nvPr>
            <p:ph type="title"/>
          </p:nvPr>
        </p:nvSpPr>
        <p:spPr/>
        <p:txBody>
          <a:bodyPr/>
          <a:lstStyle/>
          <a:p>
            <a:r>
              <a:rPr lang="en-GB" dirty="0"/>
              <a:t>Results from Model 3</a:t>
            </a:r>
          </a:p>
        </p:txBody>
      </p:sp>
      <p:pic>
        <p:nvPicPr>
          <p:cNvPr id="7" name="Picture 6">
            <a:extLst>
              <a:ext uri="{FF2B5EF4-FFF2-40B4-BE49-F238E27FC236}">
                <a16:creationId xmlns:a16="http://schemas.microsoft.com/office/drawing/2014/main" xmlns="" id="{31865031-8480-451E-B18A-B52955E68592}"/>
              </a:ext>
            </a:extLst>
          </p:cNvPr>
          <p:cNvPicPr>
            <a:picLocks noChangeAspect="1"/>
          </p:cNvPicPr>
          <p:nvPr/>
        </p:nvPicPr>
        <p:blipFill>
          <a:blip r:embed="rId2"/>
          <a:stretch>
            <a:fillRect/>
          </a:stretch>
        </p:blipFill>
        <p:spPr>
          <a:xfrm>
            <a:off x="3236348" y="1641708"/>
            <a:ext cx="5319317" cy="4674104"/>
          </a:xfrm>
          <a:prstGeom prst="rect">
            <a:avLst/>
          </a:prstGeom>
          <a:ln>
            <a:solidFill>
              <a:schemeClr val="accent5">
                <a:lumMod val="50000"/>
              </a:schemeClr>
            </a:solidFill>
          </a:ln>
        </p:spPr>
      </p:pic>
    </p:spTree>
    <p:extLst>
      <p:ext uri="{BB962C8B-B14F-4D97-AF65-F5344CB8AC3E}">
        <p14:creationId xmlns:p14="http://schemas.microsoft.com/office/powerpoint/2010/main" val="4252939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xmlns="" id="{65923073-8CBA-40CE-8872-E5CBECECD6AE}"/>
              </a:ext>
            </a:extLst>
          </p:cNvPr>
          <p:cNvGraphicFramePr>
            <a:graphicFrameLocks noGrp="1"/>
          </p:cNvGraphicFramePr>
          <p:nvPr>
            <p:ph idx="1"/>
            <p:extLst>
              <p:ext uri="{D42A27DB-BD31-4B8C-83A1-F6EECF244321}">
                <p14:modId xmlns:p14="http://schemas.microsoft.com/office/powerpoint/2010/main" val="320042821"/>
              </p:ext>
            </p:extLst>
          </p:nvPr>
        </p:nvGraphicFramePr>
        <p:xfrm>
          <a:off x="637954" y="166839"/>
          <a:ext cx="10618380" cy="6602560"/>
        </p:xfrm>
        <a:graphic>
          <a:graphicData uri="http://schemas.openxmlformats.org/drawingml/2006/table">
            <a:tbl>
              <a:tblPr firstRow="1" firstCol="1" bandRow="1">
                <a:tableStyleId>{9D7B26C5-4107-4FEC-AEDC-1716B250A1EF}</a:tableStyleId>
              </a:tblPr>
              <a:tblGrid>
                <a:gridCol w="3957774">
                  <a:extLst>
                    <a:ext uri="{9D8B030D-6E8A-4147-A177-3AD203B41FA5}">
                      <a16:colId xmlns:a16="http://schemas.microsoft.com/office/drawing/2014/main" xmlns="" val="955715380"/>
                    </a:ext>
                  </a:extLst>
                </a:gridCol>
                <a:gridCol w="715826">
                  <a:extLst>
                    <a:ext uri="{9D8B030D-6E8A-4147-A177-3AD203B41FA5}">
                      <a16:colId xmlns:a16="http://schemas.microsoft.com/office/drawing/2014/main" xmlns="" val="461852922"/>
                    </a:ext>
                  </a:extLst>
                </a:gridCol>
                <a:gridCol w="747379">
                  <a:extLst>
                    <a:ext uri="{9D8B030D-6E8A-4147-A177-3AD203B41FA5}">
                      <a16:colId xmlns:a16="http://schemas.microsoft.com/office/drawing/2014/main" xmlns="" val="517701902"/>
                    </a:ext>
                  </a:extLst>
                </a:gridCol>
                <a:gridCol w="747379">
                  <a:extLst>
                    <a:ext uri="{9D8B030D-6E8A-4147-A177-3AD203B41FA5}">
                      <a16:colId xmlns:a16="http://schemas.microsoft.com/office/drawing/2014/main" xmlns="" val="492329945"/>
                    </a:ext>
                  </a:extLst>
                </a:gridCol>
                <a:gridCol w="715826">
                  <a:extLst>
                    <a:ext uri="{9D8B030D-6E8A-4147-A177-3AD203B41FA5}">
                      <a16:colId xmlns:a16="http://schemas.microsoft.com/office/drawing/2014/main" xmlns="" val="3344388281"/>
                    </a:ext>
                  </a:extLst>
                </a:gridCol>
                <a:gridCol w="717629">
                  <a:extLst>
                    <a:ext uri="{9D8B030D-6E8A-4147-A177-3AD203B41FA5}">
                      <a16:colId xmlns:a16="http://schemas.microsoft.com/office/drawing/2014/main" xmlns="" val="1505659656"/>
                    </a:ext>
                  </a:extLst>
                </a:gridCol>
                <a:gridCol w="717629">
                  <a:extLst>
                    <a:ext uri="{9D8B030D-6E8A-4147-A177-3AD203B41FA5}">
                      <a16:colId xmlns:a16="http://schemas.microsoft.com/office/drawing/2014/main" xmlns="" val="1080780357"/>
                    </a:ext>
                  </a:extLst>
                </a:gridCol>
                <a:gridCol w="715826">
                  <a:extLst>
                    <a:ext uri="{9D8B030D-6E8A-4147-A177-3AD203B41FA5}">
                      <a16:colId xmlns:a16="http://schemas.microsoft.com/office/drawing/2014/main" xmlns="" val="3218231963"/>
                    </a:ext>
                  </a:extLst>
                </a:gridCol>
                <a:gridCol w="791556">
                  <a:extLst>
                    <a:ext uri="{9D8B030D-6E8A-4147-A177-3AD203B41FA5}">
                      <a16:colId xmlns:a16="http://schemas.microsoft.com/office/drawing/2014/main" xmlns="" val="549547237"/>
                    </a:ext>
                  </a:extLst>
                </a:gridCol>
                <a:gridCol w="791556">
                  <a:extLst>
                    <a:ext uri="{9D8B030D-6E8A-4147-A177-3AD203B41FA5}">
                      <a16:colId xmlns:a16="http://schemas.microsoft.com/office/drawing/2014/main" xmlns="" val="4093582383"/>
                    </a:ext>
                  </a:extLst>
                </a:gridCol>
              </a:tblGrid>
              <a:tr h="251451">
                <a:tc rowSpan="3">
                  <a:txBody>
                    <a:bodyPr/>
                    <a:lstStyle/>
                    <a:p>
                      <a:pPr>
                        <a:lnSpc>
                          <a:spcPct val="100000"/>
                        </a:lnSpc>
                      </a:pPr>
                      <a:endParaRPr lang="en-GB" sz="1200" dirty="0">
                        <a:effectLst/>
                        <a:latin typeface="Calibri" panose="020F0502020204030204" pitchFamily="34" charset="0"/>
                        <a:cs typeface="Times New Roman" panose="02020603050405020304" pitchFamily="18" charset="0"/>
                      </a:endParaRPr>
                    </a:p>
                  </a:txBody>
                  <a:tcPr marL="51049" marR="51049"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algn="ctr">
                        <a:lnSpc>
                          <a:spcPct val="100000"/>
                        </a:lnSpc>
                        <a:spcAft>
                          <a:spcPts val="0"/>
                        </a:spcAft>
                      </a:pPr>
                      <a:r>
                        <a:rPr lang="en-GB" sz="1200" dirty="0">
                          <a:effectLst/>
                        </a:rPr>
                        <a:t>Model 1</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noFill/>
                      <a:prstDash val="solid"/>
                      <a:round/>
                      <a:headEnd type="none" w="med" len="med"/>
                      <a:tailEnd type="none" w="med" len="med"/>
                    </a:lnL>
                  </a:tcPr>
                </a:tc>
                <a:tc hMerge="1">
                  <a:txBody>
                    <a:bodyPr/>
                    <a:lstStyle/>
                    <a:p>
                      <a:endParaRPr lang="en-GB"/>
                    </a:p>
                  </a:txBody>
                  <a:tcPr/>
                </a:tc>
                <a:tc hMerge="1">
                  <a:txBody>
                    <a:bodyPr/>
                    <a:lstStyle/>
                    <a:p>
                      <a:endParaRPr lang="en-GB"/>
                    </a:p>
                  </a:txBody>
                  <a:tcPr/>
                </a:tc>
                <a:tc gridSpan="3">
                  <a:txBody>
                    <a:bodyPr/>
                    <a:lstStyle/>
                    <a:p>
                      <a:pPr algn="ctr">
                        <a:lnSpc>
                          <a:spcPct val="100000"/>
                        </a:lnSpc>
                        <a:spcAft>
                          <a:spcPts val="0"/>
                        </a:spcAft>
                      </a:pPr>
                      <a:r>
                        <a:rPr lang="en-GB" sz="1200" dirty="0">
                          <a:effectLst/>
                        </a:rPr>
                        <a:t>Model 2</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hMerge="1">
                  <a:txBody>
                    <a:bodyPr/>
                    <a:lstStyle/>
                    <a:p>
                      <a:endParaRPr lang="en-GB"/>
                    </a:p>
                  </a:txBody>
                  <a:tcPr/>
                </a:tc>
                <a:tc hMerge="1">
                  <a:txBody>
                    <a:bodyPr/>
                    <a:lstStyle/>
                    <a:p>
                      <a:endParaRPr lang="en-GB"/>
                    </a:p>
                  </a:txBody>
                  <a:tcPr/>
                </a:tc>
                <a:tc gridSpan="3">
                  <a:txBody>
                    <a:bodyPr/>
                    <a:lstStyle/>
                    <a:p>
                      <a:pPr algn="ctr">
                        <a:lnSpc>
                          <a:spcPct val="100000"/>
                        </a:lnSpc>
                        <a:spcAft>
                          <a:spcPts val="0"/>
                        </a:spcAft>
                      </a:pPr>
                      <a:r>
                        <a:rPr lang="en-GB" sz="1200" dirty="0">
                          <a:effectLst/>
                        </a:rPr>
                        <a:t>Model 3</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xmlns="" val="659462621"/>
                  </a:ext>
                </a:extLst>
              </a:tr>
              <a:tr h="799901">
                <a:tc vMerge="1">
                  <a:txBody>
                    <a:bodyPr/>
                    <a:lstStyle/>
                    <a:p>
                      <a:endParaRPr lang="en-GB"/>
                    </a:p>
                  </a:txBody>
                  <a:tcPr/>
                </a:tc>
                <a:tc>
                  <a:txBody>
                    <a:bodyPr/>
                    <a:lstStyle/>
                    <a:p>
                      <a:pPr algn="ctr">
                        <a:lnSpc>
                          <a:spcPct val="100000"/>
                        </a:lnSpc>
                        <a:spcAft>
                          <a:spcPts val="0"/>
                        </a:spcAft>
                      </a:pPr>
                      <a:r>
                        <a:rPr lang="en-GB" sz="1200" dirty="0">
                          <a:effectLst/>
                        </a:rPr>
                        <a:t> </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gridSpan="2">
                  <a:txBody>
                    <a:bodyPr/>
                    <a:lstStyle/>
                    <a:p>
                      <a:pPr algn="ctr">
                        <a:lnSpc>
                          <a:spcPct val="100000"/>
                        </a:lnSpc>
                        <a:spcAft>
                          <a:spcPts val="0"/>
                        </a:spcAft>
                      </a:pPr>
                      <a:r>
                        <a:rPr lang="en-GB" sz="1200">
                          <a:effectLst/>
                        </a:rPr>
                        <a:t>95% confidence interval</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hMerge="1">
                  <a:txBody>
                    <a:bodyPr/>
                    <a:lstStyle/>
                    <a:p>
                      <a:endParaRPr lang="en-GB"/>
                    </a:p>
                  </a:txBody>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gridSpan="2">
                  <a:txBody>
                    <a:bodyPr/>
                    <a:lstStyle/>
                    <a:p>
                      <a:pPr algn="ctr">
                        <a:lnSpc>
                          <a:spcPct val="100000"/>
                        </a:lnSpc>
                        <a:spcAft>
                          <a:spcPts val="0"/>
                        </a:spcAft>
                      </a:pPr>
                      <a:r>
                        <a:rPr lang="en-GB" sz="1200">
                          <a:effectLst/>
                        </a:rPr>
                        <a:t>95% confidence interval</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hMerge="1">
                  <a:txBody>
                    <a:bodyPr/>
                    <a:lstStyle/>
                    <a:p>
                      <a:endParaRPr lang="en-GB"/>
                    </a:p>
                  </a:txBody>
                  <a:tcP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gridSpan="2">
                  <a:txBody>
                    <a:bodyPr/>
                    <a:lstStyle/>
                    <a:p>
                      <a:pPr algn="ctr">
                        <a:lnSpc>
                          <a:spcPct val="100000"/>
                        </a:lnSpc>
                        <a:spcAft>
                          <a:spcPts val="0"/>
                        </a:spcAft>
                      </a:pPr>
                      <a:r>
                        <a:rPr lang="en-GB" sz="1200">
                          <a:effectLst/>
                        </a:rPr>
                        <a:t>95% confidence interval</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hMerge="1">
                  <a:txBody>
                    <a:bodyPr/>
                    <a:lstStyle/>
                    <a:p>
                      <a:endParaRPr lang="en-GB"/>
                    </a:p>
                  </a:txBody>
                  <a:tcPr/>
                </a:tc>
                <a:extLst>
                  <a:ext uri="{0D108BD9-81ED-4DB2-BD59-A6C34878D82A}">
                    <a16:rowId xmlns:a16="http://schemas.microsoft.com/office/drawing/2014/main" xmlns="" val="680609599"/>
                  </a:ext>
                </a:extLst>
              </a:tr>
              <a:tr h="522188">
                <a:tc vMerge="1">
                  <a:txBody>
                    <a:bodyPr/>
                    <a:lstStyle/>
                    <a:p>
                      <a:endParaRPr lang="en-GB"/>
                    </a:p>
                  </a:txBody>
                  <a:tcPr/>
                </a:tc>
                <a:tc>
                  <a:txBody>
                    <a:bodyPr/>
                    <a:lstStyle/>
                    <a:p>
                      <a:pPr algn="ctr">
                        <a:lnSpc>
                          <a:spcPct val="100000"/>
                        </a:lnSpc>
                        <a:spcAft>
                          <a:spcPts val="0"/>
                        </a:spcAft>
                      </a:pPr>
                      <a:r>
                        <a:rPr lang="en-GB" sz="1200">
                          <a:effectLst/>
                        </a:rPr>
                        <a:t>B</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GB" sz="1200">
                          <a:effectLst/>
                        </a:rPr>
                        <a:t>Lower</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GB" sz="1200">
                          <a:effectLst/>
                        </a:rPr>
                        <a:t>Upper</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GB" sz="1200">
                          <a:effectLst/>
                        </a:rPr>
                        <a:t>B</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GB" sz="1200">
                          <a:effectLst/>
                        </a:rPr>
                        <a:t>Lower</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GB" sz="1200">
                          <a:effectLst/>
                        </a:rPr>
                        <a:t>Upper</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GB" sz="1200">
                          <a:effectLst/>
                        </a:rPr>
                        <a:t>B</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GB" sz="1200">
                          <a:effectLst/>
                        </a:rPr>
                        <a:t>Lower</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GB" sz="1200">
                          <a:effectLst/>
                        </a:rPr>
                        <a:t>Upper</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1574151132"/>
                  </a:ext>
                </a:extLst>
              </a:tr>
              <a:tr h="251451">
                <a:tc>
                  <a:txBody>
                    <a:bodyPr/>
                    <a:lstStyle/>
                    <a:p>
                      <a:pPr>
                        <a:lnSpc>
                          <a:spcPct val="100000"/>
                        </a:lnSpc>
                        <a:spcAft>
                          <a:spcPts val="0"/>
                        </a:spcAft>
                      </a:pPr>
                      <a:r>
                        <a:rPr lang="en-GB" sz="1200">
                          <a:effectLst/>
                        </a:rPr>
                        <a:t>Education</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nSpc>
                          <a:spcPct val="100000"/>
                        </a:lnSpc>
                        <a:spcAft>
                          <a:spcPts val="0"/>
                        </a:spcAft>
                      </a:pPr>
                      <a:r>
                        <a:rPr lang="en-US"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spcAft>
                          <a:spcPts val="0"/>
                        </a:spcAft>
                      </a:pPr>
                      <a:r>
                        <a:rPr lang="en-US"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nSpc>
                          <a:spcPct val="100000"/>
                        </a:lnSpc>
                        <a:spcAft>
                          <a:spcPts val="0"/>
                        </a:spcAft>
                      </a:pPr>
                      <a:r>
                        <a:rPr lang="en-US"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3861356786"/>
                  </a:ext>
                </a:extLst>
              </a:tr>
              <a:tr h="251451">
                <a:tc>
                  <a:txBody>
                    <a:bodyPr/>
                    <a:lstStyle/>
                    <a:p>
                      <a:pPr marL="203835">
                        <a:lnSpc>
                          <a:spcPct val="100000"/>
                        </a:lnSpc>
                        <a:spcAft>
                          <a:spcPts val="0"/>
                        </a:spcAft>
                      </a:pPr>
                      <a:r>
                        <a:rPr lang="en-GB" sz="1200">
                          <a:effectLst/>
                        </a:rPr>
                        <a:t>High school or less</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2.29*</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0.91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3.67</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1.05</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-0.18</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2.28</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863076107"/>
                  </a:ext>
                </a:extLst>
              </a:tr>
              <a:tr h="251451">
                <a:tc>
                  <a:txBody>
                    <a:bodyPr/>
                    <a:lstStyle/>
                    <a:p>
                      <a:pPr marL="203835">
                        <a:lnSpc>
                          <a:spcPct val="100000"/>
                        </a:lnSpc>
                        <a:spcAft>
                          <a:spcPts val="0"/>
                        </a:spcAft>
                      </a:pPr>
                      <a:r>
                        <a:rPr lang="en-GB" sz="1200">
                          <a:effectLst/>
                        </a:rPr>
                        <a:t>Some college</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0.46</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-0.60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dirty="0">
                          <a:effectLst/>
                        </a:rPr>
                        <a:t>1.52</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-0.17</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-1.10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0.76</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3266340719"/>
                  </a:ext>
                </a:extLst>
              </a:tr>
              <a:tr h="251451">
                <a:tc>
                  <a:txBody>
                    <a:bodyPr/>
                    <a:lstStyle/>
                    <a:p>
                      <a:pPr marL="203835">
                        <a:lnSpc>
                          <a:spcPct val="100000"/>
                        </a:lnSpc>
                        <a:spcAft>
                          <a:spcPts val="0"/>
                        </a:spcAft>
                      </a:pPr>
                      <a:r>
                        <a:rPr lang="en-GB" sz="1200">
                          <a:effectLst/>
                        </a:rPr>
                        <a:t>Associate's/Bachelor's degree</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0.04</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-0.84</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0.92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0.04</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-0.73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0.81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2937849156"/>
                  </a:ext>
                </a:extLst>
              </a:tr>
              <a:tr h="251451">
                <a:tc>
                  <a:txBody>
                    <a:bodyPr/>
                    <a:lstStyle/>
                    <a:p>
                      <a:pPr marL="203835">
                        <a:lnSpc>
                          <a:spcPct val="100000"/>
                        </a:lnSpc>
                        <a:spcAft>
                          <a:spcPts val="0"/>
                        </a:spcAft>
                      </a:pPr>
                      <a:r>
                        <a:rPr lang="en-GB" sz="1200">
                          <a:effectLst/>
                        </a:rPr>
                        <a:t>Graduate/Professional degree (Ref)</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dirty="0">
                          <a:effectLst/>
                        </a:rPr>
                        <a:t> </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1277527978"/>
                  </a:ext>
                </a:extLst>
              </a:tr>
              <a:tr h="251451">
                <a:tc>
                  <a:txBody>
                    <a:bodyPr/>
                    <a:lstStyle/>
                    <a:p>
                      <a:pPr>
                        <a:lnSpc>
                          <a:spcPct val="100000"/>
                        </a:lnSpc>
                        <a:spcAft>
                          <a:spcPts val="0"/>
                        </a:spcAft>
                      </a:pPr>
                      <a:r>
                        <a:rPr lang="en-GB" sz="1200">
                          <a:effectLst/>
                        </a:rPr>
                        <a:t>Household income</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1501282238"/>
                  </a:ext>
                </a:extLst>
              </a:tr>
              <a:tr h="251451">
                <a:tc>
                  <a:txBody>
                    <a:bodyPr/>
                    <a:lstStyle/>
                    <a:p>
                      <a:pPr marL="203835">
                        <a:lnSpc>
                          <a:spcPct val="100000"/>
                        </a:lnSpc>
                        <a:spcAft>
                          <a:spcPts val="0"/>
                        </a:spcAft>
                      </a:pPr>
                      <a:r>
                        <a:rPr lang="en-GB" sz="1200">
                          <a:effectLst/>
                        </a:rPr>
                        <a:t>&lt; $25,000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1.26*</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0.10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2.42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0.10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-0.94</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1.14</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2445204774"/>
                  </a:ext>
                </a:extLst>
              </a:tr>
              <a:tr h="251451">
                <a:tc>
                  <a:txBody>
                    <a:bodyPr/>
                    <a:lstStyle/>
                    <a:p>
                      <a:pPr marL="203835">
                        <a:lnSpc>
                          <a:spcPct val="100000"/>
                        </a:lnSpc>
                        <a:spcAft>
                          <a:spcPts val="0"/>
                        </a:spcAft>
                      </a:pPr>
                      <a:r>
                        <a:rPr lang="en-GB" sz="1200">
                          <a:effectLst/>
                        </a:rPr>
                        <a:t>$25,000 to $49,999</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1.05*</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0.08</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dirty="0">
                          <a:effectLst/>
                        </a:rPr>
                        <a:t>2.01</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0.29</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-0.57</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1.14</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1383977282"/>
                  </a:ext>
                </a:extLst>
              </a:tr>
              <a:tr h="251451">
                <a:tc>
                  <a:txBody>
                    <a:bodyPr/>
                    <a:lstStyle/>
                    <a:p>
                      <a:pPr marL="203835">
                        <a:lnSpc>
                          <a:spcPct val="100000"/>
                        </a:lnSpc>
                        <a:spcAft>
                          <a:spcPts val="0"/>
                        </a:spcAft>
                      </a:pPr>
                      <a:r>
                        <a:rPr lang="en-GB" sz="1200">
                          <a:effectLst/>
                        </a:rPr>
                        <a:t>$50,000 to $74,999</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0.33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-0.66</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dirty="0">
                          <a:effectLst/>
                        </a:rPr>
                        <a:t>1.32</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-0.10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-0.95</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0.76</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2983216560"/>
                  </a:ext>
                </a:extLst>
              </a:tr>
              <a:tr h="251451">
                <a:tc>
                  <a:txBody>
                    <a:bodyPr/>
                    <a:lstStyle/>
                    <a:p>
                      <a:pPr marL="203835">
                        <a:lnSpc>
                          <a:spcPct val="100000"/>
                        </a:lnSpc>
                        <a:spcAft>
                          <a:spcPts val="0"/>
                        </a:spcAft>
                      </a:pPr>
                      <a:r>
                        <a:rPr lang="en-GB" sz="1200">
                          <a:effectLst/>
                        </a:rPr>
                        <a:t>≥ $75,000 (Ref)</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dirty="0">
                          <a:effectLst/>
                        </a:rPr>
                        <a:t> </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330879778"/>
                  </a:ext>
                </a:extLst>
              </a:tr>
              <a:tr h="251451">
                <a:tc>
                  <a:txBody>
                    <a:bodyPr/>
                    <a:lstStyle/>
                    <a:p>
                      <a:pPr>
                        <a:lnSpc>
                          <a:spcPct val="100000"/>
                        </a:lnSpc>
                        <a:spcAft>
                          <a:spcPts val="0"/>
                        </a:spcAft>
                      </a:pPr>
                      <a:r>
                        <a:rPr lang="en-GB" sz="1200">
                          <a:effectLst/>
                        </a:rPr>
                        <a:t>Has insurance</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-1.29*</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-2.16</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dirty="0">
                          <a:effectLst/>
                        </a:rPr>
                        <a:t>-0.43</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-1.13*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-1.97</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-0.29</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2310643012"/>
                  </a:ext>
                </a:extLst>
              </a:tr>
              <a:tr h="251451">
                <a:tc>
                  <a:txBody>
                    <a:bodyPr/>
                    <a:lstStyle/>
                    <a:p>
                      <a:pPr>
                        <a:lnSpc>
                          <a:spcPct val="100000"/>
                        </a:lnSpc>
                        <a:spcAft>
                          <a:spcPts val="0"/>
                        </a:spcAft>
                      </a:pPr>
                      <a:r>
                        <a:rPr lang="en-GB" sz="1200">
                          <a:effectLst/>
                        </a:rPr>
                        <a:t>Days with ill mental health in previous month</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GB" sz="1200" dirty="0">
                          <a:effectLst/>
                        </a:rPr>
                        <a:t> </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0.17*</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spcAft>
                          <a:spcPts val="0"/>
                        </a:spcAft>
                      </a:pPr>
                      <a:r>
                        <a:rPr lang="en-US" sz="1200">
                          <a:effectLst/>
                        </a:rPr>
                        <a:t>0.13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nSpc>
                          <a:spcPct val="100000"/>
                        </a:lnSpc>
                        <a:spcAft>
                          <a:spcPts val="0"/>
                        </a:spcAft>
                      </a:pPr>
                      <a:r>
                        <a:rPr lang="en-US" sz="1200">
                          <a:effectLst/>
                        </a:rPr>
                        <a:t>0.21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0.16*</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0.12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0.20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2720728288"/>
                  </a:ext>
                </a:extLst>
              </a:tr>
              <a:tr h="251451">
                <a:tc>
                  <a:txBody>
                    <a:bodyPr/>
                    <a:lstStyle/>
                    <a:p>
                      <a:pPr>
                        <a:lnSpc>
                          <a:spcPct val="100000"/>
                        </a:lnSpc>
                        <a:spcAft>
                          <a:spcPts val="0"/>
                        </a:spcAft>
                      </a:pPr>
                      <a:r>
                        <a:rPr lang="en-GB" sz="1200">
                          <a:effectLst/>
                        </a:rPr>
                        <a:t>Confidence in police</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dirty="0">
                        <a:effectLst/>
                        <a:latin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GB" sz="1200" dirty="0">
                          <a:effectLst/>
                        </a:rPr>
                        <a:t> </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3738337998"/>
                  </a:ext>
                </a:extLst>
              </a:tr>
              <a:tr h="251451">
                <a:tc>
                  <a:txBody>
                    <a:bodyPr/>
                    <a:lstStyle/>
                    <a:p>
                      <a:pPr marL="203835">
                        <a:lnSpc>
                          <a:spcPct val="100000"/>
                        </a:lnSpc>
                        <a:spcAft>
                          <a:spcPts val="0"/>
                        </a:spcAft>
                      </a:pPr>
                      <a:r>
                        <a:rPr lang="en-GB" sz="1200">
                          <a:effectLst/>
                        </a:rPr>
                        <a:t>Low</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0.37</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-0.83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1.57</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0.40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-0.80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1.61</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607694632"/>
                  </a:ext>
                </a:extLst>
              </a:tr>
              <a:tr h="251451">
                <a:tc>
                  <a:txBody>
                    <a:bodyPr/>
                    <a:lstStyle/>
                    <a:p>
                      <a:pPr marL="203835">
                        <a:lnSpc>
                          <a:spcPct val="100000"/>
                        </a:lnSpc>
                        <a:spcAft>
                          <a:spcPts val="0"/>
                        </a:spcAft>
                      </a:pPr>
                      <a:r>
                        <a:rPr lang="en-GB" sz="1200">
                          <a:effectLst/>
                        </a:rPr>
                        <a:t>Mid</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-0.17</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-0.93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0.59</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-0.20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-0.96</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0.56</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2438052152"/>
                  </a:ext>
                </a:extLst>
              </a:tr>
              <a:tr h="251451">
                <a:tc>
                  <a:txBody>
                    <a:bodyPr/>
                    <a:lstStyle/>
                    <a:p>
                      <a:pPr marL="203835">
                        <a:lnSpc>
                          <a:spcPct val="100000"/>
                        </a:lnSpc>
                        <a:spcAft>
                          <a:spcPts val="0"/>
                        </a:spcAft>
                      </a:pPr>
                      <a:r>
                        <a:rPr lang="en-GB" sz="1200">
                          <a:effectLst/>
                        </a:rPr>
                        <a:t>High (Ref)</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4246431363"/>
                  </a:ext>
                </a:extLst>
              </a:tr>
              <a:tr h="251451">
                <a:tc>
                  <a:txBody>
                    <a:bodyPr/>
                    <a:lstStyle/>
                    <a:p>
                      <a:pPr>
                        <a:lnSpc>
                          <a:spcPct val="100000"/>
                        </a:lnSpc>
                        <a:spcAft>
                          <a:spcPts val="0"/>
                        </a:spcAft>
                      </a:pPr>
                      <a:r>
                        <a:rPr lang="en-GB" sz="1200">
                          <a:effectLst/>
                        </a:rPr>
                        <a:t>Satisfied with neighborhood police</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GB" sz="1200" dirty="0">
                          <a:effectLst/>
                        </a:rPr>
                        <a:t> </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-0.94</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-2.04</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0.16</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-1.16*</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-2.28</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-0.05</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345879539"/>
                  </a:ext>
                </a:extLst>
              </a:tr>
              <a:tr h="251451">
                <a:tc>
                  <a:txBody>
                    <a:bodyPr/>
                    <a:lstStyle/>
                    <a:p>
                      <a:pPr>
                        <a:lnSpc>
                          <a:spcPct val="100000"/>
                        </a:lnSpc>
                        <a:spcAft>
                          <a:spcPts val="0"/>
                        </a:spcAft>
                      </a:pPr>
                      <a:r>
                        <a:rPr lang="en-GB" sz="1200">
                          <a:effectLst/>
                        </a:rPr>
                        <a:t>Neighborhood disorder score</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0.03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-0.02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0.08</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0.02</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-0.03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0.07</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45038948"/>
                  </a:ext>
                </a:extLst>
              </a:tr>
              <a:tr h="251451">
                <a:tc>
                  <a:txBody>
                    <a:bodyPr/>
                    <a:lstStyle/>
                    <a:p>
                      <a:pPr>
                        <a:lnSpc>
                          <a:spcPct val="100000"/>
                        </a:lnSpc>
                        <a:spcAft>
                          <a:spcPts val="0"/>
                        </a:spcAft>
                      </a:pPr>
                      <a:r>
                        <a:rPr lang="en-GB" sz="1200">
                          <a:effectLst/>
                        </a:rPr>
                        <a:t>Police-neighborhood collaboration score</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GB" sz="1200" dirty="0">
                          <a:effectLst/>
                        </a:rPr>
                        <a:t> </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-0.16*</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-0.29</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-0.03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-0.16*</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-0.29</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a:effectLst/>
                        </a:rPr>
                        <a:t>-0.03</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3438391749"/>
                  </a:ext>
                </a:extLst>
              </a:tr>
              <a:tr h="251451">
                <a:tc>
                  <a:txBody>
                    <a:bodyPr/>
                    <a:lstStyle/>
                    <a:p>
                      <a:pPr>
                        <a:lnSpc>
                          <a:spcPct val="100000"/>
                        </a:lnSpc>
                        <a:spcAft>
                          <a:spcPts val="0"/>
                        </a:spcAft>
                      </a:pPr>
                      <a:r>
                        <a:rPr lang="en-GB" sz="1200">
                          <a:effectLst/>
                        </a:rPr>
                        <a:t>Social capital score</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GB" sz="1200">
                          <a:effectLst/>
                        </a:rPr>
                        <a:t> </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nSpc>
                          <a:spcPct val="100000"/>
                        </a:lnSpc>
                      </a:pPr>
                      <a:endParaRPr lang="en-GB" sz="1200">
                        <a:effectLst/>
                        <a:latin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GB" sz="1200" dirty="0">
                          <a:effectLst/>
                        </a:rPr>
                        <a:t> </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dirty="0">
                          <a:effectLst/>
                        </a:rPr>
                        <a:t>-0.34*</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dirty="0">
                          <a:effectLst/>
                        </a:rPr>
                        <a:t>-0.52</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dirty="0">
                          <a:effectLst/>
                        </a:rPr>
                        <a:t>-0.16</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R w="12700" cap="flat" cmpd="sng" algn="ctr">
                      <a:solidFill>
                        <a:schemeClr val="tx1"/>
                      </a:solidFill>
                      <a:prstDash val="solid"/>
                      <a:round/>
                      <a:headEnd type="none" w="med" len="med"/>
                      <a:tailEnd type="none" w="med" len="med"/>
                    </a:lnR>
                  </a:tcPr>
                </a:tc>
                <a:tc>
                  <a:txBody>
                    <a:bodyPr/>
                    <a:lstStyle/>
                    <a:p>
                      <a:pPr algn="ctr">
                        <a:lnSpc>
                          <a:spcPct val="100000"/>
                        </a:lnSpc>
                        <a:spcAft>
                          <a:spcPts val="0"/>
                        </a:spcAft>
                      </a:pPr>
                      <a:r>
                        <a:rPr lang="en-US" sz="1200">
                          <a:effectLst/>
                        </a:rPr>
                        <a:t>-0.28*</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lnL w="12700" cap="flat" cmpd="sng" algn="ctr">
                      <a:solidFill>
                        <a:schemeClr val="tx1"/>
                      </a:solidFill>
                      <a:prstDash val="solid"/>
                      <a:round/>
                      <a:headEnd type="none" w="med" len="med"/>
                      <a:tailEnd type="none" w="med" len="med"/>
                    </a:lnL>
                  </a:tcPr>
                </a:tc>
                <a:tc>
                  <a:txBody>
                    <a:bodyPr/>
                    <a:lstStyle/>
                    <a:p>
                      <a:pPr algn="ctr">
                        <a:lnSpc>
                          <a:spcPct val="100000"/>
                        </a:lnSpc>
                        <a:spcAft>
                          <a:spcPts val="0"/>
                        </a:spcAft>
                      </a:pPr>
                      <a:r>
                        <a:rPr lang="en-US" sz="1200">
                          <a:effectLst/>
                        </a:rPr>
                        <a:t>-0.46</a:t>
                      </a:r>
                      <a:endParaRPr lang="en-GB"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tc>
                  <a:txBody>
                    <a:bodyPr/>
                    <a:lstStyle/>
                    <a:p>
                      <a:pPr algn="ctr">
                        <a:lnSpc>
                          <a:spcPct val="100000"/>
                        </a:lnSpc>
                        <a:spcAft>
                          <a:spcPts val="0"/>
                        </a:spcAft>
                      </a:pPr>
                      <a:r>
                        <a:rPr lang="en-US" sz="1200" dirty="0">
                          <a:effectLst/>
                        </a:rPr>
                        <a:t>-0.09</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49" marR="51049" marT="0" marB="0" anchor="ctr"/>
                </a:tc>
                <a:extLst>
                  <a:ext uri="{0D108BD9-81ED-4DB2-BD59-A6C34878D82A}">
                    <a16:rowId xmlns:a16="http://schemas.microsoft.com/office/drawing/2014/main" xmlns="" val="1041263672"/>
                  </a:ext>
                </a:extLst>
              </a:tr>
            </a:tbl>
          </a:graphicData>
        </a:graphic>
      </p:graphicFrame>
    </p:spTree>
    <p:extLst>
      <p:ext uri="{BB962C8B-B14F-4D97-AF65-F5344CB8AC3E}">
        <p14:creationId xmlns:p14="http://schemas.microsoft.com/office/powerpoint/2010/main" val="3591484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577DDC7-B079-4A59-8FE3-EE95A9FF349C}"/>
              </a:ext>
            </a:extLst>
          </p:cNvPr>
          <p:cNvSpPr>
            <a:spLocks noGrp="1"/>
          </p:cNvSpPr>
          <p:nvPr>
            <p:ph type="title"/>
          </p:nvPr>
        </p:nvSpPr>
        <p:spPr/>
        <p:txBody>
          <a:bodyPr/>
          <a:lstStyle/>
          <a:p>
            <a:r>
              <a:rPr lang="en-GB" dirty="0"/>
              <a:t>Discussion</a:t>
            </a:r>
          </a:p>
        </p:txBody>
      </p:sp>
      <p:sp>
        <p:nvSpPr>
          <p:cNvPr id="5" name="Text Placeholder 4">
            <a:extLst>
              <a:ext uri="{FF2B5EF4-FFF2-40B4-BE49-F238E27FC236}">
                <a16:creationId xmlns:a16="http://schemas.microsoft.com/office/drawing/2014/main" xmlns="" id="{BD22B01F-D3B3-4746-A817-3C4AD748765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87893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C5AA3-A61E-4941-87ED-5732BAF5EF07}"/>
              </a:ext>
            </a:extLst>
          </p:cNvPr>
          <p:cNvSpPr>
            <a:spLocks noGrp="1"/>
          </p:cNvSpPr>
          <p:nvPr>
            <p:ph type="title"/>
          </p:nvPr>
        </p:nvSpPr>
        <p:spPr>
          <a:xfrm>
            <a:off x="838200" y="316634"/>
            <a:ext cx="10515600" cy="1325563"/>
          </a:xfrm>
        </p:spPr>
        <p:txBody>
          <a:bodyPr/>
          <a:lstStyle/>
          <a:p>
            <a:r>
              <a:rPr lang="en-GB" dirty="0"/>
              <a:t>Strengths and limitations</a:t>
            </a:r>
          </a:p>
        </p:txBody>
      </p:sp>
      <p:sp>
        <p:nvSpPr>
          <p:cNvPr id="4" name="Content Placeholder 3">
            <a:extLst>
              <a:ext uri="{FF2B5EF4-FFF2-40B4-BE49-F238E27FC236}">
                <a16:creationId xmlns:a16="http://schemas.microsoft.com/office/drawing/2014/main" xmlns="" id="{8804066B-919A-461C-A1B8-F0C9C4043CDA}"/>
              </a:ext>
            </a:extLst>
          </p:cNvPr>
          <p:cNvSpPr>
            <a:spLocks noGrp="1"/>
          </p:cNvSpPr>
          <p:nvPr>
            <p:ph sz="half" idx="1"/>
          </p:nvPr>
        </p:nvSpPr>
        <p:spPr>
          <a:xfrm>
            <a:off x="838200" y="1721716"/>
            <a:ext cx="5181600" cy="4351338"/>
          </a:xfrm>
        </p:spPr>
        <p:txBody>
          <a:bodyPr>
            <a:normAutofit/>
          </a:bodyPr>
          <a:lstStyle/>
          <a:p>
            <a:pPr marL="0" indent="0" algn="ctr">
              <a:buNone/>
            </a:pPr>
            <a:r>
              <a:rPr lang="en-US" b="1" dirty="0"/>
              <a:t>STRENGTHS</a:t>
            </a:r>
          </a:p>
          <a:p>
            <a:r>
              <a:rPr lang="en-US" dirty="0"/>
              <a:t>Participants’ willingness to provide sensitive information over an online survey</a:t>
            </a:r>
          </a:p>
          <a:p>
            <a:r>
              <a:rPr lang="en-US" dirty="0"/>
              <a:t>Use of validated scales to collect information that is vital in understanding neighborhood characteristics, stress, perception of police, and fear of crime</a:t>
            </a:r>
            <a:endParaRPr lang="en-GB" dirty="0"/>
          </a:p>
        </p:txBody>
      </p:sp>
      <p:sp>
        <p:nvSpPr>
          <p:cNvPr id="5" name="Content Placeholder 4">
            <a:extLst>
              <a:ext uri="{FF2B5EF4-FFF2-40B4-BE49-F238E27FC236}">
                <a16:creationId xmlns:a16="http://schemas.microsoft.com/office/drawing/2014/main" xmlns="" id="{E2E4CDF6-137C-451C-B611-A4614EAA50FE}"/>
              </a:ext>
            </a:extLst>
          </p:cNvPr>
          <p:cNvSpPr>
            <a:spLocks noGrp="1"/>
          </p:cNvSpPr>
          <p:nvPr>
            <p:ph sz="half" idx="2"/>
          </p:nvPr>
        </p:nvSpPr>
        <p:spPr>
          <a:xfrm>
            <a:off x="6172200" y="1721716"/>
            <a:ext cx="5181600" cy="4351338"/>
          </a:xfrm>
        </p:spPr>
        <p:txBody>
          <a:bodyPr>
            <a:normAutofit/>
          </a:bodyPr>
          <a:lstStyle/>
          <a:p>
            <a:pPr marL="0" indent="0" algn="ctr">
              <a:buNone/>
            </a:pPr>
            <a:r>
              <a:rPr lang="en-US" b="1" dirty="0"/>
              <a:t>LIMITATIONS</a:t>
            </a:r>
          </a:p>
          <a:p>
            <a:r>
              <a:rPr lang="en-US" dirty="0"/>
              <a:t>Purposive sample of Facebook users</a:t>
            </a:r>
          </a:p>
          <a:p>
            <a:r>
              <a:rPr lang="en-US" dirty="0"/>
              <a:t>Due to the eligibility criteria, the study subjects may not be representative </a:t>
            </a:r>
          </a:p>
          <a:p>
            <a:r>
              <a:rPr lang="en-US" dirty="0"/>
              <a:t>The eligibility criteria reduced the initial sample size, thus reducing the power of the analyses that were conducted</a:t>
            </a:r>
            <a:endParaRPr lang="en-GB" dirty="0"/>
          </a:p>
        </p:txBody>
      </p:sp>
    </p:spTree>
    <p:extLst>
      <p:ext uri="{BB962C8B-B14F-4D97-AF65-F5344CB8AC3E}">
        <p14:creationId xmlns:p14="http://schemas.microsoft.com/office/powerpoint/2010/main" val="555864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ABFB9F-F7D1-4CCF-BD0D-D058EEDB619F}"/>
              </a:ext>
            </a:extLst>
          </p:cNvPr>
          <p:cNvSpPr>
            <a:spLocks noGrp="1"/>
          </p:cNvSpPr>
          <p:nvPr>
            <p:ph type="title"/>
          </p:nvPr>
        </p:nvSpPr>
        <p:spPr/>
        <p:txBody>
          <a:bodyPr/>
          <a:lstStyle/>
          <a:p>
            <a:r>
              <a:rPr lang="en-GB" dirty="0"/>
              <a:t>Conclusions</a:t>
            </a:r>
          </a:p>
        </p:txBody>
      </p:sp>
      <p:sp>
        <p:nvSpPr>
          <p:cNvPr id="5" name="Content Placeholder 4">
            <a:extLst>
              <a:ext uri="{FF2B5EF4-FFF2-40B4-BE49-F238E27FC236}">
                <a16:creationId xmlns:a16="http://schemas.microsoft.com/office/drawing/2014/main" xmlns="" id="{A102C97D-77B5-4758-A9BF-387071B98E56}"/>
              </a:ext>
            </a:extLst>
          </p:cNvPr>
          <p:cNvSpPr>
            <a:spLocks noGrp="1"/>
          </p:cNvSpPr>
          <p:nvPr>
            <p:ph idx="1"/>
          </p:nvPr>
        </p:nvSpPr>
        <p:spPr/>
        <p:txBody>
          <a:bodyPr>
            <a:normAutofit/>
          </a:bodyPr>
          <a:lstStyle/>
          <a:p>
            <a:r>
              <a:rPr lang="en-US" dirty="0"/>
              <a:t>Important associations between police variables, social capital and perceived stress</a:t>
            </a:r>
          </a:p>
          <a:p>
            <a:r>
              <a:rPr lang="en-US" dirty="0"/>
              <a:t>Univariate associations highlighted in the study may inform a future multivariate analysis conducted on a larger sample with more power</a:t>
            </a:r>
            <a:endParaRPr lang="en-GB" dirty="0"/>
          </a:p>
          <a:p>
            <a:r>
              <a:rPr lang="en-US" dirty="0"/>
              <a:t>Perceived stress of St. Louis residents is determined to a great extent by structures such as neighborhoods and police action</a:t>
            </a:r>
          </a:p>
          <a:p>
            <a:r>
              <a:rPr lang="en-US" dirty="0"/>
              <a:t>Study opens avenues through which the structural violence experienced by many St. Louis neighborhoods can be prevented</a:t>
            </a:r>
          </a:p>
          <a:p>
            <a:pPr lvl="1"/>
            <a:r>
              <a:rPr lang="en-US" dirty="0"/>
              <a:t>neighborhood cohesion</a:t>
            </a:r>
          </a:p>
          <a:p>
            <a:pPr lvl="1"/>
            <a:r>
              <a:rPr lang="en-US" dirty="0"/>
              <a:t>police-neighborhood collaboration</a:t>
            </a:r>
            <a:endParaRPr lang="en-GB" dirty="0"/>
          </a:p>
        </p:txBody>
      </p:sp>
    </p:spTree>
    <p:extLst>
      <p:ext uri="{BB962C8B-B14F-4D97-AF65-F5344CB8AC3E}">
        <p14:creationId xmlns:p14="http://schemas.microsoft.com/office/powerpoint/2010/main" val="3344490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E4779AE-D8C2-4491-9EFC-3DD13ACEE1DE}"/>
              </a:ext>
            </a:extLst>
          </p:cNvPr>
          <p:cNvSpPr>
            <a:spLocks noGrp="1"/>
          </p:cNvSpPr>
          <p:nvPr>
            <p:ph type="ctrTitle"/>
          </p:nvPr>
        </p:nvSpPr>
        <p:spPr/>
        <p:txBody>
          <a:bodyPr/>
          <a:lstStyle/>
          <a:p>
            <a:r>
              <a:rPr lang="en-GB" dirty="0"/>
              <a:t>Thank you!</a:t>
            </a:r>
          </a:p>
        </p:txBody>
      </p:sp>
      <p:sp>
        <p:nvSpPr>
          <p:cNvPr id="5" name="Subtitle 4">
            <a:extLst>
              <a:ext uri="{FF2B5EF4-FFF2-40B4-BE49-F238E27FC236}">
                <a16:creationId xmlns:a16="http://schemas.microsoft.com/office/drawing/2014/main" xmlns="" id="{F7815F96-6AE0-4C1A-A0F7-AAD0A8585367}"/>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3410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76C7EB-4153-4480-8DD9-A7DFA96C3517}"/>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xmlns="" id="{0CF3E2E2-6E19-4436-917A-F9A0D52417EB}"/>
              </a:ext>
            </a:extLst>
          </p:cNvPr>
          <p:cNvSpPr>
            <a:spLocks noGrp="1"/>
          </p:cNvSpPr>
          <p:nvPr>
            <p:ph idx="1"/>
          </p:nvPr>
        </p:nvSpPr>
        <p:spPr/>
        <p:txBody>
          <a:bodyPr>
            <a:normAutofit fontScale="92500" lnSpcReduction="20000"/>
          </a:bodyPr>
          <a:lstStyle/>
          <a:p>
            <a:pPr marL="336550" indent="-336550">
              <a:spcBef>
                <a:spcPts val="300"/>
              </a:spcBef>
              <a:spcAft>
                <a:spcPts val="600"/>
              </a:spcAft>
            </a:pPr>
            <a:r>
              <a:rPr lang="en-GB" dirty="0">
                <a:cs typeface="Cambria"/>
              </a:rPr>
              <a:t>A repetitive stress-response cycle can increase the risk of cardiovascular disease, type-II diabetes, arthritis and mental illness</a:t>
            </a:r>
          </a:p>
          <a:p>
            <a:pPr marL="336550" indent="-336550">
              <a:spcBef>
                <a:spcPts val="300"/>
              </a:spcBef>
              <a:spcAft>
                <a:spcPts val="600"/>
              </a:spcAft>
            </a:pPr>
            <a:r>
              <a:rPr lang="en-GB" dirty="0" err="1">
                <a:cs typeface="Cambria"/>
              </a:rPr>
              <a:t>Neighborhood</a:t>
            </a:r>
            <a:r>
              <a:rPr lang="en-GB" dirty="0">
                <a:cs typeface="Cambria"/>
              </a:rPr>
              <a:t> conditions – including disorder, safety, and perception of </a:t>
            </a:r>
            <a:r>
              <a:rPr lang="en-GB" dirty="0" err="1">
                <a:cs typeface="Cambria"/>
              </a:rPr>
              <a:t>neighborhood</a:t>
            </a:r>
            <a:r>
              <a:rPr lang="en-GB" dirty="0">
                <a:cs typeface="Cambria"/>
              </a:rPr>
              <a:t> law enforcement – have been highlighted as important determinants of stress</a:t>
            </a:r>
          </a:p>
          <a:p>
            <a:pPr marL="336550" indent="-336550">
              <a:spcBef>
                <a:spcPts val="300"/>
              </a:spcBef>
              <a:spcAft>
                <a:spcPts val="600"/>
              </a:spcAft>
            </a:pPr>
            <a:r>
              <a:rPr lang="en-US" dirty="0"/>
              <a:t>St. Louis in particular has a long history of </a:t>
            </a:r>
            <a:r>
              <a:rPr lang="en-US" b="1" i="1" dirty="0"/>
              <a:t>structural violence</a:t>
            </a:r>
            <a:r>
              <a:rPr lang="en-US" dirty="0"/>
              <a:t>, including racial disparities, neighborhood disadvantage, and tensions with policing</a:t>
            </a:r>
            <a:endParaRPr lang="en-GB" dirty="0">
              <a:cs typeface="Cambria"/>
            </a:endParaRPr>
          </a:p>
          <a:p>
            <a:pPr marL="336550" indent="-336550">
              <a:spcBef>
                <a:spcPts val="300"/>
              </a:spcBef>
              <a:spcAft>
                <a:spcPts val="600"/>
              </a:spcAft>
            </a:pPr>
            <a:r>
              <a:rPr lang="en-GB" dirty="0">
                <a:cs typeface="Cambria"/>
              </a:rPr>
              <a:t>Law enforcement variables play a vital role as correlates of </a:t>
            </a:r>
            <a:r>
              <a:rPr lang="en-GB" dirty="0" err="1">
                <a:cs typeface="Cambria"/>
              </a:rPr>
              <a:t>neighborhood</a:t>
            </a:r>
            <a:r>
              <a:rPr lang="en-GB" dirty="0">
                <a:cs typeface="Cambria"/>
              </a:rPr>
              <a:t> disadvantage in St. Louis, so it is important to investigate the association between law enforcement in St. Louis </a:t>
            </a:r>
            <a:r>
              <a:rPr lang="en-GB" dirty="0" err="1">
                <a:cs typeface="Cambria"/>
              </a:rPr>
              <a:t>neighborhoods</a:t>
            </a:r>
            <a:r>
              <a:rPr lang="en-GB" dirty="0">
                <a:cs typeface="Cambria"/>
              </a:rPr>
              <a:t> and psychosocial stress</a:t>
            </a:r>
          </a:p>
          <a:p>
            <a:pPr marL="336550" indent="-336550">
              <a:spcBef>
                <a:spcPts val="300"/>
              </a:spcBef>
              <a:spcAft>
                <a:spcPts val="600"/>
              </a:spcAft>
            </a:pPr>
            <a:r>
              <a:rPr lang="en-GB" dirty="0">
                <a:cs typeface="Cambria"/>
              </a:rPr>
              <a:t>This study examines such potential determinants of perceived stress in St. Louis, while controlling for sociodemographic variables</a:t>
            </a:r>
          </a:p>
        </p:txBody>
      </p:sp>
    </p:spTree>
    <p:extLst>
      <p:ext uri="{BB962C8B-B14F-4D97-AF65-F5344CB8AC3E}">
        <p14:creationId xmlns:p14="http://schemas.microsoft.com/office/powerpoint/2010/main" val="183613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8958E7-C5EA-44E8-83AC-775F606B77F8}"/>
              </a:ext>
            </a:extLst>
          </p:cNvPr>
          <p:cNvSpPr>
            <a:spLocks noGrp="1"/>
          </p:cNvSpPr>
          <p:nvPr>
            <p:ph type="title"/>
          </p:nvPr>
        </p:nvSpPr>
        <p:spPr/>
        <p:txBody>
          <a:bodyPr/>
          <a:lstStyle/>
          <a:p>
            <a:r>
              <a:rPr lang="en-GB" dirty="0"/>
              <a:t>Research question and aim</a:t>
            </a:r>
          </a:p>
        </p:txBody>
      </p:sp>
      <p:sp>
        <p:nvSpPr>
          <p:cNvPr id="3" name="Content Placeholder 2">
            <a:extLst>
              <a:ext uri="{FF2B5EF4-FFF2-40B4-BE49-F238E27FC236}">
                <a16:creationId xmlns:a16="http://schemas.microsoft.com/office/drawing/2014/main" xmlns="" id="{AD9B2CAC-277E-4AF1-A923-D22091444831}"/>
              </a:ext>
            </a:extLst>
          </p:cNvPr>
          <p:cNvSpPr>
            <a:spLocks noGrp="1"/>
          </p:cNvSpPr>
          <p:nvPr>
            <p:ph idx="1"/>
          </p:nvPr>
        </p:nvSpPr>
        <p:spPr/>
        <p:txBody>
          <a:bodyPr/>
          <a:lstStyle/>
          <a:p>
            <a:pPr marL="0" indent="0">
              <a:buNone/>
            </a:pPr>
            <a:endParaRPr lang="en-GB" b="1" dirty="0"/>
          </a:p>
          <a:p>
            <a:pPr marL="0" indent="0">
              <a:buNone/>
            </a:pPr>
            <a:r>
              <a:rPr lang="en-GB" b="1" dirty="0"/>
              <a:t>Does perception of stress by St. Louis residents depend on </a:t>
            </a:r>
            <a:r>
              <a:rPr lang="en-GB" b="1" dirty="0" err="1"/>
              <a:t>neighborhood</a:t>
            </a:r>
            <a:r>
              <a:rPr lang="en-GB" b="1" dirty="0"/>
              <a:t> conditions and perception of law enforcement?</a:t>
            </a:r>
          </a:p>
          <a:p>
            <a:pPr marL="0" indent="0">
              <a:buNone/>
            </a:pPr>
            <a:endParaRPr lang="en-GB" b="1" dirty="0"/>
          </a:p>
          <a:p>
            <a:pPr marL="0" indent="0">
              <a:buNone/>
            </a:pPr>
            <a:r>
              <a:rPr lang="en-GB" dirty="0"/>
              <a:t>This study utilizes survey data from participants enrolled over social media to examine the effect of neighbourhood disorder and perception of law enforcement on perceived stress, while controlling for sociodemographic variables.</a:t>
            </a:r>
          </a:p>
          <a:p>
            <a:endParaRPr lang="en-GB" dirty="0"/>
          </a:p>
        </p:txBody>
      </p:sp>
    </p:spTree>
    <p:extLst>
      <p:ext uri="{BB962C8B-B14F-4D97-AF65-F5344CB8AC3E}">
        <p14:creationId xmlns:p14="http://schemas.microsoft.com/office/powerpoint/2010/main" val="1674164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5E90BCC-EDDF-486A-8A3E-7A3A56A17E36}"/>
              </a:ext>
            </a:extLst>
          </p:cNvPr>
          <p:cNvSpPr>
            <a:spLocks noGrp="1"/>
          </p:cNvSpPr>
          <p:nvPr>
            <p:ph type="title"/>
          </p:nvPr>
        </p:nvSpPr>
        <p:spPr/>
        <p:txBody>
          <a:bodyPr/>
          <a:lstStyle/>
          <a:p>
            <a:r>
              <a:rPr lang="en-GB" dirty="0"/>
              <a:t>Methods</a:t>
            </a:r>
          </a:p>
        </p:txBody>
      </p:sp>
      <p:sp>
        <p:nvSpPr>
          <p:cNvPr id="5" name="Text Placeholder 4">
            <a:extLst>
              <a:ext uri="{FF2B5EF4-FFF2-40B4-BE49-F238E27FC236}">
                <a16:creationId xmlns:a16="http://schemas.microsoft.com/office/drawing/2014/main" xmlns="" id="{26AEFEEE-A139-4F35-A64C-093E9D8646B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96057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13EA2A-E6C4-4253-A9EB-C799AFF5D06E}"/>
              </a:ext>
            </a:extLst>
          </p:cNvPr>
          <p:cNvSpPr>
            <a:spLocks noGrp="1"/>
          </p:cNvSpPr>
          <p:nvPr>
            <p:ph type="title"/>
          </p:nvPr>
        </p:nvSpPr>
        <p:spPr>
          <a:xfrm>
            <a:off x="838200" y="316634"/>
            <a:ext cx="10515600" cy="1325563"/>
          </a:xfrm>
        </p:spPr>
        <p:txBody>
          <a:bodyPr/>
          <a:lstStyle/>
          <a:p>
            <a:r>
              <a:rPr lang="en-GB" dirty="0"/>
              <a:t>Participants and recruitment </a:t>
            </a:r>
          </a:p>
        </p:txBody>
      </p:sp>
      <p:sp>
        <p:nvSpPr>
          <p:cNvPr id="3" name="Content Placeholder 2">
            <a:extLst>
              <a:ext uri="{FF2B5EF4-FFF2-40B4-BE49-F238E27FC236}">
                <a16:creationId xmlns:a16="http://schemas.microsoft.com/office/drawing/2014/main" xmlns="" id="{A20F15F3-B042-4887-AEA4-9BCBB88D16CA}"/>
              </a:ext>
            </a:extLst>
          </p:cNvPr>
          <p:cNvSpPr>
            <a:spLocks noGrp="1"/>
          </p:cNvSpPr>
          <p:nvPr>
            <p:ph idx="1"/>
          </p:nvPr>
        </p:nvSpPr>
        <p:spPr>
          <a:xfrm>
            <a:off x="838200" y="1825625"/>
            <a:ext cx="6906491" cy="4351338"/>
          </a:xfrm>
        </p:spPr>
        <p:txBody>
          <a:bodyPr/>
          <a:lstStyle/>
          <a:p>
            <a:r>
              <a:rPr lang="en-GB" b="1" dirty="0"/>
              <a:t>Targeted advertisements</a:t>
            </a:r>
            <a:r>
              <a:rPr lang="en-GB" dirty="0"/>
              <a:t> to Facebook and Instagram users aged 18–64 years, living in St. Louis metro area (122 ZIP Codes) from February to December 2017</a:t>
            </a:r>
          </a:p>
          <a:p>
            <a:pPr marL="179388" indent="-179388">
              <a:spcBef>
                <a:spcPts val="300"/>
              </a:spcBef>
            </a:pPr>
            <a:r>
              <a:rPr lang="en-GB" b="1" dirty="0"/>
              <a:t>Link</a:t>
            </a:r>
            <a:r>
              <a:rPr lang="en-GB" dirty="0"/>
              <a:t> to online survey form, consent and HIPAA</a:t>
            </a:r>
            <a:endParaRPr lang="en-GB" b="1" dirty="0"/>
          </a:p>
          <a:p>
            <a:pPr marL="179388" indent="-179388">
              <a:spcBef>
                <a:spcPts val="300"/>
              </a:spcBef>
            </a:pPr>
            <a:r>
              <a:rPr lang="en-GB" b="1" dirty="0"/>
              <a:t>Incentive</a:t>
            </a:r>
            <a:r>
              <a:rPr lang="en-GB" dirty="0"/>
              <a:t> provided to eligible participants who completed survey in the form of $15 Amazon Gift Cards</a:t>
            </a:r>
          </a:p>
          <a:p>
            <a:pPr marL="179388" indent="-179388">
              <a:spcBef>
                <a:spcPts val="300"/>
              </a:spcBef>
            </a:pPr>
            <a:r>
              <a:rPr lang="en-GB" b="1" dirty="0"/>
              <a:t>425</a:t>
            </a:r>
            <a:r>
              <a:rPr lang="en-GB" dirty="0"/>
              <a:t> participants enrolled</a:t>
            </a:r>
          </a:p>
        </p:txBody>
      </p:sp>
      <p:pic>
        <p:nvPicPr>
          <p:cNvPr id="4" name="Picture 3">
            <a:extLst>
              <a:ext uri="{FF2B5EF4-FFF2-40B4-BE49-F238E27FC236}">
                <a16:creationId xmlns:a16="http://schemas.microsoft.com/office/drawing/2014/main" xmlns="" id="{D4599A9F-665A-4D2A-88B3-7BDB88B3990A}"/>
              </a:ext>
            </a:extLst>
          </p:cNvPr>
          <p:cNvPicPr>
            <a:picLocks noChangeAspect="1"/>
          </p:cNvPicPr>
          <p:nvPr/>
        </p:nvPicPr>
        <p:blipFill rotWithShape="1">
          <a:blip r:embed="rId2">
            <a:extLst>
              <a:ext uri="{28A0092B-C50C-407E-A947-70E740481C1C}">
                <a14:useLocalDpi xmlns:a14="http://schemas.microsoft.com/office/drawing/2010/main" val="0"/>
              </a:ext>
            </a:extLst>
          </a:blip>
          <a:srcRect t="3734" b="13748"/>
          <a:stretch/>
        </p:blipFill>
        <p:spPr bwMode="auto">
          <a:xfrm>
            <a:off x="7882945" y="1925173"/>
            <a:ext cx="3741624" cy="4094628"/>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714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7EF216-A677-4279-BB82-AB4C95FE2ED6}"/>
              </a:ext>
            </a:extLst>
          </p:cNvPr>
          <p:cNvSpPr>
            <a:spLocks noGrp="1"/>
          </p:cNvSpPr>
          <p:nvPr>
            <p:ph type="title"/>
          </p:nvPr>
        </p:nvSpPr>
        <p:spPr>
          <a:xfrm>
            <a:off x="860314" y="441724"/>
            <a:ext cx="9826735" cy="829610"/>
          </a:xfrm>
        </p:spPr>
        <p:txBody>
          <a:bodyPr>
            <a:normAutofit/>
          </a:bodyPr>
          <a:lstStyle/>
          <a:p>
            <a:r>
              <a:rPr lang="en-GB" dirty="0"/>
              <a:t>Participants and recruitment</a:t>
            </a:r>
          </a:p>
        </p:txBody>
      </p:sp>
      <p:grpSp>
        <p:nvGrpSpPr>
          <p:cNvPr id="4" name="Group 3">
            <a:extLst>
              <a:ext uri="{FF2B5EF4-FFF2-40B4-BE49-F238E27FC236}">
                <a16:creationId xmlns:a16="http://schemas.microsoft.com/office/drawing/2014/main" xmlns="" id="{2C42B77D-124C-4017-8418-748C48D8766B}"/>
              </a:ext>
            </a:extLst>
          </p:cNvPr>
          <p:cNvGrpSpPr>
            <a:grpSpLocks noChangeAspect="1"/>
          </p:cNvGrpSpPr>
          <p:nvPr/>
        </p:nvGrpSpPr>
        <p:grpSpPr>
          <a:xfrm>
            <a:off x="6434660" y="1689803"/>
            <a:ext cx="4897025" cy="4520498"/>
            <a:chOff x="34112837" y="5659850"/>
            <a:chExt cx="8956747" cy="8693800"/>
          </a:xfrm>
        </p:grpSpPr>
        <p:pic>
          <p:nvPicPr>
            <p:cNvPr id="5" name="Picture 4">
              <a:extLst>
                <a:ext uri="{FF2B5EF4-FFF2-40B4-BE49-F238E27FC236}">
                  <a16:creationId xmlns:a16="http://schemas.microsoft.com/office/drawing/2014/main" xmlns="" id="{DE2D17CC-B61F-4823-A512-06B4C8F29BAF}"/>
                </a:ext>
              </a:extLst>
            </p:cNvPr>
            <p:cNvPicPr>
              <a:picLocks noChangeAspect="1"/>
            </p:cNvPicPr>
            <p:nvPr/>
          </p:nvPicPr>
          <p:blipFill rotWithShape="1">
            <a:blip r:embed="rId2"/>
            <a:srcRect t="7644" r="62303" b="21378"/>
            <a:stretch/>
          </p:blipFill>
          <p:spPr>
            <a:xfrm>
              <a:off x="34112837" y="5659850"/>
              <a:ext cx="8956747" cy="8693800"/>
            </a:xfrm>
            <a:prstGeom prst="rect">
              <a:avLst/>
            </a:prstGeom>
            <a:ln w="38100">
              <a:solidFill>
                <a:schemeClr val="accent1"/>
              </a:solidFill>
            </a:ln>
          </p:spPr>
        </p:pic>
        <p:pic>
          <p:nvPicPr>
            <p:cNvPr id="6" name="Picture 5">
              <a:extLst>
                <a:ext uri="{FF2B5EF4-FFF2-40B4-BE49-F238E27FC236}">
                  <a16:creationId xmlns:a16="http://schemas.microsoft.com/office/drawing/2014/main" xmlns="" id="{992F8905-C5FB-4EFC-9434-F84D87F22451}"/>
                </a:ext>
              </a:extLst>
            </p:cNvPr>
            <p:cNvPicPr>
              <a:picLocks noChangeAspect="1"/>
            </p:cNvPicPr>
            <p:nvPr/>
          </p:nvPicPr>
          <p:blipFill rotWithShape="1">
            <a:blip r:embed="rId2">
              <a:clrChange>
                <a:clrFrom>
                  <a:srgbClr val="FFFFFF"/>
                </a:clrFrom>
                <a:clrTo>
                  <a:srgbClr val="FFFFFF">
                    <a:alpha val="0"/>
                  </a:srgbClr>
                </a:clrTo>
              </a:clrChange>
            </a:blip>
            <a:srcRect l="90304" t="8968" b="82421"/>
            <a:stretch/>
          </p:blipFill>
          <p:spPr>
            <a:xfrm>
              <a:off x="40811090" y="13288046"/>
              <a:ext cx="2138869" cy="979195"/>
            </a:xfrm>
            <a:prstGeom prst="rect">
              <a:avLst/>
            </a:prstGeom>
          </p:spPr>
        </p:pic>
      </p:grpSp>
      <p:graphicFrame>
        <p:nvGraphicFramePr>
          <p:cNvPr id="8" name="Diagram 7">
            <a:extLst>
              <a:ext uri="{FF2B5EF4-FFF2-40B4-BE49-F238E27FC236}">
                <a16:creationId xmlns:a16="http://schemas.microsoft.com/office/drawing/2014/main" xmlns="" id="{B65708D7-DF66-4D91-8F87-B598D0B12848}"/>
              </a:ext>
            </a:extLst>
          </p:cNvPr>
          <p:cNvGraphicFramePr/>
          <p:nvPr>
            <p:extLst>
              <p:ext uri="{D42A27DB-BD31-4B8C-83A1-F6EECF244321}">
                <p14:modId xmlns:p14="http://schemas.microsoft.com/office/powerpoint/2010/main" val="4142288940"/>
              </p:ext>
            </p:extLst>
          </p:nvPr>
        </p:nvGraphicFramePr>
        <p:xfrm>
          <a:off x="740845" y="1689802"/>
          <a:ext cx="5051535" cy="45204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xmlns="" id="{04E435B4-9FCC-45A1-803E-C1A52883AD0D}"/>
              </a:ext>
            </a:extLst>
          </p:cNvPr>
          <p:cNvSpPr txBox="1"/>
          <p:nvPr/>
        </p:nvSpPr>
        <p:spPr>
          <a:xfrm>
            <a:off x="923081" y="1285368"/>
            <a:ext cx="4805799" cy="338554"/>
          </a:xfrm>
          <a:prstGeom prst="rect">
            <a:avLst/>
          </a:prstGeom>
          <a:noFill/>
        </p:spPr>
        <p:txBody>
          <a:bodyPr wrap="square" rtlCol="0">
            <a:spAutoFit/>
          </a:bodyPr>
          <a:lstStyle/>
          <a:p>
            <a:pPr algn="ctr"/>
            <a:r>
              <a:rPr lang="en-GB" sz="1600" b="1" dirty="0"/>
              <a:t>STUDY ENROLMENT FLOWCHART </a:t>
            </a:r>
          </a:p>
        </p:txBody>
      </p:sp>
      <p:sp>
        <p:nvSpPr>
          <p:cNvPr id="11" name="TextBox 10">
            <a:extLst>
              <a:ext uri="{FF2B5EF4-FFF2-40B4-BE49-F238E27FC236}">
                <a16:creationId xmlns:a16="http://schemas.microsoft.com/office/drawing/2014/main" xmlns="" id="{3D7AADF8-FA3F-4227-855E-5DF37A17BE6A}"/>
              </a:ext>
            </a:extLst>
          </p:cNvPr>
          <p:cNvSpPr txBox="1"/>
          <p:nvPr/>
        </p:nvSpPr>
        <p:spPr>
          <a:xfrm>
            <a:off x="7022429" y="1285368"/>
            <a:ext cx="3877060" cy="338554"/>
          </a:xfrm>
          <a:prstGeom prst="rect">
            <a:avLst/>
          </a:prstGeom>
          <a:noFill/>
        </p:spPr>
        <p:txBody>
          <a:bodyPr wrap="square" rtlCol="0">
            <a:spAutoFit/>
          </a:bodyPr>
          <a:lstStyle/>
          <a:p>
            <a:pPr algn="ctr"/>
            <a:r>
              <a:rPr lang="en-GB" sz="1600" b="1" dirty="0"/>
              <a:t>ST LOUIS ENROLMENT ZIP CODES </a:t>
            </a:r>
          </a:p>
        </p:txBody>
      </p:sp>
    </p:spTree>
    <p:extLst>
      <p:ext uri="{BB962C8B-B14F-4D97-AF65-F5344CB8AC3E}">
        <p14:creationId xmlns:p14="http://schemas.microsoft.com/office/powerpoint/2010/main" val="324604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AFC368-41FC-41A8-B4E5-2162FBF246B4}"/>
              </a:ext>
            </a:extLst>
          </p:cNvPr>
          <p:cNvSpPr>
            <a:spLocks noGrp="1"/>
          </p:cNvSpPr>
          <p:nvPr>
            <p:ph type="title"/>
          </p:nvPr>
        </p:nvSpPr>
        <p:spPr/>
        <p:txBody>
          <a:bodyPr/>
          <a:lstStyle/>
          <a:p>
            <a:r>
              <a:rPr lang="en-GB" dirty="0"/>
              <a:t>Study sample</a:t>
            </a:r>
          </a:p>
        </p:txBody>
      </p:sp>
      <p:sp>
        <p:nvSpPr>
          <p:cNvPr id="3" name="Content Placeholder 2">
            <a:extLst>
              <a:ext uri="{FF2B5EF4-FFF2-40B4-BE49-F238E27FC236}">
                <a16:creationId xmlns:a16="http://schemas.microsoft.com/office/drawing/2014/main" xmlns="" id="{43E8D48E-00D8-42C3-83F2-4FB9598808CB}"/>
              </a:ext>
            </a:extLst>
          </p:cNvPr>
          <p:cNvSpPr>
            <a:spLocks noGrp="1"/>
          </p:cNvSpPr>
          <p:nvPr>
            <p:ph idx="1"/>
          </p:nvPr>
        </p:nvSpPr>
        <p:spPr/>
        <p:txBody>
          <a:bodyPr/>
          <a:lstStyle/>
          <a:p>
            <a:pPr marL="187325" indent="-187325">
              <a:spcBef>
                <a:spcPts val="300"/>
              </a:spcBef>
            </a:pPr>
            <a:r>
              <a:rPr lang="en-GB" b="1" dirty="0"/>
              <a:t>ELIGIBILE PARTICIPANTS </a:t>
            </a:r>
            <a:r>
              <a:rPr lang="en-GB" dirty="0"/>
              <a:t>were:</a:t>
            </a:r>
          </a:p>
          <a:p>
            <a:pPr marL="644525" lvl="1" indent="-187325">
              <a:spcBef>
                <a:spcPts val="300"/>
              </a:spcBef>
            </a:pPr>
            <a:r>
              <a:rPr lang="en-GB" dirty="0"/>
              <a:t>aged 18 to 64 years</a:t>
            </a:r>
          </a:p>
          <a:p>
            <a:pPr marL="644525" lvl="1" indent="-187325">
              <a:spcBef>
                <a:spcPts val="300"/>
              </a:spcBef>
            </a:pPr>
            <a:r>
              <a:rPr lang="en-GB" dirty="0"/>
              <a:t>spoke English</a:t>
            </a:r>
          </a:p>
          <a:p>
            <a:pPr marL="644525" lvl="1" indent="-187325">
              <a:spcBef>
                <a:spcPts val="300"/>
              </a:spcBef>
            </a:pPr>
            <a:r>
              <a:rPr lang="en-GB" dirty="0"/>
              <a:t>residents of St. Louis</a:t>
            </a:r>
          </a:p>
          <a:p>
            <a:pPr marL="644525" lvl="1" indent="-187325">
              <a:spcBef>
                <a:spcPts val="300"/>
              </a:spcBef>
            </a:pPr>
            <a:r>
              <a:rPr lang="en-GB" dirty="0"/>
              <a:t>not students</a:t>
            </a:r>
          </a:p>
          <a:p>
            <a:pPr marL="644525" lvl="1" indent="-187325">
              <a:spcBef>
                <a:spcPts val="300"/>
              </a:spcBef>
            </a:pPr>
            <a:r>
              <a:rPr lang="en-GB" dirty="0"/>
              <a:t>not institutionalized or residents of assisted living facilities</a:t>
            </a:r>
            <a:r>
              <a:rPr lang="en-GB" b="1" dirty="0"/>
              <a:t> </a:t>
            </a:r>
          </a:p>
          <a:p>
            <a:pPr marL="187325" indent="-187325">
              <a:spcBef>
                <a:spcPts val="300"/>
              </a:spcBef>
            </a:pPr>
            <a:r>
              <a:rPr lang="en-GB" b="1" dirty="0"/>
              <a:t>STUDY SAMPLE</a:t>
            </a:r>
            <a:r>
              <a:rPr lang="en-GB" dirty="0"/>
              <a:t> was 284 participants</a:t>
            </a:r>
            <a:endParaRPr lang="en-GB" b="1" dirty="0"/>
          </a:p>
          <a:p>
            <a:pPr marL="187325" indent="-187325"/>
            <a:endParaRPr lang="en-GB" dirty="0"/>
          </a:p>
        </p:txBody>
      </p:sp>
    </p:spTree>
    <p:extLst>
      <p:ext uri="{BB962C8B-B14F-4D97-AF65-F5344CB8AC3E}">
        <p14:creationId xmlns:p14="http://schemas.microsoft.com/office/powerpoint/2010/main" val="212763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E6C9DF-B83F-4BA8-8CDA-B20EA7D93E7E}"/>
              </a:ext>
            </a:extLst>
          </p:cNvPr>
          <p:cNvSpPr>
            <a:spLocks noGrp="1"/>
          </p:cNvSpPr>
          <p:nvPr>
            <p:ph type="title"/>
          </p:nvPr>
        </p:nvSpPr>
        <p:spPr/>
        <p:txBody>
          <a:bodyPr/>
          <a:lstStyle/>
          <a:p>
            <a:r>
              <a:rPr lang="en-GB" dirty="0"/>
              <a:t>Analysis</a:t>
            </a:r>
          </a:p>
        </p:txBody>
      </p:sp>
      <p:sp>
        <p:nvSpPr>
          <p:cNvPr id="3" name="Content Placeholder 2">
            <a:extLst>
              <a:ext uri="{FF2B5EF4-FFF2-40B4-BE49-F238E27FC236}">
                <a16:creationId xmlns:a16="http://schemas.microsoft.com/office/drawing/2014/main" xmlns="" id="{FCFA61B9-D03C-471B-AC7F-A5654C01AB6E}"/>
              </a:ext>
            </a:extLst>
          </p:cNvPr>
          <p:cNvSpPr>
            <a:spLocks noGrp="1"/>
          </p:cNvSpPr>
          <p:nvPr>
            <p:ph idx="1"/>
          </p:nvPr>
        </p:nvSpPr>
        <p:spPr/>
        <p:txBody>
          <a:bodyPr>
            <a:normAutofit/>
          </a:bodyPr>
          <a:lstStyle/>
          <a:p>
            <a:pPr marL="187325" indent="-187325">
              <a:spcBef>
                <a:spcPts val="300"/>
              </a:spcBef>
              <a:spcAft>
                <a:spcPts val="300"/>
              </a:spcAft>
            </a:pPr>
            <a:r>
              <a:rPr lang="en-GB" b="1" dirty="0"/>
              <a:t>OUTCOME</a:t>
            </a:r>
            <a:r>
              <a:rPr lang="en-GB" dirty="0"/>
              <a:t> was Perceived Stress Score (PSS)</a:t>
            </a:r>
          </a:p>
          <a:p>
            <a:pPr marL="644525" lvl="1" indent="-187325">
              <a:spcBef>
                <a:spcPts val="300"/>
              </a:spcBef>
              <a:spcAft>
                <a:spcPts val="300"/>
              </a:spcAft>
            </a:pPr>
            <a:r>
              <a:rPr lang="en-GB" dirty="0"/>
              <a:t>Based on Perceived Stress Scale (PSS-4)</a:t>
            </a:r>
          </a:p>
          <a:p>
            <a:pPr marL="644525" lvl="1" indent="-187325">
              <a:spcBef>
                <a:spcPts val="300"/>
              </a:spcBef>
              <a:spcAft>
                <a:spcPts val="300"/>
              </a:spcAft>
            </a:pPr>
            <a:r>
              <a:rPr lang="en-US" dirty="0"/>
              <a:t>4 items in the scale summed as a score ranging from 0 to 16; </a:t>
            </a:r>
            <a:br>
              <a:rPr lang="en-US" dirty="0"/>
            </a:br>
            <a:r>
              <a:rPr lang="en-US" dirty="0"/>
              <a:t>a higher score indicating higher perceived stress</a:t>
            </a:r>
            <a:endParaRPr lang="en-GB" dirty="0"/>
          </a:p>
          <a:p>
            <a:pPr marL="187325" indent="-187325">
              <a:spcBef>
                <a:spcPts val="300"/>
              </a:spcBef>
              <a:spcAft>
                <a:spcPts val="300"/>
              </a:spcAft>
            </a:pPr>
            <a:r>
              <a:rPr lang="en-GB" b="1" dirty="0"/>
              <a:t>PRIMARY EXPOSURE </a:t>
            </a:r>
            <a:r>
              <a:rPr lang="en-GB" dirty="0"/>
              <a:t>was </a:t>
            </a:r>
            <a:r>
              <a:rPr lang="en-GB" dirty="0" err="1"/>
              <a:t>Neighborhood</a:t>
            </a:r>
            <a:r>
              <a:rPr lang="en-GB" dirty="0"/>
              <a:t> Disorder Score</a:t>
            </a:r>
          </a:p>
          <a:p>
            <a:pPr marL="644525" lvl="1" indent="-187325">
              <a:spcBef>
                <a:spcPts val="300"/>
              </a:spcBef>
              <a:spcAft>
                <a:spcPts val="300"/>
              </a:spcAft>
            </a:pPr>
            <a:r>
              <a:rPr lang="en-US" dirty="0"/>
              <a:t>Adapted version of the 13-item Ross-</a:t>
            </a:r>
            <a:r>
              <a:rPr lang="en-US" dirty="0" err="1"/>
              <a:t>Mirowsky</a:t>
            </a:r>
            <a:r>
              <a:rPr lang="en-US" dirty="0"/>
              <a:t> Perceived Neighborhood Disorder Scale</a:t>
            </a:r>
          </a:p>
          <a:p>
            <a:pPr marL="644525" lvl="1" indent="-187325">
              <a:spcBef>
                <a:spcPts val="300"/>
              </a:spcBef>
              <a:spcAft>
                <a:spcPts val="300"/>
              </a:spcAft>
            </a:pPr>
            <a:r>
              <a:rPr lang="en-US" dirty="0"/>
              <a:t>9 items recording disorder and 4 items recording order</a:t>
            </a:r>
          </a:p>
          <a:p>
            <a:pPr marL="644525" lvl="1" indent="-187325">
              <a:spcBef>
                <a:spcPts val="300"/>
              </a:spcBef>
              <a:spcAft>
                <a:spcPts val="300"/>
              </a:spcAft>
            </a:pPr>
            <a:r>
              <a:rPr lang="en-US" dirty="0"/>
              <a:t>Higher score indicates higher disorder in the neighborhood</a:t>
            </a:r>
            <a:endParaRPr lang="en-GB" dirty="0"/>
          </a:p>
        </p:txBody>
      </p:sp>
    </p:spTree>
    <p:extLst>
      <p:ext uri="{BB962C8B-B14F-4D97-AF65-F5344CB8AC3E}">
        <p14:creationId xmlns:p14="http://schemas.microsoft.com/office/powerpoint/2010/main" val="3114318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089ABC-4044-4739-8A30-72172AF2A45E}"/>
              </a:ext>
            </a:extLst>
          </p:cNvPr>
          <p:cNvSpPr>
            <a:spLocks noGrp="1"/>
          </p:cNvSpPr>
          <p:nvPr>
            <p:ph type="title"/>
          </p:nvPr>
        </p:nvSpPr>
        <p:spPr/>
        <p:txBody>
          <a:bodyPr/>
          <a:lstStyle/>
          <a:p>
            <a:r>
              <a:rPr lang="en-GB" dirty="0"/>
              <a:t>Analysis</a:t>
            </a:r>
          </a:p>
        </p:txBody>
      </p:sp>
      <p:sp>
        <p:nvSpPr>
          <p:cNvPr id="3" name="Content Placeholder 2">
            <a:extLst>
              <a:ext uri="{FF2B5EF4-FFF2-40B4-BE49-F238E27FC236}">
                <a16:creationId xmlns:a16="http://schemas.microsoft.com/office/drawing/2014/main" xmlns="" id="{36BD81E2-A9C9-4E3C-B4E3-C4D8D9944A20}"/>
              </a:ext>
            </a:extLst>
          </p:cNvPr>
          <p:cNvSpPr>
            <a:spLocks noGrp="1"/>
          </p:cNvSpPr>
          <p:nvPr>
            <p:ph idx="1"/>
          </p:nvPr>
        </p:nvSpPr>
        <p:spPr/>
        <p:txBody>
          <a:bodyPr/>
          <a:lstStyle/>
          <a:p>
            <a:pPr marL="187325" indent="-187325">
              <a:spcBef>
                <a:spcPts val="300"/>
              </a:spcBef>
              <a:spcAft>
                <a:spcPts val="300"/>
              </a:spcAft>
            </a:pPr>
            <a:r>
              <a:rPr lang="en-GB" b="1" dirty="0"/>
              <a:t>SECONDARY EXPOSURES</a:t>
            </a:r>
            <a:r>
              <a:rPr lang="en-GB" dirty="0"/>
              <a:t> included social capital score, physical activity score, confidence in police, fear of crime score, police-</a:t>
            </a:r>
            <a:r>
              <a:rPr lang="en-GB" dirty="0" err="1"/>
              <a:t>neighborhood</a:t>
            </a:r>
            <a:r>
              <a:rPr lang="en-GB" dirty="0"/>
              <a:t> and collaboration score;</a:t>
            </a:r>
          </a:p>
          <a:p>
            <a:pPr marL="187325" indent="-187325">
              <a:spcBef>
                <a:spcPts val="300"/>
              </a:spcBef>
              <a:spcAft>
                <a:spcPts val="300"/>
              </a:spcAft>
            </a:pPr>
            <a:r>
              <a:rPr lang="en-GB" b="1" dirty="0"/>
              <a:t>DEMOGRAPHIC &amp; HEALTH</a:t>
            </a:r>
            <a:r>
              <a:rPr lang="en-GB" dirty="0"/>
              <a:t> characteristics included age, education, household income, having health insurance and diagnosed depressive symptoms</a:t>
            </a:r>
          </a:p>
        </p:txBody>
      </p:sp>
    </p:spTree>
    <p:extLst>
      <p:ext uri="{BB962C8B-B14F-4D97-AF65-F5344CB8AC3E}">
        <p14:creationId xmlns:p14="http://schemas.microsoft.com/office/powerpoint/2010/main" val="3315246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867</Words>
  <Application>Microsoft Office PowerPoint</Application>
  <PresentationFormat>Custom</PresentationFormat>
  <Paragraphs>257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Neighborhood, law enforcement and sociodemographic correlates of perceived stress:  pilot study in St. Louis, Missouri</vt:lpstr>
      <vt:lpstr>Background</vt:lpstr>
      <vt:lpstr>Research question and aim</vt:lpstr>
      <vt:lpstr>Methods</vt:lpstr>
      <vt:lpstr>Participants and recruitment </vt:lpstr>
      <vt:lpstr>Participants and recruitment</vt:lpstr>
      <vt:lpstr>Study sample</vt:lpstr>
      <vt:lpstr>Analysis</vt:lpstr>
      <vt:lpstr>Analysis</vt:lpstr>
      <vt:lpstr>Analysis</vt:lpstr>
      <vt:lpstr>Results</vt:lpstr>
      <vt:lpstr>Demographic characteristics</vt:lpstr>
      <vt:lpstr>Results from Model 3</vt:lpstr>
      <vt:lpstr>PowerPoint Presentation</vt:lpstr>
      <vt:lpstr>Discussion</vt:lpstr>
      <vt:lpstr>Strengths and limitations</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Neighborhood, law enforcement and sociodemographic correlates of perceived stress:  a case study from St. Louis, Missouri</dc:title>
  <dc:creator>Saad Siddiqui</dc:creator>
  <cp:lastModifiedBy>Jacob Eikenberry</cp:lastModifiedBy>
  <cp:revision>8</cp:revision>
  <dcterms:created xsi:type="dcterms:W3CDTF">2019-08-01T16:47:18Z</dcterms:created>
  <dcterms:modified xsi:type="dcterms:W3CDTF">2019-08-02T20:32:18Z</dcterms:modified>
</cp:coreProperties>
</file>