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851" autoAdjust="0"/>
  </p:normalViewPr>
  <p:slideViewPr>
    <p:cSldViewPr snapToGrid="0">
      <p:cViewPr>
        <p:scale>
          <a:sx n="58" d="100"/>
          <a:sy n="58" d="100"/>
        </p:scale>
        <p:origin x="-112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99CFE-4918-4468-B295-AF88AA83A94F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82C4A-A556-404E-A58A-0CE8BEF50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function of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2C4A-A556-404E-A58A-0CE8BEF502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Deriving relation – we can relate anything to anything; how is a puppy better than pizza? How is a puppy the father of pizza? </a:t>
            </a:r>
          </a:p>
          <a:p>
            <a:endParaRPr lang="en-US" dirty="0"/>
          </a:p>
          <a:p>
            <a:r>
              <a:rPr lang="en-US" dirty="0"/>
              <a:t>Avoidance examples: healthy – take a break, watch TV, meditate; unhealthy – alcohol, drugs, over exercise, self mutilation, restricting food</a:t>
            </a:r>
          </a:p>
          <a:p>
            <a:endParaRPr lang="en-US" dirty="0"/>
          </a:p>
          <a:p>
            <a:r>
              <a:rPr lang="en-US" dirty="0"/>
              <a:t>Keep you from living a valued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2C4A-A556-404E-A58A-0CE8BEF502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3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of my research</a:t>
            </a:r>
          </a:p>
          <a:p>
            <a:r>
              <a:rPr lang="en-US" dirty="0"/>
              <a:t>Lots to figure out in BA because focus is on contingency-shaped bxs</a:t>
            </a:r>
          </a:p>
          <a:p>
            <a:r>
              <a:rPr lang="en-US" dirty="0"/>
              <a:t>Not enough to treat complex behaviors like depression and anxiety</a:t>
            </a:r>
          </a:p>
          <a:p>
            <a:r>
              <a:rPr lang="en-US" dirty="0"/>
              <a:t>There is a treatment available, though, just hasn’t been utilized as it should in the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2C4A-A556-404E-A58A-0CE8BEF502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components; won’t go into detail about each one, but combines mindfulness with behavior change processes</a:t>
            </a:r>
          </a:p>
          <a:p>
            <a:endParaRPr lang="en-US" dirty="0"/>
          </a:p>
          <a:p>
            <a:r>
              <a:rPr lang="en-US" dirty="0"/>
              <a:t>Acceptance, </a:t>
            </a:r>
            <a:r>
              <a:rPr lang="en-US" dirty="0" err="1"/>
              <a:t>defusion</a:t>
            </a:r>
            <a:r>
              <a:rPr lang="en-US" dirty="0"/>
              <a:t>, and SC teach a person to contact psychological events without trying to change or control them or letting them control their behavior</a:t>
            </a:r>
          </a:p>
          <a:p>
            <a:endParaRPr lang="en-US" dirty="0"/>
          </a:p>
          <a:p>
            <a:r>
              <a:rPr lang="en-US" dirty="0"/>
              <a:t>EX: stress in school </a:t>
            </a:r>
          </a:p>
          <a:p>
            <a:endParaRPr lang="en-US" dirty="0"/>
          </a:p>
          <a:p>
            <a:r>
              <a:rPr lang="en-US" dirty="0"/>
              <a:t>Then engage in behavior change processes: present moment, values, and committed actions</a:t>
            </a:r>
          </a:p>
          <a:p>
            <a:r>
              <a:rPr lang="en-US" dirty="0"/>
              <a:t>Paying attention to the current environment without worrying about past or future things, and behaving in committed actions to get closer to your values: abstract things that are important to you that you never fully have; always working towards it; EX for me is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2C4A-A556-404E-A58A-0CE8BEF502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82C4A-A556-404E-A58A-0CE8BEF502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5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46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3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1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E67A3A-0EAE-447E-8AC0-E804F966C30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46C5-DA6C-444A-AD0D-F78074F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6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xmlns="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F929A8-D998-4E9A-9370-8AB69C8A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/>
              <a:t>Acceptance and Commitment Therapy (ACT) and Applied Behavior Analysis (ABA)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82DFC0-EC4B-49B1-9FD5-D67F09600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Victoria Hutchinson, M.S., BCBA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Saint Louis University</a:t>
            </a:r>
          </a:p>
        </p:txBody>
      </p:sp>
    </p:spTree>
    <p:extLst>
      <p:ext uri="{BB962C8B-B14F-4D97-AF65-F5344CB8AC3E}">
        <p14:creationId xmlns:p14="http://schemas.microsoft.com/office/powerpoint/2010/main" val="325928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questions?">
            <a:extLst>
              <a:ext uri="{FF2B5EF4-FFF2-40B4-BE49-F238E27FC236}">
                <a16:creationId xmlns:a16="http://schemas.microsoft.com/office/drawing/2014/main" xmlns="" id="{E6B414E2-3C89-4F2E-9D65-9B98CD583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0" b="8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EDF77-FC6C-43C1-A4AA-9FBB8A8B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07030"/>
            <a:ext cx="5121742" cy="4879370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048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B96FC-57DC-4A6F-9942-2F6102F6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Contact information:</a:t>
            </a:r>
          </a:p>
        </p:txBody>
      </p:sp>
      <p:pic>
        <p:nvPicPr>
          <p:cNvPr id="4" name="Picture 4" descr="Image result for growing and learning">
            <a:extLst>
              <a:ext uri="{FF2B5EF4-FFF2-40B4-BE49-F238E27FC236}">
                <a16:creationId xmlns:a16="http://schemas.microsoft.com/office/drawing/2014/main" xmlns="" id="{EF0B2599-02B8-4B52-80F9-5799A5C4D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2" r="21341" b="1"/>
          <a:stretch/>
        </p:blipFill>
        <p:spPr bwMode="auto">
          <a:xfrm>
            <a:off x="5662670" y="10"/>
            <a:ext cx="653214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26E2FAE-FA60-497B-B2CB-7702C6FF3A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CA8030-D12B-4F8C-AEAE-8423BE21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659461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Victoria Hutchinson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victoria.hutchinson@slu.edu</a:t>
            </a:r>
          </a:p>
        </p:txBody>
      </p:sp>
    </p:spTree>
    <p:extLst>
      <p:ext uri="{BB962C8B-B14F-4D97-AF65-F5344CB8AC3E}">
        <p14:creationId xmlns:p14="http://schemas.microsoft.com/office/powerpoint/2010/main" val="389846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1">
            <a:extLst>
              <a:ext uri="{FF2B5EF4-FFF2-40B4-BE49-F238E27FC236}">
                <a16:creationId xmlns:a16="http://schemas.microsoft.com/office/drawing/2014/main" xmlns="" id="{EE4E366E-272A-409E-840F-9A6A64A9E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xmlns="" id="{A721560C-E4AB-4287-A29C-3F6916794C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7">
            <a:extLst>
              <a:ext uri="{FF2B5EF4-FFF2-40B4-BE49-F238E27FC236}">
                <a16:creationId xmlns:a16="http://schemas.microsoft.com/office/drawing/2014/main" xmlns="" id="{DF6CFF07-D953-4F9C-9A0E-E0A6AACB61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4DF08-1EDD-4BE5-B32E-08D24855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Applied Behavior Analysis</a:t>
            </a:r>
          </a:p>
        </p:txBody>
      </p:sp>
      <p:sp useBgFill="1">
        <p:nvSpPr>
          <p:cNvPr id="93" name="Freeform: Shape 87">
            <a:extLst>
              <a:ext uri="{FF2B5EF4-FFF2-40B4-BE49-F238E27FC236}">
                <a16:creationId xmlns:a16="http://schemas.microsoft.com/office/drawing/2014/main" xmlns="" id="{DAA4FEEE-0B5F-41BF-825D-60F9FB089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AA862A-51EB-4D04-A677-BE004890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548281"/>
            <a:ext cx="6742970" cy="36586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Behavior is anything an organism can DO</a:t>
            </a:r>
          </a:p>
          <a:p>
            <a:pPr>
              <a:lnSpc>
                <a:spcPct val="90000"/>
              </a:lnSpc>
            </a:pPr>
            <a:r>
              <a:rPr lang="en-US" dirty="0"/>
              <a:t>Two types: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Contingency-shaped behavior: you DO this, you GET this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Reinforced or punished by consequences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Example: potty training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Rule-Governed Behavior: “You DO this, you GET this”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Verbal stimulus specifying the contingency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Example: If you touch a flame, you will get burned</a:t>
            </a:r>
          </a:p>
        </p:txBody>
      </p:sp>
      <p:pic>
        <p:nvPicPr>
          <p:cNvPr id="4" name="Picture 4" descr="Image result for applied behavior analysis">
            <a:extLst>
              <a:ext uri="{FF2B5EF4-FFF2-40B4-BE49-F238E27FC236}">
                <a16:creationId xmlns:a16="http://schemas.microsoft.com/office/drawing/2014/main" xmlns="" id="{8334ECF5-7136-463C-95E4-F776CBE4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318" y="2689286"/>
            <a:ext cx="4151225" cy="25737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88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93EA6-E0F1-4E88-8D98-40B9DC5D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Double-Edged 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77A3D-62DE-45D2-99DE-BC10ED78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understand rules based on the behavior of deriving relations and transformation of stimulus function</a:t>
            </a:r>
          </a:p>
          <a:p>
            <a:pPr lvl="1"/>
            <a:r>
              <a:rPr lang="en-US" sz="2000" dirty="0"/>
              <a:t>“Mississippi in the summer is like swimming through a bowl of hot soup”</a:t>
            </a:r>
          </a:p>
          <a:p>
            <a:pPr lvl="1"/>
            <a:r>
              <a:rPr lang="en-US" sz="2000" dirty="0"/>
              <a:t>What can you derive about MS?</a:t>
            </a:r>
          </a:p>
          <a:p>
            <a:pPr lvl="1"/>
            <a:r>
              <a:rPr lang="en-US" sz="2000" dirty="0"/>
              <a:t>Don’t have to go to MS now to know this</a:t>
            </a:r>
          </a:p>
          <a:p>
            <a:r>
              <a:rPr lang="en-US" dirty="0"/>
              <a:t>Pros and Cons:</a:t>
            </a:r>
          </a:p>
          <a:p>
            <a:pPr lvl="1"/>
            <a:r>
              <a:rPr lang="en-US" sz="2000" dirty="0"/>
              <a:t>Problem-solving, following rules for safety, critical thinking</a:t>
            </a:r>
          </a:p>
          <a:p>
            <a:pPr lvl="1"/>
            <a:r>
              <a:rPr lang="en-US" sz="2000" dirty="0"/>
              <a:t>Psychological suffering – experiential avoidance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mental illness">
            <a:extLst>
              <a:ext uri="{FF2B5EF4-FFF2-40B4-BE49-F238E27FC236}">
                <a16:creationId xmlns:a16="http://schemas.microsoft.com/office/drawing/2014/main" xmlns="" id="{CEEF077A-3632-47CA-A5DF-252C3B571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r="862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83139-6967-49DD-A657-DE7D4AC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chemeClr val="tx1"/>
                </a:solidFill>
              </a:rPr>
              <a:t>Research in Rule-Governed Behavior and Experiential Avoidance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93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D3FBC-BA8F-4ECC-AB04-5AFAD712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Acceptance and Commitment Therapy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xmlns="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xmlns="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Image result for hexaflex ACT behavioral">
            <a:extLst>
              <a:ext uri="{FF2B5EF4-FFF2-40B4-BE49-F238E27FC236}">
                <a16:creationId xmlns:a16="http://schemas.microsoft.com/office/drawing/2014/main" xmlns="" id="{9395EF14-27F2-4C14-808C-BE55FC11E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5750" y="647698"/>
            <a:ext cx="4866870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34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BA981-7AD7-49D4-9EA2-A5F87C08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Acceptance and Commitment Therapy</a:t>
            </a:r>
          </a:p>
        </p:txBody>
      </p:sp>
      <p:pic>
        <p:nvPicPr>
          <p:cNvPr id="4" name="Picture 2" descr="Image result for acceptance and commitment therapy">
            <a:extLst>
              <a:ext uri="{FF2B5EF4-FFF2-40B4-BE49-F238E27FC236}">
                <a16:creationId xmlns:a16="http://schemas.microsoft.com/office/drawing/2014/main" xmlns="" id="{51BD76A6-5CF0-4BD2-A334-CB405DBFF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5" r="24446" b="-1"/>
          <a:stretch/>
        </p:blipFill>
        <p:spPr bwMode="auto">
          <a:xfrm>
            <a:off x="6100398" y="10"/>
            <a:ext cx="60944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5DDCFA-D3DE-4CEB-8AFF-C6501187E4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04712-3836-4E1E-B0F2-0A90468F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r>
              <a:rPr lang="en-US" dirty="0"/>
              <a:t>ACT: acceptance and mindfulness-based intervention formatted in a behavior analytic framework to improve psychological flexibility to decrease experiential avoidance behaviors</a:t>
            </a:r>
          </a:p>
          <a:p>
            <a:r>
              <a:rPr lang="en-US" dirty="0"/>
              <a:t>Psychological flexibility: contacting the present moment to engage in behaviors consistent with values</a:t>
            </a:r>
          </a:p>
        </p:txBody>
      </p:sp>
    </p:spTree>
    <p:extLst>
      <p:ext uri="{BB962C8B-B14F-4D97-AF65-F5344CB8AC3E}">
        <p14:creationId xmlns:p14="http://schemas.microsoft.com/office/powerpoint/2010/main" val="138243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xmlns="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E84BA-1394-4B4E-8797-C4476ADB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in the ABA lab at SLU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D5525-F477-42A5-B653-673B1CEA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763520"/>
            <a:ext cx="8216958" cy="3538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RECENTLY, “Exploring the Effects of Individualized Acceptance and Commitment Therapy on Children and Adolescents’ In-class Behaviors and Psychological Flexibility” (</a:t>
            </a:r>
            <a:r>
              <a:rPr lang="en-US" i="1" dirty="0"/>
              <a:t>In Progress</a:t>
            </a:r>
            <a:r>
              <a:rPr lang="en-US" dirty="0"/>
              <a:t>)</a:t>
            </a:r>
          </a:p>
          <a:p>
            <a:r>
              <a:rPr lang="en-US" dirty="0"/>
              <a:t>Methods: </a:t>
            </a:r>
          </a:p>
          <a:p>
            <a:pPr lvl="1"/>
            <a:r>
              <a:rPr lang="en-US" sz="2000" dirty="0"/>
              <a:t>4 children with varying psychological disorders</a:t>
            </a:r>
          </a:p>
          <a:p>
            <a:pPr lvl="1"/>
            <a:r>
              <a:rPr lang="en-US" sz="2000" dirty="0"/>
              <a:t>30-minute individualized ACT session vs. control conditions</a:t>
            </a:r>
          </a:p>
          <a:p>
            <a:pPr lvl="1"/>
            <a:r>
              <a:rPr lang="en-US" sz="2000" dirty="0"/>
              <a:t>Measured on-task behaviors and challenging behaviors (vocal disruption, aggression, etc.) following sessions</a:t>
            </a:r>
          </a:p>
          <a:p>
            <a:r>
              <a:rPr lang="en-US" dirty="0"/>
              <a:t>Results: improvements only following individualized ACT sessions</a:t>
            </a:r>
          </a:p>
          <a:p>
            <a:endParaRPr lang="en-US" dirty="0"/>
          </a:p>
        </p:txBody>
      </p:sp>
      <p:pic>
        <p:nvPicPr>
          <p:cNvPr id="2050" name="Picture 2" descr="Image result for ACT for children">
            <a:extLst>
              <a:ext uri="{FF2B5EF4-FFF2-40B4-BE49-F238E27FC236}">
                <a16:creationId xmlns:a16="http://schemas.microsoft.com/office/drawing/2014/main" xmlns="" id="{AD854A4E-6257-4BCD-A818-87206DC7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912" y="3208447"/>
            <a:ext cx="2475182" cy="32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17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7DE2D-FF8B-4571-9684-76549A1E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Research to come…</a:t>
            </a:r>
          </a:p>
        </p:txBody>
      </p:sp>
      <p:pic>
        <p:nvPicPr>
          <p:cNvPr id="4" name="Picture 2" descr="Image result for training">
            <a:extLst>
              <a:ext uri="{FF2B5EF4-FFF2-40B4-BE49-F238E27FC236}">
                <a16:creationId xmlns:a16="http://schemas.microsoft.com/office/drawing/2014/main" xmlns="" id="{31ACF40F-FA9F-46EF-826F-7CA882683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r="19724" b="-1"/>
          <a:stretch/>
        </p:blipFill>
        <p:spPr bwMode="auto">
          <a:xfrm>
            <a:off x="6463231" y="10"/>
            <a:ext cx="573157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26E2FAE-FA60-497B-B2CB-7702C6FF3A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3249B2-CCFB-4563-8BB0-88D9AB9D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5812562" cy="38099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Pilot training for behavior analysts using ACT</a:t>
            </a:r>
          </a:p>
          <a:p>
            <a:pPr>
              <a:lnSpc>
                <a:spcPct val="90000"/>
              </a:lnSpc>
            </a:pPr>
            <a:r>
              <a:rPr lang="en-US" dirty="0"/>
              <a:t>Significance: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Autism is commonly treated with ABA services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More likely to have comorbid mental health disorder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Contingency manipulation cannot target complex verbal behaviors</a:t>
            </a:r>
          </a:p>
        </p:txBody>
      </p:sp>
    </p:spTree>
    <p:extLst>
      <p:ext uri="{BB962C8B-B14F-4D97-AF65-F5344CB8AC3E}">
        <p14:creationId xmlns:p14="http://schemas.microsoft.com/office/powerpoint/2010/main" val="94014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362849A-570D-49DB-954C-63F144E88A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CA42011-E478-428B-9D15-A98E338BF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xmlns="" id="{9ED2773C-FE51-4632-BA46-036BDCDA6E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D2777-EABF-4DBD-9A0B-02B6FFF4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Using ACT for Autism and Comorbid Disorders</a:t>
            </a: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xmlns="" id="{E02F9158-C4C2-46A8-BE73-A4F77E139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74" name="Picture 2" descr="Image result for autism">
            <a:extLst>
              <a:ext uri="{FF2B5EF4-FFF2-40B4-BE49-F238E27FC236}">
                <a16:creationId xmlns:a16="http://schemas.microsoft.com/office/drawing/2014/main" xmlns="" id="{4F812F1E-1AE8-40D6-9667-121BE01B2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779154"/>
            <a:ext cx="5451627" cy="3200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FFBBAD-390D-4FF2-A7AE-F2C5F2F2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More research needed on using ACT for those with developmental disabilities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May need to be modified</a:t>
            </a:r>
          </a:p>
          <a:p>
            <a:pPr>
              <a:lnSpc>
                <a:spcPct val="90000"/>
              </a:lnSpc>
            </a:pPr>
            <a:r>
              <a:rPr lang="en-US" dirty="0"/>
              <a:t>Using skills training to target socially significant behaviors</a:t>
            </a:r>
          </a:p>
          <a:p>
            <a:pPr>
              <a:lnSpc>
                <a:spcPct val="90000"/>
              </a:lnSpc>
            </a:pPr>
            <a:r>
              <a:rPr lang="en-US" dirty="0"/>
              <a:t>Potential target problems: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Employment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Education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Social Skills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Emotion Regulation</a:t>
            </a:r>
          </a:p>
        </p:txBody>
      </p:sp>
    </p:spTree>
    <p:extLst>
      <p:ext uri="{BB962C8B-B14F-4D97-AF65-F5344CB8AC3E}">
        <p14:creationId xmlns:p14="http://schemas.microsoft.com/office/powerpoint/2010/main" val="678260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589</Words>
  <Application>Microsoft Office PowerPoint</Application>
  <PresentationFormat>Custom</PresentationFormat>
  <Paragraphs>75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Acceptance and Commitment Therapy (ACT) and Applied Behavior Analysis (ABA)</vt:lpstr>
      <vt:lpstr>Applied Behavior Analysis</vt:lpstr>
      <vt:lpstr>The Double-Edged Sword</vt:lpstr>
      <vt:lpstr>Research in Rule-Governed Behavior and Experiential Avoidance</vt:lpstr>
      <vt:lpstr>Acceptance and Commitment Therapy</vt:lpstr>
      <vt:lpstr>Acceptance and Commitment Therapy</vt:lpstr>
      <vt:lpstr>Research in the ABA lab at SLU</vt:lpstr>
      <vt:lpstr>Research to come…</vt:lpstr>
      <vt:lpstr>Using ACT for Autism and Comorbid Disorders</vt:lpstr>
      <vt:lpstr>Questions?</vt:lpstr>
      <vt:lpstr>Contact information: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and Commitment Therapy (ACT) and Applied Behavior Analysis (ABA)</dc:title>
  <dc:creator>Victoria Hutchinson</dc:creator>
  <cp:lastModifiedBy>Jacob Eikenberry</cp:lastModifiedBy>
  <cp:revision>12</cp:revision>
  <dcterms:created xsi:type="dcterms:W3CDTF">2019-07-30T23:33:42Z</dcterms:created>
  <dcterms:modified xsi:type="dcterms:W3CDTF">2019-08-02T20:32:43Z</dcterms:modified>
</cp:coreProperties>
</file>