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1" r:id="rId4"/>
    <p:sldId id="257" r:id="rId5"/>
    <p:sldId id="258" r:id="rId6"/>
    <p:sldId id="272" r:id="rId7"/>
    <p:sldId id="259" r:id="rId8"/>
    <p:sldId id="260" r:id="rId9"/>
    <p:sldId id="261" r:id="rId10"/>
    <p:sldId id="262" r:id="rId11"/>
    <p:sldId id="263" r:id="rId12"/>
    <p:sldId id="264" r:id="rId13"/>
    <p:sldId id="273" r:id="rId14"/>
    <p:sldId id="265" r:id="rId15"/>
    <p:sldId id="266" r:id="rId16"/>
    <p:sldId id="267" r:id="rId17"/>
    <p:sldId id="274" r:id="rId18"/>
    <p:sldId id="276" r:id="rId19"/>
    <p:sldId id="268" r:id="rId20"/>
    <p:sldId id="277" r:id="rId21"/>
    <p:sldId id="270"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9463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2CAA9-8F3F-4116-90C3-B0240741EF02}"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DD9BE93F-15B4-460F-BFA9-3D5E09571600}">
      <dgm:prSet phldrT="[Text]" custT="1"/>
      <dgm:spPr/>
      <dgm:t>
        <a:bodyPr/>
        <a:lstStyle/>
        <a:p>
          <a:r>
            <a:rPr lang="en-US" sz="2400" b="1" dirty="0"/>
            <a:t>Model 1 </a:t>
          </a:r>
        </a:p>
      </dgm:t>
    </dgm:pt>
    <dgm:pt modelId="{580376C3-7089-40A6-BC59-5582E3CB646C}" type="parTrans" cxnId="{14E2F57E-8301-405B-BE42-E9807595AA10}">
      <dgm:prSet/>
      <dgm:spPr/>
      <dgm:t>
        <a:bodyPr/>
        <a:lstStyle/>
        <a:p>
          <a:endParaRPr lang="en-US"/>
        </a:p>
      </dgm:t>
    </dgm:pt>
    <dgm:pt modelId="{7FFF99C9-B232-4D58-A344-E3273D8CF522}" type="sibTrans" cxnId="{14E2F57E-8301-405B-BE42-E9807595AA10}">
      <dgm:prSet/>
      <dgm:spPr/>
      <dgm:t>
        <a:bodyPr/>
        <a:lstStyle/>
        <a:p>
          <a:endParaRPr lang="en-US"/>
        </a:p>
      </dgm:t>
    </dgm:pt>
    <dgm:pt modelId="{F789EB0C-9481-4734-8618-1CB605995A38}">
      <dgm:prSet phldrT="[Text]" custT="1"/>
      <dgm:spPr/>
      <dgm:t>
        <a:bodyPr/>
        <a:lstStyle/>
        <a:p>
          <a:pPr>
            <a:buFontTx/>
            <a:buNone/>
          </a:pPr>
          <a:r>
            <a:rPr lang="en-US" sz="1900" dirty="0"/>
            <a:t>Crude + demographics</a:t>
          </a:r>
        </a:p>
      </dgm:t>
    </dgm:pt>
    <dgm:pt modelId="{732A20FA-22E1-475B-ABF2-6ADA758A1B0F}" type="parTrans" cxnId="{173AEDA9-120C-43B9-B89D-815C21E06225}">
      <dgm:prSet/>
      <dgm:spPr/>
      <dgm:t>
        <a:bodyPr/>
        <a:lstStyle/>
        <a:p>
          <a:endParaRPr lang="en-US"/>
        </a:p>
      </dgm:t>
    </dgm:pt>
    <dgm:pt modelId="{9BF30C8D-1EF1-43F8-B1F7-E4F52D0160FF}" type="sibTrans" cxnId="{173AEDA9-120C-43B9-B89D-815C21E06225}">
      <dgm:prSet/>
      <dgm:spPr/>
      <dgm:t>
        <a:bodyPr/>
        <a:lstStyle/>
        <a:p>
          <a:endParaRPr lang="en-US"/>
        </a:p>
      </dgm:t>
    </dgm:pt>
    <dgm:pt modelId="{379EBD23-3208-4BFC-97D1-2CBA839C0D7E}">
      <dgm:prSet phldrT="[Text]" custT="1"/>
      <dgm:spPr/>
      <dgm:t>
        <a:bodyPr/>
        <a:lstStyle/>
        <a:p>
          <a:r>
            <a:rPr lang="en-US" sz="2400" b="1" dirty="0"/>
            <a:t>Model 2	</a:t>
          </a:r>
        </a:p>
      </dgm:t>
    </dgm:pt>
    <dgm:pt modelId="{50C4658A-1331-4D6C-AC46-D8F89E92CCBE}" type="parTrans" cxnId="{E9CA7F79-D51A-4CFE-B5C8-6BFC64BB19CC}">
      <dgm:prSet/>
      <dgm:spPr/>
      <dgm:t>
        <a:bodyPr/>
        <a:lstStyle/>
        <a:p>
          <a:endParaRPr lang="en-US"/>
        </a:p>
      </dgm:t>
    </dgm:pt>
    <dgm:pt modelId="{C3EC9EA5-2408-42C9-9315-437B1E9738C5}" type="sibTrans" cxnId="{E9CA7F79-D51A-4CFE-B5C8-6BFC64BB19CC}">
      <dgm:prSet/>
      <dgm:spPr/>
      <dgm:t>
        <a:bodyPr/>
        <a:lstStyle/>
        <a:p>
          <a:endParaRPr lang="en-US"/>
        </a:p>
      </dgm:t>
    </dgm:pt>
    <dgm:pt modelId="{7DBEF2E4-02B4-4F60-8CF9-4B64DDC4B1CD}">
      <dgm:prSet phldrT="[Text]" custT="1"/>
      <dgm:spPr/>
      <dgm:t>
        <a:bodyPr/>
        <a:lstStyle/>
        <a:p>
          <a:pPr>
            <a:buFontTx/>
            <a:buNone/>
          </a:pPr>
          <a:r>
            <a:rPr lang="en-US" sz="1900" dirty="0"/>
            <a:t>Crude + demographics + life factors </a:t>
          </a:r>
        </a:p>
      </dgm:t>
    </dgm:pt>
    <dgm:pt modelId="{2FD1C168-86C0-4DA3-9BC2-87E4194CFD46}" type="parTrans" cxnId="{72AEB036-7AAB-4732-AA7A-B9B1A9C7E807}">
      <dgm:prSet/>
      <dgm:spPr/>
      <dgm:t>
        <a:bodyPr/>
        <a:lstStyle/>
        <a:p>
          <a:endParaRPr lang="en-US"/>
        </a:p>
      </dgm:t>
    </dgm:pt>
    <dgm:pt modelId="{07FB4F53-1CE7-4F42-8532-E111F9E55634}" type="sibTrans" cxnId="{72AEB036-7AAB-4732-AA7A-B9B1A9C7E807}">
      <dgm:prSet/>
      <dgm:spPr/>
      <dgm:t>
        <a:bodyPr/>
        <a:lstStyle/>
        <a:p>
          <a:endParaRPr lang="en-US"/>
        </a:p>
      </dgm:t>
    </dgm:pt>
    <dgm:pt modelId="{1AB9BE0B-ADA1-4353-83E7-03C233F69301}">
      <dgm:prSet phldrT="[Text]" custT="1"/>
      <dgm:spPr/>
      <dgm:t>
        <a:bodyPr/>
        <a:lstStyle/>
        <a:p>
          <a:r>
            <a:rPr lang="en-US" sz="2400" b="1" dirty="0"/>
            <a:t>Model 3</a:t>
          </a:r>
        </a:p>
      </dgm:t>
    </dgm:pt>
    <dgm:pt modelId="{46A32FE1-75C2-455D-8E18-662DFA905450}" type="parTrans" cxnId="{FE47614B-0F8D-4E79-9E27-A0EB44A048A7}">
      <dgm:prSet/>
      <dgm:spPr/>
      <dgm:t>
        <a:bodyPr/>
        <a:lstStyle/>
        <a:p>
          <a:endParaRPr lang="en-US"/>
        </a:p>
      </dgm:t>
    </dgm:pt>
    <dgm:pt modelId="{0B68AA25-FD0B-4D40-A5CE-E06F6DBAC58E}" type="sibTrans" cxnId="{FE47614B-0F8D-4E79-9E27-A0EB44A048A7}">
      <dgm:prSet/>
      <dgm:spPr/>
      <dgm:t>
        <a:bodyPr/>
        <a:lstStyle/>
        <a:p>
          <a:endParaRPr lang="en-US"/>
        </a:p>
      </dgm:t>
    </dgm:pt>
    <dgm:pt modelId="{82AF9B02-67A3-4DA8-859C-17DD38B1A856}">
      <dgm:prSet phldrT="[Text]" custT="1"/>
      <dgm:spPr/>
      <dgm:t>
        <a:bodyPr/>
        <a:lstStyle/>
        <a:p>
          <a:pPr>
            <a:buFontTx/>
            <a:buNone/>
          </a:pPr>
          <a:r>
            <a:rPr lang="en-US" sz="1900" dirty="0"/>
            <a:t>Crude + demographics + life factors + health factors</a:t>
          </a:r>
        </a:p>
      </dgm:t>
    </dgm:pt>
    <dgm:pt modelId="{0820F960-0301-4D65-9839-63EF5E21E64F}" type="parTrans" cxnId="{B2C4FB1E-275E-4F1C-9C31-397FA61000A8}">
      <dgm:prSet/>
      <dgm:spPr/>
      <dgm:t>
        <a:bodyPr/>
        <a:lstStyle/>
        <a:p>
          <a:endParaRPr lang="en-US"/>
        </a:p>
      </dgm:t>
    </dgm:pt>
    <dgm:pt modelId="{5C70D7B5-FF16-40EA-AAE4-4F1E649C9550}" type="sibTrans" cxnId="{B2C4FB1E-275E-4F1C-9C31-397FA61000A8}">
      <dgm:prSet/>
      <dgm:spPr/>
      <dgm:t>
        <a:bodyPr/>
        <a:lstStyle/>
        <a:p>
          <a:endParaRPr lang="en-US"/>
        </a:p>
      </dgm:t>
    </dgm:pt>
    <dgm:pt modelId="{FA8D7B32-2C0E-4D24-A751-E09CA20F4276}">
      <dgm:prSet phldrT="[Text]" custT="1"/>
      <dgm:spPr/>
      <dgm:t>
        <a:bodyPr/>
        <a:lstStyle/>
        <a:p>
          <a:r>
            <a:rPr lang="en-US" sz="2400" b="1" dirty="0"/>
            <a:t>Model 4</a:t>
          </a:r>
        </a:p>
      </dgm:t>
    </dgm:pt>
    <dgm:pt modelId="{266671DC-F094-4AAD-BBDA-12F994952497}" type="parTrans" cxnId="{7E5359FA-3EAA-49D4-B8C3-C23444EA2574}">
      <dgm:prSet/>
      <dgm:spPr/>
      <dgm:t>
        <a:bodyPr/>
        <a:lstStyle/>
        <a:p>
          <a:endParaRPr lang="en-US"/>
        </a:p>
      </dgm:t>
    </dgm:pt>
    <dgm:pt modelId="{8FBD1E29-9B52-46CD-B3C9-468C80DD1877}" type="sibTrans" cxnId="{7E5359FA-3EAA-49D4-B8C3-C23444EA2574}">
      <dgm:prSet/>
      <dgm:spPr/>
      <dgm:t>
        <a:bodyPr/>
        <a:lstStyle/>
        <a:p>
          <a:endParaRPr lang="en-US"/>
        </a:p>
      </dgm:t>
    </dgm:pt>
    <dgm:pt modelId="{911C6446-C11F-42DC-AF0A-1040F5A9C93B}">
      <dgm:prSet custT="1"/>
      <dgm:spPr/>
      <dgm:t>
        <a:bodyPr/>
        <a:lstStyle/>
        <a:p>
          <a:pPr algn="ctr">
            <a:buFontTx/>
            <a:buNone/>
          </a:pPr>
          <a:r>
            <a:rPr lang="en-US" sz="1900" dirty="0"/>
            <a:t>Crude + demographics + life factors + health factors + additional biomarkers (cotinine) </a:t>
          </a:r>
        </a:p>
      </dgm:t>
    </dgm:pt>
    <dgm:pt modelId="{1DCBDC8C-10DF-492A-96C6-1C1BDE78AB7C}" type="parTrans" cxnId="{975C4664-416C-4C41-87D8-377EC6161BB8}">
      <dgm:prSet/>
      <dgm:spPr/>
      <dgm:t>
        <a:bodyPr/>
        <a:lstStyle/>
        <a:p>
          <a:endParaRPr lang="en-US"/>
        </a:p>
      </dgm:t>
    </dgm:pt>
    <dgm:pt modelId="{253B3983-9542-4EE8-97C7-D2388EAD2999}" type="sibTrans" cxnId="{975C4664-416C-4C41-87D8-377EC6161BB8}">
      <dgm:prSet/>
      <dgm:spPr/>
      <dgm:t>
        <a:bodyPr/>
        <a:lstStyle/>
        <a:p>
          <a:endParaRPr lang="en-US"/>
        </a:p>
      </dgm:t>
    </dgm:pt>
    <dgm:pt modelId="{4BE81BC0-1C0A-4D05-8AE7-A88712E3F394}" type="pres">
      <dgm:prSet presAssocID="{7352CAA9-8F3F-4116-90C3-B0240741EF02}" presName="theList" presStyleCnt="0">
        <dgm:presLayoutVars>
          <dgm:dir/>
          <dgm:animLvl val="lvl"/>
          <dgm:resizeHandles val="exact"/>
        </dgm:presLayoutVars>
      </dgm:prSet>
      <dgm:spPr/>
    </dgm:pt>
    <dgm:pt modelId="{120C8B19-ED4A-49E4-AB6B-D68C77AC93EE}" type="pres">
      <dgm:prSet presAssocID="{DD9BE93F-15B4-460F-BFA9-3D5E09571600}" presName="compNode" presStyleCnt="0"/>
      <dgm:spPr/>
    </dgm:pt>
    <dgm:pt modelId="{4809C1C2-932D-45B4-BD04-5CEE8CF6C044}" type="pres">
      <dgm:prSet presAssocID="{DD9BE93F-15B4-460F-BFA9-3D5E09571600}" presName="aNode" presStyleLbl="bgShp" presStyleIdx="0" presStyleCnt="4"/>
      <dgm:spPr/>
    </dgm:pt>
    <dgm:pt modelId="{92E6869F-D968-468D-9EE5-4CF9C55A2067}" type="pres">
      <dgm:prSet presAssocID="{DD9BE93F-15B4-460F-BFA9-3D5E09571600}" presName="textNode" presStyleLbl="bgShp" presStyleIdx="0" presStyleCnt="4"/>
      <dgm:spPr/>
    </dgm:pt>
    <dgm:pt modelId="{C0A8A09D-B3D8-433A-A645-0BDD4B8A2246}" type="pres">
      <dgm:prSet presAssocID="{DD9BE93F-15B4-460F-BFA9-3D5E09571600}" presName="compChildNode" presStyleCnt="0"/>
      <dgm:spPr/>
    </dgm:pt>
    <dgm:pt modelId="{AAF6CC6E-B59D-462C-9210-6DD42B7344DA}" type="pres">
      <dgm:prSet presAssocID="{DD9BE93F-15B4-460F-BFA9-3D5E09571600}" presName="theInnerList" presStyleCnt="0"/>
      <dgm:spPr/>
    </dgm:pt>
    <dgm:pt modelId="{8DA83AF7-E4B3-4375-8326-70EB645303EE}" type="pres">
      <dgm:prSet presAssocID="{F789EB0C-9481-4734-8618-1CB605995A38}" presName="childNode" presStyleLbl="node1" presStyleIdx="0" presStyleCnt="4">
        <dgm:presLayoutVars>
          <dgm:bulletEnabled val="1"/>
        </dgm:presLayoutVars>
      </dgm:prSet>
      <dgm:spPr/>
    </dgm:pt>
    <dgm:pt modelId="{BA746496-061C-42B1-8920-10131C7309B5}" type="pres">
      <dgm:prSet presAssocID="{DD9BE93F-15B4-460F-BFA9-3D5E09571600}" presName="aSpace" presStyleCnt="0"/>
      <dgm:spPr/>
    </dgm:pt>
    <dgm:pt modelId="{88B4FBD5-3B23-46D8-BCF6-E453EFA1C799}" type="pres">
      <dgm:prSet presAssocID="{379EBD23-3208-4BFC-97D1-2CBA839C0D7E}" presName="compNode" presStyleCnt="0"/>
      <dgm:spPr/>
    </dgm:pt>
    <dgm:pt modelId="{A00186CD-EF17-498C-9B1C-85492B668F09}" type="pres">
      <dgm:prSet presAssocID="{379EBD23-3208-4BFC-97D1-2CBA839C0D7E}" presName="aNode" presStyleLbl="bgShp" presStyleIdx="1" presStyleCnt="4"/>
      <dgm:spPr/>
    </dgm:pt>
    <dgm:pt modelId="{17C9D677-84C6-458C-A666-436A1D1D3E3A}" type="pres">
      <dgm:prSet presAssocID="{379EBD23-3208-4BFC-97D1-2CBA839C0D7E}" presName="textNode" presStyleLbl="bgShp" presStyleIdx="1" presStyleCnt="4"/>
      <dgm:spPr/>
    </dgm:pt>
    <dgm:pt modelId="{FD92C6C6-80DD-4BEE-BCF5-05E22FA17FAD}" type="pres">
      <dgm:prSet presAssocID="{379EBD23-3208-4BFC-97D1-2CBA839C0D7E}" presName="compChildNode" presStyleCnt="0"/>
      <dgm:spPr/>
    </dgm:pt>
    <dgm:pt modelId="{21B91E00-25DF-4DB5-A535-D4C55F438A6A}" type="pres">
      <dgm:prSet presAssocID="{379EBD23-3208-4BFC-97D1-2CBA839C0D7E}" presName="theInnerList" presStyleCnt="0"/>
      <dgm:spPr/>
    </dgm:pt>
    <dgm:pt modelId="{F3F6BDB0-D25D-4883-A795-79F7F834CF73}" type="pres">
      <dgm:prSet presAssocID="{7DBEF2E4-02B4-4F60-8CF9-4B64DDC4B1CD}" presName="childNode" presStyleLbl="node1" presStyleIdx="1" presStyleCnt="4">
        <dgm:presLayoutVars>
          <dgm:bulletEnabled val="1"/>
        </dgm:presLayoutVars>
      </dgm:prSet>
      <dgm:spPr/>
    </dgm:pt>
    <dgm:pt modelId="{E3555961-23DC-4544-9F62-A342F33E3F03}" type="pres">
      <dgm:prSet presAssocID="{379EBD23-3208-4BFC-97D1-2CBA839C0D7E}" presName="aSpace" presStyleCnt="0"/>
      <dgm:spPr/>
    </dgm:pt>
    <dgm:pt modelId="{A233C03F-4C85-44C8-81C9-FE232F20B304}" type="pres">
      <dgm:prSet presAssocID="{1AB9BE0B-ADA1-4353-83E7-03C233F69301}" presName="compNode" presStyleCnt="0"/>
      <dgm:spPr/>
    </dgm:pt>
    <dgm:pt modelId="{87FE7959-961A-4564-8EDE-119CFB79267A}" type="pres">
      <dgm:prSet presAssocID="{1AB9BE0B-ADA1-4353-83E7-03C233F69301}" presName="aNode" presStyleLbl="bgShp" presStyleIdx="2" presStyleCnt="4"/>
      <dgm:spPr/>
    </dgm:pt>
    <dgm:pt modelId="{E6B87BBA-9128-44DB-A75D-E21F25E9748C}" type="pres">
      <dgm:prSet presAssocID="{1AB9BE0B-ADA1-4353-83E7-03C233F69301}" presName="textNode" presStyleLbl="bgShp" presStyleIdx="2" presStyleCnt="4"/>
      <dgm:spPr/>
    </dgm:pt>
    <dgm:pt modelId="{09B413E6-AE17-40E9-88A2-D12A962F54D5}" type="pres">
      <dgm:prSet presAssocID="{1AB9BE0B-ADA1-4353-83E7-03C233F69301}" presName="compChildNode" presStyleCnt="0"/>
      <dgm:spPr/>
    </dgm:pt>
    <dgm:pt modelId="{BB8D1D52-D74F-457A-9032-B3E0B49C9D74}" type="pres">
      <dgm:prSet presAssocID="{1AB9BE0B-ADA1-4353-83E7-03C233F69301}" presName="theInnerList" presStyleCnt="0"/>
      <dgm:spPr/>
    </dgm:pt>
    <dgm:pt modelId="{F1D3ACA2-C17B-4B97-9D08-A1D1B5BB15E4}" type="pres">
      <dgm:prSet presAssocID="{82AF9B02-67A3-4DA8-859C-17DD38B1A856}" presName="childNode" presStyleLbl="node1" presStyleIdx="2" presStyleCnt="4">
        <dgm:presLayoutVars>
          <dgm:bulletEnabled val="1"/>
        </dgm:presLayoutVars>
      </dgm:prSet>
      <dgm:spPr/>
    </dgm:pt>
    <dgm:pt modelId="{C8453F95-8347-4A15-9912-7D5ADA3D74C0}" type="pres">
      <dgm:prSet presAssocID="{1AB9BE0B-ADA1-4353-83E7-03C233F69301}" presName="aSpace" presStyleCnt="0"/>
      <dgm:spPr/>
    </dgm:pt>
    <dgm:pt modelId="{7199C1E9-AD53-4127-8ABA-3A961F47F0BD}" type="pres">
      <dgm:prSet presAssocID="{FA8D7B32-2C0E-4D24-A751-E09CA20F4276}" presName="compNode" presStyleCnt="0"/>
      <dgm:spPr/>
    </dgm:pt>
    <dgm:pt modelId="{60A1E53B-7F7C-4649-AAA4-1293793EE73C}" type="pres">
      <dgm:prSet presAssocID="{FA8D7B32-2C0E-4D24-A751-E09CA20F4276}" presName="aNode" presStyleLbl="bgShp" presStyleIdx="3" presStyleCnt="4"/>
      <dgm:spPr/>
    </dgm:pt>
    <dgm:pt modelId="{9067EA84-4F63-40AA-8EE1-8141A47820B9}" type="pres">
      <dgm:prSet presAssocID="{FA8D7B32-2C0E-4D24-A751-E09CA20F4276}" presName="textNode" presStyleLbl="bgShp" presStyleIdx="3" presStyleCnt="4"/>
      <dgm:spPr/>
    </dgm:pt>
    <dgm:pt modelId="{5B065020-8FFC-49D5-819A-C600E96352FE}" type="pres">
      <dgm:prSet presAssocID="{FA8D7B32-2C0E-4D24-A751-E09CA20F4276}" presName="compChildNode" presStyleCnt="0"/>
      <dgm:spPr/>
    </dgm:pt>
    <dgm:pt modelId="{B6DF4BAE-D2F3-461E-88E8-8BE58E3AD711}" type="pres">
      <dgm:prSet presAssocID="{FA8D7B32-2C0E-4D24-A751-E09CA20F4276}" presName="theInnerList" presStyleCnt="0"/>
      <dgm:spPr/>
    </dgm:pt>
    <dgm:pt modelId="{BD61A33A-5EB0-486B-B2DE-342981047B60}" type="pres">
      <dgm:prSet presAssocID="{911C6446-C11F-42DC-AF0A-1040F5A9C93B}" presName="childNode" presStyleLbl="node1" presStyleIdx="3" presStyleCnt="4" custScaleX="106615" custScaleY="120833">
        <dgm:presLayoutVars>
          <dgm:bulletEnabled val="1"/>
        </dgm:presLayoutVars>
      </dgm:prSet>
      <dgm:spPr/>
    </dgm:pt>
  </dgm:ptLst>
  <dgm:cxnLst>
    <dgm:cxn modelId="{B2C4FB1E-275E-4F1C-9C31-397FA61000A8}" srcId="{1AB9BE0B-ADA1-4353-83E7-03C233F69301}" destId="{82AF9B02-67A3-4DA8-859C-17DD38B1A856}" srcOrd="0" destOrd="0" parTransId="{0820F960-0301-4D65-9839-63EF5E21E64F}" sibTransId="{5C70D7B5-FF16-40EA-AAE4-4F1E649C9550}"/>
    <dgm:cxn modelId="{41E3672A-C2A6-415D-B3D8-CE0827B8A167}" type="presOf" srcId="{DD9BE93F-15B4-460F-BFA9-3D5E09571600}" destId="{92E6869F-D968-468D-9EE5-4CF9C55A2067}" srcOrd="1" destOrd="0" presId="urn:microsoft.com/office/officeart/2005/8/layout/lProcess2"/>
    <dgm:cxn modelId="{72AEB036-7AAB-4732-AA7A-B9B1A9C7E807}" srcId="{379EBD23-3208-4BFC-97D1-2CBA839C0D7E}" destId="{7DBEF2E4-02B4-4F60-8CF9-4B64DDC4B1CD}" srcOrd="0" destOrd="0" parTransId="{2FD1C168-86C0-4DA3-9BC2-87E4194CFD46}" sibTransId="{07FB4F53-1CE7-4F42-8532-E111F9E55634}"/>
    <dgm:cxn modelId="{D9CC8F5E-A8CC-4E7E-A567-6B016E5EEB87}" type="presOf" srcId="{82AF9B02-67A3-4DA8-859C-17DD38B1A856}" destId="{F1D3ACA2-C17B-4B97-9D08-A1D1B5BB15E4}" srcOrd="0" destOrd="0" presId="urn:microsoft.com/office/officeart/2005/8/layout/lProcess2"/>
    <dgm:cxn modelId="{176AA35E-7A1E-4D07-B1EB-853134E737C8}" type="presOf" srcId="{7DBEF2E4-02B4-4F60-8CF9-4B64DDC4B1CD}" destId="{F3F6BDB0-D25D-4883-A795-79F7F834CF73}" srcOrd="0" destOrd="0" presId="urn:microsoft.com/office/officeart/2005/8/layout/lProcess2"/>
    <dgm:cxn modelId="{2F8D3041-3AE9-41D0-8A8C-C8F43364DAA1}" type="presOf" srcId="{1AB9BE0B-ADA1-4353-83E7-03C233F69301}" destId="{87FE7959-961A-4564-8EDE-119CFB79267A}" srcOrd="0" destOrd="0" presId="urn:microsoft.com/office/officeart/2005/8/layout/lProcess2"/>
    <dgm:cxn modelId="{6A72E562-CCBF-4780-9A4D-6865BD40ABBD}" type="presOf" srcId="{7352CAA9-8F3F-4116-90C3-B0240741EF02}" destId="{4BE81BC0-1C0A-4D05-8AE7-A88712E3F394}" srcOrd="0" destOrd="0" presId="urn:microsoft.com/office/officeart/2005/8/layout/lProcess2"/>
    <dgm:cxn modelId="{2ABA8563-6F3A-48C1-8CC4-9A06FD6C8CC9}" type="presOf" srcId="{379EBD23-3208-4BFC-97D1-2CBA839C0D7E}" destId="{17C9D677-84C6-458C-A666-436A1D1D3E3A}" srcOrd="1" destOrd="0" presId="urn:microsoft.com/office/officeart/2005/8/layout/lProcess2"/>
    <dgm:cxn modelId="{975C4664-416C-4C41-87D8-377EC6161BB8}" srcId="{FA8D7B32-2C0E-4D24-A751-E09CA20F4276}" destId="{911C6446-C11F-42DC-AF0A-1040F5A9C93B}" srcOrd="0" destOrd="0" parTransId="{1DCBDC8C-10DF-492A-96C6-1C1BDE78AB7C}" sibTransId="{253B3983-9542-4EE8-97C7-D2388EAD2999}"/>
    <dgm:cxn modelId="{B3154A69-6CEA-441B-B7C4-1EEEA2FA823A}" type="presOf" srcId="{911C6446-C11F-42DC-AF0A-1040F5A9C93B}" destId="{BD61A33A-5EB0-486B-B2DE-342981047B60}" srcOrd="0" destOrd="0" presId="urn:microsoft.com/office/officeart/2005/8/layout/lProcess2"/>
    <dgm:cxn modelId="{FE47614B-0F8D-4E79-9E27-A0EB44A048A7}" srcId="{7352CAA9-8F3F-4116-90C3-B0240741EF02}" destId="{1AB9BE0B-ADA1-4353-83E7-03C233F69301}" srcOrd="2" destOrd="0" parTransId="{46A32FE1-75C2-455D-8E18-662DFA905450}" sibTransId="{0B68AA25-FD0B-4D40-A5CE-E06F6DBAC58E}"/>
    <dgm:cxn modelId="{37E9A06B-F88E-4CCA-84B9-000FA51FFB18}" type="presOf" srcId="{FA8D7B32-2C0E-4D24-A751-E09CA20F4276}" destId="{9067EA84-4F63-40AA-8EE1-8141A47820B9}" srcOrd="1" destOrd="0" presId="urn:microsoft.com/office/officeart/2005/8/layout/lProcess2"/>
    <dgm:cxn modelId="{A9CB9C74-543C-433F-9E70-A3EED5B512DA}" type="presOf" srcId="{DD9BE93F-15B4-460F-BFA9-3D5E09571600}" destId="{4809C1C2-932D-45B4-BD04-5CEE8CF6C044}" srcOrd="0" destOrd="0" presId="urn:microsoft.com/office/officeart/2005/8/layout/lProcess2"/>
    <dgm:cxn modelId="{E9CA7F79-D51A-4CFE-B5C8-6BFC64BB19CC}" srcId="{7352CAA9-8F3F-4116-90C3-B0240741EF02}" destId="{379EBD23-3208-4BFC-97D1-2CBA839C0D7E}" srcOrd="1" destOrd="0" parTransId="{50C4658A-1331-4D6C-AC46-D8F89E92CCBE}" sibTransId="{C3EC9EA5-2408-42C9-9315-437B1E9738C5}"/>
    <dgm:cxn modelId="{14E2F57E-8301-405B-BE42-E9807595AA10}" srcId="{7352CAA9-8F3F-4116-90C3-B0240741EF02}" destId="{DD9BE93F-15B4-460F-BFA9-3D5E09571600}" srcOrd="0" destOrd="0" parTransId="{580376C3-7089-40A6-BC59-5582E3CB646C}" sibTransId="{7FFF99C9-B232-4D58-A344-E3273D8CF522}"/>
    <dgm:cxn modelId="{173AEDA9-120C-43B9-B89D-815C21E06225}" srcId="{DD9BE93F-15B4-460F-BFA9-3D5E09571600}" destId="{F789EB0C-9481-4734-8618-1CB605995A38}" srcOrd="0" destOrd="0" parTransId="{732A20FA-22E1-475B-ABF2-6ADA758A1B0F}" sibTransId="{9BF30C8D-1EF1-43F8-B1F7-E4F52D0160FF}"/>
    <dgm:cxn modelId="{F1724CB9-9EB1-4A84-9A09-E7C0CD5564F0}" type="presOf" srcId="{F789EB0C-9481-4734-8618-1CB605995A38}" destId="{8DA83AF7-E4B3-4375-8326-70EB645303EE}" srcOrd="0" destOrd="0" presId="urn:microsoft.com/office/officeart/2005/8/layout/lProcess2"/>
    <dgm:cxn modelId="{B300BDC7-8932-4A9A-856E-50E9ED31E1FB}" type="presOf" srcId="{1AB9BE0B-ADA1-4353-83E7-03C233F69301}" destId="{E6B87BBA-9128-44DB-A75D-E21F25E9748C}" srcOrd="1" destOrd="0" presId="urn:microsoft.com/office/officeart/2005/8/layout/lProcess2"/>
    <dgm:cxn modelId="{BCE5CEE5-75D0-4135-86D9-B838D83F7348}" type="presOf" srcId="{379EBD23-3208-4BFC-97D1-2CBA839C0D7E}" destId="{A00186CD-EF17-498C-9B1C-85492B668F09}" srcOrd="0" destOrd="0" presId="urn:microsoft.com/office/officeart/2005/8/layout/lProcess2"/>
    <dgm:cxn modelId="{CF65F6E5-AB50-47DD-8066-779503CC1A25}" type="presOf" srcId="{FA8D7B32-2C0E-4D24-A751-E09CA20F4276}" destId="{60A1E53B-7F7C-4649-AAA4-1293793EE73C}" srcOrd="0" destOrd="0" presId="urn:microsoft.com/office/officeart/2005/8/layout/lProcess2"/>
    <dgm:cxn modelId="{7E5359FA-3EAA-49D4-B8C3-C23444EA2574}" srcId="{7352CAA9-8F3F-4116-90C3-B0240741EF02}" destId="{FA8D7B32-2C0E-4D24-A751-E09CA20F4276}" srcOrd="3" destOrd="0" parTransId="{266671DC-F094-4AAD-BBDA-12F994952497}" sibTransId="{8FBD1E29-9B52-46CD-B3C9-468C80DD1877}"/>
    <dgm:cxn modelId="{09DE22FD-5A36-4768-82F6-33F75BEE0327}" type="presParOf" srcId="{4BE81BC0-1C0A-4D05-8AE7-A88712E3F394}" destId="{120C8B19-ED4A-49E4-AB6B-D68C77AC93EE}" srcOrd="0" destOrd="0" presId="urn:microsoft.com/office/officeart/2005/8/layout/lProcess2"/>
    <dgm:cxn modelId="{01EAF8A2-6818-41D8-8CF4-33EE01EBBCD6}" type="presParOf" srcId="{120C8B19-ED4A-49E4-AB6B-D68C77AC93EE}" destId="{4809C1C2-932D-45B4-BD04-5CEE8CF6C044}" srcOrd="0" destOrd="0" presId="urn:microsoft.com/office/officeart/2005/8/layout/lProcess2"/>
    <dgm:cxn modelId="{06EAF95A-486B-4D47-813E-4450D0D95130}" type="presParOf" srcId="{120C8B19-ED4A-49E4-AB6B-D68C77AC93EE}" destId="{92E6869F-D968-468D-9EE5-4CF9C55A2067}" srcOrd="1" destOrd="0" presId="urn:microsoft.com/office/officeart/2005/8/layout/lProcess2"/>
    <dgm:cxn modelId="{5A48795F-A08E-42B1-B1F5-271F2E464F3B}" type="presParOf" srcId="{120C8B19-ED4A-49E4-AB6B-D68C77AC93EE}" destId="{C0A8A09D-B3D8-433A-A645-0BDD4B8A2246}" srcOrd="2" destOrd="0" presId="urn:microsoft.com/office/officeart/2005/8/layout/lProcess2"/>
    <dgm:cxn modelId="{01F3213E-2E1F-42FD-9464-1F46B8B19411}" type="presParOf" srcId="{C0A8A09D-B3D8-433A-A645-0BDD4B8A2246}" destId="{AAF6CC6E-B59D-462C-9210-6DD42B7344DA}" srcOrd="0" destOrd="0" presId="urn:microsoft.com/office/officeart/2005/8/layout/lProcess2"/>
    <dgm:cxn modelId="{B3755CCD-35CF-4C4A-B98A-B9BC5DC51552}" type="presParOf" srcId="{AAF6CC6E-B59D-462C-9210-6DD42B7344DA}" destId="{8DA83AF7-E4B3-4375-8326-70EB645303EE}" srcOrd="0" destOrd="0" presId="urn:microsoft.com/office/officeart/2005/8/layout/lProcess2"/>
    <dgm:cxn modelId="{D5FAA5EC-E903-430E-9E04-B9577D36403C}" type="presParOf" srcId="{4BE81BC0-1C0A-4D05-8AE7-A88712E3F394}" destId="{BA746496-061C-42B1-8920-10131C7309B5}" srcOrd="1" destOrd="0" presId="urn:microsoft.com/office/officeart/2005/8/layout/lProcess2"/>
    <dgm:cxn modelId="{57CA0C4C-61B4-4F78-AB98-6164EC5BBE7C}" type="presParOf" srcId="{4BE81BC0-1C0A-4D05-8AE7-A88712E3F394}" destId="{88B4FBD5-3B23-46D8-BCF6-E453EFA1C799}" srcOrd="2" destOrd="0" presId="urn:microsoft.com/office/officeart/2005/8/layout/lProcess2"/>
    <dgm:cxn modelId="{944575A8-55AB-49EF-82A4-42CA76ED7227}" type="presParOf" srcId="{88B4FBD5-3B23-46D8-BCF6-E453EFA1C799}" destId="{A00186CD-EF17-498C-9B1C-85492B668F09}" srcOrd="0" destOrd="0" presId="urn:microsoft.com/office/officeart/2005/8/layout/lProcess2"/>
    <dgm:cxn modelId="{1AD8DA01-482F-40D4-8676-070C403368BF}" type="presParOf" srcId="{88B4FBD5-3B23-46D8-BCF6-E453EFA1C799}" destId="{17C9D677-84C6-458C-A666-436A1D1D3E3A}" srcOrd="1" destOrd="0" presId="urn:microsoft.com/office/officeart/2005/8/layout/lProcess2"/>
    <dgm:cxn modelId="{4A9C9439-0CB6-4A04-956C-E79B9F09AB47}" type="presParOf" srcId="{88B4FBD5-3B23-46D8-BCF6-E453EFA1C799}" destId="{FD92C6C6-80DD-4BEE-BCF5-05E22FA17FAD}" srcOrd="2" destOrd="0" presId="urn:microsoft.com/office/officeart/2005/8/layout/lProcess2"/>
    <dgm:cxn modelId="{9A7AFE88-7FC4-4573-82AE-2C84FC2BAB4F}" type="presParOf" srcId="{FD92C6C6-80DD-4BEE-BCF5-05E22FA17FAD}" destId="{21B91E00-25DF-4DB5-A535-D4C55F438A6A}" srcOrd="0" destOrd="0" presId="urn:microsoft.com/office/officeart/2005/8/layout/lProcess2"/>
    <dgm:cxn modelId="{CCB695DB-1419-4EAE-B996-159717148DE1}" type="presParOf" srcId="{21B91E00-25DF-4DB5-A535-D4C55F438A6A}" destId="{F3F6BDB0-D25D-4883-A795-79F7F834CF73}" srcOrd="0" destOrd="0" presId="urn:microsoft.com/office/officeart/2005/8/layout/lProcess2"/>
    <dgm:cxn modelId="{880CE659-B2CA-417D-BEF5-535152E98F45}" type="presParOf" srcId="{4BE81BC0-1C0A-4D05-8AE7-A88712E3F394}" destId="{E3555961-23DC-4544-9F62-A342F33E3F03}" srcOrd="3" destOrd="0" presId="urn:microsoft.com/office/officeart/2005/8/layout/lProcess2"/>
    <dgm:cxn modelId="{3D099636-32DD-432B-9207-B0C5F3E6E852}" type="presParOf" srcId="{4BE81BC0-1C0A-4D05-8AE7-A88712E3F394}" destId="{A233C03F-4C85-44C8-81C9-FE232F20B304}" srcOrd="4" destOrd="0" presId="urn:microsoft.com/office/officeart/2005/8/layout/lProcess2"/>
    <dgm:cxn modelId="{38DD0729-4207-4687-90F6-55B9BDF3ACE9}" type="presParOf" srcId="{A233C03F-4C85-44C8-81C9-FE232F20B304}" destId="{87FE7959-961A-4564-8EDE-119CFB79267A}" srcOrd="0" destOrd="0" presId="urn:microsoft.com/office/officeart/2005/8/layout/lProcess2"/>
    <dgm:cxn modelId="{BF96EA26-36B9-44E0-B505-4D566E1CB4D0}" type="presParOf" srcId="{A233C03F-4C85-44C8-81C9-FE232F20B304}" destId="{E6B87BBA-9128-44DB-A75D-E21F25E9748C}" srcOrd="1" destOrd="0" presId="urn:microsoft.com/office/officeart/2005/8/layout/lProcess2"/>
    <dgm:cxn modelId="{D9C24EC0-FA1C-4E3F-91E2-1CA07297575F}" type="presParOf" srcId="{A233C03F-4C85-44C8-81C9-FE232F20B304}" destId="{09B413E6-AE17-40E9-88A2-D12A962F54D5}" srcOrd="2" destOrd="0" presId="urn:microsoft.com/office/officeart/2005/8/layout/lProcess2"/>
    <dgm:cxn modelId="{374B7AE4-5F5B-4640-A281-C4DE0A8C1742}" type="presParOf" srcId="{09B413E6-AE17-40E9-88A2-D12A962F54D5}" destId="{BB8D1D52-D74F-457A-9032-B3E0B49C9D74}" srcOrd="0" destOrd="0" presId="urn:microsoft.com/office/officeart/2005/8/layout/lProcess2"/>
    <dgm:cxn modelId="{EC083552-94A5-4D30-AD49-35C3E1843F08}" type="presParOf" srcId="{BB8D1D52-D74F-457A-9032-B3E0B49C9D74}" destId="{F1D3ACA2-C17B-4B97-9D08-A1D1B5BB15E4}" srcOrd="0" destOrd="0" presId="urn:microsoft.com/office/officeart/2005/8/layout/lProcess2"/>
    <dgm:cxn modelId="{43137845-1249-4F87-9552-B97DCB9E64A7}" type="presParOf" srcId="{4BE81BC0-1C0A-4D05-8AE7-A88712E3F394}" destId="{C8453F95-8347-4A15-9912-7D5ADA3D74C0}" srcOrd="5" destOrd="0" presId="urn:microsoft.com/office/officeart/2005/8/layout/lProcess2"/>
    <dgm:cxn modelId="{748B2108-DD67-49BC-8EA2-F0E14F0F39E5}" type="presParOf" srcId="{4BE81BC0-1C0A-4D05-8AE7-A88712E3F394}" destId="{7199C1E9-AD53-4127-8ABA-3A961F47F0BD}" srcOrd="6" destOrd="0" presId="urn:microsoft.com/office/officeart/2005/8/layout/lProcess2"/>
    <dgm:cxn modelId="{B25DB56C-814B-40B1-8E7E-F4327D8329C5}" type="presParOf" srcId="{7199C1E9-AD53-4127-8ABA-3A961F47F0BD}" destId="{60A1E53B-7F7C-4649-AAA4-1293793EE73C}" srcOrd="0" destOrd="0" presId="urn:microsoft.com/office/officeart/2005/8/layout/lProcess2"/>
    <dgm:cxn modelId="{D3CA983F-82FC-440A-8A99-3A74599A34EF}" type="presParOf" srcId="{7199C1E9-AD53-4127-8ABA-3A961F47F0BD}" destId="{9067EA84-4F63-40AA-8EE1-8141A47820B9}" srcOrd="1" destOrd="0" presId="urn:microsoft.com/office/officeart/2005/8/layout/lProcess2"/>
    <dgm:cxn modelId="{4FEC0125-13B2-40EB-B81E-24B4FFBDE1BC}" type="presParOf" srcId="{7199C1E9-AD53-4127-8ABA-3A961F47F0BD}" destId="{5B065020-8FFC-49D5-819A-C600E96352FE}" srcOrd="2" destOrd="0" presId="urn:microsoft.com/office/officeart/2005/8/layout/lProcess2"/>
    <dgm:cxn modelId="{3666EB91-4FA0-4F01-8064-A05F61DE56C1}" type="presParOf" srcId="{5B065020-8FFC-49D5-819A-C600E96352FE}" destId="{B6DF4BAE-D2F3-461E-88E8-8BE58E3AD711}" srcOrd="0" destOrd="0" presId="urn:microsoft.com/office/officeart/2005/8/layout/lProcess2"/>
    <dgm:cxn modelId="{C5BE21AE-72E8-4087-93BB-9A3FA6DDC64E}" type="presParOf" srcId="{B6DF4BAE-D2F3-461E-88E8-8BE58E3AD711}" destId="{BD61A33A-5EB0-486B-B2DE-342981047B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9C1C2-932D-45B4-BD04-5CEE8CF6C044}">
      <dsp:nvSpPr>
        <dsp:cNvPr id="0" name=""/>
        <dsp:cNvSpPr/>
      </dsp:nvSpPr>
      <dsp:spPr>
        <a:xfrm>
          <a:off x="2601"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1 </a:t>
          </a:r>
        </a:p>
      </dsp:txBody>
      <dsp:txXfrm>
        <a:off x="2601" y="0"/>
        <a:ext cx="2552411" cy="853529"/>
      </dsp:txXfrm>
    </dsp:sp>
    <dsp:sp modelId="{8DA83AF7-E4B3-4375-8326-70EB645303EE}">
      <dsp:nvSpPr>
        <dsp:cNvPr id="0" name=""/>
        <dsp:cNvSpPr/>
      </dsp:nvSpPr>
      <dsp:spPr>
        <a:xfrm>
          <a:off x="257842"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a:t>
          </a:r>
        </a:p>
      </dsp:txBody>
      <dsp:txXfrm>
        <a:off x="312007" y="907694"/>
        <a:ext cx="1933598" cy="1740983"/>
      </dsp:txXfrm>
    </dsp:sp>
    <dsp:sp modelId="{A00186CD-EF17-498C-9B1C-85492B668F09}">
      <dsp:nvSpPr>
        <dsp:cNvPr id="0" name=""/>
        <dsp:cNvSpPr/>
      </dsp:nvSpPr>
      <dsp:spPr>
        <a:xfrm>
          <a:off x="2746443"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2	</a:t>
          </a:r>
        </a:p>
      </dsp:txBody>
      <dsp:txXfrm>
        <a:off x="2746443" y="0"/>
        <a:ext cx="2552411" cy="853529"/>
      </dsp:txXfrm>
    </dsp:sp>
    <dsp:sp modelId="{F3F6BDB0-D25D-4883-A795-79F7F834CF73}">
      <dsp:nvSpPr>
        <dsp:cNvPr id="0" name=""/>
        <dsp:cNvSpPr/>
      </dsp:nvSpPr>
      <dsp:spPr>
        <a:xfrm>
          <a:off x="3001684"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a:t>
          </a:r>
        </a:p>
      </dsp:txBody>
      <dsp:txXfrm>
        <a:off x="3055849" y="907694"/>
        <a:ext cx="1933598" cy="1740983"/>
      </dsp:txXfrm>
    </dsp:sp>
    <dsp:sp modelId="{87FE7959-961A-4564-8EDE-119CFB79267A}">
      <dsp:nvSpPr>
        <dsp:cNvPr id="0" name=""/>
        <dsp:cNvSpPr/>
      </dsp:nvSpPr>
      <dsp:spPr>
        <a:xfrm>
          <a:off x="5490284"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3</a:t>
          </a:r>
        </a:p>
      </dsp:txBody>
      <dsp:txXfrm>
        <a:off x="5490284" y="0"/>
        <a:ext cx="2552411" cy="853529"/>
      </dsp:txXfrm>
    </dsp:sp>
    <dsp:sp modelId="{F1D3ACA2-C17B-4B97-9D08-A1D1B5BB15E4}">
      <dsp:nvSpPr>
        <dsp:cNvPr id="0" name=""/>
        <dsp:cNvSpPr/>
      </dsp:nvSpPr>
      <dsp:spPr>
        <a:xfrm>
          <a:off x="5745526"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 health factors</a:t>
          </a:r>
        </a:p>
      </dsp:txBody>
      <dsp:txXfrm>
        <a:off x="5799691" y="907694"/>
        <a:ext cx="1933598" cy="1740983"/>
      </dsp:txXfrm>
    </dsp:sp>
    <dsp:sp modelId="{60A1E53B-7F7C-4649-AAA4-1293793EE73C}">
      <dsp:nvSpPr>
        <dsp:cNvPr id="0" name=""/>
        <dsp:cNvSpPr/>
      </dsp:nvSpPr>
      <dsp:spPr>
        <a:xfrm>
          <a:off x="8234126"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4</a:t>
          </a:r>
        </a:p>
      </dsp:txBody>
      <dsp:txXfrm>
        <a:off x="8234126" y="0"/>
        <a:ext cx="2552411" cy="853529"/>
      </dsp:txXfrm>
    </dsp:sp>
    <dsp:sp modelId="{BD61A33A-5EB0-486B-B2DE-342981047B60}">
      <dsp:nvSpPr>
        <dsp:cNvPr id="0" name=""/>
        <dsp:cNvSpPr/>
      </dsp:nvSpPr>
      <dsp:spPr>
        <a:xfrm>
          <a:off x="8421831" y="854021"/>
          <a:ext cx="2177002" cy="18483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 health factors + additional biomarkers (cotinine) </a:t>
          </a:r>
        </a:p>
      </dsp:txBody>
      <dsp:txXfrm>
        <a:off x="8475967" y="908157"/>
        <a:ext cx="2068730" cy="17400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005AF-1C68-476F-91A0-B149F1A3E9C5}"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85717-5594-4C40-9861-0AD42CDEFE04}" type="slidenum">
              <a:rPr lang="en-US" smtClean="0"/>
              <a:t>‹#›</a:t>
            </a:fld>
            <a:endParaRPr lang="en-US"/>
          </a:p>
        </p:txBody>
      </p:sp>
    </p:spTree>
    <p:extLst>
      <p:ext uri="{BB962C8B-B14F-4D97-AF65-F5344CB8AC3E}">
        <p14:creationId xmlns:p14="http://schemas.microsoft.com/office/powerpoint/2010/main" val="406138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this presentation I will give a brief overview of health and well-being of young people in Nigeria, our current study and discuss implications of our findings. </a:t>
            </a:r>
            <a:endParaRPr lang="en-US" dirty="0"/>
          </a:p>
        </p:txBody>
      </p:sp>
      <p:sp>
        <p:nvSpPr>
          <p:cNvPr id="4" name="Slide Number Placeholder 3"/>
          <p:cNvSpPr>
            <a:spLocks noGrp="1"/>
          </p:cNvSpPr>
          <p:nvPr>
            <p:ph type="sldNum" sz="quarter" idx="5"/>
          </p:nvPr>
        </p:nvSpPr>
        <p:spPr/>
        <p:txBody>
          <a:bodyPr/>
          <a:lstStyle/>
          <a:p>
            <a:fld id="{4C203F41-3593-422B-AB93-781153736215}" type="slidenum">
              <a:rPr lang="en-US" smtClean="0"/>
              <a:t>2</a:t>
            </a:fld>
            <a:endParaRPr lang="en-US"/>
          </a:p>
        </p:txBody>
      </p:sp>
    </p:spTree>
    <p:extLst>
      <p:ext uri="{BB962C8B-B14F-4D97-AF65-F5344CB8AC3E}">
        <p14:creationId xmlns:p14="http://schemas.microsoft.com/office/powerpoint/2010/main" val="233493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confounders--- socioeconomic, lifestyle and health-related variables </a:t>
            </a:r>
          </a:p>
        </p:txBody>
      </p:sp>
      <p:sp>
        <p:nvSpPr>
          <p:cNvPr id="4" name="Slide Number Placeholder 3"/>
          <p:cNvSpPr>
            <a:spLocks noGrp="1"/>
          </p:cNvSpPr>
          <p:nvPr>
            <p:ph type="sldNum" sz="quarter" idx="5"/>
          </p:nvPr>
        </p:nvSpPr>
        <p:spPr/>
        <p:txBody>
          <a:bodyPr/>
          <a:lstStyle/>
          <a:p>
            <a:fld id="{7DD85717-5594-4C40-9861-0AD42CDEFE04}" type="slidenum">
              <a:rPr lang="en-US" smtClean="0"/>
              <a:t>18</a:t>
            </a:fld>
            <a:endParaRPr lang="en-US"/>
          </a:p>
        </p:txBody>
      </p:sp>
    </p:spTree>
    <p:extLst>
      <p:ext uri="{BB962C8B-B14F-4D97-AF65-F5344CB8AC3E}">
        <p14:creationId xmlns:p14="http://schemas.microsoft.com/office/powerpoint/2010/main" val="124171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Cannnot</a:t>
            </a:r>
            <a:r>
              <a:rPr lang="en-US" dirty="0"/>
              <a:t> ascertain the </a:t>
            </a:r>
            <a:r>
              <a:rPr lang="en-US" dirty="0" err="1"/>
              <a:t>basline</a:t>
            </a:r>
            <a:r>
              <a:rPr lang="en-US" dirty="0"/>
              <a:t> exposure to acrylamide </a:t>
            </a:r>
          </a:p>
        </p:txBody>
      </p:sp>
      <p:sp>
        <p:nvSpPr>
          <p:cNvPr id="4" name="Slide Number Placeholder 3"/>
          <p:cNvSpPr>
            <a:spLocks noGrp="1"/>
          </p:cNvSpPr>
          <p:nvPr>
            <p:ph type="sldNum" sz="quarter" idx="5"/>
          </p:nvPr>
        </p:nvSpPr>
        <p:spPr/>
        <p:txBody>
          <a:bodyPr/>
          <a:lstStyle/>
          <a:p>
            <a:fld id="{EF3D7BA2-BBF0-47DE-BA91-47EFA5345C70}" type="slidenum">
              <a:rPr lang="en-US" smtClean="0"/>
              <a:t>20</a:t>
            </a:fld>
            <a:endParaRPr lang="en-US"/>
          </a:p>
        </p:txBody>
      </p:sp>
    </p:spTree>
    <p:extLst>
      <p:ext uri="{BB962C8B-B14F-4D97-AF65-F5344CB8AC3E}">
        <p14:creationId xmlns:p14="http://schemas.microsoft.com/office/powerpoint/2010/main" val="131585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3D7BA2-BBF0-47DE-BA91-47EFA5345C70}" type="slidenum">
              <a:rPr lang="en-US" smtClean="0"/>
              <a:t>21</a:t>
            </a:fld>
            <a:endParaRPr lang="en-US"/>
          </a:p>
        </p:txBody>
      </p:sp>
    </p:spTree>
    <p:extLst>
      <p:ext uri="{BB962C8B-B14F-4D97-AF65-F5344CB8AC3E}">
        <p14:creationId xmlns:p14="http://schemas.microsoft.com/office/powerpoint/2010/main" val="75228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9203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a:t>
            </a:r>
            <a:r>
              <a:rPr lang="en-US" baseline="0" dirty="0"/>
              <a:t> pandemic </a:t>
            </a:r>
            <a:r>
              <a:rPr lang="en-US" baseline="0" dirty="0">
                <a:sym typeface="Wingdings" panose="05000000000000000000" pitchFamily="2" charset="2"/>
              </a:rPr>
              <a:t> affects over 1/3 of worldwide population</a:t>
            </a:r>
          </a:p>
          <a:p>
            <a:r>
              <a:rPr lang="en-US" baseline="0" dirty="0">
                <a:sym typeface="Wingdings" panose="05000000000000000000" pitchFamily="2" charset="2"/>
              </a:rPr>
              <a:t>Map  Increasing prevalence obesity in the past three decades</a:t>
            </a:r>
          </a:p>
          <a:p>
            <a:r>
              <a:rPr lang="en-US" baseline="0" dirty="0" err="1">
                <a:sym typeface="Wingdings" panose="05000000000000000000" pitchFamily="2" charset="2"/>
              </a:rPr>
              <a:t>Uncoventional</a:t>
            </a:r>
            <a:r>
              <a:rPr lang="en-US" baseline="0" dirty="0">
                <a:sym typeface="Wingdings" panose="05000000000000000000" pitchFamily="2" charset="2"/>
              </a:rPr>
              <a:t> risk factors  environmental contaminants</a:t>
            </a:r>
            <a:endParaRPr lang="en-US" dirty="0"/>
          </a:p>
        </p:txBody>
      </p:sp>
      <p:sp>
        <p:nvSpPr>
          <p:cNvPr id="4" name="Slide Number Placeholder 3"/>
          <p:cNvSpPr>
            <a:spLocks noGrp="1"/>
          </p:cNvSpPr>
          <p:nvPr>
            <p:ph type="sldNum" sz="quarter" idx="10"/>
          </p:nvPr>
        </p:nvSpPr>
        <p:spPr/>
        <p:txBody>
          <a:bodyPr/>
          <a:lstStyle/>
          <a:p>
            <a:fld id="{7DD85717-5594-4C40-9861-0AD42CDEFE04}" type="slidenum">
              <a:rPr lang="en-US" smtClean="0"/>
              <a:t>4</a:t>
            </a:fld>
            <a:endParaRPr lang="en-US"/>
          </a:p>
        </p:txBody>
      </p:sp>
    </p:spTree>
    <p:extLst>
      <p:ext uri="{BB962C8B-B14F-4D97-AF65-F5344CB8AC3E}">
        <p14:creationId xmlns:p14="http://schemas.microsoft.com/office/powerpoint/2010/main" val="371872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studies show correlation</a:t>
            </a:r>
            <a:r>
              <a:rPr lang="en-US" baseline="0" dirty="0"/>
              <a:t> between AA and cancer in general population. </a:t>
            </a:r>
          </a:p>
          <a:p>
            <a:pPr marL="171450" indent="-171450">
              <a:buFontTx/>
              <a:buChar char="-"/>
            </a:pPr>
            <a:r>
              <a:rPr lang="en-US" baseline="0" dirty="0"/>
              <a:t>AA and endocrine-related cancers (although conclusions are inconsistent and ambiguous)</a:t>
            </a:r>
          </a:p>
          <a:p>
            <a:pPr marL="171450" indent="-171450">
              <a:buFontTx/>
              <a:buChar char="-"/>
            </a:pPr>
            <a:r>
              <a:rPr lang="en-US" baseline="0" dirty="0"/>
              <a:t>AA exposure associated with reduced levels of blood insulin and insulin resistance. </a:t>
            </a:r>
            <a:endParaRPr lang="en-US" dirty="0"/>
          </a:p>
        </p:txBody>
      </p:sp>
      <p:sp>
        <p:nvSpPr>
          <p:cNvPr id="4" name="Slide Number Placeholder 3"/>
          <p:cNvSpPr>
            <a:spLocks noGrp="1"/>
          </p:cNvSpPr>
          <p:nvPr>
            <p:ph type="sldNum" sz="quarter" idx="10"/>
          </p:nvPr>
        </p:nvSpPr>
        <p:spPr/>
        <p:txBody>
          <a:bodyPr/>
          <a:lstStyle/>
          <a:p>
            <a:fld id="{7DD85717-5594-4C40-9861-0AD42CDEFE04}" type="slidenum">
              <a:rPr lang="en-US" smtClean="0"/>
              <a:t>5</a:t>
            </a:fld>
            <a:endParaRPr lang="en-US"/>
          </a:p>
        </p:txBody>
      </p:sp>
    </p:spTree>
    <p:extLst>
      <p:ext uri="{BB962C8B-B14F-4D97-AF65-F5344CB8AC3E}">
        <p14:creationId xmlns:p14="http://schemas.microsoft.com/office/powerpoint/2010/main" val="192397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from this survey comes from the National Health and Nutrition Survey or NHANES. </a:t>
            </a:r>
          </a:p>
          <a:p>
            <a:r>
              <a:rPr lang="en-US" baseline="0" dirty="0"/>
              <a:t>NHANES is administered by NCHS under the Centers for Disease Control and Prevention. </a:t>
            </a:r>
          </a:p>
          <a:p>
            <a:r>
              <a:rPr lang="en-US" baseline="0" dirty="0"/>
              <a:t>It’s overall purpose is to monitor nutrition and health status of the general US population. </a:t>
            </a:r>
          </a:p>
          <a:p>
            <a:r>
              <a:rPr lang="en-US" baseline="0" dirty="0"/>
              <a:t>The survey is collected using multistage clustering and  stratified probability to make is nationally representative. </a:t>
            </a:r>
          </a:p>
          <a:p>
            <a:r>
              <a:rPr lang="en-US" baseline="0" dirty="0"/>
              <a:t>It’s a cross sectional survey given every 2 years. </a:t>
            </a:r>
          </a:p>
          <a:p>
            <a:r>
              <a:rPr lang="en-US" baseline="0" dirty="0"/>
              <a:t>Data for this study comes from the 2003 and 2005 cycles. </a:t>
            </a:r>
          </a:p>
          <a:p>
            <a:endParaRPr lang="en-US" baseline="0" dirty="0"/>
          </a:p>
          <a:p>
            <a:r>
              <a:rPr lang="en-US" baseline="0" dirty="0"/>
              <a:t>Specific inclusion for this study includes individuals between 20 and 85 years old who had no missing data related to the primary outcome or explanatory variables. </a:t>
            </a:r>
          </a:p>
          <a:p>
            <a:r>
              <a:rPr lang="en-US" baseline="0" dirty="0"/>
              <a:t>Leaving the final total included at 8.364 participants. </a:t>
            </a:r>
          </a:p>
          <a:p>
            <a:endParaRPr lang="en-US" baseline="0" dirty="0"/>
          </a:p>
        </p:txBody>
      </p:sp>
      <p:sp>
        <p:nvSpPr>
          <p:cNvPr id="4" name="Slide Number Placeholder 3"/>
          <p:cNvSpPr>
            <a:spLocks noGrp="1"/>
          </p:cNvSpPr>
          <p:nvPr>
            <p:ph type="sldNum" sz="quarter" idx="10"/>
          </p:nvPr>
        </p:nvSpPr>
        <p:spPr/>
        <p:txBody>
          <a:bodyPr/>
          <a:lstStyle/>
          <a:p>
            <a:fld id="{EF3D7BA2-BBF0-47DE-BA91-47EFA5345C70}" type="slidenum">
              <a:rPr lang="en-US" smtClean="0"/>
              <a:t>7</a:t>
            </a:fld>
            <a:endParaRPr lang="en-US"/>
          </a:p>
        </p:txBody>
      </p:sp>
    </p:spTree>
    <p:extLst>
      <p:ext uri="{BB962C8B-B14F-4D97-AF65-F5344CB8AC3E}">
        <p14:creationId xmlns:p14="http://schemas.microsoft.com/office/powerpoint/2010/main" val="297609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study had 3 different dependent variables that were generated from two different survey tools. All of the dependent variables all focus on classifications of obesity. </a:t>
            </a:r>
          </a:p>
          <a:p>
            <a:endParaRPr lang="en-US" baseline="0" dirty="0"/>
          </a:p>
          <a:p>
            <a:r>
              <a:rPr lang="en-US" baseline="0" dirty="0"/>
              <a:t>2 of the dependent variables both come from BMI measurement. </a:t>
            </a:r>
          </a:p>
          <a:p>
            <a:r>
              <a:rPr lang="en-US" baseline="0" dirty="0"/>
              <a:t>BMI is a calculated health measurement meant to classify individuals into weight classes. </a:t>
            </a:r>
          </a:p>
          <a:p>
            <a:r>
              <a:rPr lang="en-US" baseline="0" dirty="0"/>
              <a:t>This study was interested in 2 of those classes.</a:t>
            </a:r>
          </a:p>
          <a:p>
            <a:r>
              <a:rPr lang="en-US" baseline="0" dirty="0"/>
              <a:t>Individuals who had a BMI of above or equal to 25 or below 30 are classified as overweight</a:t>
            </a:r>
          </a:p>
          <a:p>
            <a:r>
              <a:rPr lang="en-US" baseline="0" dirty="0"/>
              <a:t>Individuals who had a BMI at above 30 are classified at obese. </a:t>
            </a:r>
          </a:p>
          <a:p>
            <a:endParaRPr lang="en-US" baseline="0" dirty="0"/>
          </a:p>
          <a:p>
            <a:r>
              <a:rPr lang="en-US" baseline="0" dirty="0"/>
              <a:t>The third dependent variable abdominal obesity was calculated using waist circumference. </a:t>
            </a:r>
          </a:p>
          <a:p>
            <a:r>
              <a:rPr lang="en-US" baseline="0" dirty="0"/>
              <a:t> Men with a WC greater than 102, or women with a WC greater the 88 are classified as experiencing abdominal obesity.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8</a:t>
            </a:fld>
            <a:endParaRPr lang="en-US"/>
          </a:p>
        </p:txBody>
      </p:sp>
    </p:spTree>
    <p:extLst>
      <p:ext uri="{BB962C8B-B14F-4D97-AF65-F5344CB8AC3E}">
        <p14:creationId xmlns:p14="http://schemas.microsoft.com/office/powerpoint/2010/main" val="124702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a:t>
            </a:r>
            <a:r>
              <a:rPr lang="en-US" baseline="0" dirty="0"/>
              <a:t> explanatory variable for this study was hemoglobin adduct levels. </a:t>
            </a:r>
            <a:r>
              <a:rPr lang="en-US" baseline="0" dirty="0" err="1"/>
              <a:t>HbAA</a:t>
            </a:r>
            <a:r>
              <a:rPr lang="en-US" baseline="0" dirty="0"/>
              <a:t> and </a:t>
            </a:r>
            <a:r>
              <a:rPr lang="en-US" baseline="0" dirty="0" err="1"/>
              <a:t>HbGA</a:t>
            </a:r>
            <a:r>
              <a:rPr lang="en-US" baseline="0" dirty="0"/>
              <a:t>. </a:t>
            </a:r>
          </a:p>
          <a:p>
            <a:r>
              <a:rPr lang="en-US" baseline="0" dirty="0"/>
              <a:t>Values for these variables were collected from spot blood samples using chemical assays and mass spec techniques. </a:t>
            </a:r>
          </a:p>
          <a:p>
            <a:r>
              <a:rPr lang="en-US" baseline="0" dirty="0"/>
              <a:t>Each sample was measured 2 to minimize error. </a:t>
            </a:r>
          </a:p>
          <a:p>
            <a:endParaRPr lang="en-US" baseline="0" dirty="0"/>
          </a:p>
          <a:p>
            <a:r>
              <a:rPr lang="en-US" baseline="0" dirty="0"/>
              <a:t>Sociodemographics were also used as independent variables, rather as covariates  </a:t>
            </a:r>
          </a:p>
          <a:p>
            <a:r>
              <a:rPr lang="en-US" baseline="0" dirty="0"/>
              <a:t>Sociodemographics were classified into 1 of 3 groups. </a:t>
            </a:r>
          </a:p>
          <a:p>
            <a:r>
              <a:rPr lang="en-US" baseline="0" dirty="0"/>
              <a:t>The primary demographics of age, gender, and race/ethnicity. Then life factors such as education and income, then finally health factors like smoking status, etc.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9</a:t>
            </a:fld>
            <a:endParaRPr lang="en-US"/>
          </a:p>
        </p:txBody>
      </p:sp>
    </p:spTree>
    <p:extLst>
      <p:ext uri="{BB962C8B-B14F-4D97-AF65-F5344CB8AC3E}">
        <p14:creationId xmlns:p14="http://schemas.microsoft.com/office/powerpoint/2010/main" val="51213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different models were used</a:t>
            </a:r>
            <a:r>
              <a:rPr lang="en-US" baseline="0" dirty="0"/>
              <a:t> to determine association between adducts and obesity. First with 4 different means of combining independent variables. </a:t>
            </a:r>
          </a:p>
          <a:p>
            <a:r>
              <a:rPr lang="en-US" baseline="0" dirty="0" err="1"/>
              <a:t>HbAA</a:t>
            </a:r>
            <a:r>
              <a:rPr lang="en-US" baseline="0" dirty="0"/>
              <a:t> by itself, then with </a:t>
            </a:r>
            <a:r>
              <a:rPr lang="en-US" baseline="0" dirty="0" err="1"/>
              <a:t>HbGA</a:t>
            </a:r>
            <a:r>
              <a:rPr lang="en-US" baseline="0" dirty="0"/>
              <a:t> by itself, then with the sum measurement of </a:t>
            </a:r>
            <a:r>
              <a:rPr lang="en-US" baseline="0" dirty="0" err="1"/>
              <a:t>HbAA</a:t>
            </a:r>
            <a:r>
              <a:rPr lang="en-US" baseline="0" dirty="0"/>
              <a:t> and </a:t>
            </a:r>
            <a:r>
              <a:rPr lang="en-US" baseline="0" dirty="0" err="1"/>
              <a:t>HbGA</a:t>
            </a:r>
            <a:r>
              <a:rPr lang="en-US" baseline="0" dirty="0"/>
              <a:t>, then finally with the ratio of </a:t>
            </a:r>
            <a:r>
              <a:rPr lang="en-US" baseline="0" dirty="0" err="1"/>
              <a:t>HbAA</a:t>
            </a:r>
            <a:r>
              <a:rPr lang="en-US" baseline="0" dirty="0"/>
              <a:t> to </a:t>
            </a:r>
            <a:r>
              <a:rPr lang="en-US" baseline="0" dirty="0" err="1"/>
              <a:t>HbGA</a:t>
            </a:r>
            <a:r>
              <a:rPr lang="en-US" baseline="0" dirty="0"/>
              <a:t>. </a:t>
            </a:r>
          </a:p>
          <a:p>
            <a:r>
              <a:rPr lang="en-US" baseline="0" dirty="0"/>
              <a:t>The output of these models were calculated as odds ratios of three different outcomes that we specified, </a:t>
            </a:r>
          </a:p>
          <a:p>
            <a:r>
              <a:rPr lang="en-US" baseline="0" dirty="0"/>
              <a:t>The likelihood of abdominal obesity vs no obesity, the likelihood of obesity vs no obesity, and the likelihood of being overweight vs not overweight. </a:t>
            </a:r>
          </a:p>
        </p:txBody>
      </p:sp>
      <p:sp>
        <p:nvSpPr>
          <p:cNvPr id="4" name="Slide Number Placeholder 3"/>
          <p:cNvSpPr>
            <a:spLocks noGrp="1"/>
          </p:cNvSpPr>
          <p:nvPr>
            <p:ph type="sldNum" sz="quarter" idx="10"/>
          </p:nvPr>
        </p:nvSpPr>
        <p:spPr/>
        <p:txBody>
          <a:bodyPr/>
          <a:lstStyle/>
          <a:p>
            <a:fld id="{EF3D7BA2-BBF0-47DE-BA91-47EFA5345C70}" type="slidenum">
              <a:rPr lang="en-US" smtClean="0"/>
              <a:t>10</a:t>
            </a:fld>
            <a:endParaRPr lang="en-US"/>
          </a:p>
        </p:txBody>
      </p:sp>
    </p:spTree>
    <p:extLst>
      <p:ext uri="{BB962C8B-B14F-4D97-AF65-F5344CB8AC3E}">
        <p14:creationId xmlns:p14="http://schemas.microsoft.com/office/powerpoint/2010/main" val="96827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these are binomial outcomes – binary logistic logit models were used. To employ logistic regression several assumptions have to be met. Firs the outcome must binary. Our outcome here was binary, obese or not, overweight or not. Second we have to have independent observations. Since the NHANES is cross sectional, every observation is an independent person. Next, we need independence or no correlation between independent variables. Since covariates were added as steps, the authors mention observing for this. Next, linearity between the continuous predictor and the logit of the outcome. This can be checked with a scatter plot and it’s assumed the authors did this, but it isn’t explicitly mentioned. Finally a large sample size is needed, since we have over 8,000 and only a few predictors were ok. </a:t>
            </a:r>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11</a:t>
            </a:fld>
            <a:endParaRPr lang="en-US"/>
          </a:p>
        </p:txBody>
      </p:sp>
    </p:spTree>
    <p:extLst>
      <p:ext uri="{BB962C8B-B14F-4D97-AF65-F5344CB8AC3E}">
        <p14:creationId xmlns:p14="http://schemas.microsoft.com/office/powerpoint/2010/main" val="221355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our model constructions. Each with a crude and then addition of covariates in steps. </a:t>
            </a:r>
          </a:p>
          <a:p>
            <a:r>
              <a:rPr lang="en-US" baseline="0" dirty="0"/>
              <a:t>Missing independent variables values were replaced with sample medians.</a:t>
            </a:r>
          </a:p>
          <a:p>
            <a:r>
              <a:rPr lang="en-US" baseline="0" dirty="0"/>
              <a:t>Additional models were also employed that removed outlier values to compare to full models. </a:t>
            </a:r>
          </a:p>
          <a:p>
            <a:r>
              <a:rPr lang="en-US" baseline="0" dirty="0"/>
              <a:t>All significance is reported at 0.05 alpha levels </a:t>
            </a:r>
          </a:p>
          <a:p>
            <a:r>
              <a:rPr lang="en-US" baseline="0" dirty="0"/>
              <a:t>And confounders were identified by a 10% increase in </a:t>
            </a:r>
            <a:r>
              <a:rPr lang="en-US" baseline="0"/>
              <a:t>main effects.  </a:t>
            </a:r>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12</a:t>
            </a:fld>
            <a:endParaRPr lang="en-US"/>
          </a:p>
        </p:txBody>
      </p:sp>
    </p:spTree>
    <p:extLst>
      <p:ext uri="{BB962C8B-B14F-4D97-AF65-F5344CB8AC3E}">
        <p14:creationId xmlns:p14="http://schemas.microsoft.com/office/powerpoint/2010/main" val="234611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660A88-6DC6-4332-B371-D33EFAAFFD56}"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383578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41667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68880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4278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660A88-6DC6-4332-B371-D33EFAAFFD56}"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30806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660A88-6DC6-4332-B371-D33EFAAFFD56}"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8754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660A88-6DC6-4332-B371-D33EFAAFFD56}"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75938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660A88-6DC6-4332-B371-D33EFAAFFD56}"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04419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0A88-6DC6-4332-B371-D33EFAAFFD56}"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79084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0A88-6DC6-4332-B371-D33EFAAFFD56}"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96169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0A88-6DC6-4332-B371-D33EFAAFFD56}"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372988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60A88-6DC6-4332-B371-D33EFAAFFD56}" type="datetimeFigureOut">
              <a:rPr lang="en-US" smtClean="0"/>
              <a:t>12/11/2018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1DFD1-A299-4688-A56D-41A2909447EE}" type="slidenum">
              <a:rPr lang="en-US" smtClean="0"/>
              <a:t>‹#›</a:t>
            </a:fld>
            <a:endParaRPr lang="en-US"/>
          </a:p>
        </p:txBody>
      </p:sp>
    </p:spTree>
    <p:extLst>
      <p:ext uri="{BB962C8B-B14F-4D97-AF65-F5344CB8AC3E}">
        <p14:creationId xmlns:p14="http://schemas.microsoft.com/office/powerpoint/2010/main" val="267122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73744"/>
            <a:ext cx="12192000" cy="3202396"/>
          </a:xfrm>
        </p:spPr>
        <p:txBody>
          <a:bodyPr>
            <a:normAutofit fontScale="90000"/>
          </a:bodyPr>
          <a:lstStyle/>
          <a:p>
            <a:r>
              <a:rPr lang="en-US" b="1" dirty="0"/>
              <a:t>Association of Acrylamide hemoglobin biomarkers with obesity, abdominal obesity and overweight in general US population: NHANES 2003-2006</a:t>
            </a:r>
          </a:p>
        </p:txBody>
      </p:sp>
      <p:sp>
        <p:nvSpPr>
          <p:cNvPr id="3" name="Subtitle 2"/>
          <p:cNvSpPr>
            <a:spLocks noGrp="1"/>
          </p:cNvSpPr>
          <p:nvPr>
            <p:ph type="subTitle" idx="1"/>
          </p:nvPr>
        </p:nvSpPr>
        <p:spPr>
          <a:xfrm>
            <a:off x="1917895" y="3789781"/>
            <a:ext cx="9144000" cy="1655762"/>
          </a:xfrm>
        </p:spPr>
        <p:txBody>
          <a:bodyPr>
            <a:normAutofit/>
          </a:bodyPr>
          <a:lstStyle/>
          <a:p>
            <a:pPr algn="l"/>
            <a:r>
              <a:rPr lang="en-US" dirty="0"/>
              <a:t>Miao Cai; </a:t>
            </a:r>
            <a:r>
              <a:rPr lang="en-US" dirty="0" err="1"/>
              <a:t>Ucheoma</a:t>
            </a:r>
            <a:r>
              <a:rPr lang="en-US" dirty="0"/>
              <a:t> </a:t>
            </a:r>
            <a:r>
              <a:rPr lang="en-US" dirty="0" err="1"/>
              <a:t>Nwaozuru</a:t>
            </a:r>
            <a:r>
              <a:rPr lang="en-US" dirty="0"/>
              <a:t>; Steve Scroggins; Thembekile Shato</a:t>
            </a:r>
          </a:p>
          <a:p>
            <a:r>
              <a:rPr lang="en-US" dirty="0"/>
              <a:t>BST-5210 Categorical Data Analysis</a:t>
            </a:r>
          </a:p>
          <a:p>
            <a:r>
              <a:rPr lang="en-US" dirty="0"/>
              <a:t>12/13/2018</a:t>
            </a:r>
          </a:p>
          <a:p>
            <a:pPr algn="l"/>
            <a:endParaRPr lang="en-US" dirty="0"/>
          </a:p>
        </p:txBody>
      </p:sp>
      <p:pic>
        <p:nvPicPr>
          <p:cNvPr id="4" name="Picture 3">
            <a:extLst>
              <a:ext uri="{FF2B5EF4-FFF2-40B4-BE49-F238E27FC236}">
                <a16:creationId xmlns:a16="http://schemas.microsoft.com/office/drawing/2014/main" id="{4DA00E41-90A4-4F2F-A9B0-87AD7C401A3F}"/>
              </a:ext>
            </a:extLst>
          </p:cNvPr>
          <p:cNvPicPr>
            <a:picLocks noChangeAspect="1"/>
          </p:cNvPicPr>
          <p:nvPr/>
        </p:nvPicPr>
        <p:blipFill>
          <a:blip r:embed="rId2"/>
          <a:stretch>
            <a:fillRect/>
          </a:stretch>
        </p:blipFill>
        <p:spPr>
          <a:xfrm>
            <a:off x="0" y="5559185"/>
            <a:ext cx="3488788" cy="1298815"/>
          </a:xfrm>
          <a:prstGeom prst="rect">
            <a:avLst/>
          </a:prstGeom>
        </p:spPr>
      </p:pic>
    </p:spTree>
    <p:extLst>
      <p:ext uri="{BB962C8B-B14F-4D97-AF65-F5344CB8AC3E}">
        <p14:creationId xmlns:p14="http://schemas.microsoft.com/office/powerpoint/2010/main" val="386744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1039"/>
            <a:ext cx="10515600" cy="1325563"/>
          </a:xfrm>
        </p:spPr>
        <p:txBody>
          <a:bodyPr/>
          <a:lstStyle/>
          <a:p>
            <a:r>
              <a:rPr lang="en-US" b="1" dirty="0"/>
              <a:t>Statistical Analysis </a:t>
            </a:r>
          </a:p>
        </p:txBody>
      </p:sp>
      <p:sp>
        <p:nvSpPr>
          <p:cNvPr id="6" name="Rectangle 5"/>
          <p:cNvSpPr/>
          <p:nvPr/>
        </p:nvSpPr>
        <p:spPr>
          <a:xfrm>
            <a:off x="8623882" y="3501926"/>
            <a:ext cx="1551964"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Obesity vs. No Obesity</a:t>
            </a:r>
          </a:p>
        </p:txBody>
      </p:sp>
      <p:sp>
        <p:nvSpPr>
          <p:cNvPr id="7" name="Rectangle 6"/>
          <p:cNvSpPr/>
          <p:nvPr/>
        </p:nvSpPr>
        <p:spPr>
          <a:xfrm>
            <a:off x="8623882" y="2070699"/>
            <a:ext cx="1551964" cy="1310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Abdominal Obesity vs. No Abdominal Obesity </a:t>
            </a:r>
          </a:p>
        </p:txBody>
      </p:sp>
      <p:sp>
        <p:nvSpPr>
          <p:cNvPr id="8" name="Rectangle 7"/>
          <p:cNvSpPr/>
          <p:nvPr/>
        </p:nvSpPr>
        <p:spPr>
          <a:xfrm>
            <a:off x="8623882" y="4649975"/>
            <a:ext cx="1551964" cy="116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Overweight Status vs No Overweight Status </a:t>
            </a:r>
          </a:p>
        </p:txBody>
      </p:sp>
      <p:sp>
        <p:nvSpPr>
          <p:cNvPr id="9" name="Rectangle 8"/>
          <p:cNvSpPr/>
          <p:nvPr/>
        </p:nvSpPr>
        <p:spPr>
          <a:xfrm>
            <a:off x="1209412" y="2154169"/>
            <a:ext cx="1551964"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endParaRPr lang="en-US" dirty="0"/>
          </a:p>
        </p:txBody>
      </p:sp>
      <p:sp>
        <p:nvSpPr>
          <p:cNvPr id="11" name="Rectangle 10"/>
          <p:cNvSpPr/>
          <p:nvPr/>
        </p:nvSpPr>
        <p:spPr>
          <a:xfrm>
            <a:off x="1209412" y="3319247"/>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HbGA</a:t>
            </a:r>
            <a:endParaRPr lang="en-US" dirty="0"/>
          </a:p>
        </p:txBody>
      </p:sp>
      <p:sp>
        <p:nvSpPr>
          <p:cNvPr id="12" name="Rectangle 11"/>
          <p:cNvSpPr/>
          <p:nvPr/>
        </p:nvSpPr>
        <p:spPr>
          <a:xfrm>
            <a:off x="1209412" y="4379054"/>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r>
              <a:rPr lang="en-US" dirty="0"/>
              <a:t> + </a:t>
            </a:r>
            <a:r>
              <a:rPr lang="en-US" dirty="0" err="1"/>
              <a:t>HbGA</a:t>
            </a:r>
            <a:endParaRPr lang="en-US" dirty="0"/>
          </a:p>
        </p:txBody>
      </p:sp>
      <p:sp>
        <p:nvSpPr>
          <p:cNvPr id="13" name="Rectangle 12"/>
          <p:cNvSpPr/>
          <p:nvPr/>
        </p:nvSpPr>
        <p:spPr>
          <a:xfrm>
            <a:off x="1209412" y="5438861"/>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r>
              <a:rPr lang="en-US" dirty="0"/>
              <a:t> / </a:t>
            </a:r>
            <a:r>
              <a:rPr lang="en-US" dirty="0" err="1"/>
              <a:t>HbGA</a:t>
            </a:r>
            <a:endParaRPr lang="en-US" dirty="0"/>
          </a:p>
        </p:txBody>
      </p:sp>
      <p:sp>
        <p:nvSpPr>
          <p:cNvPr id="15" name="Rectangle 14"/>
          <p:cNvSpPr/>
          <p:nvPr/>
        </p:nvSpPr>
        <p:spPr>
          <a:xfrm>
            <a:off x="3295474" y="5999072"/>
            <a:ext cx="5601051" cy="67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Sociodemographic Characteristics and Factors</a:t>
            </a:r>
          </a:p>
        </p:txBody>
      </p:sp>
      <p:cxnSp>
        <p:nvCxnSpPr>
          <p:cNvPr id="17" name="Straight Arrow Connector 16"/>
          <p:cNvCxnSpPr>
            <a:cxnSpLocks/>
            <a:stCxn id="9" idx="3"/>
          </p:cNvCxnSpPr>
          <p:nvPr/>
        </p:nvCxnSpPr>
        <p:spPr>
          <a:xfrm>
            <a:off x="2761376" y="2653314"/>
            <a:ext cx="1835791" cy="12850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1" idx="3"/>
          </p:cNvCxnSpPr>
          <p:nvPr/>
        </p:nvCxnSpPr>
        <p:spPr>
          <a:xfrm>
            <a:off x="2761376" y="3790772"/>
            <a:ext cx="1663117" cy="3017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2" idx="3"/>
          </p:cNvCxnSpPr>
          <p:nvPr/>
        </p:nvCxnSpPr>
        <p:spPr>
          <a:xfrm flipV="1">
            <a:off x="2761376" y="4328303"/>
            <a:ext cx="1663117" cy="52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13" idx="3"/>
          </p:cNvCxnSpPr>
          <p:nvPr/>
        </p:nvCxnSpPr>
        <p:spPr>
          <a:xfrm flipV="1">
            <a:off x="2761376" y="4614818"/>
            <a:ext cx="1743512" cy="12955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01331" y="3458729"/>
            <a:ext cx="2644629" cy="1569660"/>
          </a:xfrm>
          <a:prstGeom prst="rect">
            <a:avLst/>
          </a:prstGeom>
          <a:noFill/>
        </p:spPr>
        <p:txBody>
          <a:bodyPr wrap="square" rtlCol="0">
            <a:spAutoFit/>
          </a:bodyPr>
          <a:lstStyle/>
          <a:p>
            <a:r>
              <a:rPr lang="en-US" sz="3200" dirty="0"/>
              <a:t>PROC SURVEY LOGISTIC REGRESSION</a:t>
            </a:r>
          </a:p>
        </p:txBody>
      </p:sp>
      <p:cxnSp>
        <p:nvCxnSpPr>
          <p:cNvPr id="27" name="Straight Arrow Connector 26"/>
          <p:cNvCxnSpPr>
            <a:cxnSpLocks/>
            <a:endCxn id="7" idx="1"/>
          </p:cNvCxnSpPr>
          <p:nvPr/>
        </p:nvCxnSpPr>
        <p:spPr>
          <a:xfrm flipV="1">
            <a:off x="7122254" y="2726082"/>
            <a:ext cx="1501628" cy="11522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endCxn id="6" idx="1"/>
          </p:cNvCxnSpPr>
          <p:nvPr/>
        </p:nvCxnSpPr>
        <p:spPr>
          <a:xfrm flipV="1">
            <a:off x="7252982" y="4001071"/>
            <a:ext cx="1370900" cy="73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endCxn id="8" idx="1"/>
          </p:cNvCxnSpPr>
          <p:nvPr/>
        </p:nvCxnSpPr>
        <p:spPr>
          <a:xfrm>
            <a:off x="7252982" y="4328303"/>
            <a:ext cx="1370900" cy="9029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9451" y="1723735"/>
            <a:ext cx="3033267" cy="369332"/>
          </a:xfrm>
          <a:prstGeom prst="rect">
            <a:avLst/>
          </a:prstGeom>
          <a:noFill/>
        </p:spPr>
        <p:txBody>
          <a:bodyPr wrap="square" rtlCol="0">
            <a:spAutoFit/>
          </a:bodyPr>
          <a:lstStyle/>
          <a:p>
            <a:r>
              <a:rPr lang="en-US" b="1" dirty="0">
                <a:latin typeface="+mj-lt"/>
              </a:rPr>
              <a:t>Main predictor construct </a:t>
            </a:r>
          </a:p>
        </p:txBody>
      </p:sp>
      <p:sp>
        <p:nvSpPr>
          <p:cNvPr id="37" name="TextBox 36"/>
          <p:cNvSpPr txBox="1"/>
          <p:nvPr/>
        </p:nvSpPr>
        <p:spPr>
          <a:xfrm>
            <a:off x="7992277" y="1570758"/>
            <a:ext cx="2815174" cy="369332"/>
          </a:xfrm>
          <a:prstGeom prst="rect">
            <a:avLst/>
          </a:prstGeom>
          <a:noFill/>
        </p:spPr>
        <p:txBody>
          <a:bodyPr wrap="square" rtlCol="0">
            <a:spAutoFit/>
          </a:bodyPr>
          <a:lstStyle/>
          <a:p>
            <a:r>
              <a:rPr lang="en-US" b="1" dirty="0"/>
              <a:t>Odds Ratio comparisons </a:t>
            </a:r>
          </a:p>
        </p:txBody>
      </p:sp>
    </p:spTree>
    <p:extLst>
      <p:ext uri="{BB962C8B-B14F-4D97-AF65-F5344CB8AC3E}">
        <p14:creationId xmlns:p14="http://schemas.microsoft.com/office/powerpoint/2010/main" val="234034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6097"/>
            <a:ext cx="10515600" cy="1325563"/>
          </a:xfrm>
        </p:spPr>
        <p:txBody>
          <a:bodyPr>
            <a:normAutofit/>
          </a:bodyPr>
          <a:lstStyle/>
          <a:p>
            <a:r>
              <a:rPr lang="en-US" b="1" dirty="0"/>
              <a:t>Logistic Regression Assumptions</a:t>
            </a:r>
          </a:p>
        </p:txBody>
      </p:sp>
      <p:sp>
        <p:nvSpPr>
          <p:cNvPr id="3" name="Content Placeholder 2"/>
          <p:cNvSpPr>
            <a:spLocks noGrp="1"/>
          </p:cNvSpPr>
          <p:nvPr>
            <p:ph idx="1"/>
          </p:nvPr>
        </p:nvSpPr>
        <p:spPr>
          <a:xfrm>
            <a:off x="838200" y="1491797"/>
            <a:ext cx="7884886" cy="4667250"/>
          </a:xfrm>
        </p:spPr>
        <p:txBody>
          <a:bodyPr>
            <a:noAutofit/>
          </a:bodyPr>
          <a:lstStyle/>
          <a:p>
            <a:r>
              <a:rPr lang="en-US" sz="2400" dirty="0"/>
              <a:t>Outcome is binary - obese or not, overweight or not, abdominal obesity or not </a:t>
            </a:r>
          </a:p>
          <a:p>
            <a:pPr marL="0" indent="0">
              <a:buNone/>
            </a:pPr>
            <a:endParaRPr lang="en-US" sz="1000" dirty="0"/>
          </a:p>
          <a:p>
            <a:r>
              <a:rPr lang="en-US" sz="2400" dirty="0"/>
              <a:t>Independent observations – cross sectional with no repeated measures</a:t>
            </a:r>
          </a:p>
          <a:p>
            <a:pPr marL="0" indent="0">
              <a:buNone/>
            </a:pPr>
            <a:endParaRPr lang="en-US" sz="1000" dirty="0"/>
          </a:p>
          <a:p>
            <a:r>
              <a:rPr lang="en-US" sz="2400" dirty="0"/>
              <a:t>Little or no multicollinearity between independent variables – forward step model construction and assessing effect size. </a:t>
            </a:r>
          </a:p>
          <a:p>
            <a:pPr marL="0" indent="0">
              <a:buNone/>
            </a:pPr>
            <a:endParaRPr lang="en-US" sz="1000" dirty="0"/>
          </a:p>
          <a:p>
            <a:r>
              <a:rPr lang="en-US" sz="2400" dirty="0"/>
              <a:t>Linearity in the logit with continuous variables – see above</a:t>
            </a:r>
          </a:p>
          <a:p>
            <a:pPr marL="0" indent="0">
              <a:buNone/>
            </a:pPr>
            <a:endParaRPr lang="en-US" sz="1000" dirty="0"/>
          </a:p>
          <a:p>
            <a:r>
              <a:rPr lang="en-US" sz="2400" dirty="0"/>
              <a:t>Large sample size – N&gt;50 + (8 X the number of independent variables) N&gt;8,000 </a:t>
            </a:r>
          </a:p>
        </p:txBody>
      </p:sp>
      <p:pic>
        <p:nvPicPr>
          <p:cNvPr id="4" name="Picture 3">
            <a:extLst>
              <a:ext uri="{FF2B5EF4-FFF2-40B4-BE49-F238E27FC236}">
                <a16:creationId xmlns:a16="http://schemas.microsoft.com/office/drawing/2014/main" id="{A8B5295D-6E9C-425F-B621-68A08FB50117}"/>
              </a:ext>
            </a:extLst>
          </p:cNvPr>
          <p:cNvPicPr>
            <a:picLocks noChangeAspect="1"/>
          </p:cNvPicPr>
          <p:nvPr/>
        </p:nvPicPr>
        <p:blipFill rotWithShape="1">
          <a:blip r:embed="rId3"/>
          <a:srcRect l="10009" r="25581" b="2"/>
          <a:stretch/>
        </p:blipFill>
        <p:spPr>
          <a:xfrm>
            <a:off x="9100457" y="2307771"/>
            <a:ext cx="2496457" cy="2606448"/>
          </a:xfrm>
          <a:prstGeom prst="rect">
            <a:avLst/>
          </a:prstGeom>
        </p:spPr>
      </p:pic>
    </p:spTree>
    <p:extLst>
      <p:ext uri="{BB962C8B-B14F-4D97-AF65-F5344CB8AC3E}">
        <p14:creationId xmlns:p14="http://schemas.microsoft.com/office/powerpoint/2010/main" val="351062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083"/>
            <a:ext cx="10515600" cy="1325563"/>
          </a:xfrm>
        </p:spPr>
        <p:txBody>
          <a:bodyPr/>
          <a:lstStyle/>
          <a:p>
            <a:r>
              <a:rPr lang="en-US" b="1" dirty="0"/>
              <a:t>Statistical Analysis – Model Construction </a:t>
            </a:r>
          </a:p>
        </p:txBody>
      </p:sp>
      <p:sp>
        <p:nvSpPr>
          <p:cNvPr id="3" name="Content Placeholder 2"/>
          <p:cNvSpPr>
            <a:spLocks noGrp="1"/>
          </p:cNvSpPr>
          <p:nvPr>
            <p:ph idx="1"/>
          </p:nvPr>
        </p:nvSpPr>
        <p:spPr>
          <a:xfrm>
            <a:off x="452120" y="4236999"/>
            <a:ext cx="11019971" cy="1976985"/>
          </a:xfrm>
        </p:spPr>
        <p:txBody>
          <a:bodyPr>
            <a:noAutofit/>
          </a:bodyPr>
          <a:lstStyle/>
          <a:p>
            <a:pPr marL="0" indent="0">
              <a:buNone/>
            </a:pPr>
            <a:endParaRPr lang="en-US" sz="2400" dirty="0"/>
          </a:p>
          <a:p>
            <a:pPr lvl="1"/>
            <a:r>
              <a:rPr lang="en-US" dirty="0"/>
              <a:t>Missing covariate values substituted with sample medians. </a:t>
            </a:r>
          </a:p>
          <a:p>
            <a:pPr lvl="1"/>
            <a:r>
              <a:rPr lang="en-US" dirty="0"/>
              <a:t>Significance of model interactions assessed with likelihood-ratio tests</a:t>
            </a:r>
          </a:p>
          <a:p>
            <a:pPr lvl="1"/>
            <a:r>
              <a:rPr lang="en-US" dirty="0"/>
              <a:t>Additional analysis removed outliers of main predictors (&gt;99% or &lt;1%) </a:t>
            </a:r>
          </a:p>
          <a:p>
            <a:pPr lvl="1"/>
            <a:r>
              <a:rPr lang="en-US" dirty="0"/>
              <a:t>Significance all two-tailed and reported at alpha=0.05</a:t>
            </a:r>
          </a:p>
          <a:p>
            <a:pPr lvl="1"/>
            <a:r>
              <a:rPr lang="en-US" dirty="0"/>
              <a:t>Confounders identified by &gt;10% change in beta for main effects. </a:t>
            </a:r>
          </a:p>
        </p:txBody>
      </p:sp>
      <p:graphicFrame>
        <p:nvGraphicFramePr>
          <p:cNvPr id="6" name="Diagram 5">
            <a:extLst>
              <a:ext uri="{FF2B5EF4-FFF2-40B4-BE49-F238E27FC236}">
                <a16:creationId xmlns:a16="http://schemas.microsoft.com/office/drawing/2014/main" id="{5A39580B-CA9F-45F6-8840-B2C122B7C538}"/>
              </a:ext>
            </a:extLst>
          </p:cNvPr>
          <p:cNvGraphicFramePr/>
          <p:nvPr>
            <p:extLst>
              <p:ext uri="{D42A27DB-BD31-4B8C-83A1-F6EECF244321}">
                <p14:modId xmlns:p14="http://schemas.microsoft.com/office/powerpoint/2010/main" val="816301340"/>
              </p:ext>
            </p:extLst>
          </p:nvPr>
        </p:nvGraphicFramePr>
        <p:xfrm>
          <a:off x="950741" y="1391901"/>
          <a:ext cx="10789139" cy="2845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3</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84315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RESULTS </a:t>
            </a:r>
          </a:p>
        </p:txBody>
      </p:sp>
    </p:spTree>
    <p:extLst>
      <p:ext uri="{BB962C8B-B14F-4D97-AF65-F5344CB8AC3E}">
        <p14:creationId xmlns:p14="http://schemas.microsoft.com/office/powerpoint/2010/main" val="288222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b="1" dirty="0"/>
              <a:t>Characteristics of the study population</a:t>
            </a:r>
          </a:p>
        </p:txBody>
      </p:sp>
      <p:sp>
        <p:nvSpPr>
          <p:cNvPr id="3" name="Content Placeholder 2"/>
          <p:cNvSpPr>
            <a:spLocks noGrp="1"/>
          </p:cNvSpPr>
          <p:nvPr>
            <p:ph idx="1"/>
          </p:nvPr>
        </p:nvSpPr>
        <p:spPr>
          <a:xfrm>
            <a:off x="838200" y="1253331"/>
            <a:ext cx="11175609" cy="4351338"/>
          </a:xfrm>
        </p:spPr>
        <p:txBody>
          <a:bodyPr>
            <a:normAutofit/>
          </a:bodyPr>
          <a:lstStyle/>
          <a:p>
            <a:r>
              <a:rPr lang="en-US" sz="2400" dirty="0"/>
              <a:t>N = 8364</a:t>
            </a:r>
          </a:p>
          <a:p>
            <a:r>
              <a:rPr lang="en-US" sz="2400" dirty="0"/>
              <a:t>Aged between 20 and 85 years from NHANES 2003 – 2006</a:t>
            </a:r>
          </a:p>
          <a:p>
            <a:r>
              <a:rPr lang="en-US" sz="2400" b="1" dirty="0"/>
              <a:t>Male: </a:t>
            </a:r>
            <a:r>
              <a:rPr lang="en-US" sz="2400" dirty="0"/>
              <a:t>48.2% and </a:t>
            </a:r>
            <a:r>
              <a:rPr lang="en-US" sz="2400" b="1" dirty="0"/>
              <a:t>Female:</a:t>
            </a:r>
            <a:r>
              <a:rPr lang="en-US" sz="2400" dirty="0"/>
              <a:t>51.8% </a:t>
            </a:r>
          </a:p>
          <a:p>
            <a:r>
              <a:rPr lang="en-US" sz="2400" b="1" dirty="0"/>
              <a:t>Non-Hispanic white: </a:t>
            </a:r>
            <a:r>
              <a:rPr lang="en-US" sz="2400" dirty="0"/>
              <a:t>51.8% , </a:t>
            </a:r>
            <a:r>
              <a:rPr lang="en-US" sz="2400" b="1" dirty="0"/>
              <a:t>non-Hispanic black: </a:t>
            </a:r>
            <a:r>
              <a:rPr lang="en-US" sz="2400" dirty="0"/>
              <a:t>20.4%, </a:t>
            </a:r>
            <a:r>
              <a:rPr lang="en-US" sz="2400" b="1" dirty="0"/>
              <a:t>Mexican: </a:t>
            </a:r>
            <a:r>
              <a:rPr lang="en-US" sz="2400" dirty="0"/>
              <a:t>20.7%, </a:t>
            </a:r>
            <a:r>
              <a:rPr lang="en-US" sz="2400" b="1" dirty="0"/>
              <a:t>Other races: </a:t>
            </a:r>
            <a:r>
              <a:rPr lang="en-US" sz="2400" dirty="0"/>
              <a:t>7.1% </a:t>
            </a:r>
          </a:p>
          <a:p>
            <a:r>
              <a:rPr lang="en-US" sz="2400" dirty="0"/>
              <a:t>33.99% </a:t>
            </a:r>
            <a:r>
              <a:rPr lang="en-US" sz="2400" dirty="0">
                <a:sym typeface="Wingdings" panose="05000000000000000000" pitchFamily="2" charset="2"/>
              </a:rPr>
              <a:t> obesity</a:t>
            </a:r>
          </a:p>
          <a:p>
            <a:r>
              <a:rPr lang="en-US" sz="2400" dirty="0">
                <a:sym typeface="Wingdings" panose="05000000000000000000" pitchFamily="2" charset="2"/>
              </a:rPr>
              <a:t>56.11%  abdominal obesity</a:t>
            </a:r>
          </a:p>
          <a:p>
            <a:r>
              <a:rPr lang="en-US" sz="2400" dirty="0">
                <a:sym typeface="Wingdings" panose="05000000000000000000" pitchFamily="2" charset="2"/>
              </a:rPr>
              <a:t>52.87%  overweight</a:t>
            </a:r>
            <a:endParaRPr lang="en-US" sz="2400" dirty="0"/>
          </a:p>
        </p:txBody>
      </p:sp>
    </p:spTree>
    <p:extLst>
      <p:ext uri="{BB962C8B-B14F-4D97-AF65-F5344CB8AC3E}">
        <p14:creationId xmlns:p14="http://schemas.microsoft.com/office/powerpoint/2010/main" val="351297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 hemoglobin biomarkers and obesity</a:t>
            </a:r>
          </a:p>
        </p:txBody>
      </p:sp>
      <p:sp>
        <p:nvSpPr>
          <p:cNvPr id="3" name="Content Placeholder 2"/>
          <p:cNvSpPr>
            <a:spLocks noGrp="1"/>
          </p:cNvSpPr>
          <p:nvPr>
            <p:ph idx="1"/>
          </p:nvPr>
        </p:nvSpPr>
        <p:spPr>
          <a:xfrm>
            <a:off x="838200" y="1825625"/>
            <a:ext cx="7964424" cy="4351338"/>
          </a:xfrm>
        </p:spPr>
        <p:txBody>
          <a:bodyPr/>
          <a:lstStyle/>
          <a:p>
            <a:r>
              <a:rPr lang="en-US" dirty="0" err="1"/>
              <a:t>HbAA</a:t>
            </a:r>
            <a:r>
              <a:rPr lang="en-US" dirty="0"/>
              <a:t> (</a:t>
            </a:r>
            <a:r>
              <a:rPr lang="en-US" dirty="0" err="1"/>
              <a:t>pmol</a:t>
            </a:r>
            <a:r>
              <a:rPr lang="en-US" dirty="0"/>
              <a:t>/g </a:t>
            </a:r>
            <a:r>
              <a:rPr lang="en-US" dirty="0" err="1"/>
              <a:t>Hb</a:t>
            </a:r>
            <a:r>
              <a:rPr lang="en-US" dirty="0"/>
              <a:t>) </a:t>
            </a:r>
            <a:r>
              <a:rPr lang="zh-CN" altLang="en-US" dirty="0">
                <a:sym typeface="Wingdings" panose="05000000000000000000" pitchFamily="2" charset="2"/>
              </a:rPr>
              <a:t>↑ </a:t>
            </a:r>
            <a:r>
              <a:rPr lang="en-US" dirty="0">
                <a:sym typeface="Wingdings" panose="05000000000000000000" pitchFamily="2" charset="2"/>
              </a:rPr>
              <a:t> probability of obesity </a:t>
            </a:r>
            <a:r>
              <a:rPr lang="zh-CN" altLang="en-US" dirty="0">
                <a:sym typeface="Wingdings" panose="05000000000000000000" pitchFamily="2" charset="2"/>
              </a:rPr>
              <a:t>↑</a:t>
            </a:r>
            <a:endParaRPr lang="en-US" dirty="0"/>
          </a:p>
          <a:p>
            <a:r>
              <a:rPr lang="en-US" dirty="0" err="1"/>
              <a:t>HbGA</a:t>
            </a:r>
            <a:r>
              <a:rPr lang="en-US" dirty="0"/>
              <a:t>/ </a:t>
            </a:r>
            <a:r>
              <a:rPr lang="en-US" dirty="0" err="1"/>
              <a:t>HbAA</a:t>
            </a:r>
            <a:r>
              <a:rPr lang="en-US" dirty="0"/>
              <a:t> </a:t>
            </a:r>
            <a:r>
              <a:rPr lang="zh-CN" altLang="en-US" dirty="0"/>
              <a:t>↓</a:t>
            </a:r>
            <a:r>
              <a:rPr lang="en-US" dirty="0"/>
              <a:t> </a:t>
            </a:r>
            <a:r>
              <a:rPr lang="en-US" dirty="0">
                <a:sym typeface="Wingdings" panose="05000000000000000000" pitchFamily="2" charset="2"/>
              </a:rPr>
              <a:t> probability of obesity</a:t>
            </a:r>
            <a:r>
              <a:rPr lang="zh-CN" altLang="en-US" dirty="0">
                <a:sym typeface="Wingdings" panose="05000000000000000000" pitchFamily="2" charset="2"/>
              </a:rPr>
              <a:t>↑</a:t>
            </a:r>
            <a:endParaRPr lang="en-US" dirty="0"/>
          </a:p>
          <a:p>
            <a:endParaRPr lang="en-US" dirty="0"/>
          </a:p>
          <a:p>
            <a:r>
              <a:rPr lang="en-US" dirty="0" err="1"/>
              <a:t>HbGA</a:t>
            </a:r>
            <a:endParaRPr lang="en-US" dirty="0"/>
          </a:p>
          <a:p>
            <a:r>
              <a:rPr lang="en-US" dirty="0" err="1"/>
              <a:t>HbAA</a:t>
            </a:r>
            <a:r>
              <a:rPr lang="en-US" dirty="0"/>
              <a:t> + </a:t>
            </a:r>
            <a:r>
              <a:rPr lang="en-US" dirty="0" err="1"/>
              <a:t>HbGA</a:t>
            </a:r>
            <a:r>
              <a:rPr lang="en-US" dirty="0"/>
              <a:t> (</a:t>
            </a:r>
            <a:r>
              <a:rPr lang="en-US" dirty="0" err="1"/>
              <a:t>pmol</a:t>
            </a:r>
            <a:r>
              <a:rPr lang="en-US" dirty="0"/>
              <a:t>/g </a:t>
            </a:r>
            <a:r>
              <a:rPr lang="en-US" dirty="0" err="1"/>
              <a:t>Hb</a:t>
            </a:r>
            <a:r>
              <a:rPr lang="en-US" dirty="0"/>
              <a:t>)</a:t>
            </a:r>
          </a:p>
        </p:txBody>
      </p:sp>
      <p:sp>
        <p:nvSpPr>
          <p:cNvPr id="5" name="TextBox 4"/>
          <p:cNvSpPr txBox="1"/>
          <p:nvPr/>
        </p:nvSpPr>
        <p:spPr>
          <a:xfrm>
            <a:off x="8522208" y="1999488"/>
            <a:ext cx="3060192" cy="707886"/>
          </a:xfrm>
          <a:prstGeom prst="rect">
            <a:avLst/>
          </a:prstGeom>
          <a:noFill/>
        </p:spPr>
        <p:txBody>
          <a:bodyPr wrap="square" rtlCol="0">
            <a:spAutoFit/>
          </a:bodyPr>
          <a:lstStyle/>
          <a:p>
            <a:r>
              <a:rPr lang="en-US" sz="2000" dirty="0">
                <a:solidFill>
                  <a:srgbClr val="FF0000"/>
                </a:solidFill>
              </a:rPr>
              <a:t>Significant across 4 models: P-values &lt; 0.001</a:t>
            </a:r>
          </a:p>
        </p:txBody>
      </p:sp>
      <p:sp>
        <p:nvSpPr>
          <p:cNvPr id="6" name="TextBox 5"/>
          <p:cNvSpPr txBox="1"/>
          <p:nvPr/>
        </p:nvSpPr>
        <p:spPr>
          <a:xfrm>
            <a:off x="5862711" y="3442741"/>
            <a:ext cx="5318994" cy="707886"/>
          </a:xfrm>
          <a:prstGeom prst="rect">
            <a:avLst/>
          </a:prstGeom>
          <a:noFill/>
        </p:spPr>
        <p:txBody>
          <a:bodyPr wrap="square" rtlCol="0">
            <a:spAutoFit/>
          </a:bodyPr>
          <a:lstStyle/>
          <a:p>
            <a:r>
              <a:rPr lang="en-US" sz="2000" dirty="0"/>
              <a:t>Not consistent significance,</a:t>
            </a:r>
          </a:p>
          <a:p>
            <a:r>
              <a:rPr lang="en-US" sz="2000" dirty="0"/>
              <a:t>P-values varies across 4 models</a:t>
            </a:r>
          </a:p>
        </p:txBody>
      </p:sp>
      <p:pic>
        <p:nvPicPr>
          <p:cNvPr id="4" name="Picture 3">
            <a:extLst>
              <a:ext uri="{FF2B5EF4-FFF2-40B4-BE49-F238E27FC236}">
                <a16:creationId xmlns:a16="http://schemas.microsoft.com/office/drawing/2014/main" id="{84F9CF93-0135-451B-85DE-3E0EF190537D}"/>
              </a:ext>
            </a:extLst>
          </p:cNvPr>
          <p:cNvPicPr>
            <a:picLocks noChangeAspect="1"/>
          </p:cNvPicPr>
          <p:nvPr/>
        </p:nvPicPr>
        <p:blipFill>
          <a:blip r:embed="rId2"/>
          <a:stretch>
            <a:fillRect/>
          </a:stretch>
        </p:blipFill>
        <p:spPr>
          <a:xfrm>
            <a:off x="2771299" y="4762855"/>
            <a:ext cx="2447925" cy="1866900"/>
          </a:xfrm>
          <a:prstGeom prst="rect">
            <a:avLst/>
          </a:prstGeom>
        </p:spPr>
      </p:pic>
      <p:pic>
        <p:nvPicPr>
          <p:cNvPr id="7" name="Picture 6">
            <a:extLst>
              <a:ext uri="{FF2B5EF4-FFF2-40B4-BE49-F238E27FC236}">
                <a16:creationId xmlns:a16="http://schemas.microsoft.com/office/drawing/2014/main" id="{C772DF86-A064-475B-A465-AB6B0BBE416A}"/>
              </a:ext>
            </a:extLst>
          </p:cNvPr>
          <p:cNvPicPr>
            <a:picLocks noChangeAspect="1"/>
          </p:cNvPicPr>
          <p:nvPr/>
        </p:nvPicPr>
        <p:blipFill>
          <a:blip r:embed="rId3"/>
          <a:stretch>
            <a:fillRect/>
          </a:stretch>
        </p:blipFill>
        <p:spPr>
          <a:xfrm>
            <a:off x="7152322" y="4762855"/>
            <a:ext cx="2276475" cy="2009775"/>
          </a:xfrm>
          <a:prstGeom prst="rect">
            <a:avLst/>
          </a:prstGeom>
        </p:spPr>
      </p:pic>
    </p:spTree>
    <p:extLst>
      <p:ext uri="{BB962C8B-B14F-4D97-AF65-F5344CB8AC3E}">
        <p14:creationId xmlns:p14="http://schemas.microsoft.com/office/powerpoint/2010/main" val="261673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8"/>
            <a:ext cx="10515600" cy="1325563"/>
          </a:xfrm>
        </p:spPr>
        <p:txBody>
          <a:bodyPr/>
          <a:lstStyle/>
          <a:p>
            <a:r>
              <a:rPr lang="en-US" b="1" dirty="0"/>
              <a:t>Subgroup and sensitivity analysis</a:t>
            </a:r>
          </a:p>
        </p:txBody>
      </p:sp>
      <p:sp>
        <p:nvSpPr>
          <p:cNvPr id="3" name="Content Placeholder 2"/>
          <p:cNvSpPr>
            <a:spLocks noGrp="1"/>
          </p:cNvSpPr>
          <p:nvPr>
            <p:ph sz="half" idx="1"/>
          </p:nvPr>
        </p:nvSpPr>
        <p:spPr>
          <a:xfrm>
            <a:off x="982115" y="1710778"/>
            <a:ext cx="4681538" cy="3436444"/>
          </a:xfrm>
          <a:solidFill>
            <a:schemeClr val="accent1"/>
          </a:solidFill>
        </p:spPr>
        <p:txBody>
          <a:bodyPr>
            <a:normAutofit/>
          </a:bodyPr>
          <a:lstStyle/>
          <a:p>
            <a:r>
              <a:rPr lang="en-US" dirty="0"/>
              <a:t>Age (</a:t>
            </a:r>
            <a:r>
              <a:rPr lang="en-US" b="1" dirty="0">
                <a:solidFill>
                  <a:srgbClr val="FF0000"/>
                </a:solidFill>
              </a:rPr>
              <a:t>&lt;40 </a:t>
            </a:r>
            <a:r>
              <a:rPr lang="en-US" dirty="0"/>
              <a:t>or &gt;= 40 years)</a:t>
            </a:r>
          </a:p>
          <a:p>
            <a:r>
              <a:rPr lang="en-US" dirty="0"/>
              <a:t>Gender</a:t>
            </a:r>
          </a:p>
          <a:p>
            <a:r>
              <a:rPr lang="en-US" dirty="0"/>
              <a:t>Race/Ethnicity</a:t>
            </a:r>
          </a:p>
          <a:p>
            <a:r>
              <a:rPr lang="en-US" dirty="0"/>
              <a:t>Education levels</a:t>
            </a:r>
          </a:p>
          <a:p>
            <a:r>
              <a:rPr lang="en-US" dirty="0"/>
              <a:t>Marriage</a:t>
            </a:r>
          </a:p>
        </p:txBody>
      </p:sp>
      <p:sp>
        <p:nvSpPr>
          <p:cNvPr id="4" name="Content Placeholder 3"/>
          <p:cNvSpPr>
            <a:spLocks noGrp="1"/>
          </p:cNvSpPr>
          <p:nvPr>
            <p:ph sz="half" idx="2"/>
          </p:nvPr>
        </p:nvSpPr>
        <p:spPr>
          <a:xfrm>
            <a:off x="6630059" y="1710778"/>
            <a:ext cx="4681538" cy="3436444"/>
          </a:xfrm>
          <a:solidFill>
            <a:schemeClr val="accent1"/>
          </a:solidFill>
        </p:spPr>
        <p:txBody>
          <a:bodyPr/>
          <a:lstStyle/>
          <a:p>
            <a:r>
              <a:rPr lang="en-US" dirty="0"/>
              <a:t>Family PIR</a:t>
            </a:r>
          </a:p>
          <a:p>
            <a:r>
              <a:rPr lang="en-US" dirty="0"/>
              <a:t>Energy intake</a:t>
            </a:r>
          </a:p>
          <a:p>
            <a:r>
              <a:rPr lang="en-US" dirty="0"/>
              <a:t>Physical activity</a:t>
            </a:r>
          </a:p>
          <a:p>
            <a:r>
              <a:rPr lang="en-US" dirty="0"/>
              <a:t>Smoking status</a:t>
            </a:r>
          </a:p>
          <a:p>
            <a:r>
              <a:rPr lang="en-US" dirty="0"/>
              <a:t>Alcohol</a:t>
            </a:r>
          </a:p>
          <a:p>
            <a:r>
              <a:rPr lang="en-US" dirty="0"/>
              <a:t>History of hypertension</a:t>
            </a:r>
          </a:p>
          <a:p>
            <a:endParaRPr lang="en-US" dirty="0"/>
          </a:p>
        </p:txBody>
      </p:sp>
      <p:sp>
        <p:nvSpPr>
          <p:cNvPr id="5" name="TextBox 4"/>
          <p:cNvSpPr txBox="1"/>
          <p:nvPr/>
        </p:nvSpPr>
        <p:spPr>
          <a:xfrm>
            <a:off x="2517755" y="5307989"/>
            <a:ext cx="8142380" cy="1466235"/>
          </a:xfrm>
          <a:prstGeom prst="rect">
            <a:avLst/>
          </a:prstGeom>
          <a:noFill/>
        </p:spPr>
        <p:txBody>
          <a:bodyPr wrap="square" rtlCol="0">
            <a:spAutoFit/>
          </a:bodyPr>
          <a:lstStyle/>
          <a:p>
            <a:pPr>
              <a:lnSpc>
                <a:spcPct val="200000"/>
              </a:lnSpc>
            </a:pPr>
            <a:r>
              <a:rPr lang="en-US" sz="2400" dirty="0" err="1"/>
              <a:t>HbGA</a:t>
            </a:r>
            <a:r>
              <a:rPr lang="en-US" sz="2400" dirty="0"/>
              <a:t>/</a:t>
            </a:r>
            <a:r>
              <a:rPr lang="en-US" sz="2400" dirty="0" err="1"/>
              <a:t>HbAA</a:t>
            </a:r>
            <a:r>
              <a:rPr lang="en-US" sz="2400" dirty="0"/>
              <a:t> &amp; obesity: </a:t>
            </a:r>
            <a:r>
              <a:rPr lang="en-US" sz="2400" dirty="0">
                <a:solidFill>
                  <a:srgbClr val="FF0000"/>
                </a:solidFill>
              </a:rPr>
              <a:t>consistent in all subgroup analyses</a:t>
            </a:r>
          </a:p>
          <a:p>
            <a:pPr>
              <a:lnSpc>
                <a:spcPct val="200000"/>
              </a:lnSpc>
            </a:pPr>
            <a:r>
              <a:rPr lang="en-US" sz="2400" dirty="0"/>
              <a:t>Except for non-Hispanic black and Mexican American subgroups</a:t>
            </a:r>
          </a:p>
        </p:txBody>
      </p:sp>
    </p:spTree>
    <p:extLst>
      <p:ext uri="{BB962C8B-B14F-4D97-AF65-F5344CB8AC3E}">
        <p14:creationId xmlns:p14="http://schemas.microsoft.com/office/powerpoint/2010/main" val="224322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4</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858129" y="2652152"/>
            <a:ext cx="7406315"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DISCUSSION &amp; CRITIQUE</a:t>
            </a:r>
          </a:p>
        </p:txBody>
      </p:sp>
    </p:spTree>
    <p:extLst>
      <p:ext uri="{BB962C8B-B14F-4D97-AF65-F5344CB8AC3E}">
        <p14:creationId xmlns:p14="http://schemas.microsoft.com/office/powerpoint/2010/main" val="35598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154746" y="154109"/>
            <a:ext cx="9750083" cy="1325563"/>
          </a:xfrm>
        </p:spPr>
        <p:txBody>
          <a:bodyPr/>
          <a:lstStyle/>
          <a:p>
            <a:pPr algn="ctr"/>
            <a:r>
              <a:rPr lang="en-US" b="1" dirty="0"/>
              <a:t>Main Findings and Study Implications</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464234" y="1479672"/>
            <a:ext cx="11408898" cy="4752316"/>
          </a:xfrm>
        </p:spPr>
        <p:txBody>
          <a:bodyPr>
            <a:normAutofit/>
          </a:bodyPr>
          <a:lstStyle/>
          <a:p>
            <a:r>
              <a:rPr lang="en-US" sz="2400" dirty="0" err="1"/>
              <a:t>HbGA</a:t>
            </a:r>
            <a:r>
              <a:rPr lang="en-US" sz="2400" dirty="0"/>
              <a:t>, </a:t>
            </a:r>
            <a:r>
              <a:rPr lang="en-US" sz="2400" dirty="0" err="1"/>
              <a:t>HbGA</a:t>
            </a:r>
            <a:r>
              <a:rPr lang="en-US" sz="2400" dirty="0"/>
              <a:t>/</a:t>
            </a:r>
            <a:r>
              <a:rPr lang="en-US" sz="2400" dirty="0" err="1"/>
              <a:t>HbAA</a:t>
            </a:r>
            <a:r>
              <a:rPr lang="en-US" sz="2400" dirty="0"/>
              <a:t> were positively associated with obesity, abdominal obesity, and overweight while controlling for select confounders </a:t>
            </a:r>
          </a:p>
          <a:p>
            <a:pPr marL="0" indent="0">
              <a:buNone/>
            </a:pPr>
            <a:endParaRPr lang="en-US" sz="1000" dirty="0"/>
          </a:p>
          <a:p>
            <a:r>
              <a:rPr lang="en-US" sz="2400" dirty="0" err="1"/>
              <a:t>HbAA</a:t>
            </a:r>
            <a:r>
              <a:rPr lang="en-US" sz="2400" dirty="0"/>
              <a:t> was inversely associated with obesity-related outcomes after adjusting for select confounders </a:t>
            </a:r>
          </a:p>
          <a:p>
            <a:pPr marL="0" indent="0">
              <a:buNone/>
            </a:pPr>
            <a:endParaRPr lang="en-US" sz="1000" dirty="0"/>
          </a:p>
          <a:p>
            <a:r>
              <a:rPr lang="en-US" sz="2400" dirty="0"/>
              <a:t>Study findings have implications for public health </a:t>
            </a:r>
          </a:p>
          <a:p>
            <a:pPr marL="0" indent="0">
              <a:buNone/>
            </a:pPr>
            <a:endParaRPr lang="en-US" sz="2000" dirty="0"/>
          </a:p>
          <a:p>
            <a:r>
              <a:rPr lang="en-US" sz="2400" dirty="0"/>
              <a:t>The study findings can be generalizable given the nationally representative data source, and the wide age range (20-85 years) </a:t>
            </a:r>
          </a:p>
          <a:p>
            <a:pPr marL="0" indent="0">
              <a:buNone/>
            </a:pPr>
            <a:endParaRPr lang="en-US" sz="2400" dirty="0"/>
          </a:p>
          <a:p>
            <a:pPr marL="0" indent="0">
              <a:buNone/>
            </a:pPr>
            <a:r>
              <a:rPr lang="en-US" sz="2400" dirty="0"/>
              <a:t>   </a:t>
            </a:r>
          </a:p>
          <a:p>
            <a:endParaRPr lang="en-US" sz="2400" dirty="0"/>
          </a:p>
        </p:txBody>
      </p:sp>
    </p:spTree>
    <p:extLst>
      <p:ext uri="{BB962C8B-B14F-4D97-AF65-F5344CB8AC3E}">
        <p14:creationId xmlns:p14="http://schemas.microsoft.com/office/powerpoint/2010/main" val="285355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838200" y="365125"/>
            <a:ext cx="10515600" cy="1325563"/>
          </a:xfrm>
        </p:spPr>
        <p:txBody>
          <a:bodyPr>
            <a:normAutofit/>
          </a:bodyPr>
          <a:lstStyle/>
          <a:p>
            <a:r>
              <a:rPr lang="en-US" b="1"/>
              <a:t>Strengths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691589" y="1592214"/>
            <a:ext cx="8142922" cy="4350092"/>
          </a:xfrm>
        </p:spPr>
        <p:txBody>
          <a:bodyPr>
            <a:noAutofit/>
          </a:bodyPr>
          <a:lstStyle/>
          <a:p>
            <a:pPr marL="0" indent="0">
              <a:buNone/>
            </a:pPr>
            <a:endParaRPr lang="en-US" sz="2400" dirty="0"/>
          </a:p>
          <a:p>
            <a:r>
              <a:rPr lang="en-US" sz="2400" dirty="0"/>
              <a:t>Use of rigorous statistical analysis</a:t>
            </a:r>
          </a:p>
          <a:p>
            <a:pPr marL="0" indent="0">
              <a:buNone/>
            </a:pPr>
            <a:r>
              <a:rPr lang="en-US" sz="2400" dirty="0"/>
              <a:t>    (4 statistical models, sensitivity &amp; sub-group analysis) </a:t>
            </a:r>
          </a:p>
          <a:p>
            <a:pPr marL="0" indent="0">
              <a:buNone/>
            </a:pPr>
            <a:endParaRPr lang="en-US" sz="2400" dirty="0"/>
          </a:p>
          <a:p>
            <a:r>
              <a:rPr lang="en-US" sz="2400" dirty="0"/>
              <a:t>Uses a nationally representative data</a:t>
            </a:r>
          </a:p>
          <a:p>
            <a:pPr marL="0" indent="0">
              <a:buNone/>
            </a:pPr>
            <a:r>
              <a:rPr lang="en-US" sz="2400" dirty="0"/>
              <a:t>   - Relatively large sample size </a:t>
            </a:r>
          </a:p>
          <a:p>
            <a:pPr marL="0" indent="0">
              <a:buNone/>
            </a:pPr>
            <a:endParaRPr lang="en-US" sz="2400" dirty="0"/>
          </a:p>
          <a:p>
            <a:r>
              <a:rPr lang="en-US" sz="2400" dirty="0"/>
              <a:t>Detailed overview of the existing body of knowledge </a:t>
            </a:r>
          </a:p>
          <a:p>
            <a:pPr marL="0" indent="0">
              <a:buNone/>
            </a:pPr>
            <a:endParaRPr lang="en-US" sz="2400" dirty="0"/>
          </a:p>
          <a:p>
            <a:r>
              <a:rPr lang="en-US" sz="2400" dirty="0"/>
              <a:t>Combines BMI and WC</a:t>
            </a:r>
          </a:p>
          <a:p>
            <a:endParaRPr lang="en-US" sz="2400" dirty="0"/>
          </a:p>
          <a:p>
            <a:endParaRPr lang="en-US" sz="2400" dirty="0"/>
          </a:p>
        </p:txBody>
      </p:sp>
      <p:pic>
        <p:nvPicPr>
          <p:cNvPr id="5" name="Picture 4">
            <a:extLst>
              <a:ext uri="{FF2B5EF4-FFF2-40B4-BE49-F238E27FC236}">
                <a16:creationId xmlns:a16="http://schemas.microsoft.com/office/drawing/2014/main" id="{9F771A8C-E6BA-41D4-ABC3-C14ECB530D02}"/>
              </a:ext>
            </a:extLst>
          </p:cNvPr>
          <p:cNvPicPr>
            <a:picLocks noChangeAspect="1"/>
          </p:cNvPicPr>
          <p:nvPr/>
        </p:nvPicPr>
        <p:blipFill>
          <a:blip r:embed="rId2"/>
          <a:stretch>
            <a:fillRect/>
          </a:stretch>
        </p:blipFill>
        <p:spPr>
          <a:xfrm>
            <a:off x="9357286" y="2357437"/>
            <a:ext cx="2143125" cy="2143125"/>
          </a:xfrm>
          <a:prstGeom prst="rect">
            <a:avLst/>
          </a:prstGeom>
        </p:spPr>
      </p:pic>
    </p:spTree>
    <p:extLst>
      <p:ext uri="{BB962C8B-B14F-4D97-AF65-F5344CB8AC3E}">
        <p14:creationId xmlns:p14="http://schemas.microsoft.com/office/powerpoint/2010/main" val="308679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410" y="53921"/>
            <a:ext cx="8410391" cy="1143000"/>
          </a:xfrm>
        </p:spPr>
        <p:txBody>
          <a:bodyPr/>
          <a:lstStyle/>
          <a:p>
            <a:pPr algn="ctr"/>
            <a:r>
              <a:rPr lang="en-US" b="1" dirty="0"/>
              <a:t>OUTLINE</a:t>
            </a:r>
          </a:p>
        </p:txBody>
      </p:sp>
      <p:grpSp>
        <p:nvGrpSpPr>
          <p:cNvPr id="3" name="Group 2">
            <a:extLst>
              <a:ext uri="{FF2B5EF4-FFF2-40B4-BE49-F238E27FC236}">
                <a16:creationId xmlns:a16="http://schemas.microsoft.com/office/drawing/2014/main" id="{2D9EE21D-8827-4C00-ACEC-B5B715074FE6}"/>
              </a:ext>
            </a:extLst>
          </p:cNvPr>
          <p:cNvGrpSpPr/>
          <p:nvPr/>
        </p:nvGrpSpPr>
        <p:grpSpPr>
          <a:xfrm>
            <a:off x="1682342" y="1245136"/>
            <a:ext cx="7107189" cy="1033794"/>
            <a:chOff x="4113734" y="1462930"/>
            <a:chExt cx="7109040" cy="1122088"/>
          </a:xfrm>
        </p:grpSpPr>
        <p:sp>
          <p:nvSpPr>
            <p:cNvPr id="4" name="Rectangle 3">
              <a:extLst>
                <a:ext uri="{FF2B5EF4-FFF2-40B4-BE49-F238E27FC236}">
                  <a16:creationId xmlns:a16="http://schemas.microsoft.com/office/drawing/2014/main" id="{C1ABB82F-9DE3-4C49-BBD6-C6B99C1A7A69}"/>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 name="TextBox 4">
              <a:extLst>
                <a:ext uri="{FF2B5EF4-FFF2-40B4-BE49-F238E27FC236}">
                  <a16:creationId xmlns:a16="http://schemas.microsoft.com/office/drawing/2014/main" id="{7455C4AA-AA80-4A52-95E9-D6501C8BCF8D}"/>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Introduction </a:t>
              </a:r>
            </a:p>
          </p:txBody>
        </p:sp>
        <p:sp>
          <p:nvSpPr>
            <p:cNvPr id="6" name="Oval 5">
              <a:extLst>
                <a:ext uri="{FF2B5EF4-FFF2-40B4-BE49-F238E27FC236}">
                  <a16:creationId xmlns:a16="http://schemas.microsoft.com/office/drawing/2014/main" id="{7F7D7E74-7B00-4222-AF74-C1291F86FA0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grpSp>
        <p:nvGrpSpPr>
          <p:cNvPr id="15" name="Group 14">
            <a:extLst>
              <a:ext uri="{FF2B5EF4-FFF2-40B4-BE49-F238E27FC236}">
                <a16:creationId xmlns:a16="http://schemas.microsoft.com/office/drawing/2014/main" id="{5D171F7F-F033-4CA7-8902-AB23A33B0254}"/>
              </a:ext>
            </a:extLst>
          </p:cNvPr>
          <p:cNvGrpSpPr/>
          <p:nvPr/>
        </p:nvGrpSpPr>
        <p:grpSpPr>
          <a:xfrm>
            <a:off x="2804138" y="2642540"/>
            <a:ext cx="7107189" cy="1033794"/>
            <a:chOff x="4113734" y="1462930"/>
            <a:chExt cx="7109040" cy="1122088"/>
          </a:xfrm>
        </p:grpSpPr>
        <p:sp>
          <p:nvSpPr>
            <p:cNvPr id="16" name="Rectangle 15">
              <a:extLst>
                <a:ext uri="{FF2B5EF4-FFF2-40B4-BE49-F238E27FC236}">
                  <a16:creationId xmlns:a16="http://schemas.microsoft.com/office/drawing/2014/main" id="{95F9A94D-1FED-440D-87BA-DB4C255B1CB2}"/>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7" name="TextBox 16">
              <a:extLst>
                <a:ext uri="{FF2B5EF4-FFF2-40B4-BE49-F238E27FC236}">
                  <a16:creationId xmlns:a16="http://schemas.microsoft.com/office/drawing/2014/main" id="{BF711144-9B61-4932-AED6-1FB3721A20F8}"/>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Methods </a:t>
              </a:r>
            </a:p>
          </p:txBody>
        </p:sp>
        <p:sp>
          <p:nvSpPr>
            <p:cNvPr id="18" name="Oval 17">
              <a:extLst>
                <a:ext uri="{FF2B5EF4-FFF2-40B4-BE49-F238E27FC236}">
                  <a16:creationId xmlns:a16="http://schemas.microsoft.com/office/drawing/2014/main" id="{6385FA79-8014-4FDC-B4F7-EE18A995DE2A}"/>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20" name="Group 19">
            <a:extLst>
              <a:ext uri="{FF2B5EF4-FFF2-40B4-BE49-F238E27FC236}">
                <a16:creationId xmlns:a16="http://schemas.microsoft.com/office/drawing/2014/main" id="{AF2822B6-40E7-4B50-ADE5-C50403C2DCAA}"/>
              </a:ext>
            </a:extLst>
          </p:cNvPr>
          <p:cNvGrpSpPr/>
          <p:nvPr/>
        </p:nvGrpSpPr>
        <p:grpSpPr>
          <a:xfrm>
            <a:off x="3925934" y="4048050"/>
            <a:ext cx="7107189" cy="1033794"/>
            <a:chOff x="4113734" y="1462930"/>
            <a:chExt cx="7109040" cy="1122088"/>
          </a:xfrm>
        </p:grpSpPr>
        <p:sp>
          <p:nvSpPr>
            <p:cNvPr id="21" name="Rectangle 20">
              <a:extLst>
                <a:ext uri="{FF2B5EF4-FFF2-40B4-BE49-F238E27FC236}">
                  <a16:creationId xmlns:a16="http://schemas.microsoft.com/office/drawing/2014/main" id="{A195264F-5658-4927-B998-7EC198BE5B1D}"/>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TextBox 21">
              <a:extLst>
                <a:ext uri="{FF2B5EF4-FFF2-40B4-BE49-F238E27FC236}">
                  <a16:creationId xmlns:a16="http://schemas.microsoft.com/office/drawing/2014/main" id="{C955465A-979E-4249-A2BE-39B65B94FF13}"/>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Results  </a:t>
              </a:r>
            </a:p>
          </p:txBody>
        </p:sp>
        <p:sp>
          <p:nvSpPr>
            <p:cNvPr id="23" name="Oval 22">
              <a:extLst>
                <a:ext uri="{FF2B5EF4-FFF2-40B4-BE49-F238E27FC236}">
                  <a16:creationId xmlns:a16="http://schemas.microsoft.com/office/drawing/2014/main" id="{DDDD3383-D25C-49CB-B99B-2AED5336FB40}"/>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25" name="Group 24">
            <a:extLst>
              <a:ext uri="{FF2B5EF4-FFF2-40B4-BE49-F238E27FC236}">
                <a16:creationId xmlns:a16="http://schemas.microsoft.com/office/drawing/2014/main" id="{915AE940-2224-44C4-9E99-CF3922F1BF95}"/>
              </a:ext>
            </a:extLst>
          </p:cNvPr>
          <p:cNvGrpSpPr/>
          <p:nvPr/>
        </p:nvGrpSpPr>
        <p:grpSpPr>
          <a:xfrm>
            <a:off x="5047730" y="5469774"/>
            <a:ext cx="7107189" cy="1033794"/>
            <a:chOff x="4113734" y="1462930"/>
            <a:chExt cx="7109040" cy="1122088"/>
          </a:xfrm>
        </p:grpSpPr>
        <p:sp>
          <p:nvSpPr>
            <p:cNvPr id="26" name="Rectangle 25">
              <a:extLst>
                <a:ext uri="{FF2B5EF4-FFF2-40B4-BE49-F238E27FC236}">
                  <a16:creationId xmlns:a16="http://schemas.microsoft.com/office/drawing/2014/main" id="{1D8B9600-3E74-4799-99ED-A6945E677415}"/>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7" name="TextBox 26">
              <a:extLst>
                <a:ext uri="{FF2B5EF4-FFF2-40B4-BE49-F238E27FC236}">
                  <a16:creationId xmlns:a16="http://schemas.microsoft.com/office/drawing/2014/main" id="{4C23F9C4-F472-46A7-8DF3-A8AF09211275}"/>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Discussion &amp; Critique   </a:t>
              </a:r>
            </a:p>
          </p:txBody>
        </p:sp>
        <p:sp>
          <p:nvSpPr>
            <p:cNvPr id="28" name="Oval 27">
              <a:extLst>
                <a:ext uri="{FF2B5EF4-FFF2-40B4-BE49-F238E27FC236}">
                  <a16:creationId xmlns:a16="http://schemas.microsoft.com/office/drawing/2014/main" id="{00DAEC71-F462-421F-9176-62415833C96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spTree>
    <p:extLst>
      <p:ext uri="{BB962C8B-B14F-4D97-AF65-F5344CB8AC3E}">
        <p14:creationId xmlns:p14="http://schemas.microsoft.com/office/powerpoint/2010/main" val="267690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p:txBody>
          <a:bodyPr/>
          <a:lstStyle/>
          <a:p>
            <a:r>
              <a:rPr lang="en-US" b="1" dirty="0"/>
              <a:t>Limitations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838200" y="1572406"/>
            <a:ext cx="8122920" cy="4351338"/>
          </a:xfrm>
        </p:spPr>
        <p:txBody>
          <a:bodyPr>
            <a:noAutofit/>
          </a:bodyPr>
          <a:lstStyle/>
          <a:p>
            <a:r>
              <a:rPr lang="en-US" sz="2400" dirty="0"/>
              <a:t>Authors did not clearly delineate what obesity related outcomes (problem in measurement- overlap in measurement) </a:t>
            </a:r>
          </a:p>
          <a:p>
            <a:pPr marL="0" indent="0">
              <a:buNone/>
            </a:pPr>
            <a:endParaRPr lang="en-US" sz="2400" dirty="0"/>
          </a:p>
          <a:p>
            <a:r>
              <a:rPr lang="en-US" sz="2400" dirty="0"/>
              <a:t>Given the cross-sectional nature of the data, the we cannot truly determine the long-time effect of acrylamide </a:t>
            </a:r>
          </a:p>
          <a:p>
            <a:pPr marL="0" indent="0">
              <a:buNone/>
            </a:pPr>
            <a:endParaRPr lang="en-US" sz="2400" dirty="0"/>
          </a:p>
          <a:p>
            <a:r>
              <a:rPr lang="en-US" sz="2400" dirty="0"/>
              <a:t>Some residual confounders were not accounted for </a:t>
            </a:r>
          </a:p>
          <a:p>
            <a:pPr marL="0" indent="0">
              <a:buNone/>
            </a:pPr>
            <a:r>
              <a:rPr lang="en-US" sz="2400" dirty="0"/>
              <a:t>    (</a:t>
            </a:r>
            <a:r>
              <a:rPr lang="en-US" sz="2400" dirty="0" err="1"/>
              <a:t>e.g</a:t>
            </a:r>
            <a:r>
              <a:rPr lang="en-US" sz="2400" dirty="0"/>
              <a:t> occupation) </a:t>
            </a:r>
          </a:p>
          <a:p>
            <a:pPr marL="0" indent="0">
              <a:buNone/>
            </a:pPr>
            <a:endParaRPr lang="en-US" sz="2400" dirty="0"/>
          </a:p>
          <a:p>
            <a:r>
              <a:rPr lang="en-US" sz="2400" dirty="0" err="1"/>
              <a:t>HbGA</a:t>
            </a:r>
            <a:r>
              <a:rPr lang="en-US" sz="2400" dirty="0"/>
              <a:t> &amp; </a:t>
            </a:r>
            <a:r>
              <a:rPr lang="en-US" sz="2400" dirty="0" err="1"/>
              <a:t>HbAA</a:t>
            </a:r>
            <a:r>
              <a:rPr lang="en-US" sz="2400" dirty="0"/>
              <a:t> (multicollinearity)</a:t>
            </a:r>
          </a:p>
        </p:txBody>
      </p:sp>
      <p:pic>
        <p:nvPicPr>
          <p:cNvPr id="4" name="Picture 3">
            <a:extLst>
              <a:ext uri="{FF2B5EF4-FFF2-40B4-BE49-F238E27FC236}">
                <a16:creationId xmlns:a16="http://schemas.microsoft.com/office/drawing/2014/main" id="{97689627-35AC-4BDD-A3DF-E324177D8A88}"/>
              </a:ext>
            </a:extLst>
          </p:cNvPr>
          <p:cNvPicPr>
            <a:picLocks noChangeAspect="1"/>
          </p:cNvPicPr>
          <p:nvPr/>
        </p:nvPicPr>
        <p:blipFill>
          <a:blip r:embed="rId3"/>
          <a:stretch>
            <a:fillRect/>
          </a:stretch>
        </p:blipFill>
        <p:spPr>
          <a:xfrm>
            <a:off x="9393188" y="3301511"/>
            <a:ext cx="2352675" cy="1943100"/>
          </a:xfrm>
          <a:prstGeom prst="rect">
            <a:avLst/>
          </a:prstGeom>
        </p:spPr>
      </p:pic>
    </p:spTree>
    <p:extLst>
      <p:ext uri="{BB962C8B-B14F-4D97-AF65-F5344CB8AC3E}">
        <p14:creationId xmlns:p14="http://schemas.microsoft.com/office/powerpoint/2010/main" val="100038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797170" y="204640"/>
            <a:ext cx="5665763" cy="1325563"/>
          </a:xfrm>
        </p:spPr>
        <p:txBody>
          <a:bodyPr/>
          <a:lstStyle/>
          <a:p>
            <a:pPr algn="ctr"/>
            <a:r>
              <a:rPr lang="en-US" b="1" dirty="0"/>
              <a:t>Conclusion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641253" y="1769354"/>
            <a:ext cx="11020864" cy="4351338"/>
          </a:xfrm>
        </p:spPr>
        <p:txBody>
          <a:bodyPr/>
          <a:lstStyle/>
          <a:p>
            <a:r>
              <a:rPr lang="en-US" dirty="0"/>
              <a:t>The study found an association between internal exposure to AA with obesity, abdominal obesity and overweight among study participants </a:t>
            </a:r>
          </a:p>
          <a:p>
            <a:pPr marL="0" indent="0">
              <a:buNone/>
            </a:pPr>
            <a:endParaRPr lang="en-US" dirty="0"/>
          </a:p>
          <a:p>
            <a:r>
              <a:rPr lang="en-US" dirty="0"/>
              <a:t>The authors recommend that future prospective studies should examine the association between AA exposures and obesity to further confirm the study findings </a:t>
            </a:r>
          </a:p>
          <a:p>
            <a:endParaRPr lang="en-US" dirty="0"/>
          </a:p>
        </p:txBody>
      </p:sp>
    </p:spTree>
    <p:extLst>
      <p:ext uri="{BB962C8B-B14F-4D97-AF65-F5344CB8AC3E}">
        <p14:creationId xmlns:p14="http://schemas.microsoft.com/office/powerpoint/2010/main" val="271551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98745" y="1814427"/>
            <a:ext cx="4814655" cy="3203934"/>
          </a:xfrm>
          <a:prstGeom prst="rect">
            <a:avLst/>
          </a:prstGeom>
        </p:spPr>
      </p:pic>
      <p:pic>
        <p:nvPicPr>
          <p:cNvPr id="8" name="Picture 7"/>
          <p:cNvPicPr>
            <a:picLocks noChangeAspect="1"/>
          </p:cNvPicPr>
          <p:nvPr/>
        </p:nvPicPr>
        <p:blipFill>
          <a:blip r:embed="rId4"/>
          <a:stretch>
            <a:fillRect/>
          </a:stretch>
        </p:blipFill>
        <p:spPr>
          <a:xfrm>
            <a:off x="6584187" y="1207100"/>
            <a:ext cx="4809067" cy="4418587"/>
          </a:xfrm>
          <a:prstGeom prst="rect">
            <a:avLst/>
          </a:prstGeom>
        </p:spPr>
      </p:pic>
      <p:sp>
        <p:nvSpPr>
          <p:cNvPr id="5" name="Slide Number Placeholder 4">
            <a:extLst>
              <a:ext uri="{FF2B5EF4-FFF2-40B4-BE49-F238E27FC236}">
                <a16:creationId xmlns:a16="http://schemas.microsoft.com/office/drawing/2014/main" id="{F51D5FD0-1134-4427-AF5D-3DD2D7533AB7}"/>
              </a:ext>
            </a:extLst>
          </p:cNvPr>
          <p:cNvSpPr>
            <a:spLocks noGrp="1"/>
          </p:cNvSpPr>
          <p:nvPr>
            <p:ph type="sldNum" sz="quarter" idx="12"/>
          </p:nvPr>
        </p:nvSpPr>
        <p:spPr>
          <a:xfrm>
            <a:off x="10251947" y="6423282"/>
            <a:ext cx="1463040" cy="274320"/>
          </a:xfrm>
        </p:spPr>
        <p:txBody>
          <a:bodyPr>
            <a:normAutofit/>
          </a:bodyPr>
          <a:lstStyle/>
          <a:p>
            <a:pPr>
              <a:spcAft>
                <a:spcPts val="600"/>
              </a:spcAft>
            </a:pPr>
            <a:fld id="{5939B1FA-81F2-4940-9AF3-5EAFB5D6669B}" type="slidenum">
              <a:rPr lang="en-US" smtClean="0"/>
              <a:pPr>
                <a:spcAft>
                  <a:spcPts val="600"/>
                </a:spcAft>
              </a:pPr>
              <a:t>22</a:t>
            </a:fld>
            <a:endParaRPr lang="en-US"/>
          </a:p>
        </p:txBody>
      </p:sp>
    </p:spTree>
    <p:extLst>
      <p:ext uri="{BB962C8B-B14F-4D97-AF65-F5344CB8AC3E}">
        <p14:creationId xmlns:p14="http://schemas.microsoft.com/office/powerpoint/2010/main" val="389423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1</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16322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INTRODUCTION </a:t>
            </a:r>
          </a:p>
        </p:txBody>
      </p:sp>
    </p:spTree>
    <p:extLst>
      <p:ext uri="{BB962C8B-B14F-4D97-AF65-F5344CB8AC3E}">
        <p14:creationId xmlns:p14="http://schemas.microsoft.com/office/powerpoint/2010/main" val="256821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idx="1"/>
          </p:nvPr>
        </p:nvSpPr>
        <p:spPr>
          <a:xfrm>
            <a:off x="627184" y="1825625"/>
            <a:ext cx="5310352" cy="4351338"/>
          </a:xfrm>
        </p:spPr>
        <p:txBody>
          <a:bodyPr/>
          <a:lstStyle/>
          <a:p>
            <a:r>
              <a:rPr lang="en-US" dirty="0"/>
              <a:t>Obesity (global pandemic), associated with increased risk of morbidity and mortality</a:t>
            </a:r>
          </a:p>
          <a:p>
            <a:r>
              <a:rPr lang="en-US" dirty="0"/>
              <a:t>Common causes (excess caloric consumption and sedentary lifestyle), cannot explain obesity epidemic</a:t>
            </a:r>
          </a:p>
          <a:p>
            <a:r>
              <a:rPr lang="en-US" dirty="0"/>
              <a:t>There is need to explore other “unconventional risk factors” </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272" y="1825625"/>
            <a:ext cx="5095412" cy="3810547"/>
          </a:xfrm>
          <a:prstGeom prst="rect">
            <a:avLst/>
          </a:prstGeom>
        </p:spPr>
      </p:pic>
    </p:spTree>
    <p:extLst>
      <p:ext uri="{BB962C8B-B14F-4D97-AF65-F5344CB8AC3E}">
        <p14:creationId xmlns:p14="http://schemas.microsoft.com/office/powerpoint/2010/main" val="427477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17" y="12612"/>
            <a:ext cx="10515600" cy="1325563"/>
          </a:xfrm>
        </p:spPr>
        <p:txBody>
          <a:bodyPr/>
          <a:lstStyle/>
          <a:p>
            <a:r>
              <a:rPr lang="en-US" b="1" dirty="0"/>
              <a:t>Introduction </a:t>
            </a:r>
          </a:p>
        </p:txBody>
      </p:sp>
      <p:sp>
        <p:nvSpPr>
          <p:cNvPr id="3" name="Content Placeholder 2"/>
          <p:cNvSpPr>
            <a:spLocks noGrp="1"/>
          </p:cNvSpPr>
          <p:nvPr>
            <p:ph idx="1"/>
          </p:nvPr>
        </p:nvSpPr>
        <p:spPr>
          <a:xfrm>
            <a:off x="613117" y="1338175"/>
            <a:ext cx="11400692" cy="5155325"/>
          </a:xfrm>
        </p:spPr>
        <p:txBody>
          <a:bodyPr>
            <a:normAutofit/>
          </a:bodyPr>
          <a:lstStyle/>
          <a:p>
            <a:r>
              <a:rPr lang="en-US" dirty="0"/>
              <a:t>Sources of Acrylamide (AA):</a:t>
            </a:r>
          </a:p>
          <a:p>
            <a:pPr lvl="1"/>
            <a:r>
              <a:rPr lang="en-US" dirty="0"/>
              <a:t>Food consumption</a:t>
            </a:r>
          </a:p>
          <a:p>
            <a:pPr lvl="1"/>
            <a:r>
              <a:rPr lang="en-US" dirty="0"/>
              <a:t>Skin contact</a:t>
            </a:r>
          </a:p>
          <a:p>
            <a:pPr lvl="1"/>
            <a:r>
              <a:rPr lang="en-US" dirty="0"/>
              <a:t>Occupational inhalation</a:t>
            </a:r>
          </a:p>
          <a:p>
            <a:pPr lvl="1"/>
            <a:r>
              <a:rPr lang="en-US" dirty="0"/>
              <a:t>Tobacco smoking</a:t>
            </a:r>
          </a:p>
          <a:p>
            <a:r>
              <a:rPr lang="en-US" dirty="0"/>
              <a:t>Previous epidemiological research (general population):</a:t>
            </a:r>
          </a:p>
          <a:p>
            <a:endParaRPr lang="en-US" dirty="0"/>
          </a:p>
          <a:p>
            <a:endParaRPr lang="en-US" dirty="0"/>
          </a:p>
          <a:p>
            <a:pPr marL="0" indent="0">
              <a:buNone/>
            </a:pPr>
            <a:endParaRPr lang="en-US" dirty="0"/>
          </a:p>
          <a:p>
            <a:r>
              <a:rPr lang="en-US" dirty="0"/>
              <a:t>Hypothesis: </a:t>
            </a:r>
            <a:r>
              <a:rPr lang="en-US" b="1" dirty="0"/>
              <a:t>Long-term exposure to AA is associated with obesity-related outcomes (including abdominal obesity and overweight)</a:t>
            </a:r>
          </a:p>
          <a:p>
            <a:pPr lvl="1"/>
            <a:endParaRPr lang="en-US" dirty="0"/>
          </a:p>
          <a:p>
            <a:endParaRPr lang="en-US" dirty="0"/>
          </a:p>
        </p:txBody>
      </p:sp>
      <p:sp>
        <p:nvSpPr>
          <p:cNvPr id="5" name="Rectangle 4"/>
          <p:cNvSpPr/>
          <p:nvPr/>
        </p:nvSpPr>
        <p:spPr>
          <a:xfrm>
            <a:off x="1290145" y="4310658"/>
            <a:ext cx="2238704" cy="781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Acrylamide exposure</a:t>
            </a:r>
          </a:p>
        </p:txBody>
      </p:sp>
      <p:sp>
        <p:nvSpPr>
          <p:cNvPr id="7" name="Rectangle 6"/>
          <p:cNvSpPr/>
          <p:nvPr/>
        </p:nvSpPr>
        <p:spPr>
          <a:xfrm>
            <a:off x="4229101" y="4898537"/>
            <a:ext cx="2479126" cy="445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Insulin resistance</a:t>
            </a:r>
          </a:p>
        </p:txBody>
      </p:sp>
      <p:sp>
        <p:nvSpPr>
          <p:cNvPr id="8" name="Rectangle 7"/>
          <p:cNvSpPr/>
          <p:nvPr/>
        </p:nvSpPr>
        <p:spPr>
          <a:xfrm>
            <a:off x="4229101" y="4064963"/>
            <a:ext cx="2479126" cy="445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Endocrine disturbances</a:t>
            </a:r>
          </a:p>
        </p:txBody>
      </p:sp>
      <p:sp>
        <p:nvSpPr>
          <p:cNvPr id="9" name="Rectangle 8"/>
          <p:cNvSpPr/>
          <p:nvPr/>
        </p:nvSpPr>
        <p:spPr>
          <a:xfrm>
            <a:off x="7408479" y="4310659"/>
            <a:ext cx="2238704" cy="78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Obesity</a:t>
            </a:r>
          </a:p>
        </p:txBody>
      </p:sp>
      <p:cxnSp>
        <p:nvCxnSpPr>
          <p:cNvPr id="12" name="Straight Arrow Connector 11"/>
          <p:cNvCxnSpPr/>
          <p:nvPr/>
        </p:nvCxnSpPr>
        <p:spPr>
          <a:xfrm flipV="1">
            <a:off x="3528849" y="4287950"/>
            <a:ext cx="700252" cy="527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28849" y="4701460"/>
            <a:ext cx="700252" cy="42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08227" y="4287950"/>
            <a:ext cx="700252" cy="4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08227" y="4742970"/>
            <a:ext cx="700252" cy="37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2</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84315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METHODS </a:t>
            </a:r>
          </a:p>
        </p:txBody>
      </p:sp>
    </p:spTree>
    <p:extLst>
      <p:ext uri="{BB962C8B-B14F-4D97-AF65-F5344CB8AC3E}">
        <p14:creationId xmlns:p14="http://schemas.microsoft.com/office/powerpoint/2010/main" val="356364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779"/>
            <a:ext cx="10515600" cy="1325563"/>
          </a:xfrm>
        </p:spPr>
        <p:txBody>
          <a:bodyPr/>
          <a:lstStyle/>
          <a:p>
            <a:r>
              <a:rPr lang="en-US" b="1" dirty="0"/>
              <a:t>Study Design</a:t>
            </a:r>
          </a:p>
        </p:txBody>
      </p:sp>
      <p:sp>
        <p:nvSpPr>
          <p:cNvPr id="3" name="Content Placeholder 2"/>
          <p:cNvSpPr>
            <a:spLocks noGrp="1"/>
          </p:cNvSpPr>
          <p:nvPr>
            <p:ph idx="1"/>
          </p:nvPr>
        </p:nvSpPr>
        <p:spPr>
          <a:xfrm>
            <a:off x="586530" y="1212433"/>
            <a:ext cx="11605470" cy="5116295"/>
          </a:xfrm>
        </p:spPr>
        <p:txBody>
          <a:bodyPr>
            <a:normAutofit/>
          </a:bodyPr>
          <a:lstStyle/>
          <a:p>
            <a:r>
              <a:rPr lang="en-US" dirty="0"/>
              <a:t>The National Health and Nutrition Survey (NHANES) (2003-2006)</a:t>
            </a:r>
          </a:p>
          <a:p>
            <a:pPr lvl="1"/>
            <a:r>
              <a:rPr lang="en-US" dirty="0"/>
              <a:t>Administered by National Center for Health Statistics (NCHS)</a:t>
            </a:r>
          </a:p>
          <a:p>
            <a:pPr lvl="1"/>
            <a:r>
              <a:rPr lang="en-US" dirty="0"/>
              <a:t>“Continuously monitor the nutrition and health status of general US population.”</a:t>
            </a:r>
          </a:p>
          <a:p>
            <a:pPr lvl="1"/>
            <a:r>
              <a:rPr lang="en-US" dirty="0"/>
              <a:t>Cross sectional, every 2 years. </a:t>
            </a:r>
          </a:p>
          <a:p>
            <a:pPr lvl="1"/>
            <a:r>
              <a:rPr lang="en-US" dirty="0"/>
              <a:t>Multistage cluster and stratified probability, nationally representative.</a:t>
            </a:r>
          </a:p>
          <a:p>
            <a:pPr lvl="1"/>
            <a:endParaRPr lang="en-US" dirty="0"/>
          </a:p>
          <a:p>
            <a:pPr marL="457200" lvl="1" indent="0">
              <a:buNone/>
            </a:pPr>
            <a:endParaRPr lang="en-US" dirty="0"/>
          </a:p>
          <a:p>
            <a:r>
              <a:rPr lang="en-US" dirty="0"/>
              <a:t>Study Inclusion Criteria</a:t>
            </a:r>
          </a:p>
          <a:p>
            <a:pPr lvl="1"/>
            <a:r>
              <a:rPr lang="en-US" dirty="0"/>
              <a:t>Individuals aged 20-85 years who participated in NHANES.</a:t>
            </a:r>
          </a:p>
          <a:p>
            <a:pPr lvl="1"/>
            <a:r>
              <a:rPr lang="en-US" dirty="0"/>
              <a:t>Individuals with no missing data related to body mass index (BMI), waist circumference, or hemoglobin adduct levels of AA (</a:t>
            </a:r>
            <a:r>
              <a:rPr lang="en-US" dirty="0" err="1"/>
              <a:t>HbAA</a:t>
            </a:r>
            <a:r>
              <a:rPr lang="en-US" dirty="0"/>
              <a:t> &amp; </a:t>
            </a:r>
            <a:r>
              <a:rPr lang="en-US" dirty="0" err="1"/>
              <a:t>HbGA</a:t>
            </a:r>
            <a:r>
              <a:rPr lang="en-US" dirty="0"/>
              <a:t>)</a:t>
            </a:r>
            <a:endParaRPr lang="en-US" u="sng" dirty="0"/>
          </a:p>
        </p:txBody>
      </p:sp>
      <p:pic>
        <p:nvPicPr>
          <p:cNvPr id="4" name="Picture 3"/>
          <p:cNvPicPr>
            <a:picLocks noChangeAspect="1"/>
          </p:cNvPicPr>
          <p:nvPr/>
        </p:nvPicPr>
        <p:blipFill>
          <a:blip r:embed="rId3"/>
          <a:stretch>
            <a:fillRect/>
          </a:stretch>
        </p:blipFill>
        <p:spPr>
          <a:xfrm>
            <a:off x="965936" y="3321341"/>
            <a:ext cx="8982075" cy="781050"/>
          </a:xfrm>
          <a:prstGeom prst="rect">
            <a:avLst/>
          </a:prstGeom>
        </p:spPr>
      </p:pic>
      <p:sp>
        <p:nvSpPr>
          <p:cNvPr id="7" name="Arrow: Curved Right 6"/>
          <p:cNvSpPr/>
          <p:nvPr/>
        </p:nvSpPr>
        <p:spPr>
          <a:xfrm>
            <a:off x="41595" y="4808051"/>
            <a:ext cx="1089870" cy="1758869"/>
          </a:xfrm>
          <a:prstGeom prst="curvedRightArrow">
            <a:avLst>
              <a:gd name="adj1" fmla="val 1288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4471181" y="5900508"/>
            <a:ext cx="3249637"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N=8,364 </a:t>
            </a:r>
          </a:p>
        </p:txBody>
      </p:sp>
    </p:spTree>
    <p:extLst>
      <p:ext uri="{BB962C8B-B14F-4D97-AF65-F5344CB8AC3E}">
        <p14:creationId xmlns:p14="http://schemas.microsoft.com/office/powerpoint/2010/main" val="117634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40" y="62962"/>
            <a:ext cx="10515600" cy="1325563"/>
          </a:xfrm>
        </p:spPr>
        <p:txBody>
          <a:bodyPr/>
          <a:lstStyle/>
          <a:p>
            <a:r>
              <a:rPr lang="en-US" b="1" dirty="0"/>
              <a:t>Dependent Variables</a:t>
            </a:r>
          </a:p>
        </p:txBody>
      </p:sp>
      <p:sp>
        <p:nvSpPr>
          <p:cNvPr id="3" name="Content Placeholder 2"/>
          <p:cNvSpPr>
            <a:spLocks noGrp="1"/>
          </p:cNvSpPr>
          <p:nvPr>
            <p:ph idx="1"/>
          </p:nvPr>
        </p:nvSpPr>
        <p:spPr>
          <a:xfrm>
            <a:off x="225083" y="1118039"/>
            <a:ext cx="8343572" cy="5739961"/>
          </a:xfrm>
        </p:spPr>
        <p:txBody>
          <a:bodyPr>
            <a:normAutofit/>
          </a:bodyPr>
          <a:lstStyle/>
          <a:p>
            <a:pPr marL="0" indent="0" algn="ctr">
              <a:buNone/>
            </a:pPr>
            <a:r>
              <a:rPr lang="en-US" b="1" u="sng" dirty="0"/>
              <a:t>General and Abdominal Obesity </a:t>
            </a:r>
          </a:p>
          <a:p>
            <a:r>
              <a:rPr lang="en-US" sz="2400" dirty="0"/>
              <a:t>General obesity </a:t>
            </a:r>
          </a:p>
          <a:p>
            <a:pPr lvl="1"/>
            <a:r>
              <a:rPr lang="en-US" dirty="0"/>
              <a:t>body mass index (BMI) (fig 1)</a:t>
            </a:r>
          </a:p>
          <a:p>
            <a:pPr lvl="1"/>
            <a:r>
              <a:rPr lang="en-US" dirty="0"/>
              <a:t>3 categorical outcomes</a:t>
            </a:r>
          </a:p>
          <a:p>
            <a:pPr lvl="1"/>
            <a:r>
              <a:rPr lang="en-US" dirty="0"/>
              <a:t>25.0</a:t>
            </a:r>
            <a:r>
              <a:rPr lang="en-US" u="sng" dirty="0"/>
              <a:t>&lt;</a:t>
            </a:r>
            <a:r>
              <a:rPr lang="en-US" dirty="0"/>
              <a:t> BMI &lt;30  = </a:t>
            </a:r>
            <a:r>
              <a:rPr lang="en-US" b="1" dirty="0"/>
              <a:t>overweight</a:t>
            </a:r>
          </a:p>
          <a:p>
            <a:pPr lvl="1"/>
            <a:r>
              <a:rPr lang="en-US" dirty="0"/>
              <a:t>BMI </a:t>
            </a:r>
            <a:r>
              <a:rPr lang="en-US" u="sng" dirty="0"/>
              <a:t>&gt;</a:t>
            </a:r>
            <a:r>
              <a:rPr lang="en-US" dirty="0"/>
              <a:t> 30 = </a:t>
            </a:r>
            <a:r>
              <a:rPr lang="en-US" b="1" dirty="0"/>
              <a:t>obese</a:t>
            </a:r>
            <a:r>
              <a:rPr lang="en-US" dirty="0"/>
              <a:t> </a:t>
            </a:r>
          </a:p>
          <a:p>
            <a:pPr marL="0" indent="0">
              <a:buNone/>
            </a:pPr>
            <a:endParaRPr lang="en-US" sz="1000" u="sng" dirty="0"/>
          </a:p>
          <a:p>
            <a:r>
              <a:rPr lang="en-US" sz="2400" dirty="0"/>
              <a:t>Abdominal obesity </a:t>
            </a:r>
          </a:p>
          <a:p>
            <a:pPr lvl="1"/>
            <a:r>
              <a:rPr lang="en-US" dirty="0"/>
              <a:t>Waist circumference (WC)</a:t>
            </a:r>
          </a:p>
          <a:p>
            <a:pPr lvl="1"/>
            <a:r>
              <a:rPr lang="en-US" dirty="0"/>
              <a:t>Measured to the nearest 0.1 cm at the high point of the right iliac crest (fig 2) (at minimal respiration) </a:t>
            </a:r>
          </a:p>
          <a:p>
            <a:pPr lvl="1"/>
            <a:r>
              <a:rPr lang="en-US" dirty="0"/>
              <a:t>Two categorical outcomes</a:t>
            </a:r>
          </a:p>
          <a:p>
            <a:pPr lvl="1"/>
            <a:r>
              <a:rPr lang="en-US" dirty="0"/>
              <a:t>WC &gt;102 cm in men or WC &gt; 88 cm in women = </a:t>
            </a:r>
            <a:r>
              <a:rPr lang="en-US" b="1" dirty="0"/>
              <a:t>abdominal obesity</a:t>
            </a:r>
          </a:p>
          <a:p>
            <a:pPr lvl="1"/>
            <a:endParaRPr lang="en-US" dirty="0"/>
          </a:p>
        </p:txBody>
      </p:sp>
      <p:pic>
        <p:nvPicPr>
          <p:cNvPr id="4" name="Picture 3"/>
          <p:cNvPicPr>
            <a:picLocks noChangeAspect="1"/>
          </p:cNvPicPr>
          <p:nvPr/>
        </p:nvPicPr>
        <p:blipFill>
          <a:blip r:embed="rId3"/>
          <a:stretch>
            <a:fillRect/>
          </a:stretch>
        </p:blipFill>
        <p:spPr>
          <a:xfrm>
            <a:off x="8370072" y="1736916"/>
            <a:ext cx="2847975" cy="904875"/>
          </a:xfrm>
          <a:prstGeom prst="rect">
            <a:avLst/>
          </a:prstGeom>
        </p:spPr>
      </p:pic>
      <p:pic>
        <p:nvPicPr>
          <p:cNvPr id="1026" name="Picture 2" descr="Image result for iliac c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3962" y="4216210"/>
            <a:ext cx="2381250" cy="1781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568655" y="2863956"/>
            <a:ext cx="2374085" cy="461665"/>
          </a:xfrm>
          <a:prstGeom prst="rect">
            <a:avLst/>
          </a:prstGeom>
          <a:noFill/>
        </p:spPr>
        <p:txBody>
          <a:bodyPr wrap="square" rtlCol="0">
            <a:spAutoFit/>
          </a:bodyPr>
          <a:lstStyle/>
          <a:p>
            <a:r>
              <a:rPr lang="en-US" sz="1200" dirty="0"/>
              <a:t>Figure 1. Formula to calculate body mass index (in metric)</a:t>
            </a:r>
          </a:p>
        </p:txBody>
      </p:sp>
      <p:sp>
        <p:nvSpPr>
          <p:cNvPr id="8" name="TextBox 7"/>
          <p:cNvSpPr txBox="1"/>
          <p:nvPr/>
        </p:nvSpPr>
        <p:spPr>
          <a:xfrm>
            <a:off x="8843962" y="6067895"/>
            <a:ext cx="2374085" cy="646331"/>
          </a:xfrm>
          <a:prstGeom prst="rect">
            <a:avLst/>
          </a:prstGeom>
          <a:noFill/>
        </p:spPr>
        <p:txBody>
          <a:bodyPr wrap="square" rtlCol="0">
            <a:spAutoFit/>
          </a:bodyPr>
          <a:lstStyle/>
          <a:p>
            <a:r>
              <a:rPr lang="en-US" sz="1200" dirty="0"/>
              <a:t>Figure 2. Skeletal position of the iliac crest, used to measure waist circumference.</a:t>
            </a:r>
          </a:p>
        </p:txBody>
      </p:sp>
    </p:spTree>
    <p:extLst>
      <p:ext uri="{BB962C8B-B14F-4D97-AF65-F5344CB8AC3E}">
        <p14:creationId xmlns:p14="http://schemas.microsoft.com/office/powerpoint/2010/main" val="39784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Independent Variables</a:t>
            </a:r>
          </a:p>
        </p:txBody>
      </p:sp>
      <p:sp>
        <p:nvSpPr>
          <p:cNvPr id="3" name="Content Placeholder 2"/>
          <p:cNvSpPr>
            <a:spLocks noGrp="1"/>
          </p:cNvSpPr>
          <p:nvPr>
            <p:ph idx="1"/>
          </p:nvPr>
        </p:nvSpPr>
        <p:spPr>
          <a:xfrm>
            <a:off x="0" y="1133756"/>
            <a:ext cx="8384345" cy="5724244"/>
          </a:xfrm>
        </p:spPr>
        <p:txBody>
          <a:bodyPr>
            <a:normAutofit/>
          </a:bodyPr>
          <a:lstStyle/>
          <a:p>
            <a:pPr marL="0" indent="0" algn="ctr">
              <a:buNone/>
            </a:pPr>
            <a:r>
              <a:rPr lang="en-US" b="1" u="sng" dirty="0"/>
              <a:t>Hemoglobin Adduct Levels &amp; Sample Demographics</a:t>
            </a:r>
          </a:p>
          <a:p>
            <a:r>
              <a:rPr lang="en-US" sz="2400" dirty="0"/>
              <a:t>Hemoglobin Adduct Levels</a:t>
            </a:r>
          </a:p>
          <a:p>
            <a:pPr lvl="1"/>
            <a:r>
              <a:rPr lang="en-US" dirty="0" err="1"/>
              <a:t>HbAA</a:t>
            </a:r>
            <a:r>
              <a:rPr lang="en-US" dirty="0"/>
              <a:t> and </a:t>
            </a:r>
            <a:r>
              <a:rPr lang="en-US" dirty="0" err="1"/>
              <a:t>HbGA</a:t>
            </a:r>
            <a:r>
              <a:rPr lang="en-US" dirty="0"/>
              <a:t> (fig. 3)</a:t>
            </a:r>
          </a:p>
          <a:p>
            <a:pPr lvl="1"/>
            <a:r>
              <a:rPr lang="en-US" dirty="0"/>
              <a:t>Spot blood samples</a:t>
            </a:r>
          </a:p>
          <a:p>
            <a:pPr lvl="1"/>
            <a:r>
              <a:rPr lang="en-US" dirty="0"/>
              <a:t>Adducts extracted and examined using high-performance liquid chromatography tandem mass spectrometry. </a:t>
            </a:r>
          </a:p>
          <a:p>
            <a:pPr lvl="1"/>
            <a:r>
              <a:rPr lang="en-US" dirty="0"/>
              <a:t>Limits of detection within 3 and 4 </a:t>
            </a:r>
            <a:r>
              <a:rPr lang="en-US" dirty="0" err="1"/>
              <a:t>pmol</a:t>
            </a:r>
            <a:r>
              <a:rPr lang="en-US" dirty="0"/>
              <a:t>/g </a:t>
            </a:r>
          </a:p>
          <a:p>
            <a:pPr lvl="1"/>
            <a:r>
              <a:rPr lang="en-US" dirty="0"/>
              <a:t>Each sample measured in duplicate to minimize error </a:t>
            </a:r>
          </a:p>
          <a:p>
            <a:pPr marL="457200" lvl="1" indent="0">
              <a:buNone/>
            </a:pPr>
            <a:endParaRPr lang="en-US" sz="1000" dirty="0"/>
          </a:p>
          <a:p>
            <a:r>
              <a:rPr lang="en-US" sz="2400" dirty="0"/>
              <a:t>Sociodemographic factors and characteristics</a:t>
            </a:r>
          </a:p>
          <a:p>
            <a:pPr lvl="1"/>
            <a:r>
              <a:rPr lang="en-US" dirty="0"/>
              <a:t>Age, gender, race/ethnicity</a:t>
            </a:r>
          </a:p>
          <a:p>
            <a:pPr lvl="1"/>
            <a:r>
              <a:rPr lang="en-US" dirty="0"/>
              <a:t>Life factors (e.g. marital status, education, income, etc.)</a:t>
            </a:r>
          </a:p>
          <a:p>
            <a:pPr lvl="1"/>
            <a:r>
              <a:rPr lang="en-US" dirty="0"/>
              <a:t>Health factors (e.g. energy in-take, smoking status, etc.)</a:t>
            </a:r>
          </a:p>
          <a:p>
            <a:pPr lvl="1"/>
            <a:endParaRPr lang="en-US" dirty="0"/>
          </a:p>
        </p:txBody>
      </p:sp>
      <p:pic>
        <p:nvPicPr>
          <p:cNvPr id="5" name="Picture 4"/>
          <p:cNvPicPr>
            <a:picLocks noChangeAspect="1"/>
          </p:cNvPicPr>
          <p:nvPr/>
        </p:nvPicPr>
        <p:blipFill>
          <a:blip r:embed="rId3"/>
          <a:stretch>
            <a:fillRect/>
          </a:stretch>
        </p:blipFill>
        <p:spPr>
          <a:xfrm>
            <a:off x="8008813" y="2129372"/>
            <a:ext cx="4033132" cy="3100226"/>
          </a:xfrm>
          <a:prstGeom prst="rect">
            <a:avLst/>
          </a:prstGeom>
        </p:spPr>
      </p:pic>
      <p:sp>
        <p:nvSpPr>
          <p:cNvPr id="9" name="TextBox 8"/>
          <p:cNvSpPr txBox="1"/>
          <p:nvPr/>
        </p:nvSpPr>
        <p:spPr>
          <a:xfrm>
            <a:off x="8262930" y="5493411"/>
            <a:ext cx="2374085" cy="461665"/>
          </a:xfrm>
          <a:prstGeom prst="rect">
            <a:avLst/>
          </a:prstGeom>
          <a:noFill/>
        </p:spPr>
        <p:txBody>
          <a:bodyPr wrap="square" rtlCol="0">
            <a:spAutoFit/>
          </a:bodyPr>
          <a:lstStyle/>
          <a:p>
            <a:r>
              <a:rPr lang="en-US" sz="1200" dirty="0"/>
              <a:t>Figure 3. Detecting acrylamide from </a:t>
            </a:r>
            <a:r>
              <a:rPr lang="en-US" sz="1200" dirty="0" err="1"/>
              <a:t>HbAA</a:t>
            </a:r>
            <a:r>
              <a:rPr lang="en-US" sz="1200" dirty="0"/>
              <a:t> &amp; </a:t>
            </a:r>
            <a:r>
              <a:rPr lang="en-US" sz="1200" dirty="0" err="1"/>
              <a:t>HbGA</a:t>
            </a:r>
            <a:endParaRPr lang="en-US" sz="1200" dirty="0"/>
          </a:p>
        </p:txBody>
      </p:sp>
    </p:spTree>
    <p:extLst>
      <p:ext uri="{BB962C8B-B14F-4D97-AF65-F5344CB8AC3E}">
        <p14:creationId xmlns:p14="http://schemas.microsoft.com/office/powerpoint/2010/main" val="397940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1816</Words>
  <Application>Microsoft Office PowerPoint</Application>
  <PresentationFormat>Widescreen</PresentationFormat>
  <Paragraphs>242</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 Slab</vt:lpstr>
      <vt:lpstr>Office Theme</vt:lpstr>
      <vt:lpstr>Association of Acrylamide hemoglobin biomarkers with obesity, abdominal obesity and overweight in general US population: NHANES 2003-2006</vt:lpstr>
      <vt:lpstr>OUTLINE</vt:lpstr>
      <vt:lpstr>PowerPoint Presentation</vt:lpstr>
      <vt:lpstr>Introduction </vt:lpstr>
      <vt:lpstr>Introduction </vt:lpstr>
      <vt:lpstr>PowerPoint Presentation</vt:lpstr>
      <vt:lpstr>Study Design</vt:lpstr>
      <vt:lpstr>Dependent Variables</vt:lpstr>
      <vt:lpstr>Independent Variables</vt:lpstr>
      <vt:lpstr>Statistical Analysis </vt:lpstr>
      <vt:lpstr>Logistic Regression Assumptions</vt:lpstr>
      <vt:lpstr>Statistical Analysis – Model Construction </vt:lpstr>
      <vt:lpstr>PowerPoint Presentation</vt:lpstr>
      <vt:lpstr>Characteristics of the study population</vt:lpstr>
      <vt:lpstr>AA hemoglobin biomarkers and obesity</vt:lpstr>
      <vt:lpstr>Subgroup and sensitivity analysis</vt:lpstr>
      <vt:lpstr>PowerPoint Presentation</vt:lpstr>
      <vt:lpstr>Main Findings and Study Implications</vt:lpstr>
      <vt:lpstr>Strengths </vt:lpstr>
      <vt:lpstr>Limitations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of Acrylamide hemoglobin biomarkers with obesity, abdominal obesity and overweight in general US population: NHANES 2003-2006</dc:title>
  <dc:creator>Ucheoma Nwaozuru</dc:creator>
  <cp:lastModifiedBy>Ucheoma Nwaozuru</cp:lastModifiedBy>
  <cp:revision>12</cp:revision>
  <dcterms:created xsi:type="dcterms:W3CDTF">2018-12-11T15:52:03Z</dcterms:created>
  <dcterms:modified xsi:type="dcterms:W3CDTF">2018-12-11T22:00:26Z</dcterms:modified>
</cp:coreProperties>
</file>