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6fe383ec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6fe383ec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6ef4f7be8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6ef4f7be8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ef4f7be8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6ef4f7be8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6ef4f7be8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6ef4f7be8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916abb8b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916abb8b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6ef4f7be8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6ef4f7be8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916abb8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916abb8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916abb8b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916abb8b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1575cf1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1575cf1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ef4f7be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ef4f7be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ef4f7be8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ef4f7be8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plot appears to be right-skewed.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ef4f7be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ef4f7be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ef4f7be8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ef4f7be8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ef4f7be8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ef4f7be8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916abb8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916abb8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fe383e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6fe383e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6ef4f7be8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6ef4f7be8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Relationship Id="rId4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jp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185500" y="1274600"/>
            <a:ext cx="6707700" cy="13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Predicting the number of visits to physician using a hierarchical Poisson model: A case in the General Hospital of the city of St. John’s, Canada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41"/>
            <a:ext cx="5361300" cy="1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Cheng-You Tsai, Miao Cai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Introductor: Dr. Hong Xian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6, 2019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1975350" y="2492025"/>
            <a:ext cx="51933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BST 5220 Multilevel and Longitudinal Analysis Final Project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819150" y="392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4: Adding level-1 variable : Year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819150" y="3471425"/>
            <a:ext cx="75057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For every one additional year, the mean number of visits to physician is increased by 5.97 %</a:t>
            </a:r>
            <a:endParaRPr sz="1800"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00" y="2328175"/>
            <a:ext cx="7887364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 rotWithShape="1">
          <a:blip r:embed="rId4">
            <a:alphaModFix/>
          </a:blip>
          <a:srcRect b="42565" l="0" r="0" t="0"/>
          <a:stretch/>
        </p:blipFill>
        <p:spPr>
          <a:xfrm>
            <a:off x="2576025" y="1086850"/>
            <a:ext cx="3677525" cy="12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510150" y="397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Add year random slope effect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4572000" y="2912975"/>
            <a:ext cx="3753000" cy="17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6153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adding time random slopes, the algorithm cannot converge, so we exclude the year random effects and only use year as fixed effects.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80" y="2913025"/>
            <a:ext cx="3564225" cy="17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/>
        </p:nvSpPr>
        <p:spPr>
          <a:xfrm>
            <a:off x="883875" y="930925"/>
            <a:ext cx="7131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proc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glimmix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F.finalprojectdata_bst522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noitprint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noclprint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 ID family_ID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visit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year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poisson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log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int year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family_ID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_residual_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family_ID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Estimate </a:t>
            </a:r>
            <a:r>
              <a:rPr b="1" lang="en"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'year' 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year </a:t>
            </a:r>
            <a:r>
              <a:rPr b="1" lang="en" sz="1200">
                <a:solidFill>
                  <a:srgbClr val="08726D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expcl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COVTEST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WALD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590975" y="297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6: Add level 2 variables</a:t>
            </a:r>
            <a:endParaRPr sz="2400"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677500" y="4037100"/>
            <a:ext cx="75057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solidFill>
                  <a:srgbClr val="000000"/>
                </a:solidFill>
              </a:rPr>
              <a:t>Level-2 variance reduced  from 1.02 to 0.70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solidFill>
                  <a:srgbClr val="000000"/>
                </a:solidFill>
              </a:rPr>
              <a:t>Level-1 variance (2.04) remained the same</a:t>
            </a:r>
            <a:endParaRPr sz="1600"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396" y="2954800"/>
            <a:ext cx="4353804" cy="11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/>
        </p:nvSpPr>
        <p:spPr>
          <a:xfrm>
            <a:off x="432550" y="695850"/>
            <a:ext cx="83124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glimmix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F.FinalProjectData_bst522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noitprint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noclprint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lang="en" sz="120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200">
              <a:solidFill>
                <a:srgbClr val="02020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ID family_ID gender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education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visit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year gender chronic education age_base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solution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dist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poisson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log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subject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family_ID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UN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_residual_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subject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family_ID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estimate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'year'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year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estimate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'F vs M'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gender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estimate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'chronic'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chronic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estimate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'high school vs less than high school'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education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estimate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'university graduate vs less than high school'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education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estimate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'post graduate vs less than high school'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education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estimate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'age_base'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age_base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COVTEST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WALD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lang="en" sz="120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200">
              <a:solidFill>
                <a:srgbClr val="02020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950" y="3149800"/>
            <a:ext cx="2505812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480250" y="407025"/>
            <a:ext cx="75057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Add level 2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819150" y="3797475"/>
            <a:ext cx="75057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575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type 3 tests of fixed effects are significant for the level 2 variables.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5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75" y="1288725"/>
            <a:ext cx="3819568" cy="23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743" y="1288725"/>
            <a:ext cx="24479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819150" y="230250"/>
            <a:ext cx="75057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Step 6: Add level 2 variables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3031950" y="2628075"/>
            <a:ext cx="5746800" cy="22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mean number of visits to physician for female is two time that for male.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every unit change in chronic status the number of visits to a physician by each individual is multiplied by exp(0.23)=1.26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mean number of visits to a physician for people having an education of high school is exp(0.49)=1.64 times that for less than high school.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6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visits to a physician for those having an education of university graduate is exp(0.45)=1.57 times that for less than high school.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6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every unit change in age_basethe number of visits to a physician by each individual is multiplied by exp(0.01)=1.01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13" y="752463"/>
            <a:ext cx="808672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25" y="2902038"/>
            <a:ext cx="24479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270150" y="476775"/>
            <a:ext cx="8603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Step 7: I</a:t>
            </a:r>
            <a:r>
              <a:rPr lang="en" sz="2800"/>
              <a:t>nteraction between level 1 and 2 variables</a:t>
            </a:r>
            <a:endParaRPr sz="2800"/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625" y="1148763"/>
            <a:ext cx="2724150" cy="1668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6650" y="1187450"/>
            <a:ext cx="264795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175" y="2984550"/>
            <a:ext cx="2647950" cy="1471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6650" y="2939050"/>
            <a:ext cx="2647950" cy="1518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599850" y="267425"/>
            <a:ext cx="75057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Final model : Step 6 model</a:t>
            </a:r>
            <a:endParaRPr sz="2400"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490225" y="3736025"/>
            <a:ext cx="7505700" cy="1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7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❖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3 analysis suggests that the significant variables are year, gender, chronic disease, education, and age_base.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175" y="1817550"/>
            <a:ext cx="1902476" cy="10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25" y="1070175"/>
            <a:ext cx="38290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664475" y="624725"/>
            <a:ext cx="75057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Final Model: </a:t>
            </a:r>
            <a:r>
              <a:rPr lang="en" sz="1800"/>
              <a:t>Step 6 model</a:t>
            </a:r>
            <a:endParaRPr sz="1800"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269125" y="2604900"/>
            <a:ext cx="8612400" cy="27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Controlling/adjusted for all other factors,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visits to physician for every additional year is multiplied by exp(0.06) = 1.06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visits to physician for female is two time that for male.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every unit change in chronic status the number of visits to a physician by each individual is multiplied by exp(0.23)=1.26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visits to a physician by each individual for people having an education of high school is exp(0.49)=1.64 times that for less than high school.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6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visits to a physician by each individual for people having an education of university graduate is exp(0.45)=1.57 times that for less than high school.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6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every unit change in age_base, the number of visits to a physician by each individual is multiplied by exp(0.01)=1.01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50" y="752463"/>
            <a:ext cx="808672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25" y="131238"/>
            <a:ext cx="8664551" cy="48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679600" y="426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475200" y="1043775"/>
            <a:ext cx="8193600" cy="3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dataset is a part of the longitudinal dataset collected by the General Hospital of the city of St. John’s, Canada for six years from 1985 to 1990.  The outcome is the count variable: Visit, which is the number of visits to a physician by each individual during a given year. Covariates include</a:t>
            </a:r>
            <a:endParaRPr sz="16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 (1-6)</a:t>
            </a:r>
            <a:endParaRPr sz="16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Gender: (1=male, 2 =female)</a:t>
            </a:r>
            <a:endParaRPr sz="16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Chronic:  Chronic disease status (0=no chronic disease, 1=one chronic disease and so on), treated as continuous</a:t>
            </a:r>
            <a:endParaRPr sz="16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Education: Education level (1 = less than high school, 2 = high school, 3 =university graduate, 4 = post graduate), treated as nominal</a:t>
            </a:r>
            <a:endParaRPr sz="16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Age_base: Age at 1985</a:t>
            </a:r>
            <a:endParaRPr sz="16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en" sz="16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addition, Family ID is family identification and ID is the family member identification.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347200"/>
            <a:ext cx="75057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for data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50" y="1032575"/>
            <a:ext cx="6264888" cy="38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6977625" y="1345675"/>
            <a:ext cx="16746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Right-skewed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480250" y="314425"/>
            <a:ext cx="75057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1: Random-intercept only model</a:t>
            </a:r>
            <a:endParaRPr sz="2400"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388800" y="3615300"/>
            <a:ext cx="4183200" cy="12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4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intercept at the family level is not significant (estimate: 0.01789, P-value = 0.4295), we excluded the random intercept at this level.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6184900" lvl="0" marL="0" rtl="0" algn="l">
              <a:lnSpc>
                <a:spcPct val="4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875" y="2312575"/>
            <a:ext cx="2579925" cy="9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125" y="2213775"/>
            <a:ext cx="4256572" cy="22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733450" y="733425"/>
            <a:ext cx="7456800" cy="13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glimmix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F.finalprojectdata_bst522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noitprint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noclprint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family_ID ID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visit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poisson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log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family_ID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family_ID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COVTEST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WALD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440350" y="317300"/>
            <a:ext cx="81420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Step 2: </a:t>
            </a:r>
            <a:r>
              <a:rPr lang="en" sz="2200"/>
              <a:t>Exclude insignificant random intercepts at family level</a:t>
            </a:r>
            <a:endParaRPr sz="22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440350" y="2252775"/>
            <a:ext cx="3692700" cy="19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level 2 (individual ID) random intercepts are significant (P-value = 0.029). Therefore, we keep the individual ID in the model.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generalized Chi-square/df = 1.92, suggesting overdispersion or underfit of the model.</a:t>
            </a:r>
            <a:endParaRPr sz="14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04200"/>
            <a:ext cx="3977750" cy="30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541275" y="852375"/>
            <a:ext cx="83439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proc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glimmix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F.finalprojectdata_bst522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noitprint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noclprint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 ID family_ID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visit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poisson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log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family_ID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COVTEST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WALD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469300" y="403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3: Adjust for overdispersion</a:t>
            </a:r>
            <a:endParaRPr sz="24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603650" y="1093600"/>
            <a:ext cx="80901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4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added a scale parameter to the model – the R-side variance through the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6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_residual_</a:t>
            </a:r>
            <a:r>
              <a:rPr b="1" lang="en" sz="16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6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family_ID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statement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7" name="Google Shape;167;p18"/>
          <p:cNvSpPr txBox="1"/>
          <p:nvPr/>
        </p:nvSpPr>
        <p:spPr>
          <a:xfrm>
            <a:off x="603650" y="2096900"/>
            <a:ext cx="78330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proc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glimmix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F.finalprojectdata_bst522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noitprint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noclprint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 ID family_ID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visit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poisson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log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family_ID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_residual_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family_ID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COVTEST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WALD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426925"/>
            <a:ext cx="50421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3: Adjust for overdispersion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031375" y="3538575"/>
            <a:ext cx="7056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>
                <a:solidFill>
                  <a:srgbClr val="000000"/>
                </a:solidFill>
              </a:rPr>
              <a:t>R-side variance = 2.10: the overdispersion parameter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sz="1800">
                <a:solidFill>
                  <a:srgbClr val="000000"/>
                </a:solidFill>
              </a:rPr>
              <a:t>The level-2 variance = 1.01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sz="1800">
                <a:solidFill>
                  <a:srgbClr val="000000"/>
                </a:solidFill>
              </a:rPr>
              <a:t>Both level-1 and level-2 variances are significantly different from 0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763" y="1074812"/>
            <a:ext cx="3071517" cy="11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5399" y="2313662"/>
            <a:ext cx="5042100" cy="1327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307325"/>
            <a:ext cx="75057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5183350" y="1888775"/>
            <a:ext cx="3459000" cy="18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At the third step, we can see that the model parameter results with and without the scale parameter are very similar</a:t>
            </a:r>
            <a:endParaRPr sz="18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25" y="2965424"/>
            <a:ext cx="4101835" cy="10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925" y="1373112"/>
            <a:ext cx="4171213" cy="10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665925" y="945813"/>
            <a:ext cx="37410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parameter without the scale parameter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737175" y="2571738"/>
            <a:ext cx="35985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parameter  with the scale parameter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490200" y="253950"/>
            <a:ext cx="75057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4: Adding level-1 variable : Year</a:t>
            </a:r>
            <a:endParaRPr sz="2400"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819150" y="3824900"/>
            <a:ext cx="75057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solidFill>
                  <a:srgbClr val="000000"/>
                </a:solidFill>
              </a:rPr>
              <a:t>Level-1 variance reduced from 2.10 to 2.04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solidFill>
                  <a:srgbClr val="000000"/>
                </a:solidFill>
              </a:rPr>
              <a:t>Level-2 variance slightly increased (from 1.01 to 1.02) 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672350"/>
            <a:ext cx="2830502" cy="1102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0555" y="2516092"/>
            <a:ext cx="4609875" cy="11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627450" y="759475"/>
            <a:ext cx="78891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proc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glimmix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F.finalprojectdata_bst522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noitprint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noclprint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 ID family_ID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visit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year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poisson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log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family_ID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_residual_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family_ID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estimate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'year'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year </a:t>
            </a:r>
            <a:r>
              <a:rPr b="1" lang="en" sz="1200">
                <a:solidFill>
                  <a:srgbClr val="08726D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exp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COVTEST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WALD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