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95" r:id="rId3"/>
    <p:sldId id="304" r:id="rId4"/>
    <p:sldId id="314" r:id="rId5"/>
    <p:sldId id="317" r:id="rId6"/>
    <p:sldId id="316" r:id="rId7"/>
    <p:sldId id="319" r:id="rId8"/>
    <p:sldId id="320" r:id="rId9"/>
    <p:sldId id="313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나눔고딕" panose="020D0604000000000000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8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7" autoAdjust="0"/>
    <p:restoredTop sz="95728"/>
  </p:normalViewPr>
  <p:slideViewPr>
    <p:cSldViewPr snapToGrid="0">
      <p:cViewPr varScale="1">
        <p:scale>
          <a:sx n="124" d="100"/>
          <a:sy n="124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BEAF15-55AC-3314-87B4-BA741EDD5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AF70D-83E3-E92F-C21E-1B359B9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C6957-161D-2649-BA2F-DC553F7B2F75}" type="datetimeFigureOut">
              <a:rPr kumimoji="1" lang="ko-KR" altLang="en-US" smtClean="0"/>
              <a:t>2022. 12. 19.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8BE94-9697-26BB-F55E-1A80047CB5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0DDEFA-401B-CBFC-AFEA-A835EDB33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E814-D31A-DF49-8528-D66B81AB8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35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9800B0-A405-3905-B64A-AA0980E50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09EB8-508E-3764-C781-339ADCB091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E6CE28-3111-A34B-8357-5E1D92D20D3F}" type="datetimeFigureOut">
              <a:rPr lang="ko-KR" altLang="en-US"/>
              <a:pPr>
                <a:defRPr/>
              </a:pPr>
              <a:t>2022. 12. 19.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0992E58-3CD3-ADDF-98CE-7C8AD2AA8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5C64794-AB22-6AD3-6092-253A1B977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D7095E-57FD-3EBD-0E6B-5A63DDF0D2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610C9-0E55-4A28-4802-A1B871E69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EF7549D-7F49-8F4E-B93B-7B5D889A1B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9DE768B8-516A-967B-E547-EF50D6AC2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5048" y="3459183"/>
            <a:ext cx="3113904" cy="334962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0" indent="0" algn="dist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/>
              <a:t>대회명을 입력하세요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93046CC5-E427-67C6-9CCA-6A9031DAEF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5048" y="866838"/>
            <a:ext cx="3113904" cy="334962"/>
          </a:xfrm>
          <a:prstGeom prst="rect">
            <a:avLst/>
          </a:prstGeom>
        </p:spPr>
        <p:txBody>
          <a:bodyPr lIns="90000" bIns="0" anchor="b" anchorCtr="0">
            <a:normAutofit/>
          </a:bodyPr>
          <a:lstStyle>
            <a:lvl1pPr marL="0" indent="0" algn="dist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/>
              <a:t>대회명을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FD421-E052-1571-F28A-BA5171BD3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032" b="13032"/>
          <a:stretch/>
        </p:blipFill>
        <p:spPr>
          <a:xfrm>
            <a:off x="3137389" y="1249765"/>
            <a:ext cx="2869223" cy="2179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0F73B-3BDF-24EC-B5F4-1661142E9D12}"/>
              </a:ext>
            </a:extLst>
          </p:cNvPr>
          <p:cNvSpPr txBox="1"/>
          <p:nvPr userDrawn="1"/>
        </p:nvSpPr>
        <p:spPr>
          <a:xfrm>
            <a:off x="1575944" y="5581376"/>
            <a:ext cx="8338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과제명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255EF-7751-F146-8973-35A4D57F88AF}"/>
              </a:ext>
            </a:extLst>
          </p:cNvPr>
          <p:cNvSpPr txBox="1"/>
          <p:nvPr userDrawn="1"/>
        </p:nvSpPr>
        <p:spPr>
          <a:xfrm>
            <a:off x="2409825" y="5581376"/>
            <a:ext cx="51562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A58B-3D51-F116-2ED1-3A80985D50E0}"/>
              </a:ext>
            </a:extLst>
          </p:cNvPr>
          <p:cNvSpPr txBox="1"/>
          <p:nvPr userDrawn="1"/>
        </p:nvSpPr>
        <p:spPr>
          <a:xfrm>
            <a:off x="3787925" y="4663656"/>
            <a:ext cx="1569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err="1">
                <a:latin typeface="+mj-ea"/>
                <a:ea typeface="+mj-ea"/>
              </a:rPr>
              <a:t>ㅣ수상팀</a:t>
            </a:r>
            <a:r>
              <a:rPr kumimoji="1" lang="ko-KR" altLang="en-US" sz="1200" dirty="0">
                <a:latin typeface="+mj-ea"/>
                <a:ea typeface="+mj-ea"/>
              </a:rPr>
              <a:t> 모델 </a:t>
            </a:r>
            <a:r>
              <a:rPr kumimoji="1" lang="ko-KR" altLang="en-US" sz="1200" dirty="0" err="1">
                <a:latin typeface="+mj-ea"/>
                <a:ea typeface="+mj-ea"/>
              </a:rPr>
              <a:t>설명ㅣ</a:t>
            </a:r>
            <a:endParaRPr kumimoji="1"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087B3-31DB-4783-CCDB-DB69953B919C}"/>
              </a:ext>
            </a:extLst>
          </p:cNvPr>
          <p:cNvSpPr txBox="1"/>
          <p:nvPr userDrawn="1"/>
        </p:nvSpPr>
        <p:spPr>
          <a:xfrm>
            <a:off x="3866474" y="4918073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 err="1">
                <a:latin typeface="+mn-ea"/>
                <a:ea typeface="+mn-ea"/>
              </a:rPr>
              <a:t>팀명</a:t>
            </a:r>
            <a:r>
              <a:rPr kumimoji="1" lang="ko-KR" altLang="en-US" sz="1100" dirty="0">
                <a:latin typeface="+mn-ea"/>
                <a:ea typeface="+mn-ea"/>
              </a:rPr>
              <a:t> </a:t>
            </a:r>
            <a:r>
              <a:rPr kumimoji="1" lang="en-US" altLang="ko-KR" sz="1100" dirty="0">
                <a:latin typeface="+mn-ea"/>
                <a:ea typeface="+mn-ea"/>
              </a:rPr>
              <a:t>:</a:t>
            </a:r>
            <a:r>
              <a:rPr kumimoji="1" lang="ko-KR" altLang="en-US" sz="1100" dirty="0">
                <a:latin typeface="+mn-ea"/>
                <a:ea typeface="+mn-ea"/>
              </a:rPr>
              <a:t> </a:t>
            </a:r>
            <a:r>
              <a:rPr kumimoji="1"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참가자명 입력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49039ED-413D-B73B-5E3C-A82FB5C0A5AC}"/>
              </a:ext>
            </a:extLst>
          </p:cNvPr>
          <p:cNvCxnSpPr>
            <a:cxnSpLocks/>
          </p:cNvCxnSpPr>
          <p:nvPr userDrawn="1"/>
        </p:nvCxnSpPr>
        <p:spPr>
          <a:xfrm>
            <a:off x="1572944" y="4219656"/>
            <a:ext cx="5998117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1E9832-1B93-8567-2188-9BEFC2497B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9825" y="5600228"/>
            <a:ext cx="5156200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과제명을 입력하세요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0470CAE2-65B4-D666-E063-9DBC6C28F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96068" y="4931879"/>
            <a:ext cx="2110669" cy="255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참가자명 입력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0FE62E3A-6FE5-6372-6342-A81A5275F6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2944" y="5953146"/>
            <a:ext cx="5993082" cy="33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0000F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Note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62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2AFBBE-4160-256C-1F99-068E436C2372}"/>
              </a:ext>
            </a:extLst>
          </p:cNvPr>
          <p:cNvSpPr txBox="1"/>
          <p:nvPr userDrawn="1"/>
        </p:nvSpPr>
        <p:spPr>
          <a:xfrm>
            <a:off x="1401843" y="1383419"/>
            <a:ext cx="20130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4A98FF"/>
                </a:solidFill>
                <a:latin typeface="+mj-ea"/>
                <a:ea typeface="+mj-ea"/>
              </a:rPr>
              <a:t>CONTENTS</a:t>
            </a:r>
            <a:endParaRPr lang="ko-KR" altLang="en-US" sz="2800" dirty="0">
              <a:solidFill>
                <a:srgbClr val="4A98FF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71EBA33-3E48-5AE0-E36E-D8B8370888EC}"/>
              </a:ext>
            </a:extLst>
          </p:cNvPr>
          <p:cNvCxnSpPr>
            <a:cxnSpLocks/>
          </p:cNvCxnSpPr>
          <p:nvPr userDrawn="1"/>
        </p:nvCxnSpPr>
        <p:spPr>
          <a:xfrm>
            <a:off x="1046922" y="0"/>
            <a:ext cx="0" cy="68580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8CEFB51-24A0-3D0C-DC33-7AB7CDCF2C35}"/>
              </a:ext>
            </a:extLst>
          </p:cNvPr>
          <p:cNvSpPr/>
          <p:nvPr userDrawn="1"/>
        </p:nvSpPr>
        <p:spPr>
          <a:xfrm>
            <a:off x="872750" y="1480461"/>
            <a:ext cx="348343" cy="348340"/>
          </a:xfrm>
          <a:prstGeom prst="ellipse">
            <a:avLst/>
          </a:prstGeom>
          <a:solidFill>
            <a:srgbClr val="4A98FF"/>
          </a:solidFill>
          <a:ln>
            <a:solidFill>
              <a:srgbClr val="4A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4A98FF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AF84B40-1991-8A0B-9CE9-E1200F83EC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9" y="2734294"/>
            <a:ext cx="5881499" cy="240772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/>
              <a:t>제목 입력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1FF7962E-E379-F005-75D5-E94740CDA6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30399" y="5953146"/>
            <a:ext cx="5881511" cy="33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0000F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Note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8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A50DE2C-9E1C-B96F-6493-54FACA8DAF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223" y="258770"/>
            <a:ext cx="857683" cy="757130"/>
          </a:xfrm>
          <a:prstGeom prst="rect">
            <a:avLst/>
          </a:prstGeom>
        </p:spPr>
        <p:txBody>
          <a:bodyPr wrap="square" lIns="0">
            <a:normAutofit/>
          </a:bodyPr>
          <a:lstStyle>
            <a:lvl1pPr marL="0" indent="0">
              <a:buNone/>
              <a:defRPr sz="4800" i="1">
                <a:solidFill>
                  <a:srgbClr val="4A98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ko-KR" dirty="0"/>
              <a:t>##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FEC3D7-1A94-206C-14C4-DF058C962E5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10021"/>
            <a:ext cx="9144000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7D8049E-D9C9-1CD4-8F2F-40906276E5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6573" y="2274729"/>
            <a:ext cx="6505338" cy="3385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>
                <a:solidFill>
                  <a:srgbClr val="4A98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B0410868-5FF9-DAFE-26C6-28F47D4692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6573" y="2814059"/>
            <a:ext cx="6505338" cy="2311393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E04A4DD-FDA8-8193-0D75-53BA0A3C83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8193" y="568660"/>
            <a:ext cx="5103716" cy="33855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제목 입력</a:t>
            </a:r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7344AA7-BA27-D51B-60D0-D55427F7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6572" y="1105246"/>
            <a:ext cx="6505337" cy="33855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800"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 err="1"/>
              <a:t>한줄</a:t>
            </a:r>
            <a:r>
              <a:rPr kumimoji="1" lang="ko-KR" altLang="en-US" dirty="0"/>
              <a:t> 요약 입력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선택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12EDCD63-B94D-D031-24C0-79C17E92A1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6573" y="5953146"/>
            <a:ext cx="6505338" cy="33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0000F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Note</a:t>
            </a:r>
            <a:endParaRPr kumimoji="1"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44C65D9C-DA69-94C8-54BE-781D2735D5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06573" y="566304"/>
            <a:ext cx="1204615" cy="313932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marL="0" indent="0" algn="dist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제목 입력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770A330-B5EC-0C92-570E-678DD69AC9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2" y="6418176"/>
            <a:ext cx="857683" cy="343073"/>
          </a:xfrm>
          <a:prstGeom prst="rect">
            <a:avLst/>
          </a:prstGeom>
        </p:spPr>
      </p:pic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9297C3E5-367F-2F34-7C3C-B952147D5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58950" y="6508367"/>
            <a:ext cx="2057400" cy="1626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9AC4-BD10-2343-8F9D-9840E7C4540A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402731-6516-A794-BA98-1067C5EEB19F}"/>
              </a:ext>
            </a:extLst>
          </p:cNvPr>
          <p:cNvSpPr txBox="1"/>
          <p:nvPr userDrawn="1"/>
        </p:nvSpPr>
        <p:spPr>
          <a:xfrm>
            <a:off x="2515495" y="637335"/>
            <a:ext cx="182276" cy="2585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|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2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9DE768B8-516A-967B-E547-EF50D6AC2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5048" y="3459183"/>
            <a:ext cx="3113904" cy="334962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0" indent="0" algn="dist"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/>
              <a:t>대회명을 입력하세요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93046CC5-E427-67C6-9CCA-6A9031DAEF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5048" y="866838"/>
            <a:ext cx="3113904" cy="334962"/>
          </a:xfrm>
          <a:prstGeom prst="rect">
            <a:avLst/>
          </a:prstGeom>
        </p:spPr>
        <p:txBody>
          <a:bodyPr lIns="90000" anchor="b" anchorCtr="0">
            <a:normAutofit/>
          </a:bodyPr>
          <a:lstStyle>
            <a:lvl1pPr marL="0" indent="0" algn="dist"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ko-KR" altLang="en-US" dirty="0"/>
              <a:t>대회명을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FD421-E052-1571-F28A-BA5171BD3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032" b="13032"/>
          <a:stretch/>
        </p:blipFill>
        <p:spPr>
          <a:xfrm>
            <a:off x="3137389" y="1249765"/>
            <a:ext cx="2869223" cy="217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4A58B-3D51-F116-2ED1-3A80985D50E0}"/>
              </a:ext>
            </a:extLst>
          </p:cNvPr>
          <p:cNvSpPr txBox="1"/>
          <p:nvPr userDrawn="1"/>
        </p:nvSpPr>
        <p:spPr>
          <a:xfrm>
            <a:off x="3815595" y="5079292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THANK</a:t>
            </a:r>
            <a:r>
              <a:rPr kumimoji="1" lang="ko-KR" altLang="en-US" sz="1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800" dirty="0">
                <a:solidFill>
                  <a:schemeClr val="bg1"/>
                </a:solidFill>
                <a:latin typeface="+mj-ea"/>
                <a:ea typeface="+mj-ea"/>
              </a:rPr>
              <a:t>YOU</a:t>
            </a:r>
            <a:endParaRPr kumimoji="1"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49039ED-413D-B73B-5E3C-A82FB5C0A5AC}"/>
              </a:ext>
            </a:extLst>
          </p:cNvPr>
          <p:cNvCxnSpPr>
            <a:cxnSpLocks/>
          </p:cNvCxnSpPr>
          <p:nvPr userDrawn="1"/>
        </p:nvCxnSpPr>
        <p:spPr>
          <a:xfrm>
            <a:off x="1572944" y="4219656"/>
            <a:ext cx="5998117" cy="0"/>
          </a:xfrm>
          <a:prstGeom prst="line">
            <a:avLst/>
          </a:prstGeom>
          <a:ln w="889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8067C96-9DB9-5E36-67F7-DE189E4D0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208" b="11208"/>
          <a:stretch/>
        </p:blipFill>
        <p:spPr>
          <a:xfrm>
            <a:off x="3321931" y="1344392"/>
            <a:ext cx="2500134" cy="19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FEAAC2B-1DCC-0895-365F-4324F456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D9777D-D576-068C-1D20-E8AB45EC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9AC4-BD10-2343-8F9D-9840E7C4540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BF7F7-A981-C4F7-3C9B-837F7EAF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제목 개체 틀 4">
            <a:extLst>
              <a:ext uri="{FF2B5EF4-FFF2-40B4-BE49-F238E27FC236}">
                <a16:creationId xmlns:a16="http://schemas.microsoft.com/office/drawing/2014/main" id="{FBE20D3D-F637-BEF4-F933-A6044E5A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037E29A-DEC0-7233-C2B0-D015622D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7866C71-5901-FABE-E4D1-513E677A0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9340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34B819-4C01-BCDF-A657-DA4739AE5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인공지능 경진대회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75AE6-AF1C-2A5F-38D1-25FD45A891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ko-KR" dirty="0"/>
              <a:t>2022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0000FF"/>
                </a:solidFill>
              </a:rPr>
              <a:t>암 예후예측</a:t>
            </a:r>
            <a:r>
              <a:rPr kumimoji="1" lang="ko-KR" altLang="en-US" dirty="0"/>
              <a:t> 데이터 구축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98805-F777-B31B-4405-36E110CE0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암 융합 데이터를 이용한 암 예후예측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80EE96-688E-70E9-279D-3D8FBDB43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cain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07B-6DC7-0B98-838F-CAE714D174AE}"/>
              </a:ext>
            </a:extLst>
          </p:cNvPr>
          <p:cNvSpPr txBox="1"/>
          <p:nvPr/>
        </p:nvSpPr>
        <p:spPr>
          <a:xfrm>
            <a:off x="4356243" y="4746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5373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DA4910-48B9-F99F-17C3-A5DFD4F86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전략</a:t>
            </a:r>
            <a:endParaRPr kumimoji="1" lang="en-US" altLang="ko-KR" dirty="0"/>
          </a:p>
          <a:p>
            <a:r>
              <a:rPr kumimoji="1" lang="en-US" altLang="ko-KR" dirty="0"/>
              <a:t>AI </a:t>
            </a:r>
            <a:r>
              <a:rPr kumimoji="1" lang="ko-KR" altLang="en-US" dirty="0"/>
              <a:t>모델링 방법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239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6DBEDC-6373-2F32-212C-8B651EF2F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2FD9B-576E-59A4-5A2C-96137688A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572" y="1641832"/>
            <a:ext cx="6505338" cy="33855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o </a:t>
            </a:r>
            <a:r>
              <a:rPr kumimoji="1" lang="ko-KR" altLang="en-US" dirty="0"/>
              <a:t>데이터 분석 및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endParaRPr kumimoji="1"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0763B-8B4A-6CE0-1361-32471F3B6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7264" y="2157063"/>
            <a:ext cx="7219464" cy="231139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성별 별 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몸무게 평균으로 남</a:t>
            </a:r>
            <a:r>
              <a:rPr kumimoji="1" lang="en-US" altLang="ko-KR" dirty="0"/>
              <a:t>/</a:t>
            </a:r>
            <a:r>
              <a:rPr kumimoji="1" lang="ko-KR" altLang="en-US" dirty="0"/>
              <a:t>여의 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몸무게의 </a:t>
            </a:r>
            <a:r>
              <a:rPr kumimoji="1" lang="ko-KR" altLang="en-US" dirty="0" err="1"/>
              <a:t>결측치를</a:t>
            </a:r>
            <a:r>
              <a:rPr kumimoji="1" lang="ko-KR" altLang="en-US" dirty="0"/>
              <a:t> 다르게 대치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‘</a:t>
            </a:r>
            <a:r>
              <a:rPr kumimoji="1" lang="en-US" altLang="ko-KR" dirty="0" err="1"/>
              <a:t>treatmethod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와 방사선 관련 특성이 연관성을 보였는데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그러므로</a:t>
            </a:r>
            <a:r>
              <a:rPr kumimoji="1" lang="en-US" altLang="ko-KR" dirty="0"/>
              <a:t>‘</a:t>
            </a:r>
            <a:r>
              <a:rPr kumimoji="1" lang="en-US" altLang="ko-KR" dirty="0" err="1"/>
              <a:t>totaldose</a:t>
            </a:r>
            <a:r>
              <a:rPr kumimoji="1" lang="en-US" altLang="ko-KR" dirty="0"/>
              <a:t>’,‘</a:t>
            </a:r>
            <a:r>
              <a:rPr kumimoji="1" lang="en-US" altLang="ko-KR" dirty="0" err="1"/>
              <a:t>radiationcnt</a:t>
            </a:r>
            <a:r>
              <a:rPr kumimoji="1" lang="en-US" altLang="ko-KR" dirty="0"/>
              <a:t>’,‘</a:t>
            </a:r>
            <a:r>
              <a:rPr kumimoji="1" lang="en" altLang="ko-KR" dirty="0" err="1"/>
              <a:t>radiationperdose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결측치는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‘</a:t>
            </a:r>
            <a:r>
              <a:rPr kumimoji="1" lang="en-US" altLang="ko-KR" dirty="0" err="1"/>
              <a:t>treatmethod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별 평균으로 대치 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’</a:t>
            </a:r>
            <a:r>
              <a:rPr kumimoji="1" lang="en-US" altLang="ko-KR" sz="1400" dirty="0" err="1"/>
              <a:t>treatmethod</a:t>
            </a:r>
            <a:r>
              <a:rPr kumimoji="1" lang="en-US" altLang="ko-KR" sz="1400" dirty="0"/>
              <a:t>’ = 2</a:t>
            </a:r>
            <a:r>
              <a:rPr kumimoji="1" lang="ko-KR" altLang="en-US" sz="1400" dirty="0"/>
              <a:t> 일 때는 </a:t>
            </a:r>
            <a:r>
              <a:rPr kumimoji="1" lang="en-US" altLang="ko-KR" sz="1400" dirty="0"/>
              <a:t>0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대치하고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’</a:t>
            </a:r>
            <a:r>
              <a:rPr kumimoji="1" lang="en-US" altLang="ko-KR" sz="1400" dirty="0" err="1"/>
              <a:t>treatmethod</a:t>
            </a:r>
            <a:r>
              <a:rPr kumimoji="1" lang="en-US" altLang="ko-KR" sz="1400" dirty="0"/>
              <a:t>’</a:t>
            </a:r>
            <a:r>
              <a:rPr kumimoji="1" lang="ko-KR" altLang="en-US" sz="1400" dirty="0"/>
              <a:t>가 </a:t>
            </a:r>
            <a:r>
              <a:rPr kumimoji="1" lang="ko-KR" altLang="en-US" sz="1400" dirty="0" err="1"/>
              <a:t>결측값을</a:t>
            </a:r>
            <a:r>
              <a:rPr kumimoji="1" lang="ko-KR" altLang="en-US" sz="1400" dirty="0"/>
              <a:t> 담고있을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전체 평균 값으로 대치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'weight’, ’height’, </a:t>
            </a:r>
            <a:r>
              <a:rPr kumimoji="1" lang="ko-KR" altLang="en-US" dirty="0"/>
              <a:t>방사선 관련 특성을 제외한 특성의 </a:t>
            </a:r>
            <a:r>
              <a:rPr kumimoji="1" lang="ko-KR" altLang="en-US" dirty="0" err="1"/>
              <a:t>결측치는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“Unknown”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대치</a:t>
            </a:r>
            <a:endParaRPr kumimoji="1" lang="en-US" altLang="ko-KR" dirty="0"/>
          </a:p>
          <a:p>
            <a:pPr marL="971550" lvl="1" indent="-285750">
              <a:buFontTx/>
              <a:buChar char="-"/>
            </a:pPr>
            <a:r>
              <a:rPr kumimoji="1" lang="en-US" altLang="ko-KR" sz="1500" dirty="0"/>
              <a:t>‘</a:t>
            </a:r>
            <a:r>
              <a:rPr kumimoji="1" lang="en-US" altLang="ko-KR" sz="1500" dirty="0" err="1"/>
              <a:t>cancerimagingN</a:t>
            </a:r>
            <a:r>
              <a:rPr kumimoji="1" lang="en-US" altLang="ko-KR" sz="1500" dirty="0"/>
              <a:t>’</a:t>
            </a:r>
            <a:r>
              <a:rPr kumimoji="1" lang="ko-KR" altLang="en-US" sz="1500" dirty="0"/>
              <a:t>의 </a:t>
            </a:r>
            <a:r>
              <a:rPr kumimoji="1" lang="ko-KR" altLang="en-US" sz="1500" dirty="0" err="1"/>
              <a:t>결측치는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1</a:t>
            </a:r>
            <a:r>
              <a:rPr kumimoji="1" lang="ko-KR" altLang="en-US" sz="1500" dirty="0"/>
              <a:t>개가 존재해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0</a:t>
            </a:r>
            <a:r>
              <a:rPr kumimoji="1" lang="ko-KR" altLang="en-US" sz="1500" dirty="0" err="1"/>
              <a:t>으로</a:t>
            </a:r>
            <a:r>
              <a:rPr kumimoji="1" lang="ko-KR" altLang="en-US" sz="1500" dirty="0"/>
              <a:t> 대치하였음</a:t>
            </a:r>
            <a:endParaRPr kumimoji="1" lang="en-US" altLang="ko-KR" sz="1500" dirty="0"/>
          </a:p>
          <a:p>
            <a:pPr marL="285750" indent="-285750">
              <a:buFontTx/>
              <a:buChar char="-"/>
            </a:pPr>
            <a:endParaRPr kumimoji="1" lang="en-US" altLang="ko-KR" sz="1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10C86-5AE6-2FAE-607C-72FE1D7B2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암 융합 데이터를 이용한 암 예후예측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643551-68F4-C987-4D1B-D30B79E3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한 줄 요약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3559CA-48D6-69B1-3FE4-15F92CC9D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전략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31BAB-B0D9-B6DA-D9E9-C0FFF044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539AC4-BD10-2343-8F9D-9840E7C4540A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9349B3-CE03-3943-C70B-D9E3AE93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77" y="4804586"/>
            <a:ext cx="5272511" cy="11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6DBEDC-6373-2F32-212C-8B651EF2F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2FD9B-576E-59A4-5A2C-96137688A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572" y="1472557"/>
            <a:ext cx="6505338" cy="33855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o </a:t>
            </a:r>
            <a:r>
              <a:rPr kumimoji="1" lang="ko-KR" altLang="en-US" dirty="0"/>
              <a:t>데이터 분석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endParaRPr kumimoji="1"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0763B-8B4A-6CE0-1361-32471F3B6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6572" y="1860859"/>
            <a:ext cx="7405914" cy="4110922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400" dirty="0"/>
              <a:t>{'N': 0, 'Y': 1, 'Unknown' : 0.5 , 'M' : 0, 'F' : 1} 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데이터프레임의  각각의 문자열 값을 </a:t>
            </a:r>
            <a:r>
              <a:rPr kumimoji="1" lang="en-US" altLang="ko-KR" sz="1400" dirty="0"/>
              <a:t>replace 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dirty="0"/>
              <a:t>’weight’</a:t>
            </a:r>
            <a:r>
              <a:rPr kumimoji="1" lang="ko-KR" altLang="en-US" dirty="0"/>
              <a:t> 과 </a:t>
            </a:r>
            <a:r>
              <a:rPr kumimoji="1" lang="en-US" altLang="ko-KR" dirty="0"/>
              <a:t>‘height’</a:t>
            </a:r>
            <a:r>
              <a:rPr kumimoji="1" lang="ko-KR" altLang="en-US" dirty="0"/>
              <a:t> 특성으로 </a:t>
            </a:r>
            <a:r>
              <a:rPr kumimoji="1" lang="en-US" altLang="ko-KR" dirty="0"/>
              <a:t>‘BMI’</a:t>
            </a:r>
            <a:r>
              <a:rPr kumimoji="1" lang="ko-KR" altLang="en-US" dirty="0"/>
              <a:t> 특성을 새로 생성하고 </a:t>
            </a:r>
            <a:r>
              <a:rPr kumimoji="1" lang="en-US" altLang="ko-KR" sz="1400" dirty="0"/>
              <a:t>[‘id’, ‘weight’, ‘height’, ’</a:t>
            </a:r>
            <a:r>
              <a:rPr kumimoji="1" lang="en-US" altLang="ko-KR" sz="1400" dirty="0" err="1"/>
              <a:t>deathsign</a:t>
            </a:r>
            <a:r>
              <a:rPr kumimoji="1" lang="en-US" altLang="ko-KR" sz="1400" dirty="0"/>
              <a:t>’]</a:t>
            </a:r>
            <a:r>
              <a:rPr kumimoji="1" lang="ko-KR" altLang="en-US" sz="1400" dirty="0"/>
              <a:t> 특성은 삭제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['familyhistory','bp','bs','sm','locationcancer','classificationcancer','surgicalcancerM','boundarysurgical','involvementrenal','lymphrenal','surgicalmethod','treatmethod','treatech','egfr','ros1','alk’] </a:t>
            </a:r>
            <a:r>
              <a:rPr kumimoji="1" lang="ko-KR" altLang="en-US" sz="1400" dirty="0"/>
              <a:t>특성</a:t>
            </a:r>
            <a:r>
              <a:rPr kumimoji="1" lang="ko-KR" altLang="en-US" dirty="0"/>
              <a:t>들</a:t>
            </a:r>
            <a:r>
              <a:rPr kumimoji="1" lang="ko-KR" altLang="en-US" sz="1400" dirty="0"/>
              <a:t>은 </a:t>
            </a:r>
            <a:r>
              <a:rPr kumimoji="1" lang="en-US" altLang="ko-KR" sz="1400" dirty="0" err="1"/>
              <a:t>One</a:t>
            </a:r>
            <a:r>
              <a:rPr kumimoji="1" lang="en-US" altLang="ko-KR" dirty="0" err="1"/>
              <a:t>H</a:t>
            </a:r>
            <a:r>
              <a:rPr kumimoji="1" lang="en-US" altLang="ko-KR" sz="1400" dirty="0" err="1"/>
              <a:t>ot</a:t>
            </a:r>
            <a:r>
              <a:rPr kumimoji="1" lang="en-US" altLang="ko-KR" dirty="0" err="1"/>
              <a:t>Encoding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특성들의 </a:t>
            </a:r>
            <a:r>
              <a:rPr kumimoji="1" lang="en-US" altLang="ko-KR" sz="1400" dirty="0"/>
              <a:t>Scale</a:t>
            </a:r>
            <a:r>
              <a:rPr kumimoji="1" lang="ko-KR" altLang="en-US" sz="1400" dirty="0"/>
              <a:t>을 </a:t>
            </a:r>
            <a:r>
              <a:rPr kumimoji="1" lang="ko-KR" altLang="en-US" sz="1400" dirty="0" err="1"/>
              <a:t>맞추어주기</a:t>
            </a:r>
            <a:r>
              <a:rPr kumimoji="1" lang="ko-KR" altLang="en-US" sz="1400" dirty="0"/>
              <a:t> 위해 </a:t>
            </a:r>
            <a:r>
              <a:rPr kumimoji="1" lang="en-US" altLang="ko-KR" sz="1400" dirty="0" err="1"/>
              <a:t>MinMaxScaler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사</a:t>
            </a:r>
            <a:r>
              <a:rPr kumimoji="1" lang="ko-KR" altLang="en-US" dirty="0"/>
              <a:t>용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Validation set</a:t>
            </a:r>
            <a:r>
              <a:rPr kumimoji="1" lang="ko-KR" altLang="en-US" dirty="0"/>
              <a:t>은 전체 </a:t>
            </a:r>
            <a:r>
              <a:rPr kumimoji="1" lang="en-US" altLang="ko-KR" dirty="0"/>
              <a:t>Train set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1%</a:t>
            </a:r>
            <a:r>
              <a:rPr kumimoji="1" lang="ko-KR" altLang="en-US" dirty="0"/>
              <a:t>만큼을 사용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Test set</a:t>
            </a:r>
            <a:r>
              <a:rPr kumimoji="1" lang="ko-KR" altLang="en-US" dirty="0"/>
              <a:t>의 전처리는 </a:t>
            </a:r>
            <a:r>
              <a:rPr kumimoji="1" lang="en-US" altLang="ko-KR" dirty="0"/>
              <a:t>Train</a:t>
            </a:r>
            <a:r>
              <a:rPr kumimoji="1" lang="ko-KR" altLang="en-US" dirty="0"/>
              <a:t>과 같게 진행하되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leakage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막기위해 </a:t>
            </a:r>
            <a:r>
              <a:rPr kumimoji="1" lang="en-US" altLang="ko-KR" dirty="0"/>
              <a:t>Train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에서 구한 평균치들로 </a:t>
            </a:r>
            <a:r>
              <a:rPr kumimoji="1" lang="ko-KR" altLang="en-US" dirty="0" err="1"/>
              <a:t>결측치</a:t>
            </a:r>
            <a:r>
              <a:rPr kumimoji="1" lang="ko-KR" altLang="en-US" dirty="0"/>
              <a:t> 대치</a:t>
            </a:r>
            <a:r>
              <a:rPr kumimoji="1"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sz="1400" dirty="0"/>
          </a:p>
          <a:p>
            <a:pPr marL="971550" lvl="1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sz="1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10C86-5AE6-2FAE-607C-72FE1D7B2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암 융합 데이터를 이용한 암 예후예측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643551-68F4-C987-4D1B-D30B79E3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한 줄 요약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3559CA-48D6-69B1-3FE4-15F92CC9D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전략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31BAB-B0D9-B6DA-D9E9-C0FFF044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539AC4-BD10-2343-8F9D-9840E7C4540A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8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6DBEDC-6373-2F32-212C-8B651EF2F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2FD9B-576E-59A4-5A2C-96137688A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572" y="1522085"/>
            <a:ext cx="6505338" cy="33855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모델 설명</a:t>
            </a:r>
            <a:endParaRPr kumimoji="1"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0763B-8B4A-6CE0-1361-32471F3B6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9331" y="1938924"/>
            <a:ext cx="6505338" cy="231139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Pycox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CoxPH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모델 사용</a:t>
            </a:r>
            <a:endParaRPr kumimoji="1" lang="en-US" altLang="ko-KR" dirty="0"/>
          </a:p>
          <a:p>
            <a:pPr marL="971550" lvl="1" indent="-285750">
              <a:buFontTx/>
              <a:buChar char="-"/>
            </a:pPr>
            <a:r>
              <a:rPr kumimoji="1" lang="ko-KR" altLang="en-US" sz="1400" dirty="0" err="1"/>
              <a:t>딥러닝을</a:t>
            </a:r>
            <a:r>
              <a:rPr kumimoji="1" lang="ko-KR" altLang="en-US" sz="1400" dirty="0"/>
              <a:t> 생존분석에 이용할 수 있게 만든 모델 구조</a:t>
            </a:r>
            <a:endParaRPr kumimoji="1" lang="en-US" altLang="ko-KR" sz="1400" dirty="0"/>
          </a:p>
          <a:p>
            <a:pPr marL="971550" lvl="1" indent="-285750">
              <a:buFontTx/>
              <a:buChar char="-"/>
            </a:pPr>
            <a:r>
              <a:rPr kumimoji="1" lang="ko-KR" altLang="en-US" sz="1400" dirty="0"/>
              <a:t>기존 </a:t>
            </a:r>
            <a:r>
              <a:rPr kumimoji="1" lang="en-US" altLang="ko-KR" sz="1400" dirty="0"/>
              <a:t>Cox </a:t>
            </a:r>
            <a:r>
              <a:rPr kumimoji="1" lang="ko-KR" altLang="en-US" sz="1400" dirty="0"/>
              <a:t>비례위험모델에 비해 특성 간의 </a:t>
            </a:r>
            <a:r>
              <a:rPr kumimoji="1" lang="en-US" altLang="ko-KR" sz="1400" dirty="0"/>
              <a:t>non-linear</a:t>
            </a:r>
            <a:r>
              <a:rPr kumimoji="1" lang="ko-KR" altLang="en-US" sz="1400" dirty="0"/>
              <a:t> 관계 파악 가능하다는 장점 존재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CoxPH</a:t>
            </a:r>
            <a:r>
              <a:rPr kumimoji="1" lang="ko-KR" altLang="en-US" dirty="0"/>
              <a:t>에 사용된 딥러닝 모델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Pytorch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</a:t>
            </a:r>
            <a:r>
              <a:rPr kumimoji="1" lang="en-US" altLang="ko-KR" dirty="0"/>
              <a:t>DNN with BN, Dropout</a:t>
            </a:r>
          </a:p>
          <a:p>
            <a:pPr lvl="1" indent="0">
              <a:buNone/>
            </a:pPr>
            <a:endParaRPr kumimoji="1" lang="en-US" altLang="ko-KR" sz="1400" dirty="0"/>
          </a:p>
          <a:p>
            <a:pPr lvl="1" indent="0">
              <a:buNone/>
            </a:pPr>
            <a:endParaRPr kumimoji="1" lang="ko-KR" altLang="en-US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10C86-5AE6-2FAE-607C-72FE1D7B2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암 융합 데이터를 이용한 암 예후예측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643551-68F4-C987-4D1B-D30B79E3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한 줄 요약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3559CA-48D6-69B1-3FE4-15F92CC9D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모델링 방법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31BAB-B0D9-B6DA-D9E9-C0FFF044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539AC4-BD10-2343-8F9D-9840E7C4540A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848A78-1676-2A57-C803-2230EBEF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29" y="3780890"/>
            <a:ext cx="3023341" cy="29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6DBEDC-6373-2F32-212C-8B651EF2F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2FD9B-576E-59A4-5A2C-96137688A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572" y="1522085"/>
            <a:ext cx="6505338" cy="33855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성능 개선 방안</a:t>
            </a:r>
            <a:endParaRPr kumimoji="1"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0763B-8B4A-6CE0-1361-32471F3B6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9331" y="1938923"/>
            <a:ext cx="6505338" cy="4032857"/>
          </a:xfrm>
        </p:spPr>
        <p:txBody>
          <a:bodyPr>
            <a:normAutofit fontScale="92500" lnSpcReduction="20000"/>
          </a:bodyPr>
          <a:lstStyle/>
          <a:p>
            <a:pPr marL="285750" marR="0" lvl="0" indent="-285750" algn="l" defTabSz="914400" rtl="0" eaLnBrk="0" fontAlgn="base" latinLnBrk="1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Validation size</a:t>
            </a:r>
            <a:r>
              <a:rPr kumimoji="1" lang="ko-KR" altLang="en-US" dirty="0" err="1">
                <a:solidFill>
                  <a:srgbClr val="000000"/>
                </a:solidFill>
                <a:latin typeface="나눔고딕"/>
                <a:ea typeface="나눔고딕"/>
              </a:rPr>
              <a:t>를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[0.2,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0.1,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0.05,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0.01]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씩 조절하여 보았으나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,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최대한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Train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set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데이터를 키우는 것이 성능이 높았음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-&gt;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0.01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선택</a:t>
            </a:r>
            <a:endParaRPr kumimoji="1" lang="en-US" altLang="ko-KR" dirty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85750" marR="0" lvl="0" indent="-285750" algn="l" defTabSz="914400" rtl="0" eaLnBrk="0" fontAlgn="base" latinLnBrk="1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Optimizer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는 모델규제효과가 뛰어난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/>
                <a:ea typeface="나눔고딕"/>
              </a:rPr>
              <a:t>AdamW</a:t>
            </a:r>
            <a:r>
              <a:rPr kumimoji="1" lang="ko-KR" altLang="en-US" dirty="0" err="1">
                <a:solidFill>
                  <a:srgbClr val="000000"/>
                </a:solidFill>
                <a:latin typeface="나눔고딕"/>
                <a:ea typeface="나눔고딕"/>
              </a:rPr>
              <a:t>를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사용하고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/>
                <a:ea typeface="나눔고딕"/>
              </a:rPr>
              <a:t>weight_decay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 = 1e-2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로 설정하여 모델에 규제를 주었음</a:t>
            </a:r>
            <a:endParaRPr kumimoji="1" lang="en-US" altLang="ko-KR" dirty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85750" marR="0" lvl="0" indent="-285750" algn="l" defTabSz="914400" rtl="0" eaLnBrk="0" fontAlgn="base" latinLnBrk="1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Activation Function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의 단점을 보완한 </a:t>
            </a:r>
            <a:r>
              <a:rPr kumimoji="1" lang="en-US" altLang="ko-KR" dirty="0" err="1"/>
              <a:t>LeakyReLU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marL="285750" indent="-285750">
              <a:buFontTx/>
              <a:buChar char="-"/>
              <a:defRPr/>
            </a:pPr>
            <a:r>
              <a:rPr kumimoji="1" lang="en-US" altLang="ko-KR" dirty="0"/>
              <a:t>Weight</a:t>
            </a:r>
            <a:r>
              <a:rPr kumimoji="1" lang="ko-KR" altLang="en-US" dirty="0"/>
              <a:t> </a:t>
            </a:r>
            <a:r>
              <a:rPr kumimoji="1" lang="en-US" altLang="ko-KR" dirty="0"/>
              <a:t>Initializer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계열과 잘 맞는 </a:t>
            </a:r>
            <a:r>
              <a:rPr kumimoji="1" lang="en-US" altLang="ko-KR" dirty="0" err="1"/>
              <a:t>He_normal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방법을 사용함</a:t>
            </a:r>
            <a:endParaRPr kumimoji="1" lang="en-US" altLang="ko-KR" dirty="0"/>
          </a:p>
          <a:p>
            <a:pPr marL="285750" marR="0" lvl="0" indent="-285750" algn="l" defTabSz="914400" rtl="0" eaLnBrk="0" fontAlgn="base" latinLnBrk="1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Batch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크게 하고</a:t>
            </a:r>
            <a:r>
              <a:rPr kumimoji="1" lang="en-US" altLang="ko-KR" dirty="0"/>
              <a:t>(BS=10000), Learning rate</a:t>
            </a:r>
            <a:r>
              <a:rPr kumimoji="1" lang="ko-KR" altLang="en-US" dirty="0"/>
              <a:t>도 크게 설정하였을 때</a:t>
            </a:r>
            <a:r>
              <a:rPr kumimoji="1" lang="en-US" altLang="ko-KR" dirty="0"/>
              <a:t>(LR=1e-2)</a:t>
            </a:r>
            <a:r>
              <a:rPr kumimoji="1" lang="ko-KR" altLang="en-US" dirty="0"/>
              <a:t> 성능 향상을 가져왔음</a:t>
            </a:r>
            <a:endParaRPr kumimoji="1" lang="en-US" altLang="ko-KR" dirty="0"/>
          </a:p>
          <a:p>
            <a:pPr marL="285750" marR="0" lvl="0" indent="-285750" algn="l" defTabSz="914400" rtl="0" eaLnBrk="0" fontAlgn="base" latinLnBrk="1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dirty="0"/>
              <a:t>Initial Learning Rate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크게 하였으므로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Rate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Scheduler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ReduceLROnPlateau</a:t>
            </a:r>
            <a:r>
              <a:rPr kumimoji="1" lang="en-US" altLang="ko-KR" dirty="0"/>
              <a:t>(patience = 20)</a:t>
            </a:r>
            <a:r>
              <a:rPr kumimoji="1" lang="ko-KR" altLang="en-US" dirty="0"/>
              <a:t>을 사용</a:t>
            </a:r>
            <a:endParaRPr kumimoji="1" lang="en-US" altLang="ko-KR" dirty="0"/>
          </a:p>
          <a:p>
            <a:pPr marL="285750" marR="0" lvl="0" indent="-285750" algn="l" defTabSz="914400" rtl="0" eaLnBrk="0" fontAlgn="base" latinLnBrk="1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/>
              <a:t>노드 수를 조절하고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Dropout</a:t>
            </a:r>
            <a:r>
              <a:rPr kumimoji="1" lang="ko-KR" altLang="en-US" dirty="0"/>
              <a:t>비율을 조절하였을 때 최적 모델은 전 슬라이드의 사진과 같음</a:t>
            </a:r>
            <a:r>
              <a:rPr kumimoji="1" lang="en-US" altLang="ko-KR" dirty="0"/>
              <a:t>(Dropout ratio = 0.5, node = [128,32,16])</a:t>
            </a:r>
          </a:p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10C86-5AE6-2FAE-607C-72FE1D7B2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암 융합 데이터를 이용한 암 예후예측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643551-68F4-C987-4D1B-D30B79E3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한 줄 요약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3559CA-48D6-69B1-3FE4-15F92CC9D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모델링 방법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31BAB-B0D9-B6DA-D9E9-C0FFF044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539AC4-BD10-2343-8F9D-9840E7C4540A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6DBEDC-6373-2F32-212C-8B651EF2F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2FD9B-576E-59A4-5A2C-96137688A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572" y="1522085"/>
            <a:ext cx="6505338" cy="33855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모델 결과 및 결론</a:t>
            </a:r>
            <a:endParaRPr kumimoji="1"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0763B-8B4A-6CE0-1361-32471F3B6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9331" y="1938923"/>
            <a:ext cx="6505338" cy="403285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선정된 최종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/>
                <a:ea typeface="나눔고딕"/>
              </a:rPr>
              <a:t>CoxPH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모델을 사용하였을 때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Public 0.7929, Final 0.8019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의 스코어를 얻을 수 있었음</a:t>
            </a:r>
            <a:endParaRPr kumimoji="1" lang="en-US" altLang="ko-KR" dirty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  <a:defRPr/>
            </a:pPr>
            <a:r>
              <a:rPr kumimoji="1" lang="ko-KR" altLang="en-US" dirty="0" err="1">
                <a:solidFill>
                  <a:srgbClr val="000000"/>
                </a:solidFill>
                <a:latin typeface="나눔고딕"/>
                <a:ea typeface="나눔고딕"/>
              </a:rPr>
              <a:t>딥러닝과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나눔고딕"/>
                <a:ea typeface="나눔고딕"/>
              </a:rPr>
              <a:t>Cox 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비례위험 모델의 결합인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/>
                <a:ea typeface="나눔고딕"/>
              </a:rPr>
              <a:t>CoxPH</a:t>
            </a:r>
            <a:r>
              <a:rPr kumimoji="1" lang="ko-KR" altLang="en-US" dirty="0">
                <a:solidFill>
                  <a:srgbClr val="000000"/>
                </a:solidFill>
                <a:latin typeface="나눔고딕"/>
                <a:ea typeface="나눔고딕"/>
              </a:rPr>
              <a:t>모델은 생존분석에서 준수한 성능을 가짐</a:t>
            </a:r>
            <a:endParaRPr kumimoji="1" lang="en-US" altLang="ko-KR" dirty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  <a:defRPr/>
            </a:pPr>
            <a:r>
              <a:rPr kumimoji="1" lang="ko-KR" altLang="en-US" dirty="0"/>
              <a:t>모델의 파라미터 조정에서 약간의 성능을 향상 시킬 수 있었음</a:t>
            </a:r>
            <a:endParaRPr kumimoji="1" lang="en-US" altLang="ko-KR" dirty="0"/>
          </a:p>
          <a:p>
            <a:pPr marL="971550" lvl="1" indent="-285750">
              <a:buFontTx/>
              <a:buChar char="-"/>
              <a:defRPr/>
            </a:pPr>
            <a:r>
              <a:rPr kumimoji="1" lang="ko-KR" altLang="en-US" sz="1400" dirty="0"/>
              <a:t>하지만 </a:t>
            </a:r>
            <a:r>
              <a:rPr kumimoji="1" lang="ko-KR" altLang="en-US" sz="1400" dirty="0" err="1"/>
              <a:t>결측치를</a:t>
            </a:r>
            <a:r>
              <a:rPr kumimoji="1" lang="ko-KR" altLang="en-US" sz="1400" dirty="0"/>
              <a:t> 좀 더 세밀한 방법으로 대치한다면 상당히 더 높은 성능을 이끌어 낼 수 있을 것으로 기대</a:t>
            </a:r>
            <a:endParaRPr kumimoji="1" lang="en-US" altLang="ko-KR" sz="1400" dirty="0"/>
          </a:p>
          <a:p>
            <a:pPr marL="285750" indent="-285750">
              <a:buFontTx/>
              <a:buChar char="-"/>
              <a:defRPr/>
            </a:pPr>
            <a:r>
              <a:rPr kumimoji="1" lang="ko-KR" altLang="en-US" dirty="0"/>
              <a:t>추후에 </a:t>
            </a:r>
            <a:r>
              <a:rPr kumimoji="1" lang="en-US" altLang="ko-KR" dirty="0" err="1"/>
              <a:t>DeepHit</a:t>
            </a:r>
            <a:r>
              <a:rPr kumimoji="1" lang="ko-KR" altLang="en-US" dirty="0"/>
              <a:t>와 같은 </a:t>
            </a:r>
            <a:r>
              <a:rPr kumimoji="1" lang="ko-KR" altLang="en-US" dirty="0" err="1"/>
              <a:t>딥러닝을</a:t>
            </a:r>
            <a:r>
              <a:rPr kumimoji="1" lang="ko-KR" altLang="en-US" dirty="0"/>
              <a:t> 사용한 다른 모델을 사용하여 성능의 차이를 확인해보고 싶음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10C86-5AE6-2FAE-607C-72FE1D7B2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암 융합 데이터를 이용한 암 예후예측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643551-68F4-C987-4D1B-D30B79E37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 개발 한 줄 요약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53559CA-48D6-69B1-3FE4-15F92CC9D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모델링 방법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31BAB-B0D9-B6DA-D9E9-C0FFF044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539AC4-BD10-2343-8F9D-9840E7C4540A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09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835320-B6D2-743C-3E4B-1763D7E50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인공지능 경진대회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5772E-D3FD-0778-E880-C678EF0F8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ko-KR" dirty="0"/>
              <a:t>2022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1"/>
                </a:solidFill>
              </a:rPr>
              <a:t>암 예후예측</a:t>
            </a:r>
            <a:r>
              <a:rPr kumimoji="1" lang="ko-KR" altLang="en-US" dirty="0"/>
              <a:t> 데이터 구축</a:t>
            </a:r>
          </a:p>
        </p:txBody>
      </p:sp>
    </p:spTree>
    <p:extLst>
      <p:ext uri="{BB962C8B-B14F-4D97-AF65-F5344CB8AC3E}">
        <p14:creationId xmlns:p14="http://schemas.microsoft.com/office/powerpoint/2010/main" val="121854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onnec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8FF"/>
      </a:accent1>
      <a:accent2>
        <a:srgbClr val="0432FF"/>
      </a:accent2>
      <a:accent3>
        <a:srgbClr val="A5A5A5"/>
      </a:accent3>
      <a:accent4>
        <a:srgbClr val="FFC000"/>
      </a:accent4>
      <a:accent5>
        <a:srgbClr val="00F900"/>
      </a:accent5>
      <a:accent6>
        <a:srgbClr val="4998FF"/>
      </a:accent6>
      <a:hlink>
        <a:srgbClr val="0432FF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596</Words>
  <Application>Microsoft Macintosh PowerPoint</Application>
  <PresentationFormat>화면 슬라이드 쇼(4:3)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Malgun Gothic</vt:lpstr>
      <vt:lpstr>나눔고딕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 </cp:lastModifiedBy>
  <cp:revision>380</cp:revision>
  <dcterms:created xsi:type="dcterms:W3CDTF">2020-03-31T08:48:25Z</dcterms:created>
  <dcterms:modified xsi:type="dcterms:W3CDTF">2022-12-19T08:48:05Z</dcterms:modified>
</cp:coreProperties>
</file>