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69" r:id="rId16"/>
    <p:sldId id="270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12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CE5B90-E2DB-E323-0BA7-2529F422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ko-Kore-KR" dirty="0"/>
              <a:t>LID-DS </a:t>
            </a:r>
            <a:r>
              <a:rPr kumimoji="1" lang="ko-KR" altLang="en-US" dirty="0"/>
              <a:t>보고서</a:t>
            </a:r>
            <a:endParaRPr kumimoji="1" lang="ko-Kore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FB98C-5B76-1D2C-2301-F9286D237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2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추가 실험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System call sequence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10</a:t>
            </a:r>
            <a:r>
              <a:rPr kumimoji="1" lang="ko-KR" altLang="en-US" sz="1400" dirty="0" err="1">
                <a:latin typeface="+mj-lt"/>
              </a:rPr>
              <a:t>으로</a:t>
            </a:r>
            <a:r>
              <a:rPr kumimoji="1" lang="ko-KR" altLang="en-US" sz="1400" dirty="0">
                <a:latin typeface="+mj-lt"/>
              </a:rPr>
              <a:t> 줄여 </a:t>
            </a:r>
            <a:r>
              <a:rPr kumimoji="1" lang="en-US" altLang="ko-KR" sz="1400" dirty="0">
                <a:latin typeface="+mj-lt"/>
              </a:rPr>
              <a:t>W2V</a:t>
            </a:r>
            <a:r>
              <a:rPr kumimoji="1" lang="ko-KR" altLang="en-US" sz="1400" dirty="0">
                <a:latin typeface="+mj-lt"/>
              </a:rPr>
              <a:t>모델을 학습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</a:t>
            </a:r>
            <a:r>
              <a:rPr kumimoji="1" lang="ko-KR" altLang="en-US" sz="1400" dirty="0">
                <a:latin typeface="+mj-lt"/>
              </a:rPr>
              <a:t>의 </a:t>
            </a:r>
            <a:r>
              <a:rPr kumimoji="1" lang="en-US" altLang="ko-KR" sz="1400" dirty="0">
                <a:latin typeface="+mj-lt"/>
              </a:rPr>
              <a:t>kernel size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3</a:t>
            </a:r>
            <a:r>
              <a:rPr kumimoji="1" lang="ko-KR" altLang="en-US" sz="1400" dirty="0" err="1">
                <a:latin typeface="+mj-lt"/>
              </a:rPr>
              <a:t>으로</a:t>
            </a:r>
            <a:r>
              <a:rPr kumimoji="1" lang="ko-KR" altLang="en-US" sz="1400" dirty="0">
                <a:latin typeface="+mj-lt"/>
              </a:rPr>
              <a:t> 줄임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endParaRPr kumimoji="1" lang="en-US" altLang="ko-KR" sz="14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15510-90EC-4C82-0AD6-D0B33552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3309730"/>
            <a:ext cx="777240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5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추가 실험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완벽 분류한 </a:t>
            </a:r>
            <a:r>
              <a:rPr kumimoji="1" lang="en-US" altLang="ko-KR" sz="1400" dirty="0">
                <a:latin typeface="+mj-lt"/>
              </a:rPr>
              <a:t>Case</a:t>
            </a:r>
            <a:r>
              <a:rPr kumimoji="1" lang="ko-KR" altLang="en-US" sz="1400" dirty="0">
                <a:latin typeface="+mj-lt"/>
              </a:rPr>
              <a:t>의 </a:t>
            </a:r>
            <a:r>
              <a:rPr kumimoji="1" lang="en-US" altLang="ko-KR" sz="1400" dirty="0">
                <a:latin typeface="+mj-lt"/>
              </a:rPr>
              <a:t>Recall, Precision Curve</a:t>
            </a:r>
          </a:p>
          <a:p>
            <a:pPr>
              <a:buFontTx/>
              <a:buChar char="-"/>
            </a:pPr>
            <a:endParaRPr kumimoji="1"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0CF52-A8CD-F2D1-15BD-8F9127B8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24" y="2700131"/>
            <a:ext cx="6248400" cy="33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추가 실험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완벽 분류한 </a:t>
            </a:r>
            <a:r>
              <a:rPr kumimoji="1" lang="en-US" altLang="ko-KR" sz="1400" dirty="0">
                <a:latin typeface="+mj-lt"/>
              </a:rPr>
              <a:t>Case</a:t>
            </a:r>
            <a:r>
              <a:rPr kumimoji="1" lang="ko-KR" altLang="en-US" sz="1400" dirty="0">
                <a:latin typeface="+mj-lt"/>
              </a:rPr>
              <a:t>의</a:t>
            </a:r>
            <a:r>
              <a:rPr kumimoji="1" lang="en-US" altLang="ko-KR" sz="1400" dirty="0">
                <a:latin typeface="+mj-lt"/>
              </a:rPr>
              <a:t> FPR curve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EF152-B2A9-52F9-A391-FACDFC9D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62" y="2573020"/>
            <a:ext cx="6286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추가 실험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완벽 분류한 </a:t>
            </a:r>
            <a:r>
              <a:rPr kumimoji="1" lang="en-US" altLang="ko-KR" sz="1400" dirty="0">
                <a:latin typeface="+mj-lt"/>
              </a:rPr>
              <a:t>Case</a:t>
            </a:r>
            <a:r>
              <a:rPr kumimoji="1" lang="ko-KR" altLang="en-US" sz="1400" dirty="0">
                <a:latin typeface="+mj-lt"/>
              </a:rPr>
              <a:t>의</a:t>
            </a:r>
            <a:r>
              <a:rPr kumimoji="1" lang="en-US" altLang="ko-KR" sz="1400" dirty="0">
                <a:latin typeface="+mj-lt"/>
              </a:rPr>
              <a:t> F1 score curve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EF2BE-D7DB-0DA3-8F24-D1974124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54" y="2540276"/>
            <a:ext cx="7073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추가 실험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완벽 분류한 </a:t>
            </a:r>
            <a:r>
              <a:rPr kumimoji="1" lang="en-US" altLang="ko-KR" sz="1400" dirty="0">
                <a:latin typeface="+mj-lt"/>
              </a:rPr>
              <a:t>Case Summary (0</a:t>
            </a:r>
            <a:r>
              <a:rPr kumimoji="1" lang="ko-KR" altLang="en-US" sz="1400" dirty="0" err="1">
                <a:latin typeface="+mj-lt"/>
              </a:rPr>
              <a:t>으로</a:t>
            </a:r>
            <a:r>
              <a:rPr kumimoji="1" lang="ko-KR" altLang="en-US" sz="1400" dirty="0">
                <a:latin typeface="+mj-lt"/>
              </a:rPr>
              <a:t> 나누는 경우가 있어 </a:t>
            </a:r>
            <a:r>
              <a:rPr kumimoji="1" lang="en-US" altLang="ko-KR" sz="1400" dirty="0" err="1">
                <a:latin typeface="+mj-lt"/>
              </a:rPr>
              <a:t>ZeroDivisionException</a:t>
            </a:r>
            <a:r>
              <a:rPr kumimoji="1" lang="ko-KR" altLang="en-US" sz="1400" dirty="0">
                <a:latin typeface="+mj-lt"/>
              </a:rPr>
              <a:t>을 피하기 위해서 </a:t>
            </a:r>
            <a:r>
              <a:rPr kumimoji="1" lang="en-US" altLang="ko-KR" sz="1400" dirty="0">
                <a:latin typeface="+mj-lt"/>
              </a:rPr>
              <a:t>1e-8</a:t>
            </a:r>
            <a:r>
              <a:rPr kumimoji="1" lang="ko-KR" altLang="en-US" sz="1400" dirty="0">
                <a:latin typeface="+mj-lt"/>
              </a:rPr>
              <a:t>의 값</a:t>
            </a:r>
            <a:r>
              <a:rPr kumimoji="1" lang="en-US" altLang="ko-KR" sz="1400" dirty="0">
                <a:latin typeface="+mj-lt"/>
              </a:rPr>
              <a:t>(epsilon)</a:t>
            </a:r>
            <a:r>
              <a:rPr kumimoji="1" lang="ko-KR" altLang="en-US" sz="1400" dirty="0">
                <a:latin typeface="+mj-lt"/>
              </a:rPr>
              <a:t>을 나누는 값에 더해주어 </a:t>
            </a:r>
            <a:r>
              <a:rPr kumimoji="1" lang="en-US" altLang="ko-KR" sz="1400" dirty="0">
                <a:latin typeface="+mj-lt"/>
              </a:rPr>
              <a:t>0.9999</a:t>
            </a:r>
            <a:r>
              <a:rPr kumimoji="1" lang="ko-KR" altLang="en-US" sz="1400" dirty="0">
                <a:latin typeface="+mj-lt"/>
              </a:rPr>
              <a:t>와 같은 결과가 도출되었습니다</a:t>
            </a:r>
            <a:r>
              <a:rPr kumimoji="1" lang="en-US" altLang="ko-KR" sz="1400" dirty="0">
                <a:latin typeface="+mj-lt"/>
              </a:rPr>
              <a:t>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B38126-0C08-AAD1-320F-3A10AE29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65" y="2862072"/>
            <a:ext cx="7772400" cy="1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3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2000" dirty="0"/>
              <a:t>결론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기존 문제점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latin typeface="+mj-lt"/>
              </a:rPr>
              <a:t>데이터의 복잡도에 비해 너무 큰 </a:t>
            </a:r>
            <a:r>
              <a:rPr kumimoji="1" lang="en-US" altLang="ko-KR" sz="1400" dirty="0">
                <a:latin typeface="+mj-lt"/>
              </a:rPr>
              <a:t>Node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사용하였음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buAutoNum type="arabicPeriod"/>
            </a:pPr>
            <a:r>
              <a:rPr kumimoji="1" lang="en-US" altLang="ko-KR" sz="1400" dirty="0">
                <a:latin typeface="+mj-lt"/>
              </a:rPr>
              <a:t>Kernel size</a:t>
            </a:r>
            <a:r>
              <a:rPr kumimoji="1" lang="ko-KR" altLang="en-US" sz="1400" dirty="0">
                <a:latin typeface="+mj-lt"/>
              </a:rPr>
              <a:t>의 크기가 너무나 커 </a:t>
            </a:r>
            <a:r>
              <a:rPr kumimoji="1" lang="en-US" altLang="ko-KR" sz="1400" dirty="0">
                <a:latin typeface="+mj-lt"/>
              </a:rPr>
              <a:t>Convolution </a:t>
            </a:r>
            <a:r>
              <a:rPr kumimoji="1" lang="ko-KR" altLang="en-US" sz="1400" dirty="0">
                <a:latin typeface="+mj-lt"/>
              </a:rPr>
              <a:t>연산 시 데이터의 손실이 많이 일어났음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buAutoNum type="arabicPeriod"/>
            </a:pPr>
            <a:r>
              <a:rPr kumimoji="1" lang="en-US" altLang="ko-KR" sz="1400" dirty="0">
                <a:latin typeface="+mj-lt"/>
              </a:rPr>
              <a:t>W2V</a:t>
            </a:r>
            <a:r>
              <a:rPr kumimoji="1" lang="ko-KR" altLang="en-US" sz="1400" dirty="0">
                <a:latin typeface="+mj-lt"/>
              </a:rPr>
              <a:t>의 학습에 사용되는 </a:t>
            </a:r>
            <a:r>
              <a:rPr kumimoji="1" lang="en-US" altLang="ko-KR" sz="1400" dirty="0">
                <a:latin typeface="+mj-lt"/>
              </a:rPr>
              <a:t>System call sequence</a:t>
            </a:r>
            <a:r>
              <a:rPr kumimoji="1" lang="ko-KR" altLang="en-US" sz="1400" dirty="0">
                <a:latin typeface="+mj-lt"/>
              </a:rPr>
              <a:t>의 길이가 너무나 길고</a:t>
            </a:r>
            <a:r>
              <a:rPr kumimoji="1" lang="en-US" altLang="ko-KR" sz="1400" dirty="0">
                <a:latin typeface="+mj-lt"/>
              </a:rPr>
              <a:t>, System call</a:t>
            </a:r>
            <a:r>
              <a:rPr kumimoji="1" lang="ko-KR" altLang="en-US" sz="1400" dirty="0">
                <a:latin typeface="+mj-lt"/>
              </a:rPr>
              <a:t>의 종류에 비해 너무나 큰 </a:t>
            </a:r>
            <a:r>
              <a:rPr kumimoji="1" lang="en-US" altLang="ko-KR" sz="1400" dirty="0">
                <a:latin typeface="+mj-lt"/>
              </a:rPr>
              <a:t>Vector size</a:t>
            </a:r>
          </a:p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위의 문제를 수정한 후 모델학습결과 </a:t>
            </a:r>
            <a:r>
              <a:rPr kumimoji="1" lang="en-US" altLang="ko-KR" sz="1400" dirty="0">
                <a:latin typeface="+mj-lt"/>
              </a:rPr>
              <a:t>CVE-2014-0160(</a:t>
            </a:r>
            <a:r>
              <a:rPr kumimoji="1" lang="en-US" altLang="ko-KR" sz="1400" dirty="0" err="1">
                <a:latin typeface="+mj-lt"/>
              </a:rPr>
              <a:t>HeartBleed</a:t>
            </a:r>
            <a:r>
              <a:rPr kumimoji="1" lang="en-US" altLang="ko-KR" sz="1400" dirty="0">
                <a:latin typeface="+mj-lt"/>
              </a:rPr>
              <a:t>)</a:t>
            </a:r>
            <a:r>
              <a:rPr kumimoji="1" lang="ko-KR" altLang="en-US" sz="1400" dirty="0">
                <a:latin typeface="+mj-lt"/>
              </a:rPr>
              <a:t> 공격 시나리오에 대해 완벽하게 분류하는 모습을 보임</a:t>
            </a:r>
            <a:endParaRPr kumimoji="1" lang="en-US" altLang="ko-KR" sz="1400" dirty="0">
              <a:latin typeface="+mj-lt"/>
            </a:endParaRPr>
          </a:p>
          <a:p>
            <a:pPr marL="0" indent="0">
              <a:buNone/>
            </a:pP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91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2000" dirty="0"/>
              <a:t>추후 연구 내용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현재는 한가지 공격 유형에 대해서만 분류가 가능하였음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Heartbleed </a:t>
            </a:r>
            <a:r>
              <a:rPr kumimoji="1" lang="ko-KR" altLang="en-US" sz="1400" dirty="0">
                <a:latin typeface="+mj-lt"/>
              </a:rPr>
              <a:t>공격이 아닌 다른 공격유형의 데이터를 섞어 모델을 학습하여 모델을 일반화 하는 연구를 진행할 예정</a:t>
            </a:r>
            <a:r>
              <a:rPr kumimoji="1" lang="en-US" altLang="ko-KR" sz="1400" dirty="0"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현재 </a:t>
            </a:r>
            <a:r>
              <a:rPr kumimoji="1" lang="en-US" altLang="ko-KR" sz="1400" dirty="0" err="1">
                <a:latin typeface="+mj-lt"/>
              </a:rPr>
              <a:t>Bruteforce</a:t>
            </a:r>
            <a:r>
              <a:rPr kumimoji="1" lang="en-US" altLang="ko-KR" sz="1400" dirty="0">
                <a:latin typeface="+mj-lt"/>
              </a:rPr>
              <a:t> </a:t>
            </a:r>
            <a:r>
              <a:rPr kumimoji="1" lang="ko-KR" altLang="en-US" sz="1400" dirty="0">
                <a:latin typeface="+mj-lt"/>
              </a:rPr>
              <a:t>공격과 </a:t>
            </a:r>
            <a:r>
              <a:rPr kumimoji="1" lang="en-US" altLang="ko-KR" sz="1400" dirty="0">
                <a:latin typeface="+mj-lt"/>
              </a:rPr>
              <a:t>Heartbleed</a:t>
            </a:r>
            <a:r>
              <a:rPr kumimoji="1" lang="ko-KR" altLang="en-US" sz="1400" dirty="0">
                <a:latin typeface="+mj-lt"/>
              </a:rPr>
              <a:t>의 데이터를 합쳐서 모델 학습을 진행 중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 Denoising Autoencoder</a:t>
            </a:r>
            <a:r>
              <a:rPr kumimoji="1" lang="ko-KR" altLang="en-US" sz="1400" dirty="0">
                <a:latin typeface="+mj-lt"/>
              </a:rPr>
              <a:t>의 사이에 </a:t>
            </a:r>
            <a:r>
              <a:rPr kumimoji="1" lang="en-US" altLang="ko-KR" sz="1400" dirty="0">
                <a:latin typeface="+mj-lt"/>
              </a:rPr>
              <a:t>Dense Layer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사용하였을 때 성능이 좋게 도출되는</a:t>
            </a:r>
            <a:r>
              <a:rPr kumimoji="1" lang="en-US" altLang="ko-KR" sz="1400" dirty="0">
                <a:latin typeface="+mj-lt"/>
              </a:rPr>
              <a:t> </a:t>
            </a:r>
            <a:r>
              <a:rPr kumimoji="1" lang="ko-KR" altLang="en-US" sz="1400" dirty="0">
                <a:latin typeface="+mj-lt"/>
              </a:rPr>
              <a:t>이유 설명 필요</a:t>
            </a: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18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진행 상황</a:t>
            </a: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Conv1d-LSTM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AE</a:t>
            </a:r>
            <a:r>
              <a:rPr kumimoji="1" lang="ko-KR" altLang="en-US" sz="1400" dirty="0">
                <a:latin typeface="+mj-lt"/>
              </a:rPr>
              <a:t>는 정상 데이터의 소수 데이터와 이상 데이터를 재현하는 정도가 비슷하여 제대로 공격과 정상을 분류하지 못하였음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ko-KR" altLang="en-US" sz="1400" dirty="0">
                <a:latin typeface="+mj-lt"/>
              </a:rPr>
              <a:t>새로운 모델을 제안함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Conv1d-Dense </a:t>
            </a:r>
            <a:r>
              <a:rPr kumimoji="1" lang="en-US" altLang="ko-KR" sz="1400" dirty="0" err="1">
                <a:latin typeface="+mj-lt"/>
              </a:rPr>
              <a:t>Desnoising</a:t>
            </a:r>
            <a:r>
              <a:rPr kumimoji="1" lang="en-US" altLang="ko-KR" sz="1400" dirty="0">
                <a:latin typeface="+mj-lt"/>
              </a:rPr>
              <a:t> Autoencoder</a:t>
            </a:r>
          </a:p>
          <a:p>
            <a:pPr marL="0" indent="0">
              <a:buNone/>
            </a:pP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8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모델 구성</a:t>
            </a:r>
            <a:endParaRPr kumimoji="1" lang="ko-Kore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EB201A-60C2-0096-4E11-9A242677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94" y="2065957"/>
            <a:ext cx="7772400" cy="34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모델 구성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Batch size = 32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Epoch = 30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 Layer kernel size = 8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Optimizer = </a:t>
            </a:r>
            <a:r>
              <a:rPr kumimoji="1" lang="en-US" altLang="ko-KR" sz="1400" dirty="0" err="1">
                <a:latin typeface="+mj-lt"/>
              </a:rPr>
              <a:t>adam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Initial learning rate = 1e-3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Kernel initializer = Xavier initializer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Activation function = </a:t>
            </a:r>
            <a:r>
              <a:rPr kumimoji="1" lang="en-US" altLang="ko-KR" sz="1400" dirty="0" err="1">
                <a:latin typeface="+mj-lt"/>
              </a:rPr>
              <a:t>relu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Loss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function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MSE</a:t>
            </a:r>
          </a:p>
          <a:p>
            <a:pPr>
              <a:buFontTx/>
              <a:buChar char="-"/>
            </a:pPr>
            <a:r>
              <a:rPr kumimoji="1" lang="en-US" altLang="ko-KR" sz="1400" dirty="0" err="1">
                <a:latin typeface="+mj-lt"/>
              </a:rPr>
              <a:t>EarlyStopping</a:t>
            </a:r>
            <a:r>
              <a:rPr kumimoji="1" lang="en-US" altLang="ko-KR" sz="1400" dirty="0">
                <a:latin typeface="+mj-lt"/>
              </a:rPr>
              <a:t> :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patience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=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5,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monitor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=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 err="1">
                <a:latin typeface="+mj-lt"/>
              </a:rPr>
              <a:t>val_loss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Learning rate scheduler = </a:t>
            </a:r>
            <a:r>
              <a:rPr kumimoji="1" lang="en-US" altLang="ko-KR" sz="1400" dirty="0" err="1">
                <a:latin typeface="+mj-lt"/>
              </a:rPr>
              <a:t>ReduceOnLRPlateau</a:t>
            </a:r>
            <a:r>
              <a:rPr kumimoji="1" lang="en-US" altLang="ko-KR" sz="1400" dirty="0">
                <a:latin typeface="+mj-lt"/>
              </a:rPr>
              <a:t>(patience = 5)</a:t>
            </a:r>
            <a:endParaRPr kumimoji="1" lang="en-US" altLang="ko-KR" sz="800" dirty="0">
              <a:latin typeface="+mj-lt"/>
            </a:endParaRPr>
          </a:p>
          <a:p>
            <a:pPr marL="0" indent="0">
              <a:buNone/>
            </a:pP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2000" dirty="0"/>
              <a:t>공격</a:t>
            </a:r>
            <a:r>
              <a:rPr kumimoji="1" lang="ko-KR" altLang="en-US" sz="2000" dirty="0"/>
              <a:t> 패턴 분류 방법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MSE</a:t>
            </a:r>
            <a:r>
              <a:rPr kumimoji="1" lang="ko-KR" altLang="en-US" sz="1400" dirty="0">
                <a:latin typeface="+mj-lt"/>
              </a:rPr>
              <a:t>로 </a:t>
            </a:r>
            <a:r>
              <a:rPr kumimoji="1" lang="ko-KR" altLang="en-US" sz="1400" dirty="0" err="1">
                <a:latin typeface="+mj-lt"/>
              </a:rPr>
              <a:t>재구현</a:t>
            </a:r>
            <a:r>
              <a:rPr kumimoji="1" lang="ko-KR" altLang="en-US" sz="1400" dirty="0">
                <a:latin typeface="+mj-lt"/>
              </a:rPr>
              <a:t> 오차를 계산한 후 이동평균으로 </a:t>
            </a:r>
            <a:r>
              <a:rPr kumimoji="1" lang="en-US" altLang="ko-KR" sz="1400" dirty="0">
                <a:latin typeface="+mj-lt"/>
              </a:rPr>
              <a:t>error smoothing</a:t>
            </a:r>
            <a:r>
              <a:rPr kumimoji="1" lang="ko-KR" altLang="en-US" sz="1400" dirty="0">
                <a:latin typeface="+mj-lt"/>
              </a:rPr>
              <a:t>작업을 진행한 후 특정 </a:t>
            </a:r>
            <a:r>
              <a:rPr kumimoji="1" lang="en-US" altLang="ko-KR" sz="1400" dirty="0">
                <a:latin typeface="+mj-lt"/>
              </a:rPr>
              <a:t>threshold</a:t>
            </a:r>
            <a:r>
              <a:rPr kumimoji="1" lang="ko-KR" altLang="en-US" sz="1400" dirty="0">
                <a:latin typeface="+mj-lt"/>
              </a:rPr>
              <a:t>값 이상이면 공격이라고 판단</a:t>
            </a:r>
            <a:r>
              <a:rPr kumimoji="1" lang="en-US" altLang="ko-KR" sz="1400" dirty="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kumimoji="1" lang="en-US" altLang="ko-KR" sz="14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219F1-29BB-DACB-0C53-38E40097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9" y="3580538"/>
            <a:ext cx="3657600" cy="1018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EAE4CC-52E2-EAC0-8722-F948E13C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77" y="2927571"/>
            <a:ext cx="32131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8D43E-43C6-9E09-C848-53BAFBCF60EA}"/>
              </a:ext>
            </a:extLst>
          </p:cNvPr>
          <p:cNvSpPr txBox="1"/>
          <p:nvPr/>
        </p:nvSpPr>
        <p:spPr>
          <a:xfrm>
            <a:off x="7515502" y="5340096"/>
            <a:ext cx="113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Error plot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F0A31-6E86-ECF8-BC28-4C516D86E45C}"/>
              </a:ext>
            </a:extLst>
          </p:cNvPr>
          <p:cNvSpPr txBox="1"/>
          <p:nvPr/>
        </p:nvSpPr>
        <p:spPr>
          <a:xfrm>
            <a:off x="2221809" y="5340096"/>
            <a:ext cx="245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Error calculation code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15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성능 평가</a:t>
            </a:r>
            <a:endParaRPr kumimoji="1"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B27D-1E71-5933-668C-2DF45CF1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Precision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Recall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FPR</a:t>
            </a: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F1 score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456A3-BE4C-A958-0F53-9E34A942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1782499"/>
            <a:ext cx="7772400" cy="39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실험 내용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C5CD48-7A2A-4008-D141-B5A95DDA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2189988"/>
            <a:ext cx="7772400" cy="34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실험 내용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DAB08-C5A9-5726-9C7F-86FA12B2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2053808"/>
            <a:ext cx="7772400" cy="36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C54C-499F-7E11-8894-CED4CFF8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000" dirty="0"/>
              <a:t>중간 정리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565C52-1419-FEF6-877C-D46B974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W2V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Embedding vector size, layer</a:t>
            </a:r>
            <a:r>
              <a:rPr kumimoji="1" lang="ko-KR" altLang="en-US" sz="1400" dirty="0">
                <a:latin typeface="+mj-lt"/>
              </a:rPr>
              <a:t>의 크기에 성능이 민감하게 변한다는 것을 알 수 있음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 – Dense Autoencoder vs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Conv1d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–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Dense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Denoising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Autoencoder</a:t>
            </a:r>
          </a:p>
          <a:p>
            <a:pPr marL="0" indent="0">
              <a:buNone/>
            </a:pPr>
            <a:r>
              <a:rPr kumimoji="1" lang="en-US" altLang="ko-KR" sz="1400" dirty="0">
                <a:latin typeface="+mj-lt"/>
              </a:rPr>
              <a:t>	- 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Conv1d-Dense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Denoising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Autoencoder</a:t>
            </a:r>
            <a:r>
              <a:rPr kumimoji="1" lang="ko-KR" altLang="en-US" sz="1400" dirty="0">
                <a:latin typeface="+mj-lt"/>
              </a:rPr>
              <a:t>가 성능이 좋은 것을 알 수 있음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 Denoising Autoencoder vs Conv1d – Dense Denoising Autoencoder</a:t>
            </a:r>
          </a:p>
          <a:p>
            <a:pPr marL="0" indent="0">
              <a:buNone/>
            </a:pPr>
            <a:r>
              <a:rPr kumimoji="1" lang="en-US" altLang="ko-KR" sz="1400" dirty="0">
                <a:latin typeface="+mj-lt"/>
              </a:rPr>
              <a:t>	- 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Conv1d-Dense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Denoising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Autoencoder</a:t>
            </a:r>
            <a:r>
              <a:rPr kumimoji="1" lang="ko-KR" altLang="en-US" sz="1400" dirty="0">
                <a:latin typeface="+mj-lt"/>
              </a:rPr>
              <a:t>가 성능이 좋은 것을 알 수 있음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System call</a:t>
            </a:r>
            <a:r>
              <a:rPr kumimoji="1" lang="ko-KR" altLang="en-US" sz="1400" dirty="0">
                <a:latin typeface="+mj-lt"/>
              </a:rPr>
              <a:t>의 종류에 비해 </a:t>
            </a:r>
            <a:r>
              <a:rPr kumimoji="1" lang="en-US" altLang="ko-KR" sz="1400" dirty="0">
                <a:latin typeface="+mj-lt"/>
              </a:rPr>
              <a:t>vector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</a:rPr>
              <a:t>size</a:t>
            </a:r>
            <a:r>
              <a:rPr kumimoji="1" lang="ko-KR" altLang="en-US" sz="1400" dirty="0">
                <a:latin typeface="+mj-lt"/>
              </a:rPr>
              <a:t>가 크고</a:t>
            </a:r>
            <a:r>
              <a:rPr kumimoji="1" lang="en-US" altLang="ko-KR" sz="1400" dirty="0">
                <a:latin typeface="+mj-lt"/>
              </a:rPr>
              <a:t>, </a:t>
            </a:r>
            <a:r>
              <a:rPr kumimoji="1" lang="ko-KR" altLang="en-US" sz="1400" dirty="0">
                <a:latin typeface="+mj-lt"/>
              </a:rPr>
              <a:t>너무 긴 문장</a:t>
            </a:r>
            <a:r>
              <a:rPr kumimoji="1" lang="en-US" altLang="ko-KR" sz="1400" dirty="0">
                <a:latin typeface="+mj-lt"/>
              </a:rPr>
              <a:t>(System call sequence)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사용하여 </a:t>
            </a:r>
            <a:r>
              <a:rPr kumimoji="1" lang="en-US" altLang="ko-KR" sz="1400" dirty="0">
                <a:latin typeface="+mj-lt"/>
              </a:rPr>
              <a:t>W2V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학습시켜 성능 저하가 일어날 수 있다고 생각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r>
              <a:rPr kumimoji="1" lang="en-US" altLang="ko-KR" sz="1400" dirty="0">
                <a:latin typeface="+mj-lt"/>
              </a:rPr>
              <a:t>Conv1d</a:t>
            </a:r>
            <a:r>
              <a:rPr kumimoji="1" lang="ko-KR" altLang="en-US" sz="1400" dirty="0">
                <a:latin typeface="+mj-lt"/>
              </a:rPr>
              <a:t>의 </a:t>
            </a:r>
            <a:r>
              <a:rPr kumimoji="1" lang="en-US" altLang="ko-KR" sz="1400" dirty="0">
                <a:latin typeface="+mj-lt"/>
              </a:rPr>
              <a:t>Kernel size</a:t>
            </a:r>
            <a:r>
              <a:rPr kumimoji="1" lang="ko-KR" altLang="en-US" sz="1400" dirty="0">
                <a:latin typeface="+mj-lt"/>
              </a:rPr>
              <a:t>도</a:t>
            </a:r>
            <a:r>
              <a:rPr kumimoji="1" lang="en-US" altLang="ko-KR" sz="1400" dirty="0">
                <a:latin typeface="+mj-lt"/>
              </a:rPr>
              <a:t> 8</a:t>
            </a:r>
            <a:r>
              <a:rPr kumimoji="1" lang="ko-KR" altLang="en-US" sz="1400" dirty="0">
                <a:latin typeface="+mj-lt"/>
              </a:rPr>
              <a:t>이라는 크기도 너무 크다고 생각</a:t>
            </a:r>
            <a:endParaRPr kumimoji="1" lang="en-US" altLang="ko-KR" sz="1400" dirty="0">
              <a:latin typeface="+mj-lt"/>
            </a:endParaRPr>
          </a:p>
          <a:p>
            <a:pPr>
              <a:buFontTx/>
              <a:buChar char="-"/>
            </a:pP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04327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3F3"/>
      </a:lt2>
      <a:accent1>
        <a:srgbClr val="CC6044"/>
      </a:accent1>
      <a:accent2>
        <a:srgbClr val="BA324E"/>
      </a:accent2>
      <a:accent3>
        <a:srgbClr val="CC4499"/>
      </a:accent3>
      <a:accent4>
        <a:srgbClr val="B532BA"/>
      </a:accent4>
      <a:accent5>
        <a:srgbClr val="8E44CC"/>
      </a:accent5>
      <a:accent6>
        <a:srgbClr val="5545C1"/>
      </a:accent6>
      <a:hlink>
        <a:srgbClr val="9A3FBF"/>
      </a:hlink>
      <a:folHlink>
        <a:srgbClr val="7F7F7F"/>
      </a:folHlink>
    </a:clrScheme>
    <a:fontScheme name="Custom 16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434</Words>
  <Application>Microsoft Macintosh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Malgun Gothic Semilight</vt:lpstr>
      <vt:lpstr>Arial</vt:lpstr>
      <vt:lpstr>Avenir Next LT Pro</vt:lpstr>
      <vt:lpstr>PrismaticVTI</vt:lpstr>
      <vt:lpstr>LID-DS 보고서</vt:lpstr>
      <vt:lpstr>진행 상황 </vt:lpstr>
      <vt:lpstr>모델 구성</vt:lpstr>
      <vt:lpstr>모델 구성</vt:lpstr>
      <vt:lpstr>공격 패턴 분류 방법</vt:lpstr>
      <vt:lpstr>성능 평가</vt:lpstr>
      <vt:lpstr>실험 내용  </vt:lpstr>
      <vt:lpstr>실험 내용  </vt:lpstr>
      <vt:lpstr>중간 정리  </vt:lpstr>
      <vt:lpstr>추가 실험  </vt:lpstr>
      <vt:lpstr>추가 실험  </vt:lpstr>
      <vt:lpstr>추가 실험  </vt:lpstr>
      <vt:lpstr>추가 실험  </vt:lpstr>
      <vt:lpstr>추가 실험  </vt:lpstr>
      <vt:lpstr>결론</vt:lpstr>
      <vt:lpstr>추후 연구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LID-DS 보고서</dc:title>
  <dc:creator>Hello cain</dc:creator>
  <cp:lastModifiedBy>Hello cain</cp:lastModifiedBy>
  <cp:revision>7</cp:revision>
  <dcterms:created xsi:type="dcterms:W3CDTF">2022-09-28T08:10:20Z</dcterms:created>
  <dcterms:modified xsi:type="dcterms:W3CDTF">2022-10-17T10:44:53Z</dcterms:modified>
</cp:coreProperties>
</file>