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BD8691A-F4EC-4F40-AB9D-C54DBA417E93}">
          <p14:sldIdLst>
            <p14:sldId id="258"/>
          </p14:sldIdLst>
        </p14:section>
      </p14:sectionLst>
    </p:ex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94"/>
  </p:normalViewPr>
  <p:slideViewPr>
    <p:cSldViewPr>
      <p:cViewPr>
        <p:scale>
          <a:sx n="25" d="100"/>
          <a:sy n="25" d="100"/>
        </p:scale>
        <p:origin x="672" y="-918"/>
      </p:cViewPr>
      <p:guideLst>
        <p:guide pos="27456"/>
        <p:guide orient="horz"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4/27/2022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02BAB4-8B8D-41DD-85C7-81A0CA962007}" type="datetimeFigureOut">
              <a:rPr lang="en-US" smtClean="0"/>
              <a:t>4/27/2022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19.png"/><Relationship Id="rId3" Type="http://schemas.microsoft.com/office/2007/relationships/media" Target="../media/media2.wav"/><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80.png"/><Relationship Id="rId2" Type="http://schemas.openxmlformats.org/officeDocument/2006/relationships/audio" Target="../media/media1.wav"/><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2.png"/><Relationship Id="rId1" Type="http://schemas.microsoft.com/office/2007/relationships/media" Target="../media/media1.wav"/><Relationship Id="rId6" Type="http://schemas.openxmlformats.org/officeDocument/2006/relationships/notesSlide" Target="../notesSlides/notesSlide1.xml"/><Relationship Id="rId11" Type="http://schemas.openxmlformats.org/officeDocument/2006/relationships/image" Target="../media/image5.png"/><Relationship Id="rId24" Type="http://schemas.openxmlformats.org/officeDocument/2006/relationships/image" Target="../media/image18.png"/><Relationship Id="rId5" Type="http://schemas.openxmlformats.org/officeDocument/2006/relationships/slideLayout" Target="../slideLayouts/slideLayout1.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1.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audio" Target="../media/media2.wav"/><Relationship Id="rId9" Type="http://schemas.openxmlformats.org/officeDocument/2006/relationships/image" Target="../media/image3.jpe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0.png"/><Relationship Id="rId30"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59228" y="419100"/>
            <a:ext cx="43172744" cy="32080200"/>
          </a:xfrm>
          <a:prstGeom prst="rect">
            <a:avLst/>
          </a:prstGeom>
          <a:no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p:nvSpPr>
        <p:spPr>
          <a:xfrm>
            <a:off x="914400" y="762000"/>
            <a:ext cx="41986200" cy="3590208"/>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992203" y="5211558"/>
            <a:ext cx="11896131" cy="6912376"/>
            <a:chOff x="914400" y="6478996"/>
            <a:chExt cx="11658600" cy="6901780"/>
          </a:xfrm>
          <a:solidFill>
            <a:schemeClr val="bg1"/>
          </a:solidFill>
        </p:grpSpPr>
        <p:sp>
          <p:nvSpPr>
            <p:cNvPr id="34" name="Rectangle 33"/>
            <p:cNvSpPr/>
            <p:nvPr/>
          </p:nvSpPr>
          <p:spPr>
            <a:xfrm>
              <a:off x="914400" y="6762267"/>
              <a:ext cx="11658600" cy="6618509"/>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a:r>
                <a:rPr lang="en-US" sz="3000" dirty="0">
                  <a:solidFill>
                    <a:schemeClr val="tx1"/>
                  </a:solidFill>
                </a:rPr>
                <a:t>FIR filters are frequency-selective filters utilized in a variety of digital signal processing applications in which linear-phase integrity is important.  Because FIR filters are computationally expensive compared to IIR filters, designing efficient filtering algorithms can be critical in applications with limited memory storage or a low tolerance for latency.  However, FIR filters are inherently stable systems and do not induce phase distortion into filtered signals.  Therefore, FIR filters are often used in data, audio, and image processing when data integrity is critical. This project investigates FIR filters commonly used in audio effect manipulation, image restoration, and image edge detection. </a:t>
              </a:r>
            </a:p>
          </p:txBody>
        </p:sp>
        <p:sp>
          <p:nvSpPr>
            <p:cNvPr id="17" name="TextBox 16"/>
            <p:cNvSpPr txBox="1"/>
            <p:nvPr/>
          </p:nvSpPr>
          <p:spPr>
            <a:xfrm>
              <a:off x="4145744" y="6478996"/>
              <a:ext cx="5193851" cy="92191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Introduction</a:t>
              </a:r>
            </a:p>
          </p:txBody>
        </p:sp>
      </p:grpSp>
      <p:sp>
        <p:nvSpPr>
          <p:cNvPr id="44" name="Rectangle 43"/>
          <p:cNvSpPr/>
          <p:nvPr/>
        </p:nvSpPr>
        <p:spPr>
          <a:xfrm>
            <a:off x="23774401" y="27264441"/>
            <a:ext cx="19070847" cy="483581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marL="514350" indent="-514350">
              <a:buFont typeface="+mj-lt"/>
              <a:buAutoNum type="arabicPeriod"/>
            </a:pPr>
            <a:r>
              <a:rPr lang="en-US" sz="3200" dirty="0">
                <a:solidFill>
                  <a:schemeClr val="tx1"/>
                </a:solidFill>
              </a:rPr>
              <a:t>J. G. Proakis and D. G. Manolakis, “Implementation of Discrete-Time systems,” in Digital Signal Processing, Hoboken, NJ: Pearson Education, 2021.</a:t>
            </a:r>
          </a:p>
          <a:p>
            <a:pPr marL="514350" indent="-514350">
              <a:buFont typeface="+mj-lt"/>
              <a:buAutoNum type="arabicPeriod"/>
            </a:pPr>
            <a:r>
              <a:rPr lang="en-US" sz="3200" dirty="0">
                <a:solidFill>
                  <a:schemeClr val="tx1"/>
                </a:solidFill>
              </a:rPr>
              <a:t>McClellan, J., Schafer, R. and Yoder, M., n.d. DSP first. 2nd </a:t>
            </a:r>
            <a:r>
              <a:rPr lang="en-US" sz="3200">
                <a:solidFill>
                  <a:schemeClr val="tx1"/>
                </a:solidFill>
              </a:rPr>
              <a:t>ed., Pearson, 2015.</a:t>
            </a:r>
            <a:endParaRPr lang="en-US" sz="3200" dirty="0">
              <a:solidFill>
                <a:schemeClr val="tx1"/>
              </a:solidFill>
            </a:endParaRPr>
          </a:p>
          <a:p>
            <a:pPr marL="514350" indent="-514350">
              <a:buFont typeface="+mj-lt"/>
              <a:buAutoNum type="arabicPeriod"/>
            </a:pPr>
            <a:r>
              <a:rPr lang="en-US" sz="3200" dirty="0">
                <a:solidFill>
                  <a:schemeClr val="tx1"/>
                </a:solidFill>
              </a:rPr>
              <a:t>Smith, Steven W. “The Scientist and Engineer's Guide to Digital </a:t>
            </a:r>
            <a:r>
              <a:rPr lang="en-US" sz="3200">
                <a:solidFill>
                  <a:schemeClr val="tx1"/>
                </a:solidFill>
              </a:rPr>
              <a:t>Signal Processing”. </a:t>
            </a:r>
            <a:r>
              <a:rPr lang="en-US" sz="3200" dirty="0">
                <a:solidFill>
                  <a:schemeClr val="tx1"/>
                </a:solidFill>
              </a:rPr>
              <a:t>San Diego, Calif: California Technical Pub, 1997. Print.</a:t>
            </a:r>
          </a:p>
          <a:p>
            <a:endParaRPr lang="en-US" sz="3200" dirty="0">
              <a:solidFill>
                <a:schemeClr val="tx1"/>
              </a:solidFill>
            </a:endParaRPr>
          </a:p>
        </p:txBody>
      </p:sp>
      <p:sp>
        <p:nvSpPr>
          <p:cNvPr id="45" name="TextBox 44"/>
          <p:cNvSpPr txBox="1"/>
          <p:nvPr/>
        </p:nvSpPr>
        <p:spPr>
          <a:xfrm>
            <a:off x="29669550" y="26974799"/>
            <a:ext cx="8537684" cy="108511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References</a:t>
            </a:r>
          </a:p>
        </p:txBody>
      </p:sp>
      <p:sp>
        <p:nvSpPr>
          <p:cNvPr id="52" name="TextBox 51"/>
          <p:cNvSpPr txBox="1"/>
          <p:nvPr/>
        </p:nvSpPr>
        <p:spPr>
          <a:xfrm>
            <a:off x="1295401" y="914400"/>
            <a:ext cx="39242999" cy="1323439"/>
          </a:xfrm>
          <a:prstGeom prst="rect">
            <a:avLst/>
          </a:prstGeom>
          <a:noFill/>
        </p:spPr>
        <p:txBody>
          <a:bodyPr wrap="square" rtlCol="0">
            <a:spAutoFit/>
          </a:bodyPr>
          <a:lstStyle/>
          <a:p>
            <a:r>
              <a:rPr lang="en-US" sz="8000" b="1" dirty="0">
                <a:ln w="3175">
                  <a:noFill/>
                </a:ln>
                <a:solidFill>
                  <a:srgbClr val="C00000"/>
                </a:solidFill>
                <a:latin typeface="Bangla MN" charset="0"/>
                <a:ea typeface="Bangla MN" charset="0"/>
                <a:cs typeface="Bangla MN" charset="0"/>
              </a:rPr>
              <a:t>FIR Filters</a:t>
            </a:r>
          </a:p>
        </p:txBody>
      </p:sp>
      <p:sp>
        <p:nvSpPr>
          <p:cNvPr id="115" name="TextBox 114"/>
          <p:cNvSpPr txBox="1"/>
          <p:nvPr/>
        </p:nvSpPr>
        <p:spPr>
          <a:xfrm>
            <a:off x="1243551" y="2141820"/>
            <a:ext cx="33624261" cy="830997"/>
          </a:xfrm>
          <a:prstGeom prst="rect">
            <a:avLst/>
          </a:prstGeom>
          <a:noFill/>
        </p:spPr>
        <p:txBody>
          <a:bodyPr wrap="square" rtlCol="0">
            <a:spAutoFit/>
          </a:bodyPr>
          <a:lstStyle/>
          <a:p>
            <a:r>
              <a:rPr lang="en-US" sz="4800" b="1" dirty="0">
                <a:latin typeface="Bangla MN" charset="0"/>
                <a:ea typeface="Bangla MN" charset="0"/>
                <a:cs typeface="Bangla MN" charset="0"/>
              </a:rPr>
              <a:t>Aaron Blanchard</a:t>
            </a:r>
            <a:r>
              <a:rPr lang="en-US" sz="4800" b="1" baseline="30000" dirty="0">
                <a:solidFill>
                  <a:schemeClr val="tx1"/>
                </a:solidFill>
              </a:rPr>
              <a:t>1</a:t>
            </a:r>
            <a:r>
              <a:rPr lang="en-US" sz="4800" b="1" dirty="0">
                <a:latin typeface="Bangla MN" charset="0"/>
                <a:ea typeface="Bangla MN" charset="0"/>
                <a:cs typeface="Bangla MN" charset="0"/>
              </a:rPr>
              <a:t>, Antonio Santos Aguilera</a:t>
            </a:r>
            <a:r>
              <a:rPr lang="en-US" sz="4800" b="1" baseline="30000" dirty="0">
                <a:solidFill>
                  <a:schemeClr val="tx1"/>
                </a:solidFill>
              </a:rPr>
              <a:t>1</a:t>
            </a:r>
            <a:r>
              <a:rPr lang="en-US" sz="4800" b="1" dirty="0">
                <a:latin typeface="Bangla MN" charset="0"/>
                <a:ea typeface="Bangla MN" charset="0"/>
                <a:cs typeface="Bangla MN" charset="0"/>
              </a:rPr>
              <a:t>, Caina Fernandes</a:t>
            </a:r>
            <a:r>
              <a:rPr lang="en-US" sz="4800" b="1" baseline="30000" dirty="0">
                <a:solidFill>
                  <a:schemeClr val="tx1"/>
                </a:solidFill>
              </a:rPr>
              <a:t>1</a:t>
            </a:r>
            <a:r>
              <a:rPr lang="en-US" sz="4800" b="1" dirty="0">
                <a:latin typeface="Bangla MN" charset="0"/>
                <a:ea typeface="Bangla MN" charset="0"/>
                <a:cs typeface="Bangla MN" charset="0"/>
              </a:rPr>
              <a:t>, Jason Porter</a:t>
            </a:r>
            <a:r>
              <a:rPr lang="en-US" sz="4800" b="1" baseline="30000" dirty="0">
                <a:solidFill>
                  <a:schemeClr val="tx1"/>
                </a:solidFill>
              </a:rPr>
              <a:t>1</a:t>
            </a:r>
            <a:endParaRPr lang="en-US" sz="4800" b="1" baseline="30000" dirty="0">
              <a:latin typeface="Bangla MN" charset="0"/>
              <a:ea typeface="Bangla MN" charset="0"/>
              <a:cs typeface="Bangla MN" charset="0"/>
            </a:endParaRPr>
          </a:p>
        </p:txBody>
      </p:sp>
      <p:grpSp>
        <p:nvGrpSpPr>
          <p:cNvPr id="40" name="Group 39"/>
          <p:cNvGrpSpPr/>
          <p:nvPr/>
        </p:nvGrpSpPr>
        <p:grpSpPr>
          <a:xfrm>
            <a:off x="992202" y="26974801"/>
            <a:ext cx="22323609" cy="5105400"/>
            <a:chOff x="939939" y="19804634"/>
            <a:chExt cx="11616995" cy="10189459"/>
          </a:xfrm>
        </p:grpSpPr>
        <p:sp>
          <p:nvSpPr>
            <p:cNvPr id="41" name="Rectangle 40"/>
            <p:cNvSpPr/>
            <p:nvPr/>
          </p:nvSpPr>
          <p:spPr>
            <a:xfrm>
              <a:off x="939939" y="20347496"/>
              <a:ext cx="11616995" cy="9646597"/>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dirty="0"/>
            </a:p>
          </p:txBody>
        </p:sp>
        <p:sp>
          <p:nvSpPr>
            <p:cNvPr id="42" name="TextBox 41"/>
            <p:cNvSpPr txBox="1"/>
            <p:nvPr/>
          </p:nvSpPr>
          <p:spPr>
            <a:xfrm>
              <a:off x="5596281" y="19804634"/>
              <a:ext cx="2338935" cy="184280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Conclusion</a:t>
              </a:r>
              <a:endParaRPr lang="en-US" sz="5400" dirty="0">
                <a:solidFill>
                  <a:schemeClr val="bg1"/>
                </a:solidFill>
                <a:latin typeface="Bangla MN" charset="0"/>
                <a:ea typeface="Bangla MN" charset="0"/>
                <a:cs typeface="Bangla MN" charset="0"/>
              </a:endParaRPr>
            </a:p>
          </p:txBody>
        </p:sp>
      </p:grpSp>
      <p:sp>
        <p:nvSpPr>
          <p:cNvPr id="30" name="TextBox 29">
            <a:extLst>
              <a:ext uri="{FF2B5EF4-FFF2-40B4-BE49-F238E27FC236}">
                <a16:creationId xmlns:a16="http://schemas.microsoft.com/office/drawing/2014/main" id="{EABD6380-F16B-42AE-AB20-AED81D8BA8F5}"/>
              </a:ext>
            </a:extLst>
          </p:cNvPr>
          <p:cNvSpPr txBox="1"/>
          <p:nvPr/>
        </p:nvSpPr>
        <p:spPr>
          <a:xfrm>
            <a:off x="1295401" y="2884310"/>
            <a:ext cx="36292239" cy="1200329"/>
          </a:xfrm>
          <a:prstGeom prst="rect">
            <a:avLst/>
          </a:prstGeom>
          <a:noFill/>
        </p:spPr>
        <p:txBody>
          <a:bodyPr wrap="square" rtlCol="0">
            <a:spAutoFit/>
          </a:bodyPr>
          <a:lstStyle/>
          <a:p>
            <a:r>
              <a:rPr lang="en-US" sz="3600" b="1" baseline="30000" dirty="0">
                <a:solidFill>
                  <a:schemeClr val="tx1"/>
                </a:solidFill>
              </a:rPr>
              <a:t>1</a:t>
            </a:r>
            <a:r>
              <a:rPr lang="en-US" sz="3600" dirty="0">
                <a:latin typeface="Bangla MN" charset="0"/>
                <a:ea typeface="Bangla MN" charset="0"/>
                <a:cs typeface="Bangla MN" charset="0"/>
              </a:rPr>
              <a:t>Department of Electrical and Computer Engineering, University of Utah </a:t>
            </a:r>
          </a:p>
          <a:p>
            <a:r>
              <a:rPr lang="en-US" sz="3600" dirty="0">
                <a:latin typeface="Bangla MN" charset="0"/>
                <a:ea typeface="Bangla MN" charset="0"/>
                <a:cs typeface="Bangla MN" charset="0"/>
              </a:rPr>
              <a:t>Instructor: Neda Nategh/ ECE 6530-090 Spring 2022 (Digital Signal Processing)</a:t>
            </a:r>
            <a:endParaRPr lang="en-US" sz="3600" baseline="30000" dirty="0">
              <a:latin typeface="Bangla MN" charset="0"/>
              <a:ea typeface="Bangla MN" charset="0"/>
              <a:cs typeface="Bangla MN" charset="0"/>
            </a:endParaRPr>
          </a:p>
        </p:txBody>
      </p:sp>
      <p:sp>
        <p:nvSpPr>
          <p:cNvPr id="50" name="Rectangle 49"/>
          <p:cNvSpPr/>
          <p:nvPr/>
        </p:nvSpPr>
        <p:spPr>
          <a:xfrm>
            <a:off x="13394142" y="5475283"/>
            <a:ext cx="29504855" cy="653991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51" name="TextBox 50"/>
          <p:cNvSpPr txBox="1"/>
          <p:nvPr/>
        </p:nvSpPr>
        <p:spPr>
          <a:xfrm>
            <a:off x="23315812" y="5124514"/>
            <a:ext cx="8504574"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Audio Effect</a:t>
            </a:r>
          </a:p>
        </p:txBody>
      </p:sp>
      <p:sp>
        <p:nvSpPr>
          <p:cNvPr id="18" name="TextBox 17"/>
          <p:cNvSpPr txBox="1"/>
          <p:nvPr/>
        </p:nvSpPr>
        <p:spPr>
          <a:xfrm>
            <a:off x="12658344" y="5845871"/>
            <a:ext cx="30174321" cy="581594"/>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D32A5D87-7F7D-AD4A-AEA5-662F84FE5E2D}"/>
                  </a:ext>
                </a:extLst>
              </p:cNvPr>
              <p:cNvSpPr/>
              <p:nvPr/>
            </p:nvSpPr>
            <p:spPr>
              <a:xfrm>
                <a:off x="1076813" y="12725400"/>
                <a:ext cx="11850174" cy="13948235"/>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rtl="0">
                  <a:spcBef>
                    <a:spcPts val="0"/>
                  </a:spcBef>
                  <a:spcAft>
                    <a:spcPts val="600"/>
                  </a:spcAft>
                </a:pPr>
                <a:r>
                  <a:rPr lang="en-US" sz="2800" b="0" i="0" u="none" strike="noStrike" dirty="0">
                    <a:solidFill>
                      <a:srgbClr val="000000"/>
                    </a:solidFill>
                    <a:effectLst/>
                    <a:latin typeface="Calibri" panose="020F0502020204030204" pitchFamily="34" charset="0"/>
                  </a:rPr>
                  <a:t>The following FIR filtering techniques were implemented in this research:</a:t>
                </a:r>
                <a:endParaRPr lang="en-US" sz="2800" b="0" dirty="0">
                  <a:effectLst/>
                </a:endParaRP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Echo:</a:t>
                </a:r>
                <a:r>
                  <a:rPr lang="en-US" sz="2800" b="0" i="0" u="none" strike="noStrike" dirty="0">
                    <a:solidFill>
                      <a:srgbClr val="000000"/>
                    </a:solidFill>
                    <a:effectLst/>
                    <a:latin typeface="Calibri" panose="020F0502020204030204" pitchFamily="34" charset="0"/>
                  </a:rPr>
                  <a:t> </a:t>
                </a: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linear-phase shift that generates a signal delay with a relative magnitude to the original signal.  This phenomenon produces echoes and reverberations in audio signals, as well as “ghosts” in images.</a:t>
                </a:r>
              </a:p>
              <a:p>
                <a:pPr>
                  <a:spcAft>
                    <a:spcPts val="600"/>
                  </a:spcAft>
                </a:pPr>
                <a:r>
                  <a:rPr lang="en-US" sz="2800" b="1" i="0" u="none" strike="noStrike" dirty="0">
                    <a:solidFill>
                      <a:srgbClr val="000000"/>
                    </a:solidFill>
                    <a:effectLst/>
                    <a:latin typeface="Calibri" panose="020F0502020204030204" pitchFamily="34" charset="0"/>
                  </a:rPr>
                  <a:t>Cascading Systems: </a:t>
                </a:r>
              </a:p>
              <a:p>
                <a:pPr>
                  <a:spcAft>
                    <a:spcPts val="600"/>
                  </a:spcAft>
                </a:pPr>
                <a:r>
                  <a:rPr lang="en-US" sz="2800" dirty="0">
                    <a:solidFill>
                      <a:srgbClr val="000000"/>
                    </a:solidFill>
                    <a:latin typeface="Calibri" panose="020F0502020204030204" pitchFamily="34" charset="0"/>
                  </a:rPr>
                  <a:t>The output of the first system is the input to the second system, and the overall output of the cascade system is taken to be the output of the second system. </a:t>
                </a:r>
              </a:p>
              <a:p>
                <a:pPr>
                  <a:spcAft>
                    <a:spcPts val="600"/>
                  </a:spcAft>
                </a:pPr>
                <a:r>
                  <a:rPr lang="en-US" sz="2800" dirty="0">
                    <a:solidFill>
                      <a:srgbClr val="000000"/>
                    </a:solidFill>
                    <a:latin typeface="Calibri" panose="020F0502020204030204" pitchFamily="34" charset="0"/>
                  </a:rPr>
                  <a:t> </a:t>
                </a:r>
              </a:p>
              <a:p>
                <a:pPr>
                  <a:spcAft>
                    <a:spcPts val="600"/>
                  </a:spcAft>
                </a:pPr>
                <a:endParaRPr lang="en-US" sz="280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𝑥</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𝑞</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−1</m:t>
                              </m:r>
                            </m:e>
                          </m:d>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1</m:t>
                              </m:r>
                            </m:e>
                          </m:d>
                        </m:e>
                      </m:eqArr>
                    </m:oMath>
                  </m:oMathPara>
                </a14:m>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𝑦</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nary>
                            <m:naryPr>
                              <m:chr m:val="∑"/>
                              <m:limLoc m:val="subSup"/>
                              <m:ctrlPr>
                                <a:rPr lang="en-US" sz="2800" b="0" i="1" smtClean="0">
                                  <a:solidFill>
                                    <a:srgbClr val="000000"/>
                                  </a:solidFill>
                                  <a:latin typeface="Cambria Math" panose="02040503050406030204" pitchFamily="18" charset="0"/>
                                </a:rPr>
                              </m:ctrlPr>
                            </m:naryPr>
                            <m:sub>
                              <m:r>
                                <m:rPr>
                                  <m:brk m:alnAt="25"/>
                                </m:rPr>
                                <a:rPr lang="en-US" sz="2800" b="0" i="1" smtClean="0">
                                  <a:solidFill>
                                    <a:srgbClr val="000000"/>
                                  </a:solidFill>
                                  <a:latin typeface="Cambria Math" panose="02040503050406030204" pitchFamily="18" charset="0"/>
                                </a:rPr>
                                <m:t>𝑙</m:t>
                              </m:r>
                              <m:r>
                                <a:rPr lang="en-US" sz="2800" b="0" i="1" smtClean="0">
                                  <a:solidFill>
                                    <a:srgbClr val="000000"/>
                                  </a:solidFill>
                                  <a:latin typeface="Cambria Math" panose="02040503050406030204" pitchFamily="18" charset="0"/>
                                </a:rPr>
                                <m:t>=0</m:t>
                              </m:r>
                            </m:sub>
                            <m:sup>
                              <m:r>
                                <a:rPr lang="en-US" sz="2800" b="0" i="1" smtClean="0">
                                  <a:solidFill>
                                    <a:srgbClr val="000000"/>
                                  </a:solidFill>
                                  <a:latin typeface="Cambria Math" panose="02040503050406030204" pitchFamily="18" charset="0"/>
                                </a:rPr>
                                <m:t>𝑀</m:t>
                              </m:r>
                            </m:sup>
                            <m:e>
                              <m:sSup>
                                <m:sSupPr>
                                  <m:ctrlPr>
                                    <a:rPr lang="en-US" sz="2800" b="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𝑟</m:t>
                                  </m:r>
                                </m:e>
                                <m:sup>
                                  <m:r>
                                    <a:rPr lang="en-US" sz="2800" b="0" i="1" smtClean="0">
                                      <a:solidFill>
                                        <a:srgbClr val="000000"/>
                                      </a:solidFill>
                                      <a:latin typeface="Cambria Math" panose="02040503050406030204" pitchFamily="18" charset="0"/>
                                    </a:rPr>
                                    <m:t>𝑙</m:t>
                                  </m:r>
                                </m:sup>
                              </m:sSup>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𝑙</m:t>
                                  </m:r>
                                </m:e>
                              </m:d>
                            </m:e>
                          </m:nary>
                          <m:r>
                            <a:rPr lang="en-US" sz="2800" b="0" i="1" smtClean="0">
                              <a:solidFill>
                                <a:srgbClr val="000000"/>
                              </a:solidFill>
                              <a:latin typeface="Cambria Math" panose="02040503050406030204" pitchFamily="18" charset="0"/>
                            </a:rPr>
                            <m:t>#</m:t>
                          </m:r>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2</m:t>
                              </m:r>
                            </m:e>
                          </m:d>
                        </m:e>
                      </m:eqArr>
                    </m:oMath>
                  </m:oMathPara>
                </a14:m>
                <a:br>
                  <a:rPr lang="en-US" sz="2800" b="0" dirty="0">
                    <a:solidFill>
                      <a:srgbClr val="000000"/>
                    </a:solidFill>
                    <a:latin typeface="Calibri" panose="020F0502020204030204" pitchFamily="34" charset="0"/>
                  </a:rPr>
                </a:br>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spcAft>
                    <a:spcPts val="600"/>
                  </a:spcAft>
                </a:pPr>
                <a:r>
                  <a:rPr lang="en-US" sz="2400" i="1" dirty="0">
                    <a:solidFill>
                      <a:srgbClr val="000000"/>
                    </a:solidFill>
                    <a:latin typeface="Calibri" panose="020F0502020204030204" pitchFamily="34" charset="0"/>
                  </a:rPr>
                  <a:t>FIR Filter 1</a:t>
                </a:r>
                <a:r>
                  <a:rPr lang="en-US" sz="2400" dirty="0">
                    <a:solidFill>
                      <a:srgbClr val="000000"/>
                    </a:solidFill>
                    <a:latin typeface="Calibri" panose="020F0502020204030204" pitchFamily="34" charset="0"/>
                  </a:rPr>
                  <a:t>: utilized to create echoes on signals and data sets (audio, and image data).</a:t>
                </a:r>
              </a:p>
              <a:p>
                <a:pPr>
                  <a:spcAft>
                    <a:spcPts val="600"/>
                  </a:spcAft>
                </a:pPr>
                <a:r>
                  <a:rPr lang="en-US" sz="2400" i="1" dirty="0">
                    <a:solidFill>
                      <a:srgbClr val="000000"/>
                    </a:solidFill>
                    <a:latin typeface="Calibri" panose="020F0502020204030204" pitchFamily="34" charset="0"/>
                  </a:rPr>
                  <a:t>FIR Filter 2</a:t>
                </a:r>
                <a:r>
                  <a:rPr lang="en-US" sz="2400" dirty="0">
                    <a:solidFill>
                      <a:srgbClr val="000000"/>
                    </a:solidFill>
                    <a:latin typeface="Calibri" panose="020F0502020204030204" pitchFamily="34" charset="0"/>
                  </a:rPr>
                  <a:t>: utilized to (approximately) undo the effect of FIR-Filter 1 . This type of application is called </a:t>
                </a:r>
                <a:r>
                  <a:rPr lang="en-US" sz="2400" i="1" dirty="0">
                    <a:solidFill>
                      <a:srgbClr val="000000"/>
                    </a:solidFill>
                    <a:latin typeface="Calibri" panose="020F0502020204030204" pitchFamily="34" charset="0"/>
                  </a:rPr>
                  <a:t>Deconvolution</a:t>
                </a:r>
                <a:r>
                  <a:rPr lang="en-US" sz="2400" dirty="0">
                    <a:solidFill>
                      <a:srgbClr val="000000"/>
                    </a:solidFill>
                    <a:latin typeface="Calibri" panose="020F0502020204030204" pitchFamily="34" charset="0"/>
                  </a:rPr>
                  <a:t>.</a:t>
                </a: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Deconvolution:</a:t>
                </a:r>
                <a:endParaRPr lang="en-US" sz="2800" b="0" i="0" u="none" strike="noStrike" dirty="0">
                  <a:solidFill>
                    <a:srgbClr val="000000"/>
                  </a:solidFill>
                  <a:effectLst/>
                  <a:latin typeface="Calibri" panose="020F0502020204030204" pitchFamily="34" charset="0"/>
                </a:endParaRP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signal processing technique used to rectify an undesired convolution.  This is useful in image restoration.</a:t>
                </a:r>
              </a:p>
              <a:p>
                <a:pPr>
                  <a:spcAft>
                    <a:spcPts val="600"/>
                  </a:spcAft>
                </a:pPr>
                <a:r>
                  <a:rPr lang="en-US" sz="2800" b="1" i="0" u="none" strike="noStrike" dirty="0">
                    <a:solidFill>
                      <a:srgbClr val="000000"/>
                    </a:solidFill>
                    <a:effectLst/>
                    <a:latin typeface="Calibri" panose="020F0502020204030204" pitchFamily="34" charset="0"/>
                  </a:rPr>
                  <a:t>First-Difference Filter: </a:t>
                </a:r>
                <a14:m>
                  <m:oMath xmlns:m="http://schemas.openxmlformats.org/officeDocument/2006/math">
                    <m:r>
                      <a:rPr lang="en-US" sz="2800" b="1" i="0" u="none" strike="noStrike" smtClean="0">
                        <a:solidFill>
                          <a:srgbClr val="000000"/>
                        </a:solidFill>
                        <a:effectLst/>
                        <a:latin typeface="Cambria Math" panose="02040503050406030204" pitchFamily="18" charset="0"/>
                      </a:rPr>
                      <m:t> </m:t>
                    </m:r>
                    <m:r>
                      <a:rPr lang="en-US" sz="2800" b="1" i="1" u="none" strike="noStrike" smtClean="0">
                        <a:solidFill>
                          <a:srgbClr val="000000"/>
                        </a:solidFill>
                        <a:effectLst/>
                        <a:latin typeface="Cambria Math" panose="02040503050406030204" pitchFamily="18" charset="0"/>
                      </a:rPr>
                      <m:t>𝒚</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𝒏</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𝟏</m:t>
                    </m:r>
                    <m:r>
                      <a:rPr lang="en-US" sz="2800" b="1" i="1" u="none" strike="noStrike" smtClean="0">
                        <a:solidFill>
                          <a:srgbClr val="000000"/>
                        </a:solidFill>
                        <a:effectLst/>
                        <a:latin typeface="Cambria Math" panose="02040503050406030204" pitchFamily="18" charset="0"/>
                      </a:rPr>
                      <m:t>)</m:t>
                    </m:r>
                  </m:oMath>
                </a14:m>
                <a:r>
                  <a:rPr lang="en-US" sz="2800" b="1" i="0" u="none" strike="noStrike" dirty="0">
                    <a:solidFill>
                      <a:srgbClr val="000000"/>
                    </a:solidFill>
                    <a:effectLst/>
                    <a:latin typeface="Calibri" panose="020F0502020204030204" pitchFamily="34" charset="0"/>
                  </a:rPr>
                  <a:t> </a:t>
                </a:r>
              </a:p>
              <a:p>
                <a:pPr>
                  <a:spcAft>
                    <a:spcPts val="600"/>
                  </a:spcAft>
                </a:pPr>
                <a:r>
                  <a:rPr lang="en-US" sz="2800" b="0" i="0" u="none" strike="noStrike" dirty="0">
                    <a:solidFill>
                      <a:srgbClr val="000000"/>
                    </a:solidFill>
                    <a:effectLst/>
                    <a:latin typeface="Calibri" panose="020F0502020204030204" pitchFamily="34" charset="0"/>
                  </a:rPr>
                  <a:t>A filter designed for detecting significant fluctuations in a signal.  This concept is known as edge detection and can be used in many image processing applications including bar code scanning.</a:t>
                </a:r>
                <a:endParaRPr lang="en-US" sz="2800" dirty="0"/>
              </a:p>
            </p:txBody>
          </p:sp>
        </mc:Choice>
        <mc:Fallback xmlns="">
          <p:sp>
            <p:nvSpPr>
              <p:cNvPr id="77" name="Rectangle 76">
                <a:extLst>
                  <a:ext uri="{FF2B5EF4-FFF2-40B4-BE49-F238E27FC236}">
                    <a16:creationId xmlns:a16="http://schemas.microsoft.com/office/drawing/2014/main" id="{D32A5D87-7F7D-AD4A-AEA5-662F84FE5E2D}"/>
                  </a:ext>
                </a:extLst>
              </p:cNvPr>
              <p:cNvSpPr>
                <a:spLocks noRot="1" noChangeAspect="1" noMove="1" noResize="1" noEditPoints="1" noAdjustHandles="1" noChangeArrowheads="1" noChangeShapeType="1" noTextEdit="1"/>
              </p:cNvSpPr>
              <p:nvPr/>
            </p:nvSpPr>
            <p:spPr>
              <a:xfrm>
                <a:off x="1076813" y="12725400"/>
                <a:ext cx="11850174" cy="13948235"/>
              </a:xfrm>
              <a:prstGeom prst="rect">
                <a:avLst/>
              </a:prstGeom>
              <a:blipFill>
                <a:blip r:embed="rId7"/>
                <a:stretch>
                  <a:fillRect/>
                </a:stretch>
              </a:blipFill>
              <a:ln w="76200">
                <a:solidFill>
                  <a:schemeClr val="tx1"/>
                </a:solidFill>
              </a:ln>
            </p:spPr>
            <p:txBody>
              <a:bodyPr/>
              <a:lstStyle/>
              <a:p>
                <a:r>
                  <a:rPr lang="en-US">
                    <a:noFill/>
                  </a:rPr>
                  <a:t> </a:t>
                </a:r>
              </a:p>
            </p:txBody>
          </p:sp>
        </mc:Fallback>
      </mc:AlternateContent>
      <p:sp>
        <p:nvSpPr>
          <p:cNvPr id="78" name="TextBox 77">
            <a:extLst>
              <a:ext uri="{FF2B5EF4-FFF2-40B4-BE49-F238E27FC236}">
                <a16:creationId xmlns:a16="http://schemas.microsoft.com/office/drawing/2014/main" id="{505F8FE6-358E-B041-960A-E8BB7198256E}"/>
              </a:ext>
            </a:extLst>
          </p:cNvPr>
          <p:cNvSpPr txBox="1"/>
          <p:nvPr/>
        </p:nvSpPr>
        <p:spPr>
          <a:xfrm>
            <a:off x="4131308" y="12411670"/>
            <a:ext cx="5302415" cy="92333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Methods</a:t>
            </a:r>
          </a:p>
        </p:txBody>
      </p:sp>
      <p:sp>
        <p:nvSpPr>
          <p:cNvPr id="80" name="TextBox 79">
            <a:extLst>
              <a:ext uri="{FF2B5EF4-FFF2-40B4-BE49-F238E27FC236}">
                <a16:creationId xmlns:a16="http://schemas.microsoft.com/office/drawing/2014/main" id="{7E97B591-3EF4-604D-B8F4-85EF95585925}"/>
              </a:ext>
            </a:extLst>
          </p:cNvPr>
          <p:cNvSpPr txBox="1"/>
          <p:nvPr/>
        </p:nvSpPr>
        <p:spPr>
          <a:xfrm>
            <a:off x="37567962" y="1859340"/>
            <a:ext cx="5027838" cy="1569660"/>
          </a:xfrm>
          <a:prstGeom prst="rect">
            <a:avLst/>
          </a:prstGeom>
          <a:noFill/>
        </p:spPr>
        <p:txBody>
          <a:bodyPr wrap="square" rtlCol="0">
            <a:spAutoFit/>
          </a:bodyPr>
          <a:lstStyle/>
          <a:p>
            <a:r>
              <a:rPr lang="en-US" sz="4800" i="1" dirty="0">
                <a:latin typeface="Lucida Fax" panose="02060602050505020204" pitchFamily="18" charset="77"/>
                <a:cs typeface="Lucida Grande" panose="020B0600040502020204" pitchFamily="34" charset="0"/>
              </a:rPr>
              <a:t>College </a:t>
            </a:r>
            <a:r>
              <a:rPr lang="en-US" sz="4800" dirty="0">
                <a:latin typeface="Lucida Fax" panose="02060602050505020204" pitchFamily="18" charset="77"/>
                <a:cs typeface="Lucida Grande" panose="020B0600040502020204" pitchFamily="34" charset="0"/>
              </a:rPr>
              <a:t>of</a:t>
            </a:r>
          </a:p>
          <a:p>
            <a:r>
              <a:rPr lang="en-US" sz="4800" dirty="0">
                <a:latin typeface="Lucida Fax" panose="02060602050505020204" pitchFamily="18" charset="77"/>
                <a:cs typeface="Lucida Grande" panose="020B0600040502020204" pitchFamily="34" charset="0"/>
              </a:rPr>
              <a:t>Engineering</a:t>
            </a:r>
          </a:p>
        </p:txBody>
      </p:sp>
      <p:pic>
        <p:nvPicPr>
          <p:cNvPr id="4" name="Picture 3" descr="Logo, company name&#10;&#10;Description automatically generated">
            <a:extLst>
              <a:ext uri="{FF2B5EF4-FFF2-40B4-BE49-F238E27FC236}">
                <a16:creationId xmlns:a16="http://schemas.microsoft.com/office/drawing/2014/main" id="{9080E450-CA1F-469F-BFE3-A6F71005D8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23200" y="609600"/>
            <a:ext cx="3810000" cy="3810000"/>
          </a:xfrm>
          <a:prstGeom prst="rect">
            <a:avLst/>
          </a:prstGeom>
        </p:spPr>
      </p:pic>
      <p:grpSp>
        <p:nvGrpSpPr>
          <p:cNvPr id="33" name="Group 32">
            <a:extLst>
              <a:ext uri="{FF2B5EF4-FFF2-40B4-BE49-F238E27FC236}">
                <a16:creationId xmlns:a16="http://schemas.microsoft.com/office/drawing/2014/main" id="{4EC6506A-AF6D-4F28-B8A2-834FB027A84E}"/>
              </a:ext>
            </a:extLst>
          </p:cNvPr>
          <p:cNvGrpSpPr/>
          <p:nvPr/>
        </p:nvGrpSpPr>
        <p:grpSpPr>
          <a:xfrm>
            <a:off x="12663745" y="12396202"/>
            <a:ext cx="30240653" cy="6999420"/>
            <a:chOff x="12617171" y="23698200"/>
            <a:chExt cx="18153841" cy="9260146"/>
          </a:xfrm>
        </p:grpSpPr>
        <p:grpSp>
          <p:nvGrpSpPr>
            <p:cNvPr id="38" name="Group 37">
              <a:extLst>
                <a:ext uri="{FF2B5EF4-FFF2-40B4-BE49-F238E27FC236}">
                  <a16:creationId xmlns:a16="http://schemas.microsoft.com/office/drawing/2014/main" id="{334859E0-16F9-49AD-A867-3B46D40513AB}"/>
                </a:ext>
              </a:extLst>
            </p:cNvPr>
            <p:cNvGrpSpPr/>
            <p:nvPr/>
          </p:nvGrpSpPr>
          <p:grpSpPr>
            <a:xfrm>
              <a:off x="13058880" y="23698200"/>
              <a:ext cx="17712132" cy="9260146"/>
              <a:chOff x="13536444" y="20953271"/>
              <a:chExt cx="13899016" cy="12234346"/>
            </a:xfrm>
          </p:grpSpPr>
          <p:sp>
            <p:nvSpPr>
              <p:cNvPr id="48" name="Rectangle 47">
                <a:extLst>
                  <a:ext uri="{FF2B5EF4-FFF2-40B4-BE49-F238E27FC236}">
                    <a16:creationId xmlns:a16="http://schemas.microsoft.com/office/drawing/2014/main" id="{4A77DF53-EA55-49EA-8CE3-974137BED516}"/>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0" tIns="914400" rIns="4572000" rtlCol="0" anchor="t" anchorCtr="0"/>
              <a:lstStyle/>
              <a:p>
                <a:pPr algn="ctr"/>
                <a:endParaRPr lang="en-US"/>
              </a:p>
            </p:txBody>
          </p:sp>
          <p:sp>
            <p:nvSpPr>
              <p:cNvPr id="49" name="TextBox 48">
                <a:extLst>
                  <a:ext uri="{FF2B5EF4-FFF2-40B4-BE49-F238E27FC236}">
                    <a16:creationId xmlns:a16="http://schemas.microsoft.com/office/drawing/2014/main" id="{6D5B9EFE-F9C9-4CE8-A720-7BE35D672FA1}"/>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Image Restoration</a:t>
                </a:r>
                <a:endParaRPr lang="en-US" sz="5400" dirty="0">
                  <a:solidFill>
                    <a:schemeClr val="bg1"/>
                  </a:solidFill>
                  <a:latin typeface="Bangla MN" charset="0"/>
                  <a:ea typeface="Bangla MN" charset="0"/>
                  <a:cs typeface="Bangla MN" charset="0"/>
                </a:endParaRPr>
              </a:p>
            </p:txBody>
          </p:sp>
        </p:grpSp>
        <p:sp>
          <p:nvSpPr>
            <p:cNvPr id="46" name="TextBox 45">
              <a:extLst>
                <a:ext uri="{FF2B5EF4-FFF2-40B4-BE49-F238E27FC236}">
                  <a16:creationId xmlns:a16="http://schemas.microsoft.com/office/drawing/2014/main" id="{D7E7312D-9F5F-409E-A1FD-3C42EFBAEE90}"/>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grpSp>
        <p:nvGrpSpPr>
          <p:cNvPr id="54" name="Group 53">
            <a:extLst>
              <a:ext uri="{FF2B5EF4-FFF2-40B4-BE49-F238E27FC236}">
                <a16:creationId xmlns:a16="http://schemas.microsoft.com/office/drawing/2014/main" id="{9688FD0C-5FE1-4F66-97BD-E827E2C37442}"/>
              </a:ext>
            </a:extLst>
          </p:cNvPr>
          <p:cNvGrpSpPr/>
          <p:nvPr/>
        </p:nvGrpSpPr>
        <p:grpSpPr>
          <a:xfrm>
            <a:off x="12625177" y="19674215"/>
            <a:ext cx="30240653" cy="6999420"/>
            <a:chOff x="12617171" y="23698200"/>
            <a:chExt cx="18153841" cy="9260146"/>
          </a:xfrm>
        </p:grpSpPr>
        <p:grpSp>
          <p:nvGrpSpPr>
            <p:cNvPr id="55" name="Group 54">
              <a:extLst>
                <a:ext uri="{FF2B5EF4-FFF2-40B4-BE49-F238E27FC236}">
                  <a16:creationId xmlns:a16="http://schemas.microsoft.com/office/drawing/2014/main" id="{81F2F274-675D-495D-BDAE-522B9D75E0BB}"/>
                </a:ext>
              </a:extLst>
            </p:cNvPr>
            <p:cNvGrpSpPr/>
            <p:nvPr/>
          </p:nvGrpSpPr>
          <p:grpSpPr>
            <a:xfrm>
              <a:off x="13058880" y="23698200"/>
              <a:ext cx="17712132" cy="9260146"/>
              <a:chOff x="13536444" y="20953271"/>
              <a:chExt cx="13899016" cy="12234346"/>
            </a:xfrm>
          </p:grpSpPr>
          <p:sp>
            <p:nvSpPr>
              <p:cNvPr id="59" name="Rectangle 58">
                <a:extLst>
                  <a:ext uri="{FF2B5EF4-FFF2-40B4-BE49-F238E27FC236}">
                    <a16:creationId xmlns:a16="http://schemas.microsoft.com/office/drawing/2014/main" id="{32782136-E98F-4ABE-A1ED-505047C0E2EB}"/>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60" name="TextBox 59">
                <a:extLst>
                  <a:ext uri="{FF2B5EF4-FFF2-40B4-BE49-F238E27FC236}">
                    <a16:creationId xmlns:a16="http://schemas.microsoft.com/office/drawing/2014/main" id="{1D262F3C-E3DD-4F7A-8820-2AA38F6BF44E}"/>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Edge Detection</a:t>
                </a:r>
                <a:endParaRPr lang="en-US" sz="5400" dirty="0">
                  <a:solidFill>
                    <a:schemeClr val="bg1"/>
                  </a:solidFill>
                  <a:latin typeface="Bangla MN" charset="0"/>
                  <a:ea typeface="Bangla MN" charset="0"/>
                  <a:cs typeface="Bangla MN" charset="0"/>
                </a:endParaRPr>
              </a:p>
            </p:txBody>
          </p:sp>
        </p:grpSp>
        <p:sp>
          <p:nvSpPr>
            <p:cNvPr id="56" name="TextBox 55">
              <a:extLst>
                <a:ext uri="{FF2B5EF4-FFF2-40B4-BE49-F238E27FC236}">
                  <a16:creationId xmlns:a16="http://schemas.microsoft.com/office/drawing/2014/main" id="{4B8B51E4-D94C-43C3-9637-CA65C5EDB09B}"/>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pic>
        <p:nvPicPr>
          <p:cNvPr id="13" name="Picture 12">
            <a:extLst>
              <a:ext uri="{FF2B5EF4-FFF2-40B4-BE49-F238E27FC236}">
                <a16:creationId xmlns:a16="http://schemas.microsoft.com/office/drawing/2014/main" id="{21EB8453-80D2-4DA1-8264-4ED0F6C984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356929" y="21075163"/>
            <a:ext cx="2868993" cy="1513182"/>
          </a:xfrm>
          <a:prstGeom prst="rect">
            <a:avLst/>
          </a:prstGeom>
        </p:spPr>
      </p:pic>
      <p:pic>
        <p:nvPicPr>
          <p:cNvPr id="61" name="Picture 60">
            <a:extLst>
              <a:ext uri="{FF2B5EF4-FFF2-40B4-BE49-F238E27FC236}">
                <a16:creationId xmlns:a16="http://schemas.microsoft.com/office/drawing/2014/main" id="{C871AA27-AEF0-4429-81B0-9905BC5EE12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3673210" y="22614096"/>
            <a:ext cx="5300590" cy="3979704"/>
          </a:xfrm>
          <a:prstGeom prst="rect">
            <a:avLst/>
          </a:prstGeom>
          <a:noFill/>
          <a:ln>
            <a:noFill/>
          </a:ln>
        </p:spPr>
      </p:pic>
      <p:pic>
        <p:nvPicPr>
          <p:cNvPr id="62" name="Picture 61">
            <a:extLst>
              <a:ext uri="{FF2B5EF4-FFF2-40B4-BE49-F238E27FC236}">
                <a16:creationId xmlns:a16="http://schemas.microsoft.com/office/drawing/2014/main" id="{343FCAE8-5A04-4CC0-BC0B-9BCA8A4F33F6}"/>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3926800" y="22588345"/>
            <a:ext cx="5300589" cy="3979704"/>
          </a:xfrm>
          <a:prstGeom prst="rect">
            <a:avLst/>
          </a:prstGeom>
          <a:noFill/>
          <a:ln>
            <a:noFill/>
          </a:ln>
        </p:spPr>
      </p:pic>
      <p:pic>
        <p:nvPicPr>
          <p:cNvPr id="63" name="Picture 62">
            <a:extLst>
              <a:ext uri="{FF2B5EF4-FFF2-40B4-BE49-F238E27FC236}">
                <a16:creationId xmlns:a16="http://schemas.microsoft.com/office/drawing/2014/main" id="{E4700027-0992-4BA7-9D47-F06B8C9B450E}"/>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9946600" y="22614096"/>
            <a:ext cx="5300589" cy="3979704"/>
          </a:xfrm>
          <a:prstGeom prst="rect">
            <a:avLst/>
          </a:prstGeom>
          <a:noFill/>
          <a:ln>
            <a:noFill/>
          </a:ln>
        </p:spPr>
      </p:pic>
      <p:pic>
        <p:nvPicPr>
          <p:cNvPr id="64" name="Picture 63">
            <a:extLst>
              <a:ext uri="{FF2B5EF4-FFF2-40B4-BE49-F238E27FC236}">
                <a16:creationId xmlns:a16="http://schemas.microsoft.com/office/drawing/2014/main" id="{E6277C73-3A21-4214-95BB-07DA50C80ECF}"/>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6262707" y="22614095"/>
            <a:ext cx="5266293" cy="3953954"/>
          </a:xfrm>
          <a:prstGeom prst="rect">
            <a:avLst/>
          </a:prstGeom>
          <a:noFill/>
          <a:ln>
            <a:noFill/>
          </a:ln>
        </p:spPr>
      </p:pic>
      <p:cxnSp>
        <p:nvCxnSpPr>
          <p:cNvPr id="19" name="Straight Connector 18">
            <a:extLst>
              <a:ext uri="{FF2B5EF4-FFF2-40B4-BE49-F238E27FC236}">
                <a16:creationId xmlns:a16="http://schemas.microsoft.com/office/drawing/2014/main" id="{B07B1FEF-1965-4022-A758-86F689F2822D}"/>
              </a:ext>
            </a:extLst>
          </p:cNvPr>
          <p:cNvCxnSpPr/>
          <p:nvPr/>
        </p:nvCxnSpPr>
        <p:spPr>
          <a:xfrm>
            <a:off x="29718000" y="21183600"/>
            <a:ext cx="0" cy="508599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8EA4C7A-3579-4B03-9C87-32562BF62FD6}"/>
                  </a:ext>
                </a:extLst>
              </p:cNvPr>
              <p:cNvSpPr/>
              <p:nvPr/>
            </p:nvSpPr>
            <p:spPr>
              <a:xfrm>
                <a:off x="22259049" y="20845423"/>
                <a:ext cx="6647396" cy="595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ambria Math" panose="02040503050406030204" pitchFamily="18" charset="0"/>
                  </a:rPr>
                  <a:t>Filter Coefficients:</a:t>
                </a:r>
                <a14:m>
                  <m:oMath xmlns:m="http://schemas.openxmlformats.org/officeDocument/2006/math">
                    <m:r>
                      <a:rPr lang="en-US" sz="2800" b="1" i="0"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h</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𝑛</m:t>
                        </m:r>
                      </m:e>
                    </m:d>
                    <m:r>
                      <a:rPr lang="en-US" sz="2800" b="0" i="1" smtClean="0">
                        <a:solidFill>
                          <a:schemeClr val="tx1"/>
                        </a:solidFill>
                        <a:latin typeface="Cambria Math" panose="02040503050406030204" pitchFamily="18" charset="0"/>
                      </a:rPr>
                      <m:t>={1,−1}</m:t>
                    </m:r>
                  </m:oMath>
                </a14:m>
                <a:endParaRPr lang="en-US" sz="3200" dirty="0">
                  <a:solidFill>
                    <a:schemeClr val="tx1"/>
                  </a:solidFill>
                </a:endParaRPr>
              </a:p>
            </p:txBody>
          </p:sp>
        </mc:Choice>
        <mc:Fallback xmlns="">
          <p:sp>
            <p:nvSpPr>
              <p:cNvPr id="21" name="Rectangle 20">
                <a:extLst>
                  <a:ext uri="{FF2B5EF4-FFF2-40B4-BE49-F238E27FC236}">
                    <a16:creationId xmlns:a16="http://schemas.microsoft.com/office/drawing/2014/main" id="{68EA4C7A-3579-4B03-9C87-32562BF62FD6}"/>
                  </a:ext>
                </a:extLst>
              </p:cNvPr>
              <p:cNvSpPr>
                <a:spLocks noRot="1" noChangeAspect="1" noMove="1" noResize="1" noEditPoints="1" noAdjustHandles="1" noChangeArrowheads="1" noChangeShapeType="1" noTextEdit="1"/>
              </p:cNvSpPr>
              <p:nvPr/>
            </p:nvSpPr>
            <p:spPr>
              <a:xfrm>
                <a:off x="22259049" y="20845423"/>
                <a:ext cx="6647396" cy="595930"/>
              </a:xfrm>
              <a:prstGeom prst="rect">
                <a:avLst/>
              </a:prstGeom>
              <a:blipFill>
                <a:blip r:embed="rId14"/>
                <a:stretch>
                  <a:fillRect t="-7216" b="-20619"/>
                </a:stretch>
              </a:blipFill>
              <a:ln>
                <a:noFill/>
              </a:ln>
            </p:spPr>
            <p:txBody>
              <a:bodyPr/>
              <a:lstStyle/>
              <a:p>
                <a:r>
                  <a:rPr lang="en-US">
                    <a:noFill/>
                  </a:rPr>
                  <a:t> </a:t>
                </a:r>
              </a:p>
            </p:txBody>
          </p:sp>
        </mc:Fallback>
      </mc:AlternateContent>
      <p:pic>
        <p:nvPicPr>
          <p:cNvPr id="65" name="Picture 64">
            <a:extLst>
              <a:ext uri="{FF2B5EF4-FFF2-40B4-BE49-F238E27FC236}">
                <a16:creationId xmlns:a16="http://schemas.microsoft.com/office/drawing/2014/main" id="{88EBE9BD-8EFA-4035-9753-64767DBABACA}"/>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8748375" y="22591395"/>
            <a:ext cx="5330825" cy="4002405"/>
          </a:xfrm>
          <a:prstGeom prst="rect">
            <a:avLst/>
          </a:prstGeom>
          <a:noFill/>
          <a:ln>
            <a:noFill/>
          </a:ln>
        </p:spPr>
      </p:pic>
      <p:grpSp>
        <p:nvGrpSpPr>
          <p:cNvPr id="31" name="Group 30">
            <a:extLst>
              <a:ext uri="{FF2B5EF4-FFF2-40B4-BE49-F238E27FC236}">
                <a16:creationId xmlns:a16="http://schemas.microsoft.com/office/drawing/2014/main" id="{E8E8EF39-E980-46AA-B2B5-62C1758324AA}"/>
              </a:ext>
            </a:extLst>
          </p:cNvPr>
          <p:cNvGrpSpPr/>
          <p:nvPr/>
        </p:nvGrpSpPr>
        <p:grpSpPr>
          <a:xfrm>
            <a:off x="14297025" y="21336000"/>
            <a:ext cx="7877175" cy="1341195"/>
            <a:chOff x="14297025" y="21336000"/>
            <a:chExt cx="7877175" cy="1341195"/>
          </a:xfrm>
        </p:grpSpPr>
        <p:pic>
          <p:nvPicPr>
            <p:cNvPr id="15" name="Picture 14">
              <a:extLst>
                <a:ext uri="{FF2B5EF4-FFF2-40B4-BE49-F238E27FC236}">
                  <a16:creationId xmlns:a16="http://schemas.microsoft.com/office/drawing/2014/main" id="{4133C9B1-C7E9-43DC-A197-F987C392E0C7}"/>
                </a:ext>
              </a:extLst>
            </p:cNvPr>
            <p:cNvPicPr>
              <a:picLocks noChangeAspect="1"/>
            </p:cNvPicPr>
            <p:nvPr/>
          </p:nvPicPr>
          <p:blipFill>
            <a:blip r:embed="rId16"/>
            <a:stretch>
              <a:fillRect/>
            </a:stretch>
          </p:blipFill>
          <p:spPr>
            <a:xfrm>
              <a:off x="14297025" y="21619920"/>
              <a:ext cx="7877175" cy="1057275"/>
            </a:xfrm>
            <a:prstGeom prst="rect">
              <a:avLst/>
            </a:prstGeom>
          </p:spPr>
        </p:pic>
        <p:sp>
          <p:nvSpPr>
            <p:cNvPr id="22" name="Oval 21">
              <a:extLst>
                <a:ext uri="{FF2B5EF4-FFF2-40B4-BE49-F238E27FC236}">
                  <a16:creationId xmlns:a16="http://schemas.microsoft.com/office/drawing/2014/main" id="{05A4592D-B829-45B7-B0C1-05D20783828D}"/>
                </a:ext>
              </a:extLst>
            </p:cNvPr>
            <p:cNvSpPr/>
            <p:nvPr/>
          </p:nvSpPr>
          <p:spPr>
            <a:xfrm>
              <a:off x="14594758"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66" name="Oval 65">
              <a:extLst>
                <a:ext uri="{FF2B5EF4-FFF2-40B4-BE49-F238E27FC236}">
                  <a16:creationId xmlns:a16="http://schemas.microsoft.com/office/drawing/2014/main" id="{11AD71BE-3AAF-4C97-879A-B93D747E2B1D}"/>
                </a:ext>
              </a:extLst>
            </p:cNvPr>
            <p:cNvSpPr/>
            <p:nvPr/>
          </p:nvSpPr>
          <p:spPr>
            <a:xfrm>
              <a:off x="16804558" y="2136054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67" name="Oval 66">
              <a:extLst>
                <a:ext uri="{FF2B5EF4-FFF2-40B4-BE49-F238E27FC236}">
                  <a16:creationId xmlns:a16="http://schemas.microsoft.com/office/drawing/2014/main" id="{BB9C36F3-517C-499F-A4D7-D0B5FFC5C833}"/>
                </a:ext>
              </a:extLst>
            </p:cNvPr>
            <p:cNvSpPr/>
            <p:nvPr/>
          </p:nvSpPr>
          <p:spPr>
            <a:xfrm>
              <a:off x="19073280"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68" name="Oval 67">
              <a:extLst>
                <a:ext uri="{FF2B5EF4-FFF2-40B4-BE49-F238E27FC236}">
                  <a16:creationId xmlns:a16="http://schemas.microsoft.com/office/drawing/2014/main" id="{6F9FF6A2-8475-41FD-93AC-1D1EE98DA590}"/>
                </a:ext>
              </a:extLst>
            </p:cNvPr>
            <p:cNvSpPr/>
            <p:nvPr/>
          </p:nvSpPr>
          <p:spPr>
            <a:xfrm>
              <a:off x="21241834" y="2135216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grpSp>
      <p:sp>
        <p:nvSpPr>
          <p:cNvPr id="69" name="Oval 68">
            <a:extLst>
              <a:ext uri="{FF2B5EF4-FFF2-40B4-BE49-F238E27FC236}">
                <a16:creationId xmlns:a16="http://schemas.microsoft.com/office/drawing/2014/main" id="{0FBCF46A-5418-4F2A-9EF2-04641D10C0E2}"/>
              </a:ext>
            </a:extLst>
          </p:cNvPr>
          <p:cNvSpPr/>
          <p:nvPr/>
        </p:nvSpPr>
        <p:spPr>
          <a:xfrm>
            <a:off x="13436141" y="23412291"/>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70" name="Oval 69">
            <a:extLst>
              <a:ext uri="{FF2B5EF4-FFF2-40B4-BE49-F238E27FC236}">
                <a16:creationId xmlns:a16="http://schemas.microsoft.com/office/drawing/2014/main" id="{D79E6A9A-6E08-4363-98AC-2E55A6967DA3}"/>
              </a:ext>
            </a:extLst>
          </p:cNvPr>
          <p:cNvSpPr/>
          <p:nvPr/>
        </p:nvSpPr>
        <p:spPr>
          <a:xfrm>
            <a:off x="13452707" y="25237118"/>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2</a:t>
            </a:r>
          </a:p>
        </p:txBody>
      </p:sp>
      <p:sp>
        <p:nvSpPr>
          <p:cNvPr id="71" name="Oval 70">
            <a:extLst>
              <a:ext uri="{FF2B5EF4-FFF2-40B4-BE49-F238E27FC236}">
                <a16:creationId xmlns:a16="http://schemas.microsoft.com/office/drawing/2014/main" id="{62718788-ECD2-4185-AAD0-51040FF8CC4D}"/>
              </a:ext>
            </a:extLst>
          </p:cNvPr>
          <p:cNvSpPr/>
          <p:nvPr/>
        </p:nvSpPr>
        <p:spPr>
          <a:xfrm>
            <a:off x="18598005" y="2430200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sp>
        <p:nvSpPr>
          <p:cNvPr id="72" name="Oval 71">
            <a:extLst>
              <a:ext uri="{FF2B5EF4-FFF2-40B4-BE49-F238E27FC236}">
                <a16:creationId xmlns:a16="http://schemas.microsoft.com/office/drawing/2014/main" id="{351B036E-FA44-4EFD-B3B2-071A3878A1CF}"/>
              </a:ext>
            </a:extLst>
          </p:cNvPr>
          <p:cNvSpPr/>
          <p:nvPr/>
        </p:nvSpPr>
        <p:spPr>
          <a:xfrm>
            <a:off x="23703405" y="2430630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sp>
        <p:nvSpPr>
          <p:cNvPr id="23" name="Rectangle 22">
            <a:extLst>
              <a:ext uri="{FF2B5EF4-FFF2-40B4-BE49-F238E27FC236}">
                <a16:creationId xmlns:a16="http://schemas.microsoft.com/office/drawing/2014/main" id="{E7208714-49F1-488B-8F07-FF5B16AC7B72}"/>
              </a:ext>
            </a:extLst>
          </p:cNvPr>
          <p:cNvSpPr/>
          <p:nvPr/>
        </p:nvSpPr>
        <p:spPr>
          <a:xfrm>
            <a:off x="34867812"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Bar Code Decoding</a:t>
            </a:r>
          </a:p>
        </p:txBody>
      </p:sp>
      <p:sp>
        <p:nvSpPr>
          <p:cNvPr id="73" name="Rectangle 72">
            <a:extLst>
              <a:ext uri="{FF2B5EF4-FFF2-40B4-BE49-F238E27FC236}">
                <a16:creationId xmlns:a16="http://schemas.microsoft.com/office/drawing/2014/main" id="{963694A3-02ED-4D1B-8E6C-1CF6180EAD2F}"/>
              </a:ext>
            </a:extLst>
          </p:cNvPr>
          <p:cNvSpPr/>
          <p:nvPr/>
        </p:nvSpPr>
        <p:spPr>
          <a:xfrm>
            <a:off x="15415376"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Process</a:t>
            </a:r>
          </a:p>
        </p:txBody>
      </p:sp>
      <p:sp>
        <p:nvSpPr>
          <p:cNvPr id="74" name="Rectangle 73">
            <a:extLst>
              <a:ext uri="{FF2B5EF4-FFF2-40B4-BE49-F238E27FC236}">
                <a16:creationId xmlns:a16="http://schemas.microsoft.com/office/drawing/2014/main" id="{36EA6D3A-9483-438B-8FF6-022F485F4782}"/>
              </a:ext>
            </a:extLst>
          </p:cNvPr>
          <p:cNvSpPr/>
          <p:nvPr/>
        </p:nvSpPr>
        <p:spPr>
          <a:xfrm>
            <a:off x="15415376"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cxnSp>
        <p:nvCxnSpPr>
          <p:cNvPr id="75" name="Straight Connector 74">
            <a:extLst>
              <a:ext uri="{FF2B5EF4-FFF2-40B4-BE49-F238E27FC236}">
                <a16:creationId xmlns:a16="http://schemas.microsoft.com/office/drawing/2014/main" id="{478BD28B-5C9C-4036-ABF7-27F670DE7746}"/>
              </a:ext>
            </a:extLst>
          </p:cNvPr>
          <p:cNvCxnSpPr/>
          <p:nvPr/>
        </p:nvCxnSpPr>
        <p:spPr>
          <a:xfrm>
            <a:off x="29632656" y="13699153"/>
            <a:ext cx="0" cy="5085990"/>
          </a:xfrm>
          <a:prstGeom prst="line">
            <a:avLst/>
          </a:prstGeom>
        </p:spPr>
        <p:style>
          <a:lnRef idx="1">
            <a:schemeClr val="dk1"/>
          </a:lnRef>
          <a:fillRef idx="0">
            <a:schemeClr val="dk1"/>
          </a:fillRef>
          <a:effectRef idx="0">
            <a:schemeClr val="dk1"/>
          </a:effectRef>
          <a:fontRef idx="minor">
            <a:schemeClr val="tx1"/>
          </a:fontRef>
        </p:style>
      </p:cxnSp>
      <p:pic>
        <p:nvPicPr>
          <p:cNvPr id="76" name="Picture 75">
            <a:extLst>
              <a:ext uri="{FF2B5EF4-FFF2-40B4-BE49-F238E27FC236}">
                <a16:creationId xmlns:a16="http://schemas.microsoft.com/office/drawing/2014/main" id="{7881803F-AA35-4CF7-9E93-47071E2C7E01}"/>
              </a:ext>
            </a:extLst>
          </p:cNvPr>
          <p:cNvPicPr>
            <a:picLocks noChangeAspect="1"/>
          </p:cNvPicPr>
          <p:nvPr/>
        </p:nvPicPr>
        <p:blipFill rotWithShape="1">
          <a:blip r:embed="rId17"/>
          <a:srcRect t="27459" b="10515"/>
          <a:stretch/>
        </p:blipFill>
        <p:spPr>
          <a:xfrm>
            <a:off x="3720184" y="17704782"/>
            <a:ext cx="6338216" cy="888018"/>
          </a:xfrm>
          <a:prstGeom prst="rect">
            <a:avLst/>
          </a:prstGeom>
        </p:spPr>
      </p:pic>
      <p:pic>
        <p:nvPicPr>
          <p:cNvPr id="20" name="Picture 19">
            <a:extLst>
              <a:ext uri="{FF2B5EF4-FFF2-40B4-BE49-F238E27FC236}">
                <a16:creationId xmlns:a16="http://schemas.microsoft.com/office/drawing/2014/main" id="{9497F57C-2F6C-41FE-9288-7F85AC6249FD}"/>
              </a:ext>
            </a:extLst>
          </p:cNvPr>
          <p:cNvPicPr>
            <a:picLocks noChangeAspect="1"/>
          </p:cNvPicPr>
          <p:nvPr/>
        </p:nvPicPr>
        <p:blipFill rotWithShape="1">
          <a:blip r:embed="rId17"/>
          <a:srcRect t="27459" b="10515"/>
          <a:stretch/>
        </p:blipFill>
        <p:spPr>
          <a:xfrm>
            <a:off x="15378784" y="14428182"/>
            <a:ext cx="6338216" cy="888018"/>
          </a:xfrm>
          <a:prstGeom prst="rect">
            <a:avLst/>
          </a:prstGeom>
        </p:spPr>
      </p:pic>
      <p:sp>
        <p:nvSpPr>
          <p:cNvPr id="81" name="Oval 80">
            <a:extLst>
              <a:ext uri="{FF2B5EF4-FFF2-40B4-BE49-F238E27FC236}">
                <a16:creationId xmlns:a16="http://schemas.microsoft.com/office/drawing/2014/main" id="{E09E2E77-3F33-4E9D-8F3F-AF0568AD0D82}"/>
              </a:ext>
            </a:extLst>
          </p:cNvPr>
          <p:cNvSpPr/>
          <p:nvPr/>
        </p:nvSpPr>
        <p:spPr>
          <a:xfrm>
            <a:off x="15574200" y="140094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82" name="Oval 81">
            <a:extLst>
              <a:ext uri="{FF2B5EF4-FFF2-40B4-BE49-F238E27FC236}">
                <a16:creationId xmlns:a16="http://schemas.microsoft.com/office/drawing/2014/main" id="{DAE3F25D-4F46-468D-9EDC-3AD9E50E197B}"/>
              </a:ext>
            </a:extLst>
          </p:cNvPr>
          <p:cNvSpPr/>
          <p:nvPr/>
        </p:nvSpPr>
        <p:spPr>
          <a:xfrm>
            <a:off x="17781541"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83" name="Oval 82">
            <a:extLst>
              <a:ext uri="{FF2B5EF4-FFF2-40B4-BE49-F238E27FC236}">
                <a16:creationId xmlns:a16="http://schemas.microsoft.com/office/drawing/2014/main" id="{B281123A-3054-4AAB-93DF-07E162ECC0C3}"/>
              </a:ext>
            </a:extLst>
          </p:cNvPr>
          <p:cNvSpPr/>
          <p:nvPr/>
        </p:nvSpPr>
        <p:spPr>
          <a:xfrm>
            <a:off x="20560093"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pic>
        <p:nvPicPr>
          <p:cNvPr id="1031" name="Picture 7">
            <a:extLst>
              <a:ext uri="{FF2B5EF4-FFF2-40B4-BE49-F238E27FC236}">
                <a16:creationId xmlns:a16="http://schemas.microsoft.com/office/drawing/2014/main" id="{B9F9C7BC-A656-4B33-906E-6BC442E620F1}"/>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6697" t="5396" b="25409"/>
          <a:stretch/>
        </p:blipFill>
        <p:spPr bwMode="auto">
          <a:xfrm>
            <a:off x="13864752" y="15637552"/>
            <a:ext cx="4992326" cy="348864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9">
            <a:extLst>
              <a:ext uri="{FF2B5EF4-FFF2-40B4-BE49-F238E27FC236}">
                <a16:creationId xmlns:a16="http://schemas.microsoft.com/office/drawing/2014/main" id="{435897F6-06F0-462C-8641-DDC017AAA804}"/>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48232"/>
          <a:stretch/>
        </p:blipFill>
        <p:spPr bwMode="auto">
          <a:xfrm>
            <a:off x="24071722" y="15170970"/>
            <a:ext cx="5112878" cy="403143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A72D4C9C-F0B2-434D-BB0F-F15B17107541}"/>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22143" b="50991"/>
          <a:stretch/>
        </p:blipFill>
        <p:spPr bwMode="auto">
          <a:xfrm>
            <a:off x="18973800" y="15946503"/>
            <a:ext cx="4921690" cy="2013944"/>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E3ECFE6A-B1B8-4181-AEE0-BA2FE05C96A6}"/>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29500" b="6038"/>
          <a:stretch/>
        </p:blipFill>
        <p:spPr bwMode="auto">
          <a:xfrm>
            <a:off x="33118480" y="16764000"/>
            <a:ext cx="8791520" cy="2514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E2EEDE79-7948-431A-BBF9-38B2D6C84837}"/>
                  </a:ext>
                </a:extLst>
              </p:cNvPr>
              <p:cNvSpPr/>
              <p:nvPr/>
            </p:nvSpPr>
            <p:spPr>
              <a:xfrm>
                <a:off x="23538322" y="13802582"/>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Cambria Math" panose="02040503050406030204" pitchFamily="18" charset="0"/>
                  </a:rPr>
                  <a:t>Filter Coefficients:</a:t>
                </a:r>
                <a14:m>
                  <m:oMath xmlns:m="http://schemas.openxmlformats.org/officeDocument/2006/math">
                    <m:r>
                      <a:rPr lang="en-US" sz="2800" b="1" i="0" smtClean="0">
                        <a:solidFill>
                          <a:schemeClr val="tx1"/>
                        </a:solidFill>
                        <a:latin typeface="Cambria Math" panose="02040503050406030204" pitchFamily="18" charset="0"/>
                      </a:rPr>
                      <m:t> </m:t>
                    </m:r>
                  </m:oMath>
                </a14:m>
                <a:br>
                  <a:rPr lang="en-US" sz="2800" dirty="0">
                    <a:solidFill>
                      <a:schemeClr val="tx1"/>
                    </a:solidFill>
                  </a:rPr>
                </a:br>
                <a:r>
                  <a:rPr lang="en-US" sz="2800" dirty="0">
                    <a:solidFill>
                      <a:schemeClr val="tx1"/>
                    </a:solidFill>
                  </a:rPr>
                  <a:t>FIR Filter 1: q=0.9</a:t>
                </a:r>
              </a:p>
              <a:p>
                <a:r>
                  <a:rPr lang="en-US" sz="2800" dirty="0">
                    <a:solidFill>
                      <a:schemeClr val="tx1"/>
                    </a:solidFill>
                  </a:rPr>
                  <a:t>FIR Filter 2: r=0.9, M=22</a:t>
                </a:r>
              </a:p>
            </p:txBody>
          </p:sp>
        </mc:Choice>
        <mc:Fallback xmlns="">
          <p:sp>
            <p:nvSpPr>
              <p:cNvPr id="98" name="Rectangle 97">
                <a:extLst>
                  <a:ext uri="{FF2B5EF4-FFF2-40B4-BE49-F238E27FC236}">
                    <a16:creationId xmlns:a16="http://schemas.microsoft.com/office/drawing/2014/main" id="{E2EEDE79-7948-431A-BBF9-38B2D6C84837}"/>
                  </a:ext>
                </a:extLst>
              </p:cNvPr>
              <p:cNvSpPr>
                <a:spLocks noRot="1" noChangeAspect="1" noMove="1" noResize="1" noEditPoints="1" noAdjustHandles="1" noChangeArrowheads="1" noChangeShapeType="1" noTextEdit="1"/>
              </p:cNvSpPr>
              <p:nvPr/>
            </p:nvSpPr>
            <p:spPr>
              <a:xfrm>
                <a:off x="23538322" y="13802582"/>
                <a:ext cx="5112878" cy="1361218"/>
              </a:xfrm>
              <a:prstGeom prst="rect">
                <a:avLst/>
              </a:prstGeom>
              <a:blipFill>
                <a:blip r:embed="rId21"/>
                <a:stretch>
                  <a:fillRect l="-2384" t="-5804" b="-12946"/>
                </a:stretch>
              </a:blipFill>
              <a:ln>
                <a:noFill/>
              </a:ln>
            </p:spPr>
            <p:txBody>
              <a:bodyPr/>
              <a:lstStyle/>
              <a:p>
                <a:r>
                  <a:rPr lang="en-US">
                    <a:noFill/>
                  </a:rPr>
                  <a:t> </a:t>
                </a:r>
              </a:p>
            </p:txBody>
          </p:sp>
        </mc:Fallback>
      </mc:AlternateContent>
      <p:sp>
        <p:nvSpPr>
          <p:cNvPr id="99" name="Oval 98">
            <a:extLst>
              <a:ext uri="{FF2B5EF4-FFF2-40B4-BE49-F238E27FC236}">
                <a16:creationId xmlns:a16="http://schemas.microsoft.com/office/drawing/2014/main" id="{19C528C6-27FA-440D-AE13-FBB7400806F2}"/>
              </a:ext>
            </a:extLst>
          </p:cNvPr>
          <p:cNvSpPr/>
          <p:nvPr/>
        </p:nvSpPr>
        <p:spPr>
          <a:xfrm>
            <a:off x="13436141" y="159729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0" name="Oval 99">
            <a:extLst>
              <a:ext uri="{FF2B5EF4-FFF2-40B4-BE49-F238E27FC236}">
                <a16:creationId xmlns:a16="http://schemas.microsoft.com/office/drawing/2014/main" id="{F85652C7-315C-4074-A4E9-273254FF80F6}"/>
              </a:ext>
            </a:extLst>
          </p:cNvPr>
          <p:cNvSpPr/>
          <p:nvPr/>
        </p:nvSpPr>
        <p:spPr>
          <a:xfrm>
            <a:off x="13436141" y="17844804"/>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1" name="Oval 100">
            <a:extLst>
              <a:ext uri="{FF2B5EF4-FFF2-40B4-BE49-F238E27FC236}">
                <a16:creationId xmlns:a16="http://schemas.microsoft.com/office/drawing/2014/main" id="{75E83835-768F-4DB8-8047-2F3EF699362D}"/>
              </a:ext>
            </a:extLst>
          </p:cNvPr>
          <p:cNvSpPr/>
          <p:nvPr/>
        </p:nvSpPr>
        <p:spPr>
          <a:xfrm>
            <a:off x="18598005" y="16569829"/>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102" name="Rectangle 101">
            <a:extLst>
              <a:ext uri="{FF2B5EF4-FFF2-40B4-BE49-F238E27FC236}">
                <a16:creationId xmlns:a16="http://schemas.microsoft.com/office/drawing/2014/main" id="{D2B1017A-F80C-4207-B241-2E84A666A90F}"/>
              </a:ext>
            </a:extLst>
          </p:cNvPr>
          <p:cNvSpPr/>
          <p:nvPr/>
        </p:nvSpPr>
        <p:spPr>
          <a:xfrm>
            <a:off x="29801766" y="17460182"/>
            <a:ext cx="102182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Varying </a:t>
            </a:r>
            <a:r>
              <a:rPr lang="en-US" sz="2800" i="1" dirty="0">
                <a:solidFill>
                  <a:schemeClr val="tx1"/>
                </a:solidFill>
              </a:rPr>
              <a:t>M</a:t>
            </a:r>
            <a:r>
              <a:rPr lang="en-US" sz="2800" dirty="0">
                <a:solidFill>
                  <a:schemeClr val="tx1"/>
                </a:solidFill>
              </a:rPr>
              <a:t>:</a:t>
            </a:r>
          </a:p>
        </p:txBody>
      </p:sp>
      <p:sp>
        <p:nvSpPr>
          <p:cNvPr id="103" name="Rectangle 102">
            <a:extLst>
              <a:ext uri="{FF2B5EF4-FFF2-40B4-BE49-F238E27FC236}">
                <a16:creationId xmlns:a16="http://schemas.microsoft.com/office/drawing/2014/main" id="{B87A3562-C49D-4D71-A0D1-BBBF85CBAD9D}"/>
              </a:ext>
            </a:extLst>
          </p:cNvPr>
          <p:cNvSpPr/>
          <p:nvPr/>
        </p:nvSpPr>
        <p:spPr>
          <a:xfrm>
            <a:off x="29959867" y="14640116"/>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tx1"/>
              </a:solidFill>
            </a:endParaRPr>
          </a:p>
        </p:txBody>
      </p:sp>
      <p:grpSp>
        <p:nvGrpSpPr>
          <p:cNvPr id="85" name="Group 84">
            <a:extLst>
              <a:ext uri="{FF2B5EF4-FFF2-40B4-BE49-F238E27FC236}">
                <a16:creationId xmlns:a16="http://schemas.microsoft.com/office/drawing/2014/main" id="{8B55BCD9-134C-4D3C-94A8-7528F9FE1103}"/>
              </a:ext>
            </a:extLst>
          </p:cNvPr>
          <p:cNvGrpSpPr/>
          <p:nvPr/>
        </p:nvGrpSpPr>
        <p:grpSpPr>
          <a:xfrm>
            <a:off x="33314244" y="13834924"/>
            <a:ext cx="8519556" cy="2929076"/>
            <a:chOff x="32918400" y="13834924"/>
            <a:chExt cx="8519556" cy="2929076"/>
          </a:xfrm>
        </p:grpSpPr>
        <p:pic>
          <p:nvPicPr>
            <p:cNvPr id="1035" name="Picture 11">
              <a:extLst>
                <a:ext uri="{FF2B5EF4-FFF2-40B4-BE49-F238E27FC236}">
                  <a16:creationId xmlns:a16="http://schemas.microsoft.com/office/drawing/2014/main" id="{74444120-BCA5-4C2D-81B0-6A310AEBE288}"/>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t="24889"/>
            <a:stretch/>
          </p:blipFill>
          <p:spPr bwMode="auto">
            <a:xfrm>
              <a:off x="33070800" y="13834924"/>
              <a:ext cx="8367156" cy="2929076"/>
            </a:xfrm>
            <a:prstGeom prst="rect">
              <a:avLst/>
            </a:prstGeom>
            <a:noFill/>
            <a:extLst>
              <a:ext uri="{909E8E84-426E-40DD-AFC4-6F175D3DCCD1}">
                <a14:hiddenFill xmlns:a14="http://schemas.microsoft.com/office/drawing/2010/main">
                  <a:solidFill>
                    <a:srgbClr val="FFFFFF"/>
                  </a:solidFill>
                </a14:hiddenFill>
              </a:ext>
            </a:extLst>
          </p:spPr>
        </p:pic>
        <p:sp>
          <p:nvSpPr>
            <p:cNvPr id="104" name="Oval 103">
              <a:extLst>
                <a:ext uri="{FF2B5EF4-FFF2-40B4-BE49-F238E27FC236}">
                  <a16:creationId xmlns:a16="http://schemas.microsoft.com/office/drawing/2014/main" id="{6C7FCADF-7D9D-4CDF-9012-28BCDE259799}"/>
                </a:ext>
              </a:extLst>
            </p:cNvPr>
            <p:cNvSpPr/>
            <p:nvPr/>
          </p:nvSpPr>
          <p:spPr>
            <a:xfrm>
              <a:off x="329184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5" name="Oval 104">
              <a:extLst>
                <a:ext uri="{FF2B5EF4-FFF2-40B4-BE49-F238E27FC236}">
                  <a16:creationId xmlns:a16="http://schemas.microsoft.com/office/drawing/2014/main" id="{E99A277E-AE7F-4F96-BBBF-D7EB4A5D1166}"/>
                </a:ext>
              </a:extLst>
            </p:cNvPr>
            <p:cNvSpPr/>
            <p:nvPr/>
          </p:nvSpPr>
          <p:spPr>
            <a:xfrm>
              <a:off x="357378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6" name="Oval 105">
              <a:extLst>
                <a:ext uri="{FF2B5EF4-FFF2-40B4-BE49-F238E27FC236}">
                  <a16:creationId xmlns:a16="http://schemas.microsoft.com/office/drawing/2014/main" id="{9158ED6E-51ED-459C-92F8-DFA9C7187844}"/>
                </a:ext>
              </a:extLst>
            </p:cNvPr>
            <p:cNvSpPr/>
            <p:nvPr/>
          </p:nvSpPr>
          <p:spPr>
            <a:xfrm>
              <a:off x="38486205" y="1501660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grpSp>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CE4A42E5-E9A1-47D1-BF41-9B23A8E59735}"/>
                  </a:ext>
                </a:extLst>
              </p:cNvPr>
              <p:cNvSpPr/>
              <p:nvPr/>
            </p:nvSpPr>
            <p:spPr>
              <a:xfrm>
                <a:off x="20802600" y="7565178"/>
                <a:ext cx="21564600"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Cambria Math" panose="02040503050406030204" pitchFamily="18" charset="0"/>
                  </a:rPr>
                  <a:t>Experiment:</a:t>
                </a:r>
              </a:p>
              <a:p>
                <a:r>
                  <a:rPr lang="en-US" sz="2800" dirty="0">
                    <a:solidFill>
                      <a:schemeClr val="tx1"/>
                    </a:solidFill>
                  </a:rPr>
                  <a:t>An echo was added to an audio recording that was sampled at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r>
                      <a:rPr lang="en-US" sz="2800" b="0" i="1" smtClean="0">
                        <a:solidFill>
                          <a:schemeClr val="tx1"/>
                        </a:solidFill>
                        <a:latin typeface="Cambria Math" panose="02040503050406030204" pitchFamily="18" charset="0"/>
                      </a:rPr>
                      <m:t> </m:t>
                    </m:r>
                  </m:oMath>
                </a14:m>
                <a:r>
                  <a:rPr lang="en-US" sz="2800" dirty="0">
                    <a:solidFill>
                      <a:schemeClr val="tx1"/>
                    </a:solidFill>
                  </a:rPr>
                  <a:t>=8000 Hz. The time delay and </a:t>
                </a:r>
                <a:r>
                  <a:rPr lang="en-US" sz="2800" dirty="0" err="1">
                    <a:solidFill>
                      <a:schemeClr val="tx1"/>
                    </a:solidFill>
                  </a:rPr>
                  <a:t>strengh</a:t>
                </a:r>
                <a:r>
                  <a:rPr lang="en-US" sz="2800" dirty="0">
                    <a:solidFill>
                      <a:schemeClr val="tx1"/>
                    </a:solidFill>
                  </a:rPr>
                  <a:t> of the echo are 0.2 sec and 90% respectively.</a:t>
                </a:r>
              </a:p>
            </p:txBody>
          </p:sp>
        </mc:Choice>
        <mc:Fallback xmlns="">
          <p:sp>
            <p:nvSpPr>
              <p:cNvPr id="108" name="Rectangle 107">
                <a:extLst>
                  <a:ext uri="{FF2B5EF4-FFF2-40B4-BE49-F238E27FC236}">
                    <a16:creationId xmlns:a16="http://schemas.microsoft.com/office/drawing/2014/main" id="{CE4A42E5-E9A1-47D1-BF41-9B23A8E59735}"/>
                  </a:ext>
                </a:extLst>
              </p:cNvPr>
              <p:cNvSpPr>
                <a:spLocks noRot="1" noChangeAspect="1" noMove="1" noResize="1" noEditPoints="1" noAdjustHandles="1" noChangeArrowheads="1" noChangeShapeType="1" noTextEdit="1"/>
              </p:cNvSpPr>
              <p:nvPr/>
            </p:nvSpPr>
            <p:spPr>
              <a:xfrm>
                <a:off x="20802600" y="7565178"/>
                <a:ext cx="21564600" cy="1361218"/>
              </a:xfrm>
              <a:prstGeom prst="rect">
                <a:avLst/>
              </a:prstGeom>
              <a:blipFill>
                <a:blip r:embed="rId23"/>
                <a:stretch>
                  <a:fillRect l="-594" r="-481"/>
                </a:stretch>
              </a:blipFill>
              <a:ln>
                <a:noFill/>
              </a:ln>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97A23ECC-55DB-48C1-B738-B5C7BB7ECE00}"/>
              </a:ext>
            </a:extLst>
          </p:cNvPr>
          <p:cNvSpPr/>
          <p:nvPr/>
        </p:nvSpPr>
        <p:spPr>
          <a:xfrm>
            <a:off x="15415376" y="6202991"/>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sp>
        <p:nvSpPr>
          <p:cNvPr id="93" name="Rectangle 92">
            <a:extLst>
              <a:ext uri="{FF2B5EF4-FFF2-40B4-BE49-F238E27FC236}">
                <a16:creationId xmlns:a16="http://schemas.microsoft.com/office/drawing/2014/main" id="{EEB2F3FB-9849-48CD-BFA4-3E11522BBC80}"/>
              </a:ext>
            </a:extLst>
          </p:cNvPr>
          <p:cNvSpPr/>
          <p:nvPr/>
        </p:nvSpPr>
        <p:spPr>
          <a:xfrm>
            <a:off x="15808753"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1A9DB1B-191D-4742-ADDE-7501999C5B97}"/>
              </a:ext>
            </a:extLst>
          </p:cNvPr>
          <p:cNvSpPr/>
          <p:nvPr/>
        </p:nvSpPr>
        <p:spPr>
          <a:xfrm>
            <a:off x="18229185"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a:extLst>
              <a:ext uri="{FF2B5EF4-FFF2-40B4-BE49-F238E27FC236}">
                <a16:creationId xmlns:a16="http://schemas.microsoft.com/office/drawing/2014/main" id="{2472D7CB-803F-4BE4-9ABD-03EC5AE5DD49}"/>
              </a:ext>
            </a:extLst>
          </p:cNvPr>
          <p:cNvPicPr>
            <a:picLocks noChangeAspect="1"/>
          </p:cNvPicPr>
          <p:nvPr/>
        </p:nvPicPr>
        <p:blipFill rotWithShape="1">
          <a:blip r:embed="rId24"/>
          <a:srcRect l="9152" t="23263"/>
          <a:stretch/>
        </p:blipFill>
        <p:spPr>
          <a:xfrm>
            <a:off x="15437336" y="8495777"/>
            <a:ext cx="562719" cy="293111"/>
          </a:xfrm>
          <a:prstGeom prst="rect">
            <a:avLst/>
          </a:prstGeom>
        </p:spPr>
      </p:pic>
      <p:grpSp>
        <p:nvGrpSpPr>
          <p:cNvPr id="1036" name="Group 1035">
            <a:extLst>
              <a:ext uri="{FF2B5EF4-FFF2-40B4-BE49-F238E27FC236}">
                <a16:creationId xmlns:a16="http://schemas.microsoft.com/office/drawing/2014/main" id="{985E5365-79CB-4FE3-9C1E-4FD2C3277451}"/>
              </a:ext>
            </a:extLst>
          </p:cNvPr>
          <p:cNvGrpSpPr/>
          <p:nvPr/>
        </p:nvGrpSpPr>
        <p:grpSpPr>
          <a:xfrm>
            <a:off x="13944600" y="10318899"/>
            <a:ext cx="6455408" cy="806301"/>
            <a:chOff x="13521309" y="8921794"/>
            <a:chExt cx="6455408" cy="806301"/>
          </a:xfrm>
        </p:grpSpPr>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0888E1F3-1D66-4165-B3E1-ADFB450F4425}"/>
                    </a:ext>
                  </a:extLst>
                </p:cNvPr>
                <p:cNvSpPr txBox="1"/>
                <p:nvPr/>
              </p:nvSpPr>
              <p:spPr>
                <a:xfrm>
                  <a:off x="15621000" y="9067800"/>
                  <a:ext cx="435571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𝑟</m:t>
                        </m:r>
                        <m:r>
                          <a:rPr lang="en-US" sz="2400" b="0" i="1" smtClean="0">
                            <a:solidFill>
                              <a:srgbClr val="000000"/>
                            </a:solidFill>
                            <a:latin typeface="Cambria Math" panose="02040503050406030204" pitchFamily="18" charset="0"/>
                          </a:rPr>
                          <m:t> </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𝑃</m:t>
                            </m:r>
                          </m:e>
                        </m:d>
                      </m:oMath>
                    </m:oMathPara>
                  </a14:m>
                  <a:endParaRPr lang="en-US" sz="2000" dirty="0"/>
                </a:p>
              </p:txBody>
            </p:sp>
          </mc:Choice>
          <mc:Fallback xmlns="">
            <p:sp>
              <p:nvSpPr>
                <p:cNvPr id="141" name="TextBox 140">
                  <a:extLst>
                    <a:ext uri="{FF2B5EF4-FFF2-40B4-BE49-F238E27FC236}">
                      <a16:creationId xmlns:a16="http://schemas.microsoft.com/office/drawing/2014/main" id="{0888E1F3-1D66-4165-B3E1-ADFB450F4425}"/>
                    </a:ext>
                  </a:extLst>
                </p:cNvPr>
                <p:cNvSpPr txBox="1">
                  <a:spLocks noRot="1" noChangeAspect="1" noMove="1" noResize="1" noEditPoints="1" noAdjustHandles="1" noChangeArrowheads="1" noChangeShapeType="1" noTextEdit="1"/>
                </p:cNvSpPr>
                <p:nvPr/>
              </p:nvSpPr>
              <p:spPr>
                <a:xfrm>
                  <a:off x="15621000" y="9067800"/>
                  <a:ext cx="4355717" cy="461665"/>
                </a:xfrm>
                <a:prstGeom prst="rect">
                  <a:avLst/>
                </a:prstGeom>
                <a:blipFill>
                  <a:blip r:embed="rId25"/>
                  <a:stretch>
                    <a:fillRect b="-10667"/>
                  </a:stretch>
                </a:blipFill>
              </p:spPr>
              <p:txBody>
                <a:bodyPr/>
                <a:lstStyle/>
                <a:p>
                  <a:r>
                    <a:rPr lang="en-US">
                      <a:noFill/>
                    </a:rPr>
                    <a:t> </a:t>
                  </a:r>
                </a:p>
              </p:txBody>
            </p:sp>
          </mc:Fallback>
        </mc:AlternateContent>
        <p:sp>
          <p:nvSpPr>
            <p:cNvPr id="143" name="Rectangle 142">
              <a:extLst>
                <a:ext uri="{FF2B5EF4-FFF2-40B4-BE49-F238E27FC236}">
                  <a16:creationId xmlns:a16="http://schemas.microsoft.com/office/drawing/2014/main" id="{2D52B42C-D989-4CBF-B683-FB0494925646}"/>
                </a:ext>
              </a:extLst>
            </p:cNvPr>
            <p:cNvSpPr/>
            <p:nvPr/>
          </p:nvSpPr>
          <p:spPr>
            <a:xfrm>
              <a:off x="13521309" y="8921794"/>
              <a:ext cx="238268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An Echo Filter:</a:t>
              </a:r>
            </a:p>
          </p:txBody>
        </p:sp>
      </p:grpSp>
      <p:sp>
        <p:nvSpPr>
          <p:cNvPr id="144" name="Rectangle 143">
            <a:extLst>
              <a:ext uri="{FF2B5EF4-FFF2-40B4-BE49-F238E27FC236}">
                <a16:creationId xmlns:a16="http://schemas.microsoft.com/office/drawing/2014/main" id="{8D35F2BD-E4CB-4EA5-A912-7E27F6C29B04}"/>
              </a:ext>
            </a:extLst>
          </p:cNvPr>
          <p:cNvSpPr/>
          <p:nvPr/>
        </p:nvSpPr>
        <p:spPr>
          <a:xfrm>
            <a:off x="29305212" y="6172200"/>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cxnSp>
        <p:nvCxnSpPr>
          <p:cNvPr id="145" name="Straight Connector 144">
            <a:extLst>
              <a:ext uri="{FF2B5EF4-FFF2-40B4-BE49-F238E27FC236}">
                <a16:creationId xmlns:a16="http://schemas.microsoft.com/office/drawing/2014/main" id="{4B5B442B-8F03-4AF7-82B4-7B73E9904C79}"/>
              </a:ext>
            </a:extLst>
          </p:cNvPr>
          <p:cNvCxnSpPr/>
          <p:nvPr/>
        </p:nvCxnSpPr>
        <p:spPr>
          <a:xfrm>
            <a:off x="20497800" y="6161585"/>
            <a:ext cx="0" cy="5085990"/>
          </a:xfrm>
          <a:prstGeom prst="line">
            <a:avLst/>
          </a:prstGeom>
        </p:spPr>
        <p:style>
          <a:lnRef idx="1">
            <a:schemeClr val="dk1"/>
          </a:lnRef>
          <a:fillRef idx="0">
            <a:schemeClr val="dk1"/>
          </a:fillRef>
          <a:effectRef idx="0">
            <a:schemeClr val="dk1"/>
          </a:effectRef>
          <a:fontRef idx="minor">
            <a:schemeClr val="tx1"/>
          </a:fontRef>
        </p:style>
      </p:cxnSp>
      <p:sp>
        <p:nvSpPr>
          <p:cNvPr id="147" name="Rectangle 146">
            <a:extLst>
              <a:ext uri="{FF2B5EF4-FFF2-40B4-BE49-F238E27FC236}">
                <a16:creationId xmlns:a16="http://schemas.microsoft.com/office/drawing/2014/main" id="{5D60840B-7B6E-483C-989E-1E0BFDA084D5}"/>
              </a:ext>
            </a:extLst>
          </p:cNvPr>
          <p:cNvSpPr/>
          <p:nvPr/>
        </p:nvSpPr>
        <p:spPr>
          <a:xfrm>
            <a:off x="29801766" y="15087600"/>
            <a:ext cx="3421434"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Image degradation and restoration:</a:t>
            </a:r>
          </a:p>
        </p:txBody>
      </p:sp>
      <mc:AlternateContent xmlns:mc="http://schemas.openxmlformats.org/markup-compatibility/2006" xmlns:a14="http://schemas.microsoft.com/office/drawing/2010/main">
        <mc:Choice Requires="a14">
          <p:sp>
            <p:nvSpPr>
              <p:cNvPr id="148" name="Rectangle 147">
                <a:extLst>
                  <a:ext uri="{FF2B5EF4-FFF2-40B4-BE49-F238E27FC236}">
                    <a16:creationId xmlns:a16="http://schemas.microsoft.com/office/drawing/2014/main" id="{DC0AE893-DE28-43F6-954C-180E0F3B11D2}"/>
                  </a:ext>
                </a:extLst>
              </p:cNvPr>
              <p:cNvSpPr/>
              <p:nvPr/>
            </p:nvSpPr>
            <p:spPr>
              <a:xfrm>
                <a:off x="20955000" y="8661334"/>
                <a:ext cx="7978073" cy="2921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latin typeface="Cambria Math" panose="02040503050406030204" pitchFamily="18" charset="0"/>
                </a:endParaRPr>
              </a:p>
              <a:p>
                <a:br>
                  <a:rPr lang="en-US" sz="2800" dirty="0">
                    <a:solidFill>
                      <a:schemeClr val="tx1"/>
                    </a:solidFill>
                    <a:latin typeface="Cambria Math" panose="02040503050406030204" pitchFamily="18" charset="0"/>
                  </a:rPr>
                </a:b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oMath>
                </a14:m>
                <a:r>
                  <a:rPr lang="en-US" sz="2800" dirty="0">
                    <a:solidFill>
                      <a:schemeClr val="tx1"/>
                    </a:solidFill>
                    <a:latin typeface="Cambria Math" panose="02040503050406030204" pitchFamily="18" charset="0"/>
                  </a:rPr>
                  <a:t>=8000 Hz</a:t>
                </a:r>
              </a:p>
              <a:p>
                <a:r>
                  <a:rPr lang="en-US" sz="2800" i="1" dirty="0">
                    <a:solidFill>
                      <a:schemeClr val="tx1"/>
                    </a:solidFill>
                    <a:latin typeface="Cambria Math" panose="02040503050406030204" pitchFamily="18" charset="0"/>
                  </a:rPr>
                  <a:t>delay </a:t>
                </a:r>
                <a:r>
                  <a:rPr lang="en-US" sz="2800" dirty="0">
                    <a:solidFill>
                      <a:schemeClr val="tx1"/>
                    </a:solidFill>
                    <a:latin typeface="Cambria Math" panose="02040503050406030204" pitchFamily="18" charset="0"/>
                  </a:rPr>
                  <a:t>=0.2 s</a:t>
                </a:r>
              </a:p>
              <a:p>
                <a:r>
                  <a:rPr lang="en-US" sz="2800" i="1" dirty="0">
                    <a:solidFill>
                      <a:schemeClr val="tx1"/>
                    </a:solidFill>
                    <a:latin typeface="Cambria Math" panose="02040503050406030204" pitchFamily="18" charset="0"/>
                  </a:rPr>
                  <a:t>r </a:t>
                </a:r>
                <a:r>
                  <a:rPr lang="en-US" sz="2800" dirty="0">
                    <a:solidFill>
                      <a:schemeClr val="tx1"/>
                    </a:solidFill>
                    <a:latin typeface="Cambria Math" panose="02040503050406030204" pitchFamily="18" charset="0"/>
                  </a:rPr>
                  <a:t>=0.9 (90% of the original)</a:t>
                </a:r>
                <a:br>
                  <a:rPr lang="en-US" sz="2800" dirty="0">
                    <a:solidFill>
                      <a:schemeClr val="tx1"/>
                    </a:solidFill>
                    <a:latin typeface="Cambria Math" panose="02040503050406030204" pitchFamily="18" charset="0"/>
                  </a:rPr>
                </a:br>
                <a:endParaRPr lang="en-US" sz="2800" b="0" dirty="0">
                  <a:solidFill>
                    <a:schemeClr val="tx1"/>
                  </a:solidFill>
                  <a:latin typeface="Cambria Math" panose="02040503050406030204" pitchFamily="18" charset="0"/>
                </a:endParaRPr>
              </a:p>
              <a:p>
                <a:endParaRPr lang="en-US" sz="2800" dirty="0">
                  <a:solidFill>
                    <a:schemeClr val="tx1"/>
                  </a:solidFill>
                </a:endParaRPr>
              </a:p>
            </p:txBody>
          </p:sp>
        </mc:Choice>
        <mc:Fallback xmlns="">
          <p:sp>
            <p:nvSpPr>
              <p:cNvPr id="148" name="Rectangle 147">
                <a:extLst>
                  <a:ext uri="{FF2B5EF4-FFF2-40B4-BE49-F238E27FC236}">
                    <a16:creationId xmlns:a16="http://schemas.microsoft.com/office/drawing/2014/main" id="{DC0AE893-DE28-43F6-954C-180E0F3B11D2}"/>
                  </a:ext>
                </a:extLst>
              </p:cNvPr>
              <p:cNvSpPr>
                <a:spLocks noRot="1" noChangeAspect="1" noMove="1" noResize="1" noEditPoints="1" noAdjustHandles="1" noChangeArrowheads="1" noChangeShapeType="1" noTextEdit="1"/>
              </p:cNvSpPr>
              <p:nvPr/>
            </p:nvSpPr>
            <p:spPr>
              <a:xfrm>
                <a:off x="20955000" y="8661334"/>
                <a:ext cx="7978073" cy="2921066"/>
              </a:xfrm>
              <a:prstGeom prst="rect">
                <a:avLst/>
              </a:prstGeom>
              <a:blipFill>
                <a:blip r:embed="rId26"/>
                <a:stretch>
                  <a:fillRect l="-160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DE67EC08-9283-4256-AB8F-0779B813E5BB}"/>
                  </a:ext>
                </a:extLst>
              </p:cNvPr>
              <p:cNvSpPr txBox="1"/>
              <p:nvPr/>
            </p:nvSpPr>
            <p:spPr>
              <a:xfrm>
                <a:off x="25628813" y="9677400"/>
                <a:ext cx="7002110" cy="18476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𝑇𝑠</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𝑑𝑒𝑙𝑎𝑦</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𝑇</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=1600</m:t>
                      </m:r>
                    </m:oMath>
                  </m:oMathPara>
                </a14:m>
                <a:endParaRPr lang="en-US" sz="2800" b="0" i="1" dirty="0">
                  <a:solidFill>
                    <a:schemeClr val="tx1"/>
                  </a:solidFill>
                  <a:latin typeface="Cambria Math" panose="02040503050406030204" pitchFamily="18" charset="0"/>
                </a:endParaRPr>
              </a:p>
              <a:p>
                <a:endParaRPr lang="en-US" sz="2800" b="0" dirty="0">
                  <a:solidFill>
                    <a:schemeClr val="tx1"/>
                  </a:solidFill>
                </a:endParaRPr>
              </a:p>
              <a:p>
                <a:endParaRPr lang="en-US" sz="2800" dirty="0"/>
              </a:p>
            </p:txBody>
          </p:sp>
        </mc:Choice>
        <mc:Fallback xmlns="">
          <p:sp>
            <p:nvSpPr>
              <p:cNvPr id="1034" name="TextBox 1033">
                <a:extLst>
                  <a:ext uri="{FF2B5EF4-FFF2-40B4-BE49-F238E27FC236}">
                    <a16:creationId xmlns:a16="http://schemas.microsoft.com/office/drawing/2014/main" id="{DE67EC08-9283-4256-AB8F-0779B813E5BB}"/>
                  </a:ext>
                </a:extLst>
              </p:cNvPr>
              <p:cNvSpPr txBox="1">
                <a:spLocks noRot="1" noChangeAspect="1" noMove="1" noResize="1" noEditPoints="1" noAdjustHandles="1" noChangeArrowheads="1" noChangeShapeType="1" noTextEdit="1"/>
              </p:cNvSpPr>
              <p:nvPr/>
            </p:nvSpPr>
            <p:spPr>
              <a:xfrm>
                <a:off x="25628813" y="9677400"/>
                <a:ext cx="7002110" cy="1847685"/>
              </a:xfrm>
              <a:prstGeom prst="rect">
                <a:avLst/>
              </a:prstGeom>
              <a:blipFill>
                <a:blip r:embed="rId27"/>
                <a:stretch>
                  <a:fillRect/>
                </a:stretch>
              </a:blipFill>
            </p:spPr>
            <p:txBody>
              <a:bodyPr/>
              <a:lstStyle/>
              <a:p>
                <a:r>
                  <a:rPr lang="en-US">
                    <a:noFill/>
                  </a:rPr>
                  <a:t> </a:t>
                </a:r>
              </a:p>
            </p:txBody>
          </p:sp>
        </mc:Fallback>
      </mc:AlternateContent>
      <p:grpSp>
        <p:nvGrpSpPr>
          <p:cNvPr id="1039" name="Group 1038">
            <a:extLst>
              <a:ext uri="{FF2B5EF4-FFF2-40B4-BE49-F238E27FC236}">
                <a16:creationId xmlns:a16="http://schemas.microsoft.com/office/drawing/2014/main" id="{CD35897E-27B3-48E0-AEEA-10591342B5F4}"/>
              </a:ext>
            </a:extLst>
          </p:cNvPr>
          <p:cNvGrpSpPr/>
          <p:nvPr/>
        </p:nvGrpSpPr>
        <p:grpSpPr>
          <a:xfrm>
            <a:off x="14706600" y="8229600"/>
            <a:ext cx="5227696" cy="915931"/>
            <a:chOff x="14706600" y="8443776"/>
            <a:chExt cx="5227696" cy="915931"/>
          </a:xfrm>
        </p:grpSpPr>
        <p:grpSp>
          <p:nvGrpSpPr>
            <p:cNvPr id="1038" name="Group 1037">
              <a:extLst>
                <a:ext uri="{FF2B5EF4-FFF2-40B4-BE49-F238E27FC236}">
                  <a16:creationId xmlns:a16="http://schemas.microsoft.com/office/drawing/2014/main" id="{7A498427-225A-4EB1-AF89-5F7C7E512348}"/>
                </a:ext>
              </a:extLst>
            </p:cNvPr>
            <p:cNvGrpSpPr/>
            <p:nvPr/>
          </p:nvGrpSpPr>
          <p:grpSpPr>
            <a:xfrm>
              <a:off x="14706600" y="8443776"/>
              <a:ext cx="5227696" cy="915931"/>
              <a:chOff x="15078016" y="7890358"/>
              <a:chExt cx="5227696" cy="915931"/>
            </a:xfrm>
          </p:grpSpPr>
          <p:grpSp>
            <p:nvGrpSpPr>
              <p:cNvPr id="1026" name="Group 1025">
                <a:extLst>
                  <a:ext uri="{FF2B5EF4-FFF2-40B4-BE49-F238E27FC236}">
                    <a16:creationId xmlns:a16="http://schemas.microsoft.com/office/drawing/2014/main" id="{80F6294B-B737-4CB4-8714-19DCABE1C8BB}"/>
                  </a:ext>
                </a:extLst>
              </p:cNvPr>
              <p:cNvGrpSpPr/>
              <p:nvPr/>
            </p:nvGrpSpPr>
            <p:grpSpPr>
              <a:xfrm>
                <a:off x="15078016" y="7890358"/>
                <a:ext cx="4363504" cy="915931"/>
                <a:chOff x="15078016" y="7890358"/>
                <a:chExt cx="4363504" cy="915931"/>
              </a:xfrm>
            </p:grpSpPr>
            <p:grpSp>
              <p:nvGrpSpPr>
                <p:cNvPr id="1025" name="Group 1024">
                  <a:extLst>
                    <a:ext uri="{FF2B5EF4-FFF2-40B4-BE49-F238E27FC236}">
                      <a16:creationId xmlns:a16="http://schemas.microsoft.com/office/drawing/2014/main" id="{C9595D18-0202-4E65-97FA-F428C666522A}"/>
                    </a:ext>
                  </a:extLst>
                </p:cNvPr>
                <p:cNvGrpSpPr/>
                <p:nvPr/>
              </p:nvGrpSpPr>
              <p:grpSpPr>
                <a:xfrm>
                  <a:off x="15643845" y="7890358"/>
                  <a:ext cx="3797675" cy="888018"/>
                  <a:chOff x="15643845" y="7890358"/>
                  <a:chExt cx="3797675" cy="888018"/>
                </a:xfrm>
              </p:grpSpPr>
              <p:pic>
                <p:nvPicPr>
                  <p:cNvPr id="127" name="Picture 126">
                    <a:extLst>
                      <a:ext uri="{FF2B5EF4-FFF2-40B4-BE49-F238E27FC236}">
                        <a16:creationId xmlns:a16="http://schemas.microsoft.com/office/drawing/2014/main" id="{C981B7F9-D8B0-4645-B04F-1FA4B204299D}"/>
                      </a:ext>
                    </a:extLst>
                  </p:cNvPr>
                  <p:cNvPicPr>
                    <a:picLocks noChangeAspect="1"/>
                  </p:cNvPicPr>
                  <p:nvPr/>
                </p:nvPicPr>
                <p:blipFill rotWithShape="1">
                  <a:blip r:embed="rId17"/>
                  <a:srcRect t="27459" r="40083" b="10515"/>
                  <a:stretch/>
                </p:blipFill>
                <p:spPr>
                  <a:xfrm>
                    <a:off x="15643845" y="7890358"/>
                    <a:ext cx="3797675" cy="888018"/>
                  </a:xfrm>
                  <a:prstGeom prst="rect">
                    <a:avLst/>
                  </a:prstGeom>
                </p:spPr>
              </p:pic>
              <p:sp>
                <p:nvSpPr>
                  <p:cNvPr id="126" name="Rectangle 125">
                    <a:extLst>
                      <a:ext uri="{FF2B5EF4-FFF2-40B4-BE49-F238E27FC236}">
                        <a16:creationId xmlns:a16="http://schemas.microsoft.com/office/drawing/2014/main" id="{AAD5148C-E530-4B2F-BA2B-7E47C97BB35B}"/>
                      </a:ext>
                    </a:extLst>
                  </p:cNvPr>
                  <p:cNvSpPr/>
                  <p:nvPr/>
                </p:nvSpPr>
                <p:spPr>
                  <a:xfrm>
                    <a:off x="17493672" y="8266439"/>
                    <a:ext cx="255541" cy="238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Rectangle 129">
                  <a:extLst>
                    <a:ext uri="{FF2B5EF4-FFF2-40B4-BE49-F238E27FC236}">
                      <a16:creationId xmlns:a16="http://schemas.microsoft.com/office/drawing/2014/main" id="{91FA0755-DC20-4686-A304-ABEED5AF426B}"/>
                    </a:ext>
                  </a:extLst>
                </p:cNvPr>
                <p:cNvSpPr/>
                <p:nvPr/>
              </p:nvSpPr>
              <p:spPr>
                <a:xfrm>
                  <a:off x="15078016" y="8200165"/>
                  <a:ext cx="238268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Original Audio</a:t>
                  </a:r>
                </a:p>
              </p:txBody>
            </p:sp>
          </p:grpSp>
          <p:sp>
            <p:nvSpPr>
              <p:cNvPr id="131" name="Rectangle 130">
                <a:extLst>
                  <a:ext uri="{FF2B5EF4-FFF2-40B4-BE49-F238E27FC236}">
                    <a16:creationId xmlns:a16="http://schemas.microsoft.com/office/drawing/2014/main" id="{77644BBF-54AF-4FC2-BD6F-652ADF522985}"/>
                  </a:ext>
                </a:extLst>
              </p:cNvPr>
              <p:cNvSpPr/>
              <p:nvPr/>
            </p:nvSpPr>
            <p:spPr>
              <a:xfrm>
                <a:off x="17867235" y="8199420"/>
                <a:ext cx="243847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Audio with Echo</a:t>
                </a:r>
              </a:p>
            </p:txBody>
          </p:sp>
        </p:grpSp>
        <p:pic>
          <p:nvPicPr>
            <p:cNvPr id="119" name="Picture 118">
              <a:extLst>
                <a:ext uri="{FF2B5EF4-FFF2-40B4-BE49-F238E27FC236}">
                  <a16:creationId xmlns:a16="http://schemas.microsoft.com/office/drawing/2014/main" id="{5EC5B995-06E7-49A9-8820-A794C6D2C4A4}"/>
                </a:ext>
              </a:extLst>
            </p:cNvPr>
            <p:cNvPicPr>
              <a:picLocks noChangeAspect="1"/>
            </p:cNvPicPr>
            <p:nvPr/>
          </p:nvPicPr>
          <p:blipFill rotWithShape="1">
            <a:blip r:embed="rId28"/>
            <a:srcRect t="26345"/>
            <a:stretch/>
          </p:blipFill>
          <p:spPr>
            <a:xfrm>
              <a:off x="17830800" y="8534400"/>
              <a:ext cx="570678" cy="245194"/>
            </a:xfrm>
            <a:prstGeom prst="rect">
              <a:avLst/>
            </a:prstGeom>
          </p:spPr>
        </p:pic>
      </p:grpSp>
      <p:pic>
        <p:nvPicPr>
          <p:cNvPr id="1041" name="labmat">
            <a:hlinkClick r:id="" action="ppaction://media"/>
            <a:extLst>
              <a:ext uri="{FF2B5EF4-FFF2-40B4-BE49-F238E27FC236}">
                <a16:creationId xmlns:a16="http://schemas.microsoft.com/office/drawing/2014/main" id="{81AF8062-F17C-47C4-9F37-AC8B70506B01}"/>
              </a:ext>
            </a:extLst>
          </p:cNvPr>
          <p:cNvPicPr>
            <a:picLocks noChangeAspect="1"/>
          </p:cNvPicPr>
          <p:nvPr>
            <a:audioFile r:link="rId2"/>
            <p:extLst>
              <p:ext uri="{DAA4B4D4-6D71-4841-9C94-3DE7FCFB9230}">
                <p14:media xmlns:p14="http://schemas.microsoft.com/office/powerpoint/2010/main" r:embed="rId1"/>
              </p:ext>
            </p:extLst>
          </p:nvPr>
        </p:nvPicPr>
        <p:blipFill>
          <a:blip r:embed="rId29"/>
          <a:stretch>
            <a:fillRect/>
          </a:stretch>
        </p:blipFill>
        <p:spPr>
          <a:xfrm>
            <a:off x="40336717" y="9403646"/>
            <a:ext cx="487363" cy="487363"/>
          </a:xfrm>
          <a:prstGeom prst="rect">
            <a:avLst/>
          </a:prstGeom>
        </p:spPr>
      </p:pic>
      <p:grpSp>
        <p:nvGrpSpPr>
          <p:cNvPr id="168" name="Group 167">
            <a:extLst>
              <a:ext uri="{FF2B5EF4-FFF2-40B4-BE49-F238E27FC236}">
                <a16:creationId xmlns:a16="http://schemas.microsoft.com/office/drawing/2014/main" id="{9986CAE9-903C-4401-B2B9-036B3EEF2C7A}"/>
              </a:ext>
            </a:extLst>
          </p:cNvPr>
          <p:cNvGrpSpPr/>
          <p:nvPr/>
        </p:nvGrpSpPr>
        <p:grpSpPr>
          <a:xfrm>
            <a:off x="33728795" y="9144000"/>
            <a:ext cx="10305835" cy="851835"/>
            <a:chOff x="13594681" y="9450472"/>
            <a:chExt cx="6069546" cy="851835"/>
          </a:xfrm>
        </p:grpSpPr>
        <p:sp>
          <p:nvSpPr>
            <p:cNvPr id="169" name="TextBox 168">
              <a:extLst>
                <a:ext uri="{FF2B5EF4-FFF2-40B4-BE49-F238E27FC236}">
                  <a16:creationId xmlns:a16="http://schemas.microsoft.com/office/drawing/2014/main" id="{CDE34BBF-9987-4218-80BF-D57E8C9AC982}"/>
                </a:ext>
              </a:extLst>
            </p:cNvPr>
            <p:cNvSpPr txBox="1"/>
            <p:nvPr/>
          </p:nvSpPr>
          <p:spPr>
            <a:xfrm>
              <a:off x="15308510" y="9450472"/>
              <a:ext cx="4355717" cy="400110"/>
            </a:xfrm>
            <a:prstGeom prst="rect">
              <a:avLst/>
            </a:prstGeom>
            <a:noFill/>
          </p:spPr>
          <p:txBody>
            <a:bodyPr wrap="square">
              <a:spAutoFit/>
            </a:bodyPr>
            <a:lstStyle/>
            <a:p>
              <a:endParaRPr lang="en-US" sz="2000" dirty="0"/>
            </a:p>
          </p:txBody>
        </p:sp>
        <p:sp>
          <p:nvSpPr>
            <p:cNvPr id="170" name="Rectangle 169">
              <a:extLst>
                <a:ext uri="{FF2B5EF4-FFF2-40B4-BE49-F238E27FC236}">
                  <a16:creationId xmlns:a16="http://schemas.microsoft.com/office/drawing/2014/main" id="{9169CCFD-A94A-43A0-9202-D06026E4CB93}"/>
                </a:ext>
              </a:extLst>
            </p:cNvPr>
            <p:cNvSpPr/>
            <p:nvPr/>
          </p:nvSpPr>
          <p:spPr>
            <a:xfrm>
              <a:off x="13594681" y="9496006"/>
              <a:ext cx="374090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Original Audio:</a:t>
              </a:r>
            </a:p>
          </p:txBody>
        </p:sp>
      </p:grpSp>
      <p:pic>
        <p:nvPicPr>
          <p:cNvPr id="1048" name="labmat_echoed">
            <a:hlinkClick r:id="" action="ppaction://media"/>
            <a:extLst>
              <a:ext uri="{FF2B5EF4-FFF2-40B4-BE49-F238E27FC236}">
                <a16:creationId xmlns:a16="http://schemas.microsoft.com/office/drawing/2014/main" id="{AAE6A4E6-D7A8-4691-B0F9-6CC1407EEFBA}"/>
              </a:ext>
            </a:extLst>
          </p:cNvPr>
          <p:cNvPicPr>
            <a:picLocks noChangeAspect="1"/>
          </p:cNvPicPr>
          <p:nvPr>
            <a:audioFile r:link="rId4"/>
            <p:extLst>
              <p:ext uri="{DAA4B4D4-6D71-4841-9C94-3DE7FCFB9230}">
                <p14:media xmlns:p14="http://schemas.microsoft.com/office/powerpoint/2010/main" r:embed="rId3"/>
              </p:ext>
            </p:extLst>
          </p:nvPr>
        </p:nvPicPr>
        <p:blipFill>
          <a:blip r:embed="rId29"/>
          <a:stretch>
            <a:fillRect/>
          </a:stretch>
        </p:blipFill>
        <p:spPr>
          <a:xfrm>
            <a:off x="40336716" y="10614914"/>
            <a:ext cx="487363" cy="487363"/>
          </a:xfrm>
          <a:prstGeom prst="rect">
            <a:avLst/>
          </a:prstGeom>
        </p:spPr>
      </p:pic>
      <p:sp>
        <p:nvSpPr>
          <p:cNvPr id="171" name="Rectangle 170">
            <a:extLst>
              <a:ext uri="{FF2B5EF4-FFF2-40B4-BE49-F238E27FC236}">
                <a16:creationId xmlns:a16="http://schemas.microsoft.com/office/drawing/2014/main" id="{422CF151-FDEE-4132-995B-8D8AEA336DDF}"/>
              </a:ext>
            </a:extLst>
          </p:cNvPr>
          <p:cNvSpPr/>
          <p:nvPr/>
        </p:nvSpPr>
        <p:spPr>
          <a:xfrm>
            <a:off x="33680400" y="10450304"/>
            <a:ext cx="6351904"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Audio with Echo:</a:t>
            </a:r>
          </a:p>
        </p:txBody>
      </p:sp>
      <p:sp>
        <p:nvSpPr>
          <p:cNvPr id="6" name="TextBox 5">
            <a:extLst>
              <a:ext uri="{FF2B5EF4-FFF2-40B4-BE49-F238E27FC236}">
                <a16:creationId xmlns:a16="http://schemas.microsoft.com/office/drawing/2014/main" id="{45B864FC-37FA-4D81-BD8A-2E60C51CEBE7}"/>
              </a:ext>
            </a:extLst>
          </p:cNvPr>
          <p:cNvSpPr txBox="1"/>
          <p:nvPr/>
        </p:nvSpPr>
        <p:spPr>
          <a:xfrm>
            <a:off x="1295401" y="28120221"/>
            <a:ext cx="21792276" cy="4555093"/>
          </a:xfrm>
          <a:prstGeom prst="rect">
            <a:avLst/>
          </a:prstGeom>
          <a:noFill/>
        </p:spPr>
        <p:txBody>
          <a:bodyPr wrap="square" rtlCol="0">
            <a:spAutoFit/>
          </a:bodyPr>
          <a:lstStyle/>
          <a:p>
            <a:pPr algn="just" rtl="0">
              <a:spcBef>
                <a:spcPts val="0"/>
              </a:spcBef>
              <a:spcAft>
                <a:spcPts val="800"/>
              </a:spcAft>
            </a:pPr>
            <a:r>
              <a:rPr lang="en-US" sz="3000" b="0" i="0" u="none" strike="noStrike">
                <a:solidFill>
                  <a:srgbClr val="000000"/>
                </a:solidFill>
                <a:effectLst/>
                <a:latin typeface="Calibri" panose="020F0502020204030204" pitchFamily="34" charset="0"/>
              </a:rPr>
              <a:t>A simplistic approach to FIR filtering has been achieved in this research to exhibit idealistic filters and their responses.  However, in the physical world, additional variables must be considered when designing adaptive, robust filtering systems.  </a:t>
            </a:r>
          </a:p>
          <a:p>
            <a:pPr algn="just" rtl="0">
              <a:spcBef>
                <a:spcPts val="0"/>
              </a:spcBef>
              <a:spcAft>
                <a:spcPts val="800"/>
              </a:spcAft>
            </a:pPr>
            <a:r>
              <a:rPr lang="en-US" sz="3000" b="0" i="0" u="none" strike="noStrike">
                <a:solidFill>
                  <a:srgbClr val="000000"/>
                </a:solidFill>
                <a:effectLst/>
                <a:latin typeface="Calibri" panose="020F0502020204030204" pitchFamily="34" charset="0"/>
              </a:rPr>
              <a:t>The merit of a deconvolution filter depends greatly on the selected coefficients.  In this research, the original convoluted signal was known, which guided the selection of the restorative filtering design.  When the original signal is unknown, a more complicated process known as “blind” deconvolution is required.  </a:t>
            </a:r>
          </a:p>
          <a:p>
            <a:pPr algn="just" rtl="0">
              <a:spcBef>
                <a:spcPts val="0"/>
              </a:spcBef>
              <a:spcAft>
                <a:spcPts val="800"/>
              </a:spcAft>
            </a:pPr>
            <a:r>
              <a:rPr lang="en-US" sz="3000" b="0" i="0" u="none" strike="noStrike">
                <a:solidFill>
                  <a:srgbClr val="000000"/>
                </a:solidFill>
                <a:effectLst/>
                <a:latin typeface="Calibri" panose="020F0502020204030204" pitchFamily="34" charset="0"/>
              </a:rPr>
              <a:t>Bar code scanners are subject to environmental conditions such as contoured or rotated barcodes, variable ambient lighting, and bar code damage.  A multi-phase processing system may be required. </a:t>
            </a:r>
          </a:p>
          <a:p>
            <a:pPr rtl="0">
              <a:spcBef>
                <a:spcPts val="0"/>
              </a:spcBef>
              <a:spcAft>
                <a:spcPts val="800"/>
              </a:spcAft>
            </a:pPr>
            <a:br>
              <a:rPr lang="en-US" sz="3000"/>
            </a:br>
            <a:endParaRPr lang="en-US" sz="3000" dirty="0"/>
          </a:p>
        </p:txBody>
      </p:sp>
      <p:pic>
        <p:nvPicPr>
          <p:cNvPr id="7" name="Picture 6">
            <a:extLst>
              <a:ext uri="{FF2B5EF4-FFF2-40B4-BE49-F238E27FC236}">
                <a16:creationId xmlns:a16="http://schemas.microsoft.com/office/drawing/2014/main" id="{DBC04670-C011-4447-801B-0F87A86F1F51}"/>
              </a:ext>
            </a:extLst>
          </p:cNvPr>
          <p:cNvPicPr>
            <a:picLocks noChangeAspect="1"/>
          </p:cNvPicPr>
          <p:nvPr/>
        </p:nvPicPr>
        <p:blipFill>
          <a:blip r:embed="rId30"/>
          <a:stretch>
            <a:fillRect/>
          </a:stretch>
        </p:blipFill>
        <p:spPr>
          <a:xfrm>
            <a:off x="35338241" y="21800232"/>
            <a:ext cx="2868993" cy="98615"/>
          </a:xfrm>
          <a:prstGeom prst="rect">
            <a:avLst/>
          </a:prstGeom>
        </p:spPr>
      </p:pic>
      <p:sp>
        <p:nvSpPr>
          <p:cNvPr id="8" name="Arrow: Right 7">
            <a:extLst>
              <a:ext uri="{FF2B5EF4-FFF2-40B4-BE49-F238E27FC236}">
                <a16:creationId xmlns:a16="http://schemas.microsoft.com/office/drawing/2014/main" id="{D6703D24-4224-4D18-B3BA-4F5994C57B51}"/>
              </a:ext>
            </a:extLst>
          </p:cNvPr>
          <p:cNvSpPr/>
          <p:nvPr/>
        </p:nvSpPr>
        <p:spPr>
          <a:xfrm>
            <a:off x="34442400" y="21812962"/>
            <a:ext cx="619179" cy="8588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0B35AA-525D-4F26-B5AB-95C0044821E0}"/>
              </a:ext>
            </a:extLst>
          </p:cNvPr>
          <p:cNvSpPr txBox="1"/>
          <p:nvPr/>
        </p:nvSpPr>
        <p:spPr>
          <a:xfrm>
            <a:off x="25861619" y="22084155"/>
            <a:ext cx="2085537" cy="584775"/>
          </a:xfrm>
          <a:prstGeom prst="rect">
            <a:avLst/>
          </a:prstGeom>
          <a:noFill/>
        </p:spPr>
        <p:txBody>
          <a:bodyPr wrap="square" rtlCol="0">
            <a:spAutoFit/>
          </a:bodyPr>
          <a:lstStyle/>
          <a:p>
            <a:r>
              <a:rPr lang="en-US" sz="3200" i="1"/>
              <a:t>l = Find(d)</a:t>
            </a:r>
          </a:p>
        </p:txBody>
      </p:sp>
      <p:sp>
        <p:nvSpPr>
          <p:cNvPr id="109" name="TextBox 108">
            <a:extLst>
              <a:ext uri="{FF2B5EF4-FFF2-40B4-BE49-F238E27FC236}">
                <a16:creationId xmlns:a16="http://schemas.microsoft.com/office/drawing/2014/main" id="{87D6C471-718B-4286-A57A-9364E28C230A}"/>
              </a:ext>
            </a:extLst>
          </p:cNvPr>
          <p:cNvSpPr txBox="1"/>
          <p:nvPr/>
        </p:nvSpPr>
        <p:spPr>
          <a:xfrm>
            <a:off x="38977275" y="21517277"/>
            <a:ext cx="2085537" cy="584775"/>
          </a:xfrm>
          <a:prstGeom prst="rect">
            <a:avLst/>
          </a:prstGeom>
          <a:noFill/>
        </p:spPr>
        <p:txBody>
          <a:bodyPr wrap="square" rtlCol="0">
            <a:spAutoFit/>
          </a:bodyPr>
          <a:lstStyle/>
          <a:p>
            <a:r>
              <a:rPr lang="en-US" sz="3200" i="1"/>
              <a:t>Δ = Find(l)</a:t>
            </a:r>
          </a:p>
        </p:txBody>
      </p:sp>
      <p:sp>
        <p:nvSpPr>
          <p:cNvPr id="110" name="Rectangle 109">
            <a:extLst>
              <a:ext uri="{FF2B5EF4-FFF2-40B4-BE49-F238E27FC236}">
                <a16:creationId xmlns:a16="http://schemas.microsoft.com/office/drawing/2014/main" id="{B30770FD-BB9A-47FE-909B-A9761D0481D6}"/>
              </a:ext>
            </a:extLst>
          </p:cNvPr>
          <p:cNvSpPr/>
          <p:nvPr/>
        </p:nvSpPr>
        <p:spPr>
          <a:xfrm>
            <a:off x="34867812"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spTree>
    <p:extLst>
      <p:ext uri="{BB962C8B-B14F-4D97-AF65-F5344CB8AC3E}">
        <p14:creationId xmlns:p14="http://schemas.microsoft.com/office/powerpoint/2010/main" val="283623424"/>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1041"/>
                </p:tgtEl>
              </p:cMediaNode>
            </p:audio>
            <p:audio>
              <p:cMediaNode vol="80000">
                <p:cTn id="3" fill="hold" display="0">
                  <p:stCondLst>
                    <p:cond delay="indefinite"/>
                  </p:stCondLst>
                  <p:endCondLst>
                    <p:cond evt="onStopAudio" delay="0">
                      <p:tgtEl>
                        <p:sldTgt/>
                      </p:tgtEl>
                    </p:cond>
                  </p:endCondLst>
                </p:cTn>
                <p:tgtEl>
                  <p:spTgt spid="1048"/>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758</Words>
  <Application>Microsoft Office PowerPoint</Application>
  <PresentationFormat>Custom</PresentationFormat>
  <Paragraphs>85</Paragraphs>
  <Slides>1</Slides>
  <Notes>1</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 Bayan Plain</vt:lpstr>
      <vt:lpstr>Arial</vt:lpstr>
      <vt:lpstr>Bangla MN</vt:lpstr>
      <vt:lpstr>Calibri</vt:lpstr>
      <vt:lpstr>Cambria Math</vt:lpstr>
      <vt:lpstr>Lucida Fax</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2022-05-02T18:00:44Z</dcterms:modified>
</cp:coreProperties>
</file>