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FF030-11A3-477D-9E14-BE0DA071C94B}" v="63" dt="2022-04-26T03:49:31.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p:scale>
          <a:sx n="50" d="100"/>
          <a:sy n="50" d="100"/>
        </p:scale>
        <p:origin x="-3252" y="-4680"/>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4/25/2022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8.png"/><Relationship Id="rId2" Type="http://schemas.openxmlformats.org/officeDocument/2006/relationships/audio" Target="../media/media1.wav"/><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5.png"/><Relationship Id="rId24" Type="http://schemas.openxmlformats.org/officeDocument/2006/relationships/image" Target="../media/image17.png"/><Relationship Id="rId5" Type="http://schemas.openxmlformats.org/officeDocument/2006/relationships/slideLayout" Target="../slideLayouts/slideLayout1.xml"/><Relationship Id="rId15" Type="http://schemas.openxmlformats.org/officeDocument/2006/relationships/image" Target="../media/image9.png"/><Relationship Id="rId23" Type="http://schemas.openxmlformats.org/officeDocument/2006/relationships/image" Target="../media/image160.png"/><Relationship Id="rId28"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4191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However, FIR filters are inherently stable systems and do not induce phase distortion into filtered signals.  Therefore, FIR filters are often used in data, audio, and image processing when data integrity is critical. This project investigates FIR filters commonly used in audio effect manipulation, image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sp>
        <p:nvSpPr>
          <p:cNvPr id="44" name="Rectangle 43"/>
          <p:cNvSpPr/>
          <p:nvPr/>
        </p:nvSpPr>
        <p:spPr>
          <a:xfrm>
            <a:off x="23774401" y="27264441"/>
            <a:ext cx="19070847" cy="483581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dirty="0">
                <a:solidFill>
                  <a:schemeClr val="tx1"/>
                </a:solidFill>
              </a:rPr>
              <a:t>J. G. Proakis and D. G. Manolakis, “Implementation of Discrete-Time systems,” in Digital Signal Processing, Hoboken, NJ: Pearson Education, 2021.</a:t>
            </a:r>
          </a:p>
          <a:p>
            <a:pPr marL="514350" indent="-514350">
              <a:buFont typeface="+mj-lt"/>
              <a:buAutoNum type="arabicPeriod"/>
            </a:pPr>
            <a:r>
              <a:rPr lang="en-US" sz="3200" dirty="0">
                <a:solidFill>
                  <a:schemeClr val="tx1"/>
                </a:solidFill>
              </a:rPr>
              <a:t>McClellan, J., Schafer, R. and Yoder, M., n.d. DSP first. 2nd ed.</a:t>
            </a:r>
          </a:p>
          <a:p>
            <a:pPr marL="514350" indent="-514350">
              <a:buFont typeface="+mj-lt"/>
              <a:buAutoNum type="arabicPeriod"/>
            </a:pPr>
            <a:r>
              <a:rPr lang="en-US" sz="3200" dirty="0">
                <a:solidFill>
                  <a:schemeClr val="tx1"/>
                </a:solidFill>
              </a:rPr>
              <a:t>Smith, Steven W. “The Scientist and Engineer's Guide to Digital </a:t>
            </a:r>
            <a:r>
              <a:rPr lang="en-US" sz="3200">
                <a:solidFill>
                  <a:schemeClr val="tx1"/>
                </a:solidFill>
              </a:rPr>
              <a:t>Signal Processing”. </a:t>
            </a:r>
            <a:r>
              <a:rPr lang="en-US" sz="3200" dirty="0">
                <a:solidFill>
                  <a:schemeClr val="tx1"/>
                </a:solidFill>
              </a:rPr>
              <a:t>San Diego, Calif: California Technical Pub, 1997. Print.</a:t>
            </a:r>
          </a:p>
          <a:p>
            <a:endParaRPr lang="en-US" sz="3200" dirty="0">
              <a:solidFill>
                <a:schemeClr val="tx1"/>
              </a:solidFill>
            </a:endParaRPr>
          </a:p>
        </p:txBody>
      </p:sp>
      <p:sp>
        <p:nvSpPr>
          <p:cNvPr id="45" name="TextBox 44"/>
          <p:cNvSpPr txBox="1"/>
          <p:nvPr/>
        </p:nvSpPr>
        <p:spPr>
          <a:xfrm>
            <a:off x="29669550" y="26974799"/>
            <a:ext cx="8537684" cy="10851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Analysis</a:t>
              </a:r>
              <a:endParaRPr lang="en-US" sz="5400" dirty="0">
                <a:solidFill>
                  <a:schemeClr val="bg1"/>
                </a:solidFill>
                <a:latin typeface="Bangla MN" charset="0"/>
                <a:ea typeface="Bangla MN" charset="0"/>
                <a:cs typeface="Bangla MN" charset="0"/>
              </a:endParaRP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 ECE 6530-090 Spring 2022 (Digital Signal Processing)</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mc:Choice xmlns:a14="http://schemas.microsoft.com/office/drawing/2010/main"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i="1" dirty="0">
                    <a:solidFill>
                      <a:srgbClr val="000000"/>
                    </a:solidFill>
                    <a:latin typeface="Calibri" panose="020F0502020204030204" pitchFamily="34" charset="0"/>
                  </a:rPr>
                  <a:t>FIR Filter 1</a:t>
                </a:r>
                <a:r>
                  <a:rPr lang="en-US" sz="2400" dirty="0">
                    <a:solidFill>
                      <a:srgbClr val="000000"/>
                    </a:solidFill>
                    <a:latin typeface="Calibri" panose="020F0502020204030204" pitchFamily="34" charset="0"/>
                  </a:rPr>
                  <a:t>: utilized to create echoes on signals and data sets (audio, and image data).</a:t>
                </a:r>
              </a:p>
              <a:p>
                <a:pPr>
                  <a:spcAft>
                    <a:spcPts val="600"/>
                  </a:spcAft>
                </a:pPr>
                <a:r>
                  <a:rPr lang="en-US" sz="2400" i="1" dirty="0">
                    <a:solidFill>
                      <a:srgbClr val="000000"/>
                    </a:solidFill>
                    <a:latin typeface="Calibri" panose="020F0502020204030204" pitchFamily="34" charset="0"/>
                  </a:rPr>
                  <a:t>FIR Filter 2</a:t>
                </a:r>
                <a:r>
                  <a:rPr lang="en-US" sz="2400" dirty="0">
                    <a:solidFill>
                      <a:srgbClr val="000000"/>
                    </a:solidFill>
                    <a:latin typeface="Calibri" panose="020F0502020204030204" pitchFamily="34" charset="0"/>
                  </a:rPr>
                  <a:t>: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7"/>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EA4C7A-3579-4B03-9C87-32562BF62FD6}"/>
                  </a:ext>
                </a:extLst>
              </p:cNvPr>
              <p:cNvSpPr/>
              <p:nvPr/>
            </p:nvSpPr>
            <p:spPr>
              <a:xfrm>
                <a:off x="22259049" y="20845423"/>
                <a:ext cx="6647396"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h</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𝑛</m:t>
                        </m:r>
                      </m:e>
                    </m:d>
                    <m:r>
                      <a:rPr lang="en-US" sz="2800" b="0" i="1" smtClean="0">
                        <a:solidFill>
                          <a:schemeClr val="tx1"/>
                        </a:solidFill>
                        <a:latin typeface="Cambria Math" panose="02040503050406030204" pitchFamily="18" charset="0"/>
                      </a:rPr>
                      <m:t>={1,−1}</m:t>
                    </m:r>
                  </m:oMath>
                </a14:m>
                <a:endParaRPr lang="en-US" sz="3200" dirty="0">
                  <a:solidFill>
                    <a:schemeClr val="tx1"/>
                  </a:solidFill>
                </a:endParaRPr>
              </a:p>
            </p:txBody>
          </p:sp>
        </mc:Choice>
        <mc:Fallback xmlns="">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2259049" y="20845423"/>
                <a:ext cx="6647396" cy="595930"/>
              </a:xfrm>
              <a:prstGeom prst="rect">
                <a:avLst/>
              </a:prstGeom>
              <a:blipFill>
                <a:blip r:embed="rId14"/>
                <a:stretch>
                  <a:fillRect t="-7216" b="-20619"/>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6"/>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7"/>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7"/>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oMath>
                </a14:m>
                <a:br>
                  <a:rPr lang="en-US" sz="2800" dirty="0">
                    <a:solidFill>
                      <a:schemeClr val="tx1"/>
                    </a:solidFill>
                  </a:rPr>
                </a:br>
                <a:r>
                  <a:rPr lang="en-US" sz="2800" dirty="0">
                    <a:solidFill>
                      <a:schemeClr val="tx1"/>
                    </a:solidFill>
                  </a:rPr>
                  <a:t>FIR Filter 1: q=0.9</a:t>
                </a:r>
              </a:p>
              <a:p>
                <a:r>
                  <a:rPr lang="en-US" sz="2800" dirty="0">
                    <a:solidFill>
                      <a:schemeClr val="tx1"/>
                    </a:solidFill>
                  </a:rPr>
                  <a:t>FIR Filter 2: r=0.9, M=22</a:t>
                </a:r>
              </a:p>
            </p:txBody>
          </p:sp>
        </mc:Choice>
        <mc:Fallback>
          <p:sp>
            <p:nvSpPr>
              <p:cNvPr id="98" name="Rectangle 97">
                <a:extLst>
                  <a:ext uri="{FF2B5EF4-FFF2-40B4-BE49-F238E27FC236}">
                    <a16:creationId xmlns:a16="http://schemas.microsoft.com/office/drawing/2014/main" id="{E2EEDE79-7948-431A-BBF9-38B2D6C84837}"/>
                  </a:ext>
                </a:extLst>
              </p:cNvPr>
              <p:cNvSpPr>
                <a:spLocks noRot="1" noChangeAspect="1" noMove="1" noResize="1" noEditPoints="1" noAdjustHandles="1" noChangeArrowheads="1" noChangeShapeType="1" noTextEdit="1"/>
              </p:cNvSpPr>
              <p:nvPr/>
            </p:nvSpPr>
            <p:spPr>
              <a:xfrm>
                <a:off x="23538322" y="13802582"/>
                <a:ext cx="5112878" cy="1361218"/>
              </a:xfrm>
              <a:prstGeom prst="rect">
                <a:avLst/>
              </a:prstGeom>
              <a:blipFill>
                <a:blip r:embed="rId21"/>
                <a:stretch>
                  <a:fillRect l="-2384" t="-5804" b="-12946"/>
                </a:stretch>
              </a:blipFill>
              <a:ln>
                <a:noFill/>
              </a:ln>
            </p:spPr>
            <p:txBody>
              <a:bodyPr/>
              <a:lstStyle/>
              <a:p>
                <a:r>
                  <a:rPr lang="en-US">
                    <a:noFill/>
                  </a:rPr>
                  <a:t> </a:t>
                </a:r>
              </a:p>
            </p:txBody>
          </p:sp>
        </mc:Fallback>
      </mc:AlternateContent>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1564600"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a:solidFill>
                      <a:schemeClr val="tx1"/>
                    </a:solidFill>
                  </a:rPr>
                  <a:t>Experiment:</a:t>
                </a:r>
                <a:endParaRPr lang="en-US" sz="2800" b="1" dirty="0">
                  <a:solidFill>
                    <a:schemeClr val="tx1"/>
                  </a:solidFill>
                </a:endParaRPr>
              </a:p>
              <a:p>
                <a:r>
                  <a:rPr lang="en-US" sz="2800">
                    <a:solidFill>
                      <a:schemeClr val="tx1"/>
                    </a:solidFill>
                  </a:rPr>
                  <a:t>An echo was added to an audio recording that was sampled </a:t>
                </a:r>
                <a:r>
                  <a:rPr lang="en-US" sz="2800" dirty="0">
                    <a:solidFill>
                      <a:schemeClr val="tx1"/>
                    </a:solidFill>
                  </a:rPr>
                  <a:t>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a:t>
                </a:r>
                <a:r>
                  <a:rPr lang="en-US" sz="2800">
                    <a:solidFill>
                      <a:schemeClr val="tx1"/>
                    </a:solidFill>
                  </a:rPr>
                  <a:t>8000 Hz. </a:t>
                </a:r>
                <a:r>
                  <a:rPr lang="en-US" sz="2800" dirty="0">
                    <a:solidFill>
                      <a:schemeClr val="tx1"/>
                    </a:solidFill>
                  </a:rPr>
                  <a:t>The </a:t>
                </a:r>
                <a:r>
                  <a:rPr lang="en-US" sz="2800">
                    <a:solidFill>
                      <a:schemeClr val="tx1"/>
                    </a:solidFill>
                  </a:rPr>
                  <a:t>time delay and strengh of the echo are 0.2 sec and 90% respectively.</a:t>
                </a:r>
                <a:endParaRPr lang="en-US" sz="2800" dirty="0">
                  <a:solidFill>
                    <a:schemeClr val="tx1"/>
                  </a:solidFill>
                </a:endParaRPr>
              </a:p>
            </p:txBody>
          </p:sp>
        </mc:Choice>
        <mc:Fallback xmlns="">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1564600" cy="1361218"/>
              </a:xfrm>
              <a:prstGeom prst="rect">
                <a:avLst/>
              </a:prstGeom>
              <a:blipFill>
                <a:blip r:embed="rId23"/>
                <a:stretch>
                  <a:fillRect l="-594" r="-481"/>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8017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Image degradation and restoration:</a:t>
            </a:r>
          </a:p>
        </p:txBody>
      </p: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xmlns="">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677400"/>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xmlns="">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677400"/>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229600"/>
            <a:ext cx="5227696" cy="915931"/>
            <a:chOff x="14706600" y="8443776"/>
            <a:chExt cx="5227696" cy="915931"/>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443776"/>
              <a:ext cx="5227696" cy="915931"/>
              <a:chOff x="15078016" y="7890358"/>
              <a:chExt cx="5227696" cy="915931"/>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7"/>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36717" y="9403646"/>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28795" y="9144000"/>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36716" y="10614914"/>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680400" y="10450304"/>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sp>
        <p:nvSpPr>
          <p:cNvPr id="6" name="TextBox 5">
            <a:extLst>
              <a:ext uri="{FF2B5EF4-FFF2-40B4-BE49-F238E27FC236}">
                <a16:creationId xmlns:a16="http://schemas.microsoft.com/office/drawing/2014/main" id="{45B864FC-37FA-4D81-BD8A-2E60C51CEBE7}"/>
              </a:ext>
            </a:extLst>
          </p:cNvPr>
          <p:cNvSpPr txBox="1"/>
          <p:nvPr/>
        </p:nvSpPr>
        <p:spPr>
          <a:xfrm>
            <a:off x="1295401" y="28120221"/>
            <a:ext cx="21792276" cy="4555093"/>
          </a:xfrm>
          <a:prstGeom prst="rect">
            <a:avLst/>
          </a:prstGeom>
          <a:noFill/>
        </p:spPr>
        <p:txBody>
          <a:bodyPr wrap="square" rtlCol="0">
            <a:spAutoFit/>
          </a:bodyPr>
          <a:lstStyle/>
          <a:p>
            <a:pPr algn="just" rtl="0">
              <a:spcBef>
                <a:spcPts val="0"/>
              </a:spcBef>
              <a:spcAft>
                <a:spcPts val="800"/>
              </a:spcAft>
            </a:pPr>
            <a:r>
              <a:rPr lang="en-US" sz="3000" b="0" i="0" u="none" strike="noStrike">
                <a:solidFill>
                  <a:srgbClr val="000000"/>
                </a:solidFill>
                <a:effectLst/>
                <a:latin typeface="Calibri" panose="020F0502020204030204" pitchFamily="34" charset="0"/>
              </a:rPr>
              <a:t>A simplistic approach to FIR filtering has been achieved in this research to exhibit idealistic filters and their responses.  However, in the physical world, additional variables must be considered when designing adaptive, robust filtering systems.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The merit of a deconvolution filter depends greatly on the selected coefficients.  In this research, the original convoluted signal was known, which guided the selection of the restorative filtering design.  When the original signal is unknown, a more complicated process known as “blind” deconvolution is required.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Bar code scanners are subject to environmental conditions such as contoured or rotated barcodes, variable ambient lighting, and bar code damage.  A multi-phase processing system may be required. </a:t>
            </a:r>
          </a:p>
          <a:p>
            <a:pPr rtl="0">
              <a:spcBef>
                <a:spcPts val="0"/>
              </a:spcBef>
              <a:spcAft>
                <a:spcPts val="800"/>
              </a:spcAft>
            </a:pPr>
            <a:br>
              <a:rPr lang="en-US" sz="3000"/>
            </a:br>
            <a:endParaRPr lang="en-US" sz="3000" dirty="0"/>
          </a:p>
        </p:txBody>
      </p:sp>
      <p:pic>
        <p:nvPicPr>
          <p:cNvPr id="7" name="Picture 6">
            <a:extLst>
              <a:ext uri="{FF2B5EF4-FFF2-40B4-BE49-F238E27FC236}">
                <a16:creationId xmlns:a16="http://schemas.microsoft.com/office/drawing/2014/main" id="{DBC04670-C011-4447-801B-0F87A86F1F51}"/>
              </a:ext>
            </a:extLst>
          </p:cNvPr>
          <p:cNvPicPr>
            <a:picLocks noChangeAspect="1"/>
          </p:cNvPicPr>
          <p:nvPr/>
        </p:nvPicPr>
        <p:blipFill>
          <a:blip r:embed="rId30"/>
          <a:stretch>
            <a:fillRect/>
          </a:stretch>
        </p:blipFill>
        <p:spPr>
          <a:xfrm>
            <a:off x="35338241" y="21800232"/>
            <a:ext cx="2868993" cy="98615"/>
          </a:xfrm>
          <a:prstGeom prst="rect">
            <a:avLst/>
          </a:prstGeom>
        </p:spPr>
      </p:pic>
      <p:sp>
        <p:nvSpPr>
          <p:cNvPr id="8" name="Arrow: Right 7">
            <a:extLst>
              <a:ext uri="{FF2B5EF4-FFF2-40B4-BE49-F238E27FC236}">
                <a16:creationId xmlns:a16="http://schemas.microsoft.com/office/drawing/2014/main" id="{D6703D24-4224-4D18-B3BA-4F5994C57B51}"/>
              </a:ext>
            </a:extLst>
          </p:cNvPr>
          <p:cNvSpPr/>
          <p:nvPr/>
        </p:nvSpPr>
        <p:spPr>
          <a:xfrm>
            <a:off x="34442400" y="21812962"/>
            <a:ext cx="619179" cy="858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0B35AA-525D-4F26-B5AB-95C0044821E0}"/>
              </a:ext>
            </a:extLst>
          </p:cNvPr>
          <p:cNvSpPr txBox="1"/>
          <p:nvPr/>
        </p:nvSpPr>
        <p:spPr>
          <a:xfrm>
            <a:off x="25861619" y="22084155"/>
            <a:ext cx="2085537" cy="584775"/>
          </a:xfrm>
          <a:prstGeom prst="rect">
            <a:avLst/>
          </a:prstGeom>
          <a:noFill/>
        </p:spPr>
        <p:txBody>
          <a:bodyPr wrap="square" rtlCol="0">
            <a:spAutoFit/>
          </a:bodyPr>
          <a:lstStyle/>
          <a:p>
            <a:r>
              <a:rPr lang="en-US" sz="3200" i="1"/>
              <a:t>l = Find(d)</a:t>
            </a:r>
          </a:p>
        </p:txBody>
      </p:sp>
      <p:sp>
        <p:nvSpPr>
          <p:cNvPr id="109" name="TextBox 108">
            <a:extLst>
              <a:ext uri="{FF2B5EF4-FFF2-40B4-BE49-F238E27FC236}">
                <a16:creationId xmlns:a16="http://schemas.microsoft.com/office/drawing/2014/main" id="{87D6C471-718B-4286-A57A-9364E28C230A}"/>
              </a:ext>
            </a:extLst>
          </p:cNvPr>
          <p:cNvSpPr txBox="1"/>
          <p:nvPr/>
        </p:nvSpPr>
        <p:spPr>
          <a:xfrm>
            <a:off x="38977275" y="21517277"/>
            <a:ext cx="2085537" cy="584775"/>
          </a:xfrm>
          <a:prstGeom prst="rect">
            <a:avLst/>
          </a:prstGeom>
          <a:noFill/>
        </p:spPr>
        <p:txBody>
          <a:bodyPr wrap="square" rtlCol="0">
            <a:spAutoFit/>
          </a:bodyPr>
          <a:lstStyle/>
          <a:p>
            <a:r>
              <a:rPr lang="en-US" sz="3200" i="1"/>
              <a:t>Δ = Find(l)</a:t>
            </a:r>
          </a:p>
        </p:txBody>
      </p:sp>
      <p:sp>
        <p:nvSpPr>
          <p:cNvPr id="110" name="Rectangle 109">
            <a:extLst>
              <a:ext uri="{FF2B5EF4-FFF2-40B4-BE49-F238E27FC236}">
                <a16:creationId xmlns:a16="http://schemas.microsoft.com/office/drawing/2014/main" id="{B30770FD-BB9A-47FE-909B-A9761D0481D6}"/>
              </a:ext>
            </a:extLst>
          </p:cNvPr>
          <p:cNvSpPr/>
          <p:nvPr/>
        </p:nvSpPr>
        <p:spPr>
          <a:xfrm>
            <a:off x="34867812"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Custom</PresentationFormat>
  <Paragraphs>85</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2022-04-26T03:51:12Z</dcterms:modified>
</cp:coreProperties>
</file>