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371E3-9799-4692-8D0E-6D07B82488CD}" v="1" dt="2022-04-18T02:47:31.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94"/>
  </p:normalViewPr>
  <p:slideViewPr>
    <p:cSldViewPr>
      <p:cViewPr varScale="1">
        <p:scale>
          <a:sx n="20" d="100"/>
          <a:sy n="20" d="100"/>
        </p:scale>
        <p:origin x="1236" y="168"/>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4/23/2022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4/23/2022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3810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211558"/>
            <a:ext cx="11896131" cy="6912376"/>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a:r>
                <a:rPr lang="en-US" sz="3200">
                  <a:solidFill>
                    <a:schemeClr val="tx1"/>
                  </a:solidFill>
                </a:rPr>
                <a:t>FIR filters are frequency-selective filters utilized in a variety of digital signal processing applications in which linear-phase integrity is important.  Because FIR filters are computationally expensive compared to IIR filters, designing efficient filtering algorithms can be critical in applications with limited memory storage or a low tolerance for latency.  However, FIR filters are inherently stable systems and do not introduce distortion into filtered signals.  This is why FIR filters are often used in audio and image processing. This project investigates FIR filters commonly used in audio effect manipulation, signal restoration, and image edge detection. </a:t>
              </a:r>
            </a:p>
          </p:txBody>
        </p:sp>
        <p:sp>
          <p:nvSpPr>
            <p:cNvPr id="17" name="TextBox 16"/>
            <p:cNvSpPr txBox="1"/>
            <p:nvPr/>
          </p:nvSpPr>
          <p:spPr>
            <a:xfrm>
              <a:off x="4145744" y="6478996"/>
              <a:ext cx="5193851" cy="9219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Introduction</a:t>
              </a:r>
            </a:p>
          </p:txBody>
        </p:sp>
      </p:grpSp>
      <p:grpSp>
        <p:nvGrpSpPr>
          <p:cNvPr id="43" name="Group 42"/>
          <p:cNvGrpSpPr/>
          <p:nvPr/>
        </p:nvGrpSpPr>
        <p:grpSpPr>
          <a:xfrm>
            <a:off x="23774401" y="26974799"/>
            <a:ext cx="19070847" cy="5125453"/>
            <a:chOff x="735648" y="18466800"/>
            <a:chExt cx="12039363" cy="7578610"/>
          </a:xfrm>
        </p:grpSpPr>
        <p:sp>
          <p:nvSpPr>
            <p:cNvPr id="44" name="Rectangle 43"/>
            <p:cNvSpPr/>
            <p:nvPr/>
          </p:nvSpPr>
          <p:spPr>
            <a:xfrm>
              <a:off x="735648" y="18895071"/>
              <a:ext cx="12039363" cy="715033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marL="514350" indent="-514350">
                <a:buFont typeface="+mj-lt"/>
                <a:buAutoNum type="arabicPeriod"/>
              </a:pPr>
              <a:r>
                <a:rPr lang="en-US" sz="3200">
                  <a:solidFill>
                    <a:schemeClr val="tx1"/>
                  </a:solidFill>
                </a:rPr>
                <a:t>J. G. Proakis and D. G. Manolakis, “Implementation of Discrete-Time systems,” in Digital Signal Processing, Hoboken, NJ: Pearson Education, 2021.</a:t>
              </a:r>
            </a:p>
            <a:p>
              <a:pPr marL="514350" indent="-514350">
                <a:buFont typeface="+mj-lt"/>
                <a:buAutoNum type="arabicPeriod"/>
              </a:pPr>
              <a:r>
                <a:rPr lang="en-US" sz="3200">
                  <a:solidFill>
                    <a:schemeClr val="tx1"/>
                  </a:solidFill>
                </a:rPr>
                <a:t>McClellan, J., Schafer, R. and Yoder, M., n.d. DSP first. 2nd ed.</a:t>
              </a:r>
            </a:p>
            <a:p>
              <a:pPr marL="514350" indent="-514350">
                <a:buFont typeface="+mj-lt"/>
                <a:buAutoNum type="arabicPeriod"/>
              </a:pPr>
              <a:endParaRPr lang="en-US" sz="3200">
                <a:solidFill>
                  <a:schemeClr val="tx1"/>
                </a:solidFill>
              </a:endParaRPr>
            </a:p>
          </p:txBody>
        </p:sp>
        <p:sp>
          <p:nvSpPr>
            <p:cNvPr id="45" name="TextBox 44"/>
            <p:cNvSpPr txBox="1"/>
            <p:nvPr/>
          </p:nvSpPr>
          <p:spPr>
            <a:xfrm>
              <a:off x="4457236" y="18466800"/>
              <a:ext cx="5389812" cy="160448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References</a:t>
              </a:r>
            </a:p>
          </p:txBody>
        </p:sp>
      </p:grpSp>
      <p:sp>
        <p:nvSpPr>
          <p:cNvPr id="52" name="TextBox 51"/>
          <p:cNvSpPr txBox="1"/>
          <p:nvPr/>
        </p:nvSpPr>
        <p:spPr>
          <a:xfrm>
            <a:off x="1295401" y="914400"/>
            <a:ext cx="39242999" cy="1323439"/>
          </a:xfrm>
          <a:prstGeom prst="rect">
            <a:avLst/>
          </a:prstGeom>
          <a:noFill/>
        </p:spPr>
        <p:txBody>
          <a:bodyPr wrap="square" rtlCol="0">
            <a:spAutoFit/>
          </a:bodyPr>
          <a:lstStyle/>
          <a:p>
            <a:r>
              <a:rPr lang="en-US" sz="8000" b="1" dirty="0">
                <a:ln w="3175">
                  <a:noFill/>
                </a:ln>
                <a:solidFill>
                  <a:srgbClr val="C00000"/>
                </a:solidFill>
                <a:latin typeface="Bangla MN" charset="0"/>
                <a:ea typeface="Bangla MN" charset="0"/>
                <a:cs typeface="Bangla MN" charset="0"/>
              </a:rPr>
              <a:t>FIR Filters</a:t>
            </a:r>
          </a:p>
        </p:txBody>
      </p:sp>
      <p:sp>
        <p:nvSpPr>
          <p:cNvPr id="115" name="TextBox 114"/>
          <p:cNvSpPr txBox="1"/>
          <p:nvPr/>
        </p:nvSpPr>
        <p:spPr>
          <a:xfrm>
            <a:off x="1243551" y="2141820"/>
            <a:ext cx="33624261" cy="830997"/>
          </a:xfrm>
          <a:prstGeom prst="rect">
            <a:avLst/>
          </a:prstGeom>
          <a:noFill/>
        </p:spPr>
        <p:txBody>
          <a:bodyPr wrap="square" rtlCol="0">
            <a:spAutoFit/>
          </a:bodyPr>
          <a:lstStyle/>
          <a:p>
            <a:r>
              <a:rPr lang="en-US" sz="4800" b="1" dirty="0">
                <a:latin typeface="Bangla MN" charset="0"/>
                <a:ea typeface="Bangla MN" charset="0"/>
                <a:cs typeface="Bangla MN" charset="0"/>
              </a:rPr>
              <a:t>Aaron Blanchard</a:t>
            </a:r>
            <a:r>
              <a:rPr lang="en-US" sz="4800" b="1" baseline="30000" dirty="0">
                <a:solidFill>
                  <a:schemeClr val="tx1"/>
                </a:solidFill>
              </a:rPr>
              <a:t>1</a:t>
            </a:r>
            <a:r>
              <a:rPr lang="en-US" sz="4800" b="1" dirty="0">
                <a:latin typeface="Bangla MN" charset="0"/>
                <a:ea typeface="Bangla MN" charset="0"/>
                <a:cs typeface="Bangla MN" charset="0"/>
              </a:rPr>
              <a:t>, Antonio Santos Aguilera</a:t>
            </a:r>
            <a:r>
              <a:rPr lang="en-US" sz="4800" b="1" baseline="30000" dirty="0">
                <a:solidFill>
                  <a:schemeClr val="tx1"/>
                </a:solidFill>
              </a:rPr>
              <a:t>1</a:t>
            </a:r>
            <a:r>
              <a:rPr lang="en-US" sz="4800" b="1" dirty="0">
                <a:latin typeface="Bangla MN" charset="0"/>
                <a:ea typeface="Bangla MN" charset="0"/>
                <a:cs typeface="Bangla MN" charset="0"/>
              </a:rPr>
              <a:t>, Caina Fernandes</a:t>
            </a:r>
            <a:r>
              <a:rPr lang="en-US" sz="4800" b="1" baseline="30000" dirty="0">
                <a:solidFill>
                  <a:schemeClr val="tx1"/>
                </a:solidFill>
              </a:rPr>
              <a:t>1</a:t>
            </a:r>
            <a:r>
              <a:rPr lang="en-US" sz="4800" b="1" dirty="0">
                <a:latin typeface="Bangla MN" charset="0"/>
                <a:ea typeface="Bangla MN" charset="0"/>
                <a:cs typeface="Bangla MN" charset="0"/>
              </a:rPr>
              <a:t>, Jason Porter</a:t>
            </a:r>
            <a:r>
              <a:rPr lang="en-US" sz="4800" b="1" baseline="30000" dirty="0">
                <a:solidFill>
                  <a:schemeClr val="tx1"/>
                </a:solidFill>
              </a:rPr>
              <a:t>1</a:t>
            </a:r>
            <a:endParaRPr lang="en-US" sz="4800" b="1" baseline="30000" dirty="0">
              <a:latin typeface="Bangla MN" charset="0"/>
              <a:ea typeface="Bangla MN" charset="0"/>
              <a:cs typeface="Bangla MN" charset="0"/>
            </a:endParaRPr>
          </a:p>
        </p:txBody>
      </p:sp>
      <p:grpSp>
        <p:nvGrpSpPr>
          <p:cNvPr id="40" name="Group 39"/>
          <p:cNvGrpSpPr/>
          <p:nvPr/>
        </p:nvGrpSpPr>
        <p:grpSpPr>
          <a:xfrm>
            <a:off x="992202" y="26974801"/>
            <a:ext cx="22323609" cy="5105400"/>
            <a:chOff x="939939" y="19804634"/>
            <a:chExt cx="11616995" cy="10189459"/>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dirty="0"/>
            </a:p>
          </p:txBody>
        </p:sp>
        <p:sp>
          <p:nvSpPr>
            <p:cNvPr id="42" name="TextBox 41"/>
            <p:cNvSpPr txBox="1"/>
            <p:nvPr/>
          </p:nvSpPr>
          <p:spPr>
            <a:xfrm>
              <a:off x="5596281" y="19804634"/>
              <a:ext cx="2338935" cy="184280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Analysis</a:t>
              </a:r>
              <a:endParaRPr lang="en-US" sz="5400" dirty="0">
                <a:solidFill>
                  <a:schemeClr val="bg1"/>
                </a:solidFill>
                <a:latin typeface="Bangla MN" charset="0"/>
                <a:ea typeface="Bangla MN" charset="0"/>
                <a:cs typeface="Bangla MN" charset="0"/>
              </a:endParaRP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6292239" cy="1200329"/>
          </a:xfrm>
          <a:prstGeom prst="rect">
            <a:avLst/>
          </a:prstGeom>
          <a:noFill/>
        </p:spPr>
        <p:txBody>
          <a:bodyPr wrap="square" rtlCol="0">
            <a:spAutoFit/>
          </a:bodyPr>
          <a:lstStyle/>
          <a:p>
            <a:r>
              <a:rPr lang="en-US" sz="3600" b="1" baseline="30000" dirty="0">
                <a:solidFill>
                  <a:schemeClr val="tx1"/>
                </a:solidFill>
              </a:rPr>
              <a:t>1</a:t>
            </a:r>
            <a:r>
              <a:rPr lang="en-US" sz="3600" dirty="0">
                <a:latin typeface="Bangla MN" charset="0"/>
                <a:ea typeface="Bangla MN" charset="0"/>
                <a:cs typeface="Bangla MN" charset="0"/>
              </a:rPr>
              <a:t>Department of Electrical and Computer Engineering, University of Utah </a:t>
            </a:r>
          </a:p>
          <a:p>
            <a:r>
              <a:rPr lang="en-US" sz="3600" dirty="0">
                <a:latin typeface="Bangla MN" charset="0"/>
                <a:ea typeface="Bangla MN" charset="0"/>
                <a:cs typeface="Bangla MN" charset="0"/>
              </a:rPr>
              <a:t>Instructor: Neda Nategh</a:t>
            </a:r>
            <a:endParaRPr lang="en-US" sz="3600" baseline="30000" dirty="0">
              <a:latin typeface="Bangla MN" charset="0"/>
              <a:ea typeface="Bangla MN" charset="0"/>
              <a:cs typeface="Bangla MN" charset="0"/>
            </a:endParaRPr>
          </a:p>
        </p:txBody>
      </p:sp>
      <p:grpSp>
        <p:nvGrpSpPr>
          <p:cNvPr id="8" name="Group 7">
            <a:extLst>
              <a:ext uri="{FF2B5EF4-FFF2-40B4-BE49-F238E27FC236}">
                <a16:creationId xmlns:a16="http://schemas.microsoft.com/office/drawing/2014/main" id="{F3A17757-1132-41D3-B375-A1C6758D8BC6}"/>
              </a:ext>
            </a:extLst>
          </p:cNvPr>
          <p:cNvGrpSpPr/>
          <p:nvPr/>
        </p:nvGrpSpPr>
        <p:grpSpPr>
          <a:xfrm>
            <a:off x="12658344" y="5124514"/>
            <a:ext cx="30240653" cy="6999420"/>
            <a:chOff x="12617171" y="23698200"/>
            <a:chExt cx="18153841" cy="9260146"/>
          </a:xfrm>
        </p:grpSpPr>
        <p:grpSp>
          <p:nvGrpSpPr>
            <p:cNvPr id="6" name="Group 5"/>
            <p:cNvGrpSpPr/>
            <p:nvPr/>
          </p:nvGrpSpPr>
          <p:grpSpPr>
            <a:xfrm>
              <a:off x="13058880" y="23698200"/>
              <a:ext cx="17712132" cy="9260146"/>
              <a:chOff x="13536444" y="20953271"/>
              <a:chExt cx="13899016" cy="12234346"/>
            </a:xfrm>
          </p:grpSpPr>
          <p:sp>
            <p:nvSpPr>
              <p:cNvPr id="50" name="Rectangle 49"/>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51" name="TextBox 50"/>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Audio Effect</a:t>
                </a:r>
                <a:endParaRPr lang="en-US" sz="5400" dirty="0">
                  <a:solidFill>
                    <a:schemeClr val="bg1"/>
                  </a:solidFill>
                  <a:latin typeface="Bangla MN" charset="0"/>
                  <a:ea typeface="Bangla MN" charset="0"/>
                  <a:cs typeface="Bangla MN" charset="0"/>
                </a:endParaRPr>
              </a:p>
            </p:txBody>
          </p:sp>
        </p:grpSp>
        <p:sp>
          <p:nvSpPr>
            <p:cNvPr id="18" name="TextBox 17"/>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mc:AlternateContent xmlns:mc="http://schemas.openxmlformats.org/markup-compatibility/2006">
        <mc:Choice xmlns:a14="http://schemas.microsoft.com/office/drawing/2010/main" Requires="a14">
          <p:sp>
            <p:nvSpPr>
              <p:cNvPr id="77" name="Rectangle 76">
                <a:extLst>
                  <a:ext uri="{FF2B5EF4-FFF2-40B4-BE49-F238E27FC236}">
                    <a16:creationId xmlns:a16="http://schemas.microsoft.com/office/drawing/2014/main" id="{D32A5D87-7F7D-AD4A-AEA5-662F84FE5E2D}"/>
                  </a:ext>
                </a:extLst>
              </p:cNvPr>
              <p:cNvSpPr/>
              <p:nvPr/>
            </p:nvSpPr>
            <p:spPr>
              <a:xfrm>
                <a:off x="1076813" y="12725400"/>
                <a:ext cx="11850174" cy="13948235"/>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rtl="0">
                  <a:spcBef>
                    <a:spcPts val="0"/>
                  </a:spcBef>
                  <a:spcAft>
                    <a:spcPts val="600"/>
                  </a:spcAft>
                </a:pPr>
                <a:r>
                  <a:rPr lang="en-US" sz="3200"/>
                  <a:t> </a:t>
                </a:r>
                <a:r>
                  <a:rPr lang="en-US" sz="3200" b="0" i="0" u="none" strike="noStrike">
                    <a:solidFill>
                      <a:srgbClr val="000000"/>
                    </a:solidFill>
                    <a:effectLst/>
                    <a:latin typeface="Calibri" panose="020F0502020204030204" pitchFamily="34" charset="0"/>
                  </a:rPr>
                  <a:t>The following FIR filtering techniques were implemented in this research:</a:t>
                </a:r>
                <a:endParaRPr lang="en-US" sz="3200" b="0">
                  <a:effectLst/>
                </a:endParaRPr>
              </a:p>
              <a:p>
                <a:pPr algn="just" rtl="0">
                  <a:spcBef>
                    <a:spcPts val="0"/>
                  </a:spcBef>
                  <a:spcAft>
                    <a:spcPts val="600"/>
                  </a:spcAft>
                </a:pPr>
                <a:r>
                  <a:rPr lang="en-US" sz="3200" b="1" i="0" u="none" strike="noStrike">
                    <a:solidFill>
                      <a:srgbClr val="000000"/>
                    </a:solidFill>
                    <a:effectLst/>
                    <a:latin typeface="Calibri" panose="020F0502020204030204" pitchFamily="34" charset="0"/>
                  </a:rPr>
                  <a:t>Echo:</a:t>
                </a:r>
                <a:r>
                  <a:rPr lang="en-US" sz="3200" b="0" i="0" u="none" strike="noStrike">
                    <a:solidFill>
                      <a:srgbClr val="000000"/>
                    </a:solidFill>
                    <a:effectLst/>
                    <a:latin typeface="Calibri" panose="020F0502020204030204" pitchFamily="34" charset="0"/>
                  </a:rPr>
                  <a:t> </a:t>
                </a:r>
              </a:p>
              <a:p>
                <a:pPr algn="just" rtl="0">
                  <a:spcBef>
                    <a:spcPts val="0"/>
                  </a:spcBef>
                  <a:spcAft>
                    <a:spcPts val="600"/>
                  </a:spcAft>
                </a:pPr>
                <a:r>
                  <a:rPr lang="en-US" sz="3200" b="0" i="0" u="none" strike="noStrike">
                    <a:solidFill>
                      <a:srgbClr val="000000"/>
                    </a:solidFill>
                    <a:effectLst/>
                    <a:latin typeface="Calibri" panose="020F0502020204030204" pitchFamily="34" charset="0"/>
                  </a:rPr>
                  <a:t>A linear-phase shift that generates a signal delay with a relative magnitude to the original signal.  This phenomenon produces echoes and reverberations in audio signals, as well as “ghosts” in images.</a:t>
                </a:r>
                <a:endParaRPr lang="en-US" sz="3200" b="0">
                  <a:effectLst/>
                </a:endParaRPr>
              </a:p>
              <a:p>
                <a:pPr>
                  <a:spcAft>
                    <a:spcPts val="600"/>
                  </a:spcAft>
                </a:pPr>
                <a:r>
                  <a:rPr lang="en-US" sz="3200" b="1" i="0" u="none" strike="noStrike">
                    <a:solidFill>
                      <a:srgbClr val="000000"/>
                    </a:solidFill>
                    <a:effectLst/>
                    <a:latin typeface="Calibri" panose="020F0502020204030204" pitchFamily="34" charset="0"/>
                  </a:rPr>
                  <a:t>Cascading Systems: </a:t>
                </a:r>
              </a:p>
              <a:p>
                <a:pPr>
                  <a:spcAft>
                    <a:spcPts val="600"/>
                  </a:spcAft>
                </a:pPr>
                <a:r>
                  <a:rPr lang="en-US" sz="3200" b="0" i="0" u="none" strike="noStrike">
                    <a:solidFill>
                      <a:srgbClr val="000000"/>
                    </a:solidFill>
                    <a:effectLst/>
                    <a:latin typeface="Calibri" panose="020F0502020204030204" pitchFamily="34" charset="0"/>
                  </a:rPr>
                  <a:t>The process of sequentially convolving two FIR filters on the same signal.  </a:t>
                </a:r>
              </a:p>
              <a:p>
                <a:pPr algn="just" rtl="0">
                  <a:spcBef>
                    <a:spcPts val="0"/>
                  </a:spcBef>
                  <a:spcAft>
                    <a:spcPts val="600"/>
                  </a:spcAft>
                </a:pPr>
                <a:r>
                  <a:rPr lang="en-US" sz="3200" b="1" i="0" u="none" strike="noStrike">
                    <a:solidFill>
                      <a:srgbClr val="000000"/>
                    </a:solidFill>
                    <a:effectLst/>
                    <a:latin typeface="Calibri" panose="020F0502020204030204" pitchFamily="34" charset="0"/>
                  </a:rPr>
                  <a:t>Deconvolution:</a:t>
                </a:r>
                <a:r>
                  <a:rPr lang="en-US" sz="3200" b="0" i="0" u="none" strike="noStrike">
                    <a:solidFill>
                      <a:srgbClr val="000000"/>
                    </a:solidFill>
                    <a:effectLst/>
                    <a:latin typeface="Calibri" panose="020F0502020204030204" pitchFamily="34" charset="0"/>
                  </a:rPr>
                  <a:t> </a:t>
                </a:r>
              </a:p>
              <a:p>
                <a:pPr algn="just" rtl="0">
                  <a:spcBef>
                    <a:spcPts val="0"/>
                  </a:spcBef>
                  <a:spcAft>
                    <a:spcPts val="600"/>
                  </a:spcAft>
                </a:pPr>
                <a:r>
                  <a:rPr lang="en-US" sz="3200" b="0" i="0" u="none" strike="noStrike">
                    <a:solidFill>
                      <a:srgbClr val="000000"/>
                    </a:solidFill>
                    <a:effectLst/>
                    <a:latin typeface="Calibri" panose="020F0502020204030204" pitchFamily="34" charset="0"/>
                  </a:rPr>
                  <a:t>A signal processing technique used to rectify an undesired convolution.  This is useful in image restoration.</a:t>
                </a:r>
                <a:endParaRPr lang="en-US" sz="3200" b="0">
                  <a:effectLst/>
                </a:endParaRPr>
              </a:p>
              <a:p>
                <a:pPr>
                  <a:spcAft>
                    <a:spcPts val="600"/>
                  </a:spcAft>
                </a:pPr>
                <a:r>
                  <a:rPr lang="en-US" sz="3200" b="1" i="0" u="none" strike="noStrike">
                    <a:solidFill>
                      <a:srgbClr val="000000"/>
                    </a:solidFill>
                    <a:effectLst/>
                    <a:latin typeface="Calibri" panose="020F0502020204030204" pitchFamily="34" charset="0"/>
                  </a:rPr>
                  <a:t>First-Difference Filter: </a:t>
                </a:r>
                <a14:m>
                  <m:oMath xmlns:m="http://schemas.openxmlformats.org/officeDocument/2006/math">
                    <m:r>
                      <a:rPr lang="en-US" sz="3200" b="1" i="0" u="none" strike="noStrike" smtClean="0">
                        <a:solidFill>
                          <a:srgbClr val="000000"/>
                        </a:solidFill>
                        <a:effectLst/>
                        <a:latin typeface="Cambria Math" panose="02040503050406030204" pitchFamily="18" charset="0"/>
                      </a:rPr>
                      <m:t> </m:t>
                    </m:r>
                    <m:r>
                      <a:rPr lang="en-US" sz="3200" b="1" i="1" u="none" strike="noStrike" smtClean="0">
                        <a:solidFill>
                          <a:srgbClr val="000000"/>
                        </a:solidFill>
                        <a:effectLst/>
                        <a:latin typeface="Cambria Math" panose="02040503050406030204" pitchFamily="18" charset="0"/>
                      </a:rPr>
                      <m:t>𝒚</m:t>
                    </m:r>
                    <m:d>
                      <m:dPr>
                        <m:ctrlPr>
                          <a:rPr lang="en-US" sz="3200" b="1" i="1" u="none" strike="noStrike" smtClean="0">
                            <a:solidFill>
                              <a:srgbClr val="000000"/>
                            </a:solidFill>
                            <a:effectLst/>
                            <a:latin typeface="Cambria Math" panose="02040503050406030204" pitchFamily="18" charset="0"/>
                          </a:rPr>
                        </m:ctrlPr>
                      </m:dPr>
                      <m:e>
                        <m:r>
                          <a:rPr lang="en-US" sz="3200" b="1" i="1" u="none" strike="noStrike" smtClean="0">
                            <a:solidFill>
                              <a:srgbClr val="000000"/>
                            </a:solidFill>
                            <a:effectLst/>
                            <a:latin typeface="Cambria Math" panose="02040503050406030204" pitchFamily="18" charset="0"/>
                          </a:rPr>
                          <m:t>𝒏</m:t>
                        </m:r>
                      </m:e>
                    </m:d>
                    <m:r>
                      <a:rPr lang="en-US" sz="3200" b="1" i="1" u="none" strike="noStrike" smtClean="0">
                        <a:solidFill>
                          <a:srgbClr val="000000"/>
                        </a:solidFill>
                        <a:effectLst/>
                        <a:latin typeface="Cambria Math" panose="02040503050406030204" pitchFamily="18" charset="0"/>
                      </a:rPr>
                      <m:t>=</m:t>
                    </m:r>
                    <m:r>
                      <a:rPr lang="en-US" sz="3200" b="1" i="1" u="none" strike="noStrike" smtClean="0">
                        <a:solidFill>
                          <a:srgbClr val="000000"/>
                        </a:solidFill>
                        <a:effectLst/>
                        <a:latin typeface="Cambria Math" panose="02040503050406030204" pitchFamily="18" charset="0"/>
                      </a:rPr>
                      <m:t>𝒙</m:t>
                    </m:r>
                    <m:d>
                      <m:dPr>
                        <m:ctrlPr>
                          <a:rPr lang="en-US" sz="3200" b="1" i="1" u="none" strike="noStrike" smtClean="0">
                            <a:solidFill>
                              <a:srgbClr val="000000"/>
                            </a:solidFill>
                            <a:effectLst/>
                            <a:latin typeface="Cambria Math" panose="02040503050406030204" pitchFamily="18" charset="0"/>
                          </a:rPr>
                        </m:ctrlPr>
                      </m:dPr>
                      <m:e>
                        <m:r>
                          <a:rPr lang="en-US" sz="3200" b="1" i="1" u="none" strike="noStrike" smtClean="0">
                            <a:solidFill>
                              <a:srgbClr val="000000"/>
                            </a:solidFill>
                            <a:effectLst/>
                            <a:latin typeface="Cambria Math" panose="02040503050406030204" pitchFamily="18" charset="0"/>
                          </a:rPr>
                          <m:t>𝒏</m:t>
                        </m:r>
                      </m:e>
                    </m:d>
                    <m:r>
                      <a:rPr lang="en-US" sz="3200" b="1" i="1" u="none" strike="noStrike" smtClean="0">
                        <a:solidFill>
                          <a:srgbClr val="000000"/>
                        </a:solidFill>
                        <a:effectLst/>
                        <a:latin typeface="Cambria Math" panose="02040503050406030204" pitchFamily="18" charset="0"/>
                      </a:rPr>
                      <m:t>−</m:t>
                    </m:r>
                    <m:r>
                      <a:rPr lang="en-US" sz="3200" b="1" i="1" u="none" strike="noStrike" smtClean="0">
                        <a:solidFill>
                          <a:srgbClr val="000000"/>
                        </a:solidFill>
                        <a:effectLst/>
                        <a:latin typeface="Cambria Math" panose="02040503050406030204" pitchFamily="18" charset="0"/>
                      </a:rPr>
                      <m:t>𝒙</m:t>
                    </m:r>
                    <m:r>
                      <a:rPr lang="en-US" sz="3200" b="1" i="1" u="none" strike="noStrike" smtClean="0">
                        <a:solidFill>
                          <a:srgbClr val="000000"/>
                        </a:solidFill>
                        <a:effectLst/>
                        <a:latin typeface="Cambria Math" panose="02040503050406030204" pitchFamily="18" charset="0"/>
                      </a:rPr>
                      <m:t>(</m:t>
                    </m:r>
                    <m:r>
                      <a:rPr lang="en-US" sz="3200" b="1" i="1" u="none" strike="noStrike" smtClean="0">
                        <a:solidFill>
                          <a:srgbClr val="000000"/>
                        </a:solidFill>
                        <a:effectLst/>
                        <a:latin typeface="Cambria Math" panose="02040503050406030204" pitchFamily="18" charset="0"/>
                      </a:rPr>
                      <m:t>𝒏</m:t>
                    </m:r>
                    <m:r>
                      <a:rPr lang="en-US" sz="3200" b="1" i="1" u="none" strike="noStrike" smtClean="0">
                        <a:solidFill>
                          <a:srgbClr val="000000"/>
                        </a:solidFill>
                        <a:effectLst/>
                        <a:latin typeface="Cambria Math" panose="02040503050406030204" pitchFamily="18" charset="0"/>
                      </a:rPr>
                      <m:t>−</m:t>
                    </m:r>
                    <m:r>
                      <a:rPr lang="en-US" sz="3200" b="1" i="1" u="none" strike="noStrike" smtClean="0">
                        <a:solidFill>
                          <a:srgbClr val="000000"/>
                        </a:solidFill>
                        <a:effectLst/>
                        <a:latin typeface="Cambria Math" panose="02040503050406030204" pitchFamily="18" charset="0"/>
                      </a:rPr>
                      <m:t>𝟏</m:t>
                    </m:r>
                    <m:r>
                      <a:rPr lang="en-US" sz="3200" b="1" i="1" u="none" strike="noStrike" smtClean="0">
                        <a:solidFill>
                          <a:srgbClr val="000000"/>
                        </a:solidFill>
                        <a:effectLst/>
                        <a:latin typeface="Cambria Math" panose="02040503050406030204" pitchFamily="18" charset="0"/>
                      </a:rPr>
                      <m:t>)</m:t>
                    </m:r>
                  </m:oMath>
                </a14:m>
                <a:r>
                  <a:rPr lang="en-US" sz="3200" b="1" i="0" u="none" strike="noStrike">
                    <a:solidFill>
                      <a:srgbClr val="000000"/>
                    </a:solidFill>
                    <a:effectLst/>
                    <a:latin typeface="Calibri" panose="020F0502020204030204" pitchFamily="34" charset="0"/>
                  </a:rPr>
                  <a:t> </a:t>
                </a:r>
              </a:p>
              <a:p>
                <a:pPr>
                  <a:spcAft>
                    <a:spcPts val="600"/>
                  </a:spcAft>
                </a:pPr>
                <a:r>
                  <a:rPr lang="en-US" sz="3200" b="0" i="0" u="none" strike="noStrike">
                    <a:solidFill>
                      <a:srgbClr val="000000"/>
                    </a:solidFill>
                    <a:effectLst/>
                    <a:latin typeface="Calibri" panose="020F0502020204030204" pitchFamily="34" charset="0"/>
                  </a:rPr>
                  <a:t>A filter designed for detecting significant fluctuations in a signal.  This concept is known as edge detection and can be used in many image processing applications including bar code scanning.</a:t>
                </a:r>
                <a:endParaRPr lang="en-US" sz="3200" dirty="0"/>
              </a:p>
            </p:txBody>
          </p:sp>
        </mc:Choice>
        <mc:Fallback>
          <p:sp>
            <p:nvSpPr>
              <p:cNvPr id="77" name="Rectangle 76">
                <a:extLst>
                  <a:ext uri="{FF2B5EF4-FFF2-40B4-BE49-F238E27FC236}">
                    <a16:creationId xmlns:a16="http://schemas.microsoft.com/office/drawing/2014/main" id="{D32A5D87-7F7D-AD4A-AEA5-662F84FE5E2D}"/>
                  </a:ext>
                </a:extLst>
              </p:cNvPr>
              <p:cNvSpPr>
                <a:spLocks noRot="1" noChangeAspect="1" noMove="1" noResize="1" noEditPoints="1" noAdjustHandles="1" noChangeArrowheads="1" noChangeShapeType="1" noTextEdit="1"/>
              </p:cNvSpPr>
              <p:nvPr/>
            </p:nvSpPr>
            <p:spPr>
              <a:xfrm>
                <a:off x="1076813" y="12725400"/>
                <a:ext cx="11850174" cy="13948235"/>
              </a:xfrm>
              <a:prstGeom prst="rect">
                <a:avLst/>
              </a:prstGeom>
              <a:blipFill>
                <a:blip r:embed="rId3"/>
                <a:stretch>
                  <a:fillRect/>
                </a:stretch>
              </a:blipFill>
              <a:ln w="76200">
                <a:solidFill>
                  <a:schemeClr val="tx1"/>
                </a:solidFill>
              </a:ln>
            </p:spPr>
            <p:txBody>
              <a:bodyPr/>
              <a:lstStyle/>
              <a:p>
                <a:r>
                  <a:rPr lang="en-US">
                    <a:noFill/>
                  </a:rPr>
                  <a:t> </a:t>
                </a:r>
              </a:p>
            </p:txBody>
          </p:sp>
        </mc:Fallback>
      </mc:AlternateContent>
      <p:sp>
        <p:nvSpPr>
          <p:cNvPr id="78" name="TextBox 77">
            <a:extLst>
              <a:ext uri="{FF2B5EF4-FFF2-40B4-BE49-F238E27FC236}">
                <a16:creationId xmlns:a16="http://schemas.microsoft.com/office/drawing/2014/main" id="{505F8FE6-358E-B041-960A-E8BB7198256E}"/>
              </a:ext>
            </a:extLst>
          </p:cNvPr>
          <p:cNvSpPr txBox="1"/>
          <p:nvPr/>
        </p:nvSpPr>
        <p:spPr>
          <a:xfrm>
            <a:off x="4131308" y="12411670"/>
            <a:ext cx="5302415" cy="92333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567962" y="1859340"/>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College </a:t>
            </a:r>
            <a:r>
              <a:rPr lang="en-US" sz="4800" dirty="0">
                <a:latin typeface="Lucida Fax" panose="02060602050505020204" pitchFamily="18" charset="77"/>
                <a:cs typeface="Lucida Grande" panose="020B0600040502020204" pitchFamily="34" charset="0"/>
              </a:rPr>
              <a:t>of</a:t>
            </a:r>
          </a:p>
          <a:p>
            <a:r>
              <a:rPr lang="en-US" sz="4800" dirty="0">
                <a:latin typeface="Lucida Fax" panose="02060602050505020204" pitchFamily="18" charset="77"/>
                <a:cs typeface="Lucida Grande" panose="020B0600040502020204" pitchFamily="34" charset="0"/>
              </a:rPr>
              <a:t>Engineering</a:t>
            </a:r>
          </a:p>
        </p:txBody>
      </p:sp>
      <p:pic>
        <p:nvPicPr>
          <p:cNvPr id="4" name="Picture 3" descr="Logo, company name&#10;&#10;Description automatically generated">
            <a:extLst>
              <a:ext uri="{FF2B5EF4-FFF2-40B4-BE49-F238E27FC236}">
                <a16:creationId xmlns:a16="http://schemas.microsoft.com/office/drawing/2014/main" id="{9080E450-CA1F-469F-BFE3-A6F71005D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23200" y="609600"/>
            <a:ext cx="3810000" cy="3810000"/>
          </a:xfrm>
          <a:prstGeom prst="rect">
            <a:avLst/>
          </a:prstGeom>
        </p:spPr>
      </p:pic>
      <p:grpSp>
        <p:nvGrpSpPr>
          <p:cNvPr id="33" name="Group 32">
            <a:extLst>
              <a:ext uri="{FF2B5EF4-FFF2-40B4-BE49-F238E27FC236}">
                <a16:creationId xmlns:a16="http://schemas.microsoft.com/office/drawing/2014/main" id="{4EC6506A-AF6D-4F28-B8A2-834FB027A84E}"/>
              </a:ext>
            </a:extLst>
          </p:cNvPr>
          <p:cNvGrpSpPr/>
          <p:nvPr/>
        </p:nvGrpSpPr>
        <p:grpSpPr>
          <a:xfrm>
            <a:off x="12663745" y="12396202"/>
            <a:ext cx="30240653" cy="6999420"/>
            <a:chOff x="12617171" y="23698200"/>
            <a:chExt cx="18153841" cy="9260146"/>
          </a:xfrm>
        </p:grpSpPr>
        <p:grpSp>
          <p:nvGrpSpPr>
            <p:cNvPr id="38" name="Group 37">
              <a:extLst>
                <a:ext uri="{FF2B5EF4-FFF2-40B4-BE49-F238E27FC236}">
                  <a16:creationId xmlns:a16="http://schemas.microsoft.com/office/drawing/2014/main" id="{334859E0-16F9-49AD-A867-3B46D40513AB}"/>
                </a:ext>
              </a:extLst>
            </p:cNvPr>
            <p:cNvGrpSpPr/>
            <p:nvPr/>
          </p:nvGrpSpPr>
          <p:grpSpPr>
            <a:xfrm>
              <a:off x="13058880" y="23698200"/>
              <a:ext cx="17712132" cy="9260146"/>
              <a:chOff x="13536444" y="20953271"/>
              <a:chExt cx="13899016" cy="12234346"/>
            </a:xfrm>
          </p:grpSpPr>
          <p:sp>
            <p:nvSpPr>
              <p:cNvPr id="48" name="Rectangle 47">
                <a:extLst>
                  <a:ext uri="{FF2B5EF4-FFF2-40B4-BE49-F238E27FC236}">
                    <a16:creationId xmlns:a16="http://schemas.microsoft.com/office/drawing/2014/main" id="{4A77DF53-EA55-49EA-8CE3-974137BED516}"/>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0" tIns="914400" rIns="4572000" rtlCol="0" anchor="t" anchorCtr="0"/>
              <a:lstStyle/>
              <a:p>
                <a:pPr algn="ctr"/>
                <a:endParaRPr lang="en-US"/>
              </a:p>
            </p:txBody>
          </p:sp>
          <p:sp>
            <p:nvSpPr>
              <p:cNvPr id="49" name="TextBox 48">
                <a:extLst>
                  <a:ext uri="{FF2B5EF4-FFF2-40B4-BE49-F238E27FC236}">
                    <a16:creationId xmlns:a16="http://schemas.microsoft.com/office/drawing/2014/main" id="{6D5B9EFE-F9C9-4CE8-A720-7BE35D672FA1}"/>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Image Restoration</a:t>
                </a:r>
                <a:endParaRPr lang="en-US" sz="5400" dirty="0">
                  <a:solidFill>
                    <a:schemeClr val="bg1"/>
                  </a:solidFill>
                  <a:latin typeface="Bangla MN" charset="0"/>
                  <a:ea typeface="Bangla MN" charset="0"/>
                  <a:cs typeface="Bangla MN" charset="0"/>
                </a:endParaRPr>
              </a:p>
            </p:txBody>
          </p:sp>
        </p:grpSp>
        <p:sp>
          <p:nvSpPr>
            <p:cNvPr id="46" name="TextBox 45">
              <a:extLst>
                <a:ext uri="{FF2B5EF4-FFF2-40B4-BE49-F238E27FC236}">
                  <a16:creationId xmlns:a16="http://schemas.microsoft.com/office/drawing/2014/main" id="{D7E7312D-9F5F-409E-A1FD-3C42EFBAEE90}"/>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grpSp>
        <p:nvGrpSpPr>
          <p:cNvPr id="54" name="Group 53">
            <a:extLst>
              <a:ext uri="{FF2B5EF4-FFF2-40B4-BE49-F238E27FC236}">
                <a16:creationId xmlns:a16="http://schemas.microsoft.com/office/drawing/2014/main" id="{9688FD0C-5FE1-4F66-97BD-E827E2C37442}"/>
              </a:ext>
            </a:extLst>
          </p:cNvPr>
          <p:cNvGrpSpPr/>
          <p:nvPr/>
        </p:nvGrpSpPr>
        <p:grpSpPr>
          <a:xfrm>
            <a:off x="12625177" y="19674215"/>
            <a:ext cx="30240653" cy="6999420"/>
            <a:chOff x="12617171" y="23698200"/>
            <a:chExt cx="18153841" cy="9260146"/>
          </a:xfrm>
        </p:grpSpPr>
        <p:grpSp>
          <p:nvGrpSpPr>
            <p:cNvPr id="55" name="Group 54">
              <a:extLst>
                <a:ext uri="{FF2B5EF4-FFF2-40B4-BE49-F238E27FC236}">
                  <a16:creationId xmlns:a16="http://schemas.microsoft.com/office/drawing/2014/main" id="{81F2F274-675D-495D-BDAE-522B9D75E0BB}"/>
                </a:ext>
              </a:extLst>
            </p:cNvPr>
            <p:cNvGrpSpPr/>
            <p:nvPr/>
          </p:nvGrpSpPr>
          <p:grpSpPr>
            <a:xfrm>
              <a:off x="13058880" y="23698200"/>
              <a:ext cx="17712132" cy="9260146"/>
              <a:chOff x="13536444" y="20953271"/>
              <a:chExt cx="13899016" cy="12234346"/>
            </a:xfrm>
          </p:grpSpPr>
          <p:sp>
            <p:nvSpPr>
              <p:cNvPr id="59" name="Rectangle 58">
                <a:extLst>
                  <a:ext uri="{FF2B5EF4-FFF2-40B4-BE49-F238E27FC236}">
                    <a16:creationId xmlns:a16="http://schemas.microsoft.com/office/drawing/2014/main" id="{32782136-E98F-4ABE-A1ED-505047C0E2EB}"/>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60" name="TextBox 59">
                <a:extLst>
                  <a:ext uri="{FF2B5EF4-FFF2-40B4-BE49-F238E27FC236}">
                    <a16:creationId xmlns:a16="http://schemas.microsoft.com/office/drawing/2014/main" id="{1D262F3C-E3DD-4F7A-8820-2AA38F6BF44E}"/>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Edge Detection</a:t>
                </a:r>
                <a:endParaRPr lang="en-US" sz="5400" dirty="0">
                  <a:solidFill>
                    <a:schemeClr val="bg1"/>
                  </a:solidFill>
                  <a:latin typeface="Bangla MN" charset="0"/>
                  <a:ea typeface="Bangla MN" charset="0"/>
                  <a:cs typeface="Bangla MN" charset="0"/>
                </a:endParaRPr>
              </a:p>
            </p:txBody>
          </p:sp>
        </p:grpSp>
        <p:sp>
          <p:nvSpPr>
            <p:cNvPr id="56" name="TextBox 55">
              <a:extLst>
                <a:ext uri="{FF2B5EF4-FFF2-40B4-BE49-F238E27FC236}">
                  <a16:creationId xmlns:a16="http://schemas.microsoft.com/office/drawing/2014/main" id="{4B8B51E4-D94C-43C3-9637-CA65C5EDB09B}"/>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pic>
        <p:nvPicPr>
          <p:cNvPr id="1030" name="Picture 6">
            <a:extLst>
              <a:ext uri="{FF2B5EF4-FFF2-40B4-BE49-F238E27FC236}">
                <a16:creationId xmlns:a16="http://schemas.microsoft.com/office/drawing/2014/main" id="{E28347C8-A879-4FFB-BBF3-65BD971F512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15" t="15588"/>
          <a:stretch/>
        </p:blipFill>
        <p:spPr bwMode="auto">
          <a:xfrm>
            <a:off x="1409884" y="23349309"/>
            <a:ext cx="10732944" cy="25181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1EB8453-80D2-4DA1-8264-4ED0F6C984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56929" y="21075163"/>
            <a:ext cx="2868993" cy="1513182"/>
          </a:xfrm>
          <a:prstGeom prst="rect">
            <a:avLst/>
          </a:prstGeom>
        </p:spPr>
      </p:pic>
      <p:pic>
        <p:nvPicPr>
          <p:cNvPr id="61" name="Picture 60">
            <a:extLst>
              <a:ext uri="{FF2B5EF4-FFF2-40B4-BE49-F238E27FC236}">
                <a16:creationId xmlns:a16="http://schemas.microsoft.com/office/drawing/2014/main" id="{C871AA27-AEF0-4429-81B0-9905BC5EE12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673210" y="22614096"/>
            <a:ext cx="5300590" cy="3979704"/>
          </a:xfrm>
          <a:prstGeom prst="rect">
            <a:avLst/>
          </a:prstGeom>
          <a:noFill/>
          <a:ln>
            <a:noFill/>
          </a:ln>
        </p:spPr>
      </p:pic>
      <p:pic>
        <p:nvPicPr>
          <p:cNvPr id="62" name="Picture 61">
            <a:extLst>
              <a:ext uri="{FF2B5EF4-FFF2-40B4-BE49-F238E27FC236}">
                <a16:creationId xmlns:a16="http://schemas.microsoft.com/office/drawing/2014/main" id="{343FCAE8-5A04-4CC0-BC0B-9BCA8A4F33F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926800" y="22588345"/>
            <a:ext cx="5300589" cy="3979704"/>
          </a:xfrm>
          <a:prstGeom prst="rect">
            <a:avLst/>
          </a:prstGeom>
          <a:noFill/>
          <a:ln>
            <a:noFill/>
          </a:ln>
        </p:spPr>
      </p:pic>
      <p:pic>
        <p:nvPicPr>
          <p:cNvPr id="63" name="Picture 62">
            <a:extLst>
              <a:ext uri="{FF2B5EF4-FFF2-40B4-BE49-F238E27FC236}">
                <a16:creationId xmlns:a16="http://schemas.microsoft.com/office/drawing/2014/main" id="{E4700027-0992-4BA7-9D47-F06B8C9B450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9946600" y="22614096"/>
            <a:ext cx="5300589" cy="3979704"/>
          </a:xfrm>
          <a:prstGeom prst="rect">
            <a:avLst/>
          </a:prstGeom>
          <a:noFill/>
          <a:ln>
            <a:noFill/>
          </a:ln>
        </p:spPr>
      </p:pic>
      <p:pic>
        <p:nvPicPr>
          <p:cNvPr id="64" name="Picture 63">
            <a:extLst>
              <a:ext uri="{FF2B5EF4-FFF2-40B4-BE49-F238E27FC236}">
                <a16:creationId xmlns:a16="http://schemas.microsoft.com/office/drawing/2014/main" id="{E6277C73-3A21-4214-95BB-07DA50C80ECF}"/>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4899600" y="22614095"/>
            <a:ext cx="5266293" cy="3953954"/>
          </a:xfrm>
          <a:prstGeom prst="rect">
            <a:avLst/>
          </a:prstGeom>
          <a:noFill/>
          <a:ln>
            <a:noFill/>
          </a:ln>
        </p:spPr>
      </p:pic>
      <p:cxnSp>
        <p:nvCxnSpPr>
          <p:cNvPr id="19" name="Straight Connector 18">
            <a:extLst>
              <a:ext uri="{FF2B5EF4-FFF2-40B4-BE49-F238E27FC236}">
                <a16:creationId xmlns:a16="http://schemas.microsoft.com/office/drawing/2014/main" id="{B07B1FEF-1965-4022-A758-86F689F2822D}"/>
              </a:ext>
            </a:extLst>
          </p:cNvPr>
          <p:cNvCxnSpPr/>
          <p:nvPr/>
        </p:nvCxnSpPr>
        <p:spPr>
          <a:xfrm>
            <a:off x="29718000" y="21183600"/>
            <a:ext cx="0" cy="508599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68EA4C7A-3579-4B03-9C87-32562BF62FD6}"/>
                  </a:ext>
                </a:extLst>
              </p:cNvPr>
              <p:cNvSpPr/>
              <p:nvPr/>
            </p:nvSpPr>
            <p:spPr>
              <a:xfrm>
                <a:off x="23282645" y="21537799"/>
                <a:ext cx="3733797" cy="59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h</m:t>
                      </m:r>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𝑛</m:t>
                          </m:r>
                        </m:e>
                      </m:d>
                      <m:r>
                        <a:rPr lang="en-US" sz="3200" b="0" i="1" smtClean="0">
                          <a:solidFill>
                            <a:schemeClr val="tx1"/>
                          </a:solidFill>
                          <a:latin typeface="Cambria Math" panose="02040503050406030204" pitchFamily="18" charset="0"/>
                        </a:rPr>
                        <m:t>={1,−1}</m:t>
                      </m:r>
                    </m:oMath>
                  </m:oMathPara>
                </a14:m>
                <a:endParaRPr lang="en-US" sz="3200">
                  <a:solidFill>
                    <a:schemeClr val="tx1"/>
                  </a:solidFill>
                </a:endParaRPr>
              </a:p>
            </p:txBody>
          </p:sp>
        </mc:Choice>
        <mc:Fallback>
          <p:sp>
            <p:nvSpPr>
              <p:cNvPr id="21" name="Rectangle 20">
                <a:extLst>
                  <a:ext uri="{FF2B5EF4-FFF2-40B4-BE49-F238E27FC236}">
                    <a16:creationId xmlns:a16="http://schemas.microsoft.com/office/drawing/2014/main" id="{68EA4C7A-3579-4B03-9C87-32562BF62FD6}"/>
                  </a:ext>
                </a:extLst>
              </p:cNvPr>
              <p:cNvSpPr>
                <a:spLocks noRot="1" noChangeAspect="1" noMove="1" noResize="1" noEditPoints="1" noAdjustHandles="1" noChangeArrowheads="1" noChangeShapeType="1" noTextEdit="1"/>
              </p:cNvSpPr>
              <p:nvPr/>
            </p:nvSpPr>
            <p:spPr>
              <a:xfrm>
                <a:off x="23282645" y="21537799"/>
                <a:ext cx="3733797" cy="595930"/>
              </a:xfrm>
              <a:prstGeom prst="rect">
                <a:avLst/>
              </a:prstGeom>
              <a:blipFill>
                <a:blip r:embed="rId11"/>
                <a:stretch>
                  <a:fillRect/>
                </a:stretch>
              </a:blipFill>
              <a:ln>
                <a:noFill/>
              </a:ln>
            </p:spPr>
            <p:txBody>
              <a:bodyPr/>
              <a:lstStyle/>
              <a:p>
                <a:r>
                  <a:rPr lang="en-US">
                    <a:noFill/>
                  </a:rPr>
                  <a:t> </a:t>
                </a:r>
              </a:p>
            </p:txBody>
          </p:sp>
        </mc:Fallback>
      </mc:AlternateContent>
      <p:pic>
        <p:nvPicPr>
          <p:cNvPr id="65" name="Picture 64">
            <a:extLst>
              <a:ext uri="{FF2B5EF4-FFF2-40B4-BE49-F238E27FC236}">
                <a16:creationId xmlns:a16="http://schemas.microsoft.com/office/drawing/2014/main" id="{88EBE9BD-8EFA-4035-9753-64767DBABACA}"/>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8748375" y="22591395"/>
            <a:ext cx="5330825" cy="4002405"/>
          </a:xfrm>
          <a:prstGeom prst="rect">
            <a:avLst/>
          </a:prstGeom>
          <a:noFill/>
          <a:ln>
            <a:noFill/>
          </a:ln>
        </p:spPr>
      </p:pic>
      <p:grpSp>
        <p:nvGrpSpPr>
          <p:cNvPr id="24" name="Group 23">
            <a:extLst>
              <a:ext uri="{FF2B5EF4-FFF2-40B4-BE49-F238E27FC236}">
                <a16:creationId xmlns:a16="http://schemas.microsoft.com/office/drawing/2014/main" id="{8C62C1F5-8305-4B55-B0ED-89E0FA6E78C7}"/>
              </a:ext>
            </a:extLst>
          </p:cNvPr>
          <p:cNvGrpSpPr/>
          <p:nvPr/>
        </p:nvGrpSpPr>
        <p:grpSpPr>
          <a:xfrm>
            <a:off x="14297025" y="21290205"/>
            <a:ext cx="7877175" cy="1341195"/>
            <a:chOff x="14027867" y="20189138"/>
            <a:chExt cx="7877175" cy="1341195"/>
          </a:xfrm>
        </p:grpSpPr>
        <p:pic>
          <p:nvPicPr>
            <p:cNvPr id="15" name="Picture 14">
              <a:extLst>
                <a:ext uri="{FF2B5EF4-FFF2-40B4-BE49-F238E27FC236}">
                  <a16:creationId xmlns:a16="http://schemas.microsoft.com/office/drawing/2014/main" id="{4133C9B1-C7E9-43DC-A197-F987C392E0C7}"/>
                </a:ext>
              </a:extLst>
            </p:cNvPr>
            <p:cNvPicPr>
              <a:picLocks noChangeAspect="1"/>
            </p:cNvPicPr>
            <p:nvPr/>
          </p:nvPicPr>
          <p:blipFill>
            <a:blip r:embed="rId13"/>
            <a:stretch>
              <a:fillRect/>
            </a:stretch>
          </p:blipFill>
          <p:spPr>
            <a:xfrm>
              <a:off x="14027867" y="20473058"/>
              <a:ext cx="7877175" cy="1057275"/>
            </a:xfrm>
            <a:prstGeom prst="rect">
              <a:avLst/>
            </a:prstGeom>
          </p:spPr>
        </p:pic>
        <p:sp>
          <p:nvSpPr>
            <p:cNvPr id="22" name="Oval 21">
              <a:extLst>
                <a:ext uri="{FF2B5EF4-FFF2-40B4-BE49-F238E27FC236}">
                  <a16:creationId xmlns:a16="http://schemas.microsoft.com/office/drawing/2014/main" id="{05A4592D-B829-45B7-B0C1-05D20783828D}"/>
                </a:ext>
              </a:extLst>
            </p:cNvPr>
            <p:cNvSpPr/>
            <p:nvPr/>
          </p:nvSpPr>
          <p:spPr>
            <a:xfrm>
              <a:off x="14325600" y="2018913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1</a:t>
              </a:r>
            </a:p>
          </p:txBody>
        </p:sp>
        <p:sp>
          <p:nvSpPr>
            <p:cNvPr id="66" name="Oval 65">
              <a:extLst>
                <a:ext uri="{FF2B5EF4-FFF2-40B4-BE49-F238E27FC236}">
                  <a16:creationId xmlns:a16="http://schemas.microsoft.com/office/drawing/2014/main" id="{11AD71BE-3AAF-4C97-879A-B93D747E2B1D}"/>
                </a:ext>
              </a:extLst>
            </p:cNvPr>
            <p:cNvSpPr/>
            <p:nvPr/>
          </p:nvSpPr>
          <p:spPr>
            <a:xfrm>
              <a:off x="16535400" y="2021368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2</a:t>
              </a:r>
            </a:p>
          </p:txBody>
        </p:sp>
        <p:sp>
          <p:nvSpPr>
            <p:cNvPr id="67" name="Oval 66">
              <a:extLst>
                <a:ext uri="{FF2B5EF4-FFF2-40B4-BE49-F238E27FC236}">
                  <a16:creationId xmlns:a16="http://schemas.microsoft.com/office/drawing/2014/main" id="{BB9C36F3-517C-499F-A4D7-D0B5FFC5C833}"/>
                </a:ext>
              </a:extLst>
            </p:cNvPr>
            <p:cNvSpPr/>
            <p:nvPr/>
          </p:nvSpPr>
          <p:spPr>
            <a:xfrm>
              <a:off x="18804122" y="2018913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68" name="Oval 67">
              <a:extLst>
                <a:ext uri="{FF2B5EF4-FFF2-40B4-BE49-F238E27FC236}">
                  <a16:creationId xmlns:a16="http://schemas.microsoft.com/office/drawing/2014/main" id="{6F9FF6A2-8475-41FD-93AC-1D1EE98DA590}"/>
                </a:ext>
              </a:extLst>
            </p:cNvPr>
            <p:cNvSpPr/>
            <p:nvPr/>
          </p:nvSpPr>
          <p:spPr>
            <a:xfrm>
              <a:off x="20972676" y="20205301"/>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grpSp>
      <p:sp>
        <p:nvSpPr>
          <p:cNvPr id="69" name="Oval 68">
            <a:extLst>
              <a:ext uri="{FF2B5EF4-FFF2-40B4-BE49-F238E27FC236}">
                <a16:creationId xmlns:a16="http://schemas.microsoft.com/office/drawing/2014/main" id="{0FBCF46A-5418-4F2A-9EF2-04641D10C0E2}"/>
              </a:ext>
            </a:extLst>
          </p:cNvPr>
          <p:cNvSpPr/>
          <p:nvPr/>
        </p:nvSpPr>
        <p:spPr>
          <a:xfrm>
            <a:off x="13436141" y="23412291"/>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1</a:t>
            </a:r>
          </a:p>
        </p:txBody>
      </p:sp>
      <p:sp>
        <p:nvSpPr>
          <p:cNvPr id="70" name="Oval 69">
            <a:extLst>
              <a:ext uri="{FF2B5EF4-FFF2-40B4-BE49-F238E27FC236}">
                <a16:creationId xmlns:a16="http://schemas.microsoft.com/office/drawing/2014/main" id="{D79E6A9A-6E08-4363-98AC-2E55A6967DA3}"/>
              </a:ext>
            </a:extLst>
          </p:cNvPr>
          <p:cNvSpPr/>
          <p:nvPr/>
        </p:nvSpPr>
        <p:spPr>
          <a:xfrm>
            <a:off x="13452707" y="2523711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2</a:t>
            </a:r>
          </a:p>
        </p:txBody>
      </p:sp>
      <p:sp>
        <p:nvSpPr>
          <p:cNvPr id="71" name="Oval 70">
            <a:extLst>
              <a:ext uri="{FF2B5EF4-FFF2-40B4-BE49-F238E27FC236}">
                <a16:creationId xmlns:a16="http://schemas.microsoft.com/office/drawing/2014/main" id="{62718788-ECD2-4185-AAD0-51040FF8CC4D}"/>
              </a:ext>
            </a:extLst>
          </p:cNvPr>
          <p:cNvSpPr/>
          <p:nvPr/>
        </p:nvSpPr>
        <p:spPr>
          <a:xfrm>
            <a:off x="18598005" y="2430200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72" name="Oval 71">
            <a:extLst>
              <a:ext uri="{FF2B5EF4-FFF2-40B4-BE49-F238E27FC236}">
                <a16:creationId xmlns:a16="http://schemas.microsoft.com/office/drawing/2014/main" id="{351B036E-FA44-4EFD-B3B2-071A3878A1CF}"/>
              </a:ext>
            </a:extLst>
          </p:cNvPr>
          <p:cNvSpPr/>
          <p:nvPr/>
        </p:nvSpPr>
        <p:spPr>
          <a:xfrm>
            <a:off x="23703405" y="2430630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sp>
        <p:nvSpPr>
          <p:cNvPr id="23" name="Rectangle 22">
            <a:extLst>
              <a:ext uri="{FF2B5EF4-FFF2-40B4-BE49-F238E27FC236}">
                <a16:creationId xmlns:a16="http://schemas.microsoft.com/office/drawing/2014/main" id="{E7208714-49F1-488B-8F07-FF5B16AC7B72}"/>
              </a:ext>
            </a:extLst>
          </p:cNvPr>
          <p:cNvSpPr/>
          <p:nvPr/>
        </p:nvSpPr>
        <p:spPr>
          <a:xfrm>
            <a:off x="34867812"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Bar Code Decoding</a:t>
            </a:r>
          </a:p>
        </p:txBody>
      </p:sp>
      <p:sp>
        <p:nvSpPr>
          <p:cNvPr id="73" name="Rectangle 72">
            <a:extLst>
              <a:ext uri="{FF2B5EF4-FFF2-40B4-BE49-F238E27FC236}">
                <a16:creationId xmlns:a16="http://schemas.microsoft.com/office/drawing/2014/main" id="{963694A3-02ED-4D1B-8E6C-1CF6180EAD2F}"/>
              </a:ext>
            </a:extLst>
          </p:cNvPr>
          <p:cNvSpPr/>
          <p:nvPr/>
        </p:nvSpPr>
        <p:spPr>
          <a:xfrm>
            <a:off x="15415376"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Process</a:t>
            </a:r>
          </a:p>
        </p:txBody>
      </p:sp>
    </p:spTree>
    <p:extLst>
      <p:ext uri="{BB962C8B-B14F-4D97-AF65-F5344CB8AC3E}">
        <p14:creationId xmlns:p14="http://schemas.microsoft.com/office/powerpoint/2010/main" val="28362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356</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 Bayan Plain</vt:lpstr>
      <vt:lpstr>Arial</vt:lpstr>
      <vt:lpstr>Bangla MN</vt:lpstr>
      <vt:lpstr>Calibri</vt:lpstr>
      <vt:lpstr>Cambria Math</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2022-04-24T00:41:56Z</dcterms:modified>
</cp:coreProperties>
</file>