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10E7C00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A447F-FB32-4C8F-9392-36F95E965F77}" v="495" dt="2022-04-24T18:25:10.852"/>
    <p1510:client id="{7FEFF030-11A3-477D-9E14-BE0DA071C94B}" v="4" dt="2022-04-25T02:57:18.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varScale="1">
        <p:scale>
          <a:sx n="27" d="100"/>
          <a:sy n="27" d="100"/>
        </p:scale>
        <p:origin x="528" y="216"/>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comments/modernComment_102_10E7C000.xml><?xml version="1.0" encoding="utf-8"?>
<p188:cmLst xmlns:a="http://schemas.openxmlformats.org/drawingml/2006/main" xmlns:r="http://schemas.openxmlformats.org/officeDocument/2006/relationships" xmlns:p188="http://schemas.microsoft.com/office/powerpoint/2018/8/main">
  <p188:cm id="{B3B1C28A-0C40-4D0A-B2AE-1BF3CCE89CDD}" authorId="{00000000-0000-0000-0000-000000000000}" created="2022-04-24T21:07:10.311">
    <ac:txMkLst xmlns:ac="http://schemas.microsoft.com/office/drawing/2013/main/command">
      <pc:docMk xmlns:pc="http://schemas.microsoft.com/office/powerpoint/2013/main/command"/>
      <pc:sldMk xmlns:pc="http://schemas.microsoft.com/office/powerpoint/2013/main/command" cId="283623424" sldId="258"/>
      <ac:spMk id="34" creationId="{00000000-0000-0000-0000-000000000000}"/>
      <ac:txMk cp="364" len="107">
        <ac:context len="669" hash="2402541150"/>
      </ac:txMk>
    </ac:txMkLst>
    <p188:pos x="11656997" y="4105936"/>
    <p188:txBody>
      <a:bodyPr/>
      <a:lstStyle/>
      <a:p>
        <a:r>
          <a:rPr lang="en-US"/>
          <a:t>I believe FIR Filters can be utilized to introduce distortion to signals?
That is the objective of FIR Filter 1 in the image processing experiment.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4/24/2022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4.png"/><Relationship Id="rId7" Type="http://schemas.microsoft.com/office/2018/10/relationships/comments" Target="../comments/modernComment_102_10E7C000.xml"/><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2" Type="http://schemas.openxmlformats.org/officeDocument/2006/relationships/audio" Target="../media/media1.wav"/><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4.png"/><Relationship Id="rId24" Type="http://schemas.openxmlformats.org/officeDocument/2006/relationships/image" Target="../media/image17.png"/><Relationship Id="rId5" Type="http://schemas.openxmlformats.org/officeDocument/2006/relationships/slideLayout" Target="../slideLayouts/slideLayout1.xml"/><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10" Type="http://schemas.openxmlformats.org/officeDocument/2006/relationships/image" Target="../media/image3.jpeg"/><Relationship Id="rId19" Type="http://schemas.openxmlformats.org/officeDocument/2006/relationships/image" Target="../media/image12.png"/><Relationship Id="rId4" Type="http://schemas.openxmlformats.org/officeDocument/2006/relationships/audio" Target="../media/media2.wav"/><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4191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a:t>
              </a:r>
              <a:r>
                <a:rPr lang="en-US" sz="3000" dirty="0">
                  <a:solidFill>
                    <a:schemeClr val="tx1"/>
                  </a:solidFill>
                  <a:highlight>
                    <a:srgbClr val="FFFF00"/>
                  </a:highlight>
                </a:rPr>
                <a:t>However, FIR filters are inherently stable systems and do not introduce distortion into filtered signals</a:t>
              </a:r>
              <a:r>
                <a:rPr lang="en-US" sz="3000" dirty="0">
                  <a:solidFill>
                    <a:schemeClr val="tx1"/>
                  </a:solidFill>
                </a:rPr>
                <a:t>.  Therefore, FIR filters are often used in audio and image processing. This project investigates FIR filters commonly used in audio effect manipulation, signal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sp>
        <p:nvSpPr>
          <p:cNvPr id="44" name="Rectangle 43"/>
          <p:cNvSpPr/>
          <p:nvPr/>
        </p:nvSpPr>
        <p:spPr>
          <a:xfrm>
            <a:off x="23774401" y="27264441"/>
            <a:ext cx="19070847" cy="483581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dirty="0">
                <a:solidFill>
                  <a:schemeClr val="tx1"/>
                </a:solidFill>
              </a:rPr>
              <a:t>J. G. </a:t>
            </a:r>
            <a:r>
              <a:rPr lang="en-US" sz="3200" dirty="0" err="1">
                <a:solidFill>
                  <a:schemeClr val="tx1"/>
                </a:solidFill>
              </a:rPr>
              <a:t>Proakis</a:t>
            </a:r>
            <a:r>
              <a:rPr lang="en-US" sz="3200" dirty="0">
                <a:solidFill>
                  <a:schemeClr val="tx1"/>
                </a:solidFill>
              </a:rPr>
              <a:t> and D. G. </a:t>
            </a:r>
            <a:r>
              <a:rPr lang="en-US" sz="3200" dirty="0" err="1">
                <a:solidFill>
                  <a:schemeClr val="tx1"/>
                </a:solidFill>
              </a:rPr>
              <a:t>Manolakis</a:t>
            </a:r>
            <a:r>
              <a:rPr lang="en-US" sz="3200" dirty="0">
                <a:solidFill>
                  <a:schemeClr val="tx1"/>
                </a:solidFill>
              </a:rPr>
              <a:t>, “Implementation of Discrete-Time systems,” in Digital Signal Processing, Hoboken, NJ: Pearson Education, 2021.</a:t>
            </a:r>
          </a:p>
          <a:p>
            <a:pPr marL="514350" indent="-514350">
              <a:buFont typeface="+mj-lt"/>
              <a:buAutoNum type="arabicPeriod"/>
            </a:pPr>
            <a:r>
              <a:rPr lang="en-US" sz="3200" dirty="0">
                <a:solidFill>
                  <a:schemeClr val="tx1"/>
                </a:solidFill>
              </a:rPr>
              <a:t>McClellan, J., Schafer, R. and Yoder, M., n.d. DSP first. 2nd ed.</a:t>
            </a:r>
          </a:p>
          <a:p>
            <a:pPr marL="514350" indent="-514350">
              <a:buFont typeface="+mj-lt"/>
              <a:buAutoNum type="arabicPeriod"/>
            </a:pPr>
            <a:endParaRPr lang="en-US" sz="3200" dirty="0">
              <a:solidFill>
                <a:schemeClr val="tx1"/>
              </a:solidFill>
            </a:endParaRPr>
          </a:p>
          <a:p>
            <a:endParaRPr lang="en-US" sz="3200" dirty="0">
              <a:solidFill>
                <a:schemeClr val="tx1"/>
              </a:solidFill>
            </a:endParaRPr>
          </a:p>
        </p:txBody>
      </p:sp>
      <p:sp>
        <p:nvSpPr>
          <p:cNvPr id="45" name="TextBox 44"/>
          <p:cNvSpPr txBox="1"/>
          <p:nvPr/>
        </p:nvSpPr>
        <p:spPr>
          <a:xfrm>
            <a:off x="29669550" y="26974799"/>
            <a:ext cx="8537684" cy="10851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Summary</a:t>
              </a: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 ECE 6530-090 Spring 2022 (Digital Signal Processing)</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dirty="0">
                    <a:solidFill>
                      <a:srgbClr val="000000"/>
                    </a:solidFill>
                    <a:latin typeface="Calibri" panose="020F0502020204030204" pitchFamily="34" charset="0"/>
                  </a:rPr>
                  <a:t>FIR Filter 1: utilized to create echoes on signals and data sets (audio, and image data).</a:t>
                </a:r>
              </a:p>
              <a:p>
                <a:pPr>
                  <a:spcAft>
                    <a:spcPts val="600"/>
                  </a:spcAft>
                </a:pPr>
                <a:r>
                  <a:rPr lang="en-US" sz="2400" dirty="0">
                    <a:solidFill>
                      <a:srgbClr val="000000"/>
                    </a:solidFill>
                    <a:latin typeface="Calibri" panose="020F0502020204030204" pitchFamily="34" charset="0"/>
                  </a:rPr>
                  <a:t>FIR Filter 2: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xmlns="">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8"/>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EA4C7A-3579-4B03-9C87-32562BF62FD6}"/>
                  </a:ext>
                </a:extLst>
              </p:cNvPr>
              <p:cNvSpPr/>
              <p:nvPr/>
            </p:nvSpPr>
            <p:spPr>
              <a:xfrm>
                <a:off x="23282645" y="21537799"/>
                <a:ext cx="3733797"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h</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𝑛</m:t>
                          </m:r>
                        </m:e>
                      </m:d>
                      <m:r>
                        <a:rPr lang="en-US" sz="3200" b="0" i="1" smtClean="0">
                          <a:solidFill>
                            <a:schemeClr val="tx1"/>
                          </a:solidFill>
                          <a:latin typeface="Cambria Math" panose="02040503050406030204" pitchFamily="18" charset="0"/>
                        </a:rPr>
                        <m:t>={1,−1}</m:t>
                      </m:r>
                    </m:oMath>
                  </m:oMathPara>
                </a14:m>
                <a:endParaRPr lang="en-US" sz="3200">
                  <a:solidFill>
                    <a:schemeClr val="tx1"/>
                  </a:solidFill>
                </a:endParaRPr>
              </a:p>
            </p:txBody>
          </p:sp>
        </mc:Choice>
        <mc:Fallback xmlns="">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3282645" y="21537799"/>
                <a:ext cx="3733797" cy="595930"/>
              </a:xfrm>
              <a:prstGeom prst="rect">
                <a:avLst/>
              </a:prstGeom>
              <a:blipFill>
                <a:blip r:embed="rId15"/>
                <a:stretch>
                  <a:fillRect/>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7"/>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8"/>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8"/>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95">
            <a:extLst>
              <a:ext uri="{FF2B5EF4-FFF2-40B4-BE49-F238E27FC236}">
                <a16:creationId xmlns:a16="http://schemas.microsoft.com/office/drawing/2014/main" id="{E080C097-1AF4-4DE5-B79A-16CD6497671B}"/>
              </a:ext>
            </a:extLst>
          </p:cNvPr>
          <p:cNvSpPr/>
          <p:nvPr/>
        </p:nvSpPr>
        <p:spPr>
          <a:xfrm>
            <a:off x="35061579"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t> Application</a:t>
            </a:r>
          </a:p>
        </p:txBody>
      </p:sp>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Filter coefficients</a:t>
            </a:r>
          </a:p>
          <a:p>
            <a:r>
              <a:rPr lang="en-US" sz="2800" dirty="0">
                <a:solidFill>
                  <a:schemeClr val="tx1"/>
                </a:solidFill>
              </a:rPr>
              <a:t>FIR Filter 1: q=0.9</a:t>
            </a:r>
          </a:p>
          <a:p>
            <a:r>
              <a:rPr lang="en-US" sz="2800" dirty="0">
                <a:solidFill>
                  <a:schemeClr val="tx1"/>
                </a:solidFill>
              </a:rPr>
              <a:t>FIR Filter 2: r=0.9, M=22</a:t>
            </a:r>
          </a:p>
        </p:txBody>
      </p:sp>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2467392"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Example:</a:t>
                </a:r>
              </a:p>
              <a:p>
                <a:r>
                  <a:rPr lang="en-US" sz="2800" dirty="0">
                    <a:solidFill>
                      <a:schemeClr val="tx1"/>
                    </a:solidFill>
                  </a:rPr>
                  <a:t>You have an audio signal sampled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=8000 Hz and would like to add a delayed version to simulate an echo. The time delay of echo should be 0.2 seconds, and strength of the echo should be 90% of the original.</a:t>
                </a:r>
              </a:p>
              <a:p>
                <a:r>
                  <a:rPr lang="en-US" sz="2800" dirty="0">
                    <a:solidFill>
                      <a:schemeClr val="tx1"/>
                    </a:solidFill>
                  </a:rPr>
                  <a:t>Implement this filter.</a:t>
                </a:r>
              </a:p>
            </p:txBody>
          </p:sp>
        </mc:Choice>
        <mc:Fallback xmlns="">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2467392" cy="1361218"/>
              </a:xfrm>
              <a:prstGeom prst="rect">
                <a:avLst/>
              </a:prstGeom>
              <a:blipFill>
                <a:blip r:embed="rId23"/>
                <a:stretch>
                  <a:fillRect l="-570" t="-20179" b="-29148"/>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9541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Distorting and Restoring an Image:</a:t>
            </a:r>
          </a:p>
        </p:txBody>
      </p: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endParaRPr lang="en-US" sz="2800" dirty="0">
                  <a:solidFill>
                    <a:schemeClr val="tx1"/>
                  </a:solidFill>
                  <a:latin typeface="Cambria Math" panose="02040503050406030204" pitchFamily="18" charset="0"/>
                </a:endParaRPr>
              </a:p>
              <a:p>
                <a:endParaRPr lang="en-US" sz="2800" dirty="0">
                  <a:solidFill>
                    <a:schemeClr val="tx1"/>
                  </a:solidFill>
                  <a:latin typeface="Cambria Math" panose="02040503050406030204" pitchFamily="18" charset="0"/>
                </a:endParaRPr>
              </a:p>
              <a:p>
                <a:r>
                  <a:rPr lang="en-US" sz="2800" dirty="0">
                    <a:solidFill>
                      <a:schemeClr val="tx1"/>
                    </a:solidFill>
                    <a:latin typeface="Cambria Math" panose="02040503050406030204" pitchFamily="18" charset="0"/>
                  </a:rPr>
                  <a:t>Given,</a:t>
                </a:r>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xmlns="">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923729"/>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xmlns="">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923729"/>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229600"/>
            <a:ext cx="5227696" cy="915931"/>
            <a:chOff x="14706600" y="8443776"/>
            <a:chExt cx="5227696" cy="915931"/>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443776"/>
              <a:ext cx="5227696" cy="915931"/>
              <a:chOff x="15078016" y="7890358"/>
              <a:chExt cx="5227696" cy="915931"/>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8"/>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36717" y="9403646"/>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28795" y="9144000"/>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36716" y="10614914"/>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680400" y="10450304"/>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sp>
        <p:nvSpPr>
          <p:cNvPr id="6" name="TextBox 5">
            <a:extLst>
              <a:ext uri="{FF2B5EF4-FFF2-40B4-BE49-F238E27FC236}">
                <a16:creationId xmlns:a16="http://schemas.microsoft.com/office/drawing/2014/main" id="{45B864FC-37FA-4D81-BD8A-2E60C51CEBE7}"/>
              </a:ext>
            </a:extLst>
          </p:cNvPr>
          <p:cNvSpPr txBox="1"/>
          <p:nvPr/>
        </p:nvSpPr>
        <p:spPr>
          <a:xfrm>
            <a:off x="1295401" y="28120221"/>
            <a:ext cx="21792276" cy="3426579"/>
          </a:xfrm>
          <a:prstGeom prst="rect">
            <a:avLst/>
          </a:prstGeom>
          <a:noFill/>
        </p:spPr>
        <p:txBody>
          <a:bodyPr wrap="square" rtlCol="0">
            <a:spAutoFit/>
          </a:bodyPr>
          <a:lstStyle/>
          <a:p>
            <a:pPr algn="just" rtl="0">
              <a:spcBef>
                <a:spcPts val="0"/>
              </a:spcBef>
              <a:spcAft>
                <a:spcPts val="800"/>
              </a:spcAft>
            </a:pPr>
            <a:r>
              <a:rPr lang="en-US" sz="3000" b="0" i="0" u="none" strike="noStrike" dirty="0">
                <a:solidFill>
                  <a:srgbClr val="000000"/>
                </a:solidFill>
                <a:effectLst/>
                <a:latin typeface="Calibri" panose="020F0502020204030204" pitchFamily="34" charset="0"/>
              </a:rPr>
              <a:t>In this experiment we have shown different applications of FIR-Filters. It can be utilized for creating echo/ “ghosts” in audio sets and images. It can also be utilized to (closely) restore signals back to what it was before it got echoed (modified). Distorted signals can be better restored depending on the FIR-Filter. Theoretically, it is possible to achieve perfect deconvolution with the proper coefficients. </a:t>
            </a:r>
          </a:p>
          <a:p>
            <a:pPr rtl="0">
              <a:spcBef>
                <a:spcPts val="0"/>
              </a:spcBef>
              <a:spcAft>
                <a:spcPts val="800"/>
              </a:spcAft>
            </a:pPr>
            <a:r>
              <a:rPr lang="en-US" sz="3000" dirty="0">
                <a:solidFill>
                  <a:srgbClr val="000000"/>
                </a:solidFill>
                <a:latin typeface="Calibri" panose="020F0502020204030204" pitchFamily="34" charset="0"/>
              </a:rPr>
              <a:t>To perform deconvolution of a signal in a plausible way, it usually requires that the characteristics of the distortion are know; other alternative would be performing a blind deconvolution, which is a problem that has no general solution, the approach must be tailored toa a particular application.</a:t>
            </a:r>
            <a:r>
              <a:rPr lang="en-US" sz="3000" b="0" i="0" u="none" strike="noStrike" dirty="0">
                <a:solidFill>
                  <a:srgbClr val="000000"/>
                </a:solidFill>
                <a:effectLst/>
                <a:latin typeface="Calibri" panose="020F0502020204030204" pitchFamily="34" charset="0"/>
              </a:rPr>
              <a:t>  </a:t>
            </a:r>
            <a:br>
              <a:rPr lang="en-US" sz="3000" dirty="0"/>
            </a:br>
            <a:endParaRPr lang="en-US" sz="3000" dirty="0"/>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extLst>
    <p:ext uri="{6950BFC3-D8DA-4A85-94F7-54DA5524770B}">
      <p188:commentRel xmlns:p188="http://schemas.microsoft.com/office/powerpoint/2018/8/main" r:id="rId7"/>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Custom</PresentationFormat>
  <Paragraphs>84</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2022-04-25T02:57:27Z</dcterms:modified>
</cp:coreProperties>
</file>