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F030-11A3-477D-9E14-BE0DA071C94B}" v="3" dt="2022-05-03T02:41:55.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25" d="100"/>
          <a:sy n="25" d="100"/>
        </p:scale>
        <p:origin x="1506" y="324"/>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5/2/2022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[1][2]</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r>
              <a:rPr lang="en-US" sz="3200" dirty="0">
                <a:solidFill>
                  <a:schemeClr val="tx1"/>
                </a:solidFill>
                <a:latin typeface="Times New Roman" panose="02020603050405020304" pitchFamily="18" charset="0"/>
                <a:cs typeface="Times New Roman" panose="02020603050405020304" pitchFamily="18" charset="0"/>
              </a:rPr>
              <a:t>[1]    J. G. </a:t>
            </a:r>
            <a:r>
              <a:rPr lang="en-US" sz="3200" dirty="0" err="1">
                <a:solidFill>
                  <a:schemeClr val="tx1"/>
                </a:solidFill>
                <a:latin typeface="Times New Roman" panose="02020603050405020304" pitchFamily="18" charset="0"/>
                <a:cs typeface="Times New Roman" panose="02020603050405020304" pitchFamily="18" charset="0"/>
              </a:rPr>
              <a:t>Proakis</a:t>
            </a:r>
            <a:r>
              <a:rPr lang="en-US" sz="3200" dirty="0">
                <a:solidFill>
                  <a:schemeClr val="tx1"/>
                </a:solidFill>
                <a:latin typeface="Times New Roman" panose="02020603050405020304" pitchFamily="18" charset="0"/>
                <a:cs typeface="Times New Roman" panose="02020603050405020304" pitchFamily="18" charset="0"/>
              </a:rPr>
              <a:t> and D. G. </a:t>
            </a:r>
            <a:r>
              <a:rPr lang="en-US" sz="3200" dirty="0" err="1">
                <a:solidFill>
                  <a:schemeClr val="tx1"/>
                </a:solidFill>
                <a:latin typeface="Times New Roman" panose="02020603050405020304" pitchFamily="18" charset="0"/>
                <a:cs typeface="Times New Roman" panose="02020603050405020304" pitchFamily="18" charset="0"/>
              </a:rPr>
              <a:t>Manolakis</a:t>
            </a:r>
            <a:r>
              <a:rPr lang="en-US" sz="3200" dirty="0">
                <a:solidFill>
                  <a:schemeClr val="tx1"/>
                </a:solidFill>
                <a:latin typeface="Times New Roman" panose="02020603050405020304" pitchFamily="18" charset="0"/>
                <a:cs typeface="Times New Roman" panose="02020603050405020304" pitchFamily="18" charset="0"/>
              </a:rPr>
              <a:t>, </a:t>
            </a:r>
            <a:r>
              <a:rPr lang="en-US" sz="3200" i="1" dirty="0">
                <a:solidFill>
                  <a:schemeClr val="tx1"/>
                </a:solidFill>
                <a:latin typeface="Times New Roman" panose="02020603050405020304" pitchFamily="18" charset="0"/>
                <a:cs typeface="Times New Roman" panose="02020603050405020304" pitchFamily="18" charset="0"/>
              </a:rPr>
              <a:t>Implementation of Discrete-Time systems</a:t>
            </a:r>
            <a:r>
              <a:rPr lang="en-US" sz="3200" dirty="0">
                <a:solidFill>
                  <a:schemeClr val="tx1"/>
                </a:solidFill>
                <a:latin typeface="Times New Roman" panose="02020603050405020304" pitchFamily="18" charset="0"/>
                <a:cs typeface="Times New Roman" panose="02020603050405020304" pitchFamily="18" charset="0"/>
              </a:rPr>
              <a:t>, in Digital Signal Processing, Hoboken, NJ: Pearson Education, 2021.</a:t>
            </a:r>
          </a:p>
          <a:p>
            <a:r>
              <a:rPr lang="en-US" sz="3200" dirty="0">
                <a:solidFill>
                  <a:schemeClr val="tx1"/>
                </a:solidFill>
                <a:latin typeface="Times New Roman" panose="02020603050405020304" pitchFamily="18" charset="0"/>
                <a:cs typeface="Times New Roman" panose="02020603050405020304" pitchFamily="18" charset="0"/>
              </a:rPr>
              <a:t>[2]    McClellan, J., Schafer, R. and Yoder, M., n.d. </a:t>
            </a:r>
            <a:r>
              <a:rPr lang="en-US" sz="3200" i="1" dirty="0">
                <a:solidFill>
                  <a:schemeClr val="tx1"/>
                </a:solidFill>
                <a:latin typeface="Times New Roman" panose="02020603050405020304" pitchFamily="18" charset="0"/>
                <a:cs typeface="Times New Roman" panose="02020603050405020304" pitchFamily="18" charset="0"/>
              </a:rPr>
              <a:t>DSP first</a:t>
            </a:r>
            <a:r>
              <a:rPr lang="en-US" sz="3200" dirty="0">
                <a:solidFill>
                  <a:schemeClr val="tx1"/>
                </a:solidFill>
                <a:latin typeface="Times New Roman" panose="02020603050405020304" pitchFamily="18" charset="0"/>
                <a:cs typeface="Times New Roman" panose="02020603050405020304" pitchFamily="18" charset="0"/>
              </a:rPr>
              <a:t>. 2nd ed., Pearson, 2015.</a:t>
            </a:r>
          </a:p>
          <a:p>
            <a:r>
              <a:rPr lang="en-US" sz="3200" dirty="0">
                <a:solidFill>
                  <a:schemeClr val="tx1"/>
                </a:solidFill>
                <a:latin typeface="Times New Roman" panose="02020603050405020304" pitchFamily="18" charset="0"/>
                <a:cs typeface="Times New Roman" panose="02020603050405020304" pitchFamily="18" charset="0"/>
              </a:rPr>
              <a:t>[3]    S. W. Smith, </a:t>
            </a:r>
            <a:r>
              <a:rPr lang="en-US" sz="3200" i="1" dirty="0">
                <a:solidFill>
                  <a:schemeClr val="tx1"/>
                </a:solidFill>
                <a:latin typeface="Times New Roman" panose="02020603050405020304" pitchFamily="18" charset="0"/>
                <a:cs typeface="Times New Roman" panose="02020603050405020304" pitchFamily="18" charset="0"/>
              </a:rPr>
              <a:t>The scientist and engineer's Guide to Digital Signal Processing</a:t>
            </a:r>
            <a:r>
              <a:rPr lang="en-US" sz="3200" dirty="0">
                <a:solidFill>
                  <a:schemeClr val="tx1"/>
                </a:solidFill>
                <a:latin typeface="Times New Roman" panose="02020603050405020304" pitchFamily="18" charset="0"/>
                <a:cs typeface="Times New Roman" panose="02020603050405020304" pitchFamily="18" charset="0"/>
              </a:rPr>
              <a:t>. San Diego, CA: California Technical Pub., 1999. </a:t>
            </a: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Conclusion</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dirty="0">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dirty="0">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r>
              <a:rPr lang="en-US" sz="3000" b="0" i="0" u="none" strike="noStrike">
                <a:solidFill>
                  <a:srgbClr val="000000"/>
                </a:solidFill>
                <a:effectLst/>
                <a:latin typeface="Calibri" panose="020F0502020204030204" pitchFamily="34" charset="0"/>
              </a:rPr>
              <a:t>[3]</a:t>
            </a:r>
            <a:endParaRPr lang="en-US" sz="3000" b="0" i="0" u="none" strike="noStrike" dirty="0">
              <a:solidFill>
                <a:srgbClr val="000000"/>
              </a:solidFill>
              <a:effectLst/>
              <a:latin typeface="Calibri" panose="020F0502020204030204" pitchFamily="34" charset="0"/>
            </a:endParaRPr>
          </a:p>
          <a:p>
            <a:pPr algn="just" rtl="0">
              <a:spcBef>
                <a:spcPts val="0"/>
              </a:spcBef>
              <a:spcAft>
                <a:spcPts val="800"/>
              </a:spcAft>
            </a:pPr>
            <a:r>
              <a:rPr lang="en-US" sz="3000" b="0" i="0" u="none" strike="noStrike" dirty="0">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dirty="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 Bayan Plain</vt:lpstr>
      <vt:lpstr>Arial</vt:lpstr>
      <vt:lpstr>Bangla MN</vt:lpstr>
      <vt:lpstr>Calibri</vt:lpstr>
      <vt:lpstr>Cambria Math</vt:lpstr>
      <vt:lpstr>Lucida Fax</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2022-05-03T02:46:11Z</dcterms:modified>
</cp:coreProperties>
</file>