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63" r:id="rId4"/>
    <p:sldId id="261" r:id="rId5"/>
    <p:sldId id="259" r:id="rId6"/>
    <p:sldId id="256" r:id="rId7"/>
    <p:sldId id="258" r:id="rId8"/>
    <p:sldId id="264" r:id="rId9"/>
    <p:sldId id="260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5001"/>
    <a:srgbClr val="F85E08"/>
    <a:srgbClr val="B34305"/>
    <a:srgbClr val="F29126"/>
    <a:srgbClr val="C4A0BB"/>
    <a:srgbClr val="EFB347"/>
    <a:srgbClr val="E45506"/>
    <a:srgbClr val="FFD1A3"/>
    <a:srgbClr val="EFE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256" y="-108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9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92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9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93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3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57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7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1574-8EF5-48C9-A61F-E3F4CDFBB6A6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7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5" y="600390"/>
            <a:ext cx="634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Eficiência e Automação Administrativa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Automatize para liberar tempo e focar no que realmente importa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tecnologia permite a automatização de diversas tarefas administrativas, como matrícula, controle de frequência, gerenciamento de notas e comunicação interna. Sistemas de gestão educacional, como </a:t>
            </a:r>
            <a:r>
              <a:rPr lang="pt-BR" sz="1600" dirty="0" err="1">
                <a:latin typeface="Lucida Sans" panose="020B0602030504020204" pitchFamily="34" charset="0"/>
              </a:rPr>
              <a:t>ERPs</a:t>
            </a:r>
            <a:r>
              <a:rPr lang="pt-BR" sz="1600" dirty="0">
                <a:latin typeface="Lucida Sans" panose="020B0602030504020204" pitchFamily="34" charset="0"/>
              </a:rPr>
              <a:t> (</a:t>
            </a:r>
            <a:r>
              <a:rPr lang="pt-BR" sz="1600" i="1" dirty="0">
                <a:latin typeface="Lucida Sans" panose="020B0602030504020204" pitchFamily="34" charset="0"/>
              </a:rPr>
              <a:t>Enterprise </a:t>
            </a:r>
            <a:r>
              <a:rPr lang="pt-BR" sz="1600" i="1" dirty="0" err="1">
                <a:latin typeface="Lucida Sans" panose="020B0602030504020204" pitchFamily="34" charset="0"/>
              </a:rPr>
              <a:t>Resource</a:t>
            </a:r>
            <a:r>
              <a:rPr lang="pt-BR" sz="1600" i="1" dirty="0">
                <a:latin typeface="Lucida Sans" panose="020B0602030504020204" pitchFamily="34" charset="0"/>
              </a:rPr>
              <a:t> Planning</a:t>
            </a:r>
            <a:r>
              <a:rPr lang="pt-BR" sz="1600" dirty="0">
                <a:latin typeface="Lucida Sans" panose="020B0602030504020204" pitchFamily="34" charset="0"/>
              </a:rPr>
              <a:t>), simplificam o processamento de dados, minimizando erros humanos e otimizando o tempo. Essas plataformas centralizam as informações, facilitando o acesso rápido e seguro a dados críticos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 smtClean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A </a:t>
            </a:r>
            <a:r>
              <a:rPr lang="pt-BR" sz="1600" dirty="0">
                <a:latin typeface="Lucida Sans" panose="020B0602030504020204" pitchFamily="34" charset="0"/>
              </a:rPr>
              <a:t>eficiência administrativa é aumentada, permitindo que os funcionários se concentrem em atividades mais estratégicas e no atendimento personalizado aos alunos. Além disso, a redução da carga de trabalho manual e a eliminação de processos redundantes resultam em uma gestão mais eficaz e ágil.</a:t>
            </a:r>
            <a:endParaRPr lang="pt-BR" sz="16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9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5" y="600390"/>
            <a:ext cx="634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Eficiência e Automação Administrativa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Automatize para liberar tempo e focar no que realmente importa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tecnologia permite a automatização de diversas tarefas administrativas, como matrícula, controle de frequência, gerenciamento de notas e comunicação interna. Sistemas de gestão educacional, como </a:t>
            </a:r>
            <a:r>
              <a:rPr lang="pt-BR" sz="1600" dirty="0" err="1">
                <a:latin typeface="Lucida Sans" panose="020B0602030504020204" pitchFamily="34" charset="0"/>
              </a:rPr>
              <a:t>ERPs</a:t>
            </a:r>
            <a:r>
              <a:rPr lang="pt-BR" sz="1600" dirty="0">
                <a:latin typeface="Lucida Sans" panose="020B0602030504020204" pitchFamily="34" charset="0"/>
              </a:rPr>
              <a:t> (</a:t>
            </a:r>
            <a:r>
              <a:rPr lang="pt-BR" sz="1600" i="1" dirty="0">
                <a:latin typeface="Lucida Sans" panose="020B0602030504020204" pitchFamily="34" charset="0"/>
              </a:rPr>
              <a:t>Enterprise </a:t>
            </a:r>
            <a:r>
              <a:rPr lang="pt-BR" sz="1600" i="1" dirty="0" err="1">
                <a:latin typeface="Lucida Sans" panose="020B0602030504020204" pitchFamily="34" charset="0"/>
              </a:rPr>
              <a:t>Resource</a:t>
            </a:r>
            <a:r>
              <a:rPr lang="pt-BR" sz="1600" i="1" dirty="0">
                <a:latin typeface="Lucida Sans" panose="020B0602030504020204" pitchFamily="34" charset="0"/>
              </a:rPr>
              <a:t> Planning</a:t>
            </a:r>
            <a:r>
              <a:rPr lang="pt-BR" sz="1600" dirty="0">
                <a:latin typeface="Lucida Sans" panose="020B0602030504020204" pitchFamily="34" charset="0"/>
              </a:rPr>
              <a:t>), simplificam o processamento de dados, minimizando erros humanos e otimizando o tempo. Essas plataformas centralizam as informações, facilitando o acesso rápido e seguro a dados críticos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 smtClean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A </a:t>
            </a:r>
            <a:r>
              <a:rPr lang="pt-BR" sz="1600" dirty="0">
                <a:latin typeface="Lucida Sans" panose="020B0602030504020204" pitchFamily="34" charset="0"/>
              </a:rPr>
              <a:t>eficiência administrativa é aumentada, permitindo que os funcionários se concentrem em atividades mais estratégicas e no atendimento personalizado aos alunos. Além disso, a redução da carga de trabalho manual e a eliminação de processos redundantes resultam em uma gestão mais eficaz e ágil.</a:t>
            </a:r>
            <a:endParaRPr lang="pt-BR" sz="16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02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4" y="600390"/>
            <a:ext cx="6448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Comunicação e Colaboração Melhoradas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Fortaleça os laços da comunidade escolar com comunicação eficaz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Plataformas digitais, como portais educacionais e aplicativos de comunicação, facilitam a interação entre professores, alunos e pais. Mensagens instantâneas, e-mails, fóruns de discussão e reuniões online garantem que todos estejam sempre informados sobre o progresso e as necessidades dos alunos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Essa </a:t>
            </a:r>
            <a:r>
              <a:rPr lang="pt-BR" sz="1600" dirty="0">
                <a:latin typeface="Lucida Sans" panose="020B0602030504020204" pitchFamily="34" charset="0"/>
              </a:rPr>
              <a:t>conectividade melhora o engajamento da comunidade escolar, promove a transparência e fortalece a parceria entre a escola e as famílias. Ferramentas colaborativas, como </a:t>
            </a:r>
            <a:r>
              <a:rPr lang="pt-BR" sz="1600" i="1" dirty="0">
                <a:latin typeface="Lucida Sans" panose="020B0602030504020204" pitchFamily="34" charset="0"/>
              </a:rPr>
              <a:t>Google </a:t>
            </a:r>
            <a:r>
              <a:rPr lang="pt-BR" sz="1600" i="1" dirty="0" err="1">
                <a:latin typeface="Lucida Sans" panose="020B0602030504020204" pitchFamily="34" charset="0"/>
              </a:rPr>
              <a:t>Classroom</a:t>
            </a:r>
            <a:r>
              <a:rPr lang="pt-BR" sz="1600" i="1" dirty="0">
                <a:latin typeface="Lucida Sans" panose="020B0602030504020204" pitchFamily="34" charset="0"/>
              </a:rPr>
              <a:t> </a:t>
            </a:r>
            <a:r>
              <a:rPr lang="pt-BR" sz="1600" dirty="0">
                <a:latin typeface="Lucida Sans" panose="020B0602030504020204" pitchFamily="34" charset="0"/>
              </a:rPr>
              <a:t>e </a:t>
            </a:r>
            <a:r>
              <a:rPr lang="pt-BR" sz="1600" i="1" dirty="0">
                <a:latin typeface="Lucida Sans" panose="020B0602030504020204" pitchFamily="34" charset="0"/>
              </a:rPr>
              <a:t>Microsoft </a:t>
            </a:r>
            <a:r>
              <a:rPr lang="pt-BR" sz="1600" i="1" dirty="0" err="1">
                <a:latin typeface="Lucida Sans" panose="020B0602030504020204" pitchFamily="34" charset="0"/>
              </a:rPr>
              <a:t>Teams</a:t>
            </a:r>
            <a:r>
              <a:rPr lang="pt-BR" sz="1600" dirty="0">
                <a:latin typeface="Lucida Sans" panose="020B0602030504020204" pitchFamily="34" charset="0"/>
              </a:rPr>
              <a:t>, permitem que alunos e professores trabalhem juntos em tempo real, compartilhando materiais e realizando projetos de forma integrada, mesmo à distância.</a:t>
            </a:r>
            <a:endParaRPr lang="pt-BR" sz="16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03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9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4" y="600390"/>
            <a:ext cx="6448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Personalização do Ensino e Aprendizado Adaptativo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Personalize a educação para maximizar o potencial de cada aluno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tecnologia possibilita a personalização do ensino, atendendo às necessidades individuais de cada aluno. Ferramentas de aprendizado adaptativo ajustam o conteúdo com base no </a:t>
            </a:r>
            <a:r>
              <a:rPr lang="pt-BR" sz="1600" dirty="0" smtClean="0">
                <a:latin typeface="Lucida Sans" panose="020B0602030504020204" pitchFamily="34" charset="0"/>
              </a:rPr>
              <a:t>desempenho e nas dificuldades dos estudantes. Plataformas de </a:t>
            </a:r>
            <a:r>
              <a:rPr lang="pt-BR" sz="1600" i="1" dirty="0" smtClean="0">
                <a:latin typeface="Lucida Sans" panose="020B0602030504020204" pitchFamily="34" charset="0"/>
              </a:rPr>
              <a:t>e-</a:t>
            </a:r>
            <a:r>
              <a:rPr lang="pt-BR" sz="1600" i="1" dirty="0" err="1" smtClean="0">
                <a:latin typeface="Lucida Sans" panose="020B0602030504020204" pitchFamily="34" charset="0"/>
              </a:rPr>
              <a:t>learning</a:t>
            </a:r>
            <a:r>
              <a:rPr lang="pt-BR" sz="1600" dirty="0" smtClean="0">
                <a:latin typeface="Lucida Sans" panose="020B0602030504020204" pitchFamily="34" charset="0"/>
              </a:rPr>
              <a:t>, tutores virtuais </a:t>
            </a:r>
            <a:r>
              <a:rPr lang="pt-BR" sz="1600" dirty="0">
                <a:latin typeface="Lucida Sans" panose="020B0602030504020204" pitchFamily="34" charset="0"/>
              </a:rPr>
              <a:t>e </a:t>
            </a:r>
            <a:r>
              <a:rPr lang="pt-BR" sz="1600" i="1" dirty="0">
                <a:latin typeface="Lucida Sans" panose="020B0602030504020204" pitchFamily="34" charset="0"/>
              </a:rPr>
              <a:t>softwares</a:t>
            </a:r>
            <a:r>
              <a:rPr lang="pt-BR" sz="1600" dirty="0">
                <a:latin typeface="Lucida Sans" panose="020B0602030504020204" pitchFamily="34" charset="0"/>
              </a:rPr>
              <a:t> </a:t>
            </a:r>
            <a:r>
              <a:rPr lang="pt-BR" sz="1600" dirty="0" smtClean="0">
                <a:latin typeface="Lucida Sans" panose="020B0602030504020204" pitchFamily="34" charset="0"/>
              </a:rPr>
              <a:t>educativos </a:t>
            </a:r>
            <a:r>
              <a:rPr lang="pt-BR" sz="1600" dirty="0">
                <a:latin typeface="Lucida Sans" panose="020B0602030504020204" pitchFamily="34" charset="0"/>
              </a:rPr>
              <a:t>oferecem recursos específicos para cada perfil de aluno, promovendo um aprendizado mais eficaz e personalizado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Isso </a:t>
            </a:r>
            <a:r>
              <a:rPr lang="pt-BR" sz="1600" dirty="0">
                <a:latin typeface="Lucida Sans" panose="020B0602030504020204" pitchFamily="34" charset="0"/>
              </a:rPr>
              <a:t>garante que todos os estudantes recebam o suporte necessário para superar desafios e acelerar seu progresso. Com a personalização, a educação torna-se mais inclusiva e acessível, atendendo a diferentes estilos de aprendizado e ritmos de desenvolvimento.</a:t>
            </a:r>
            <a:endParaRPr lang="pt-BR" sz="16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6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04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6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4" y="600390"/>
            <a:ext cx="6448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Tomada de Decisões Baseada em Dados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Use dados para tomar decisões inteligentes e estratégicas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análise de dados educacionais é uma ferramenta poderosa para gestores escolares. Sistemas de gestão coletam e analisam uma vasta quantidade de informações sobre o desempenho acadêmico, frequência, comportamento dos alunos e outras métricas relevantes. </a:t>
            </a:r>
            <a:r>
              <a:rPr lang="pt-BR" sz="1600" i="1" dirty="0" err="1">
                <a:latin typeface="Lucida Sans" panose="020B0602030504020204" pitchFamily="34" charset="0"/>
              </a:rPr>
              <a:t>Dashboards</a:t>
            </a:r>
            <a:r>
              <a:rPr lang="pt-BR" sz="1600" dirty="0">
                <a:latin typeface="Lucida Sans" panose="020B0602030504020204" pitchFamily="34" charset="0"/>
              </a:rPr>
              <a:t> interativos e relatórios detalhados fornecem insights valiosos, permitindo a identificação de tendências e a previsão de problemas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Com </a:t>
            </a:r>
            <a:r>
              <a:rPr lang="pt-BR" sz="1600" dirty="0">
                <a:latin typeface="Lucida Sans" panose="020B0602030504020204" pitchFamily="34" charset="0"/>
              </a:rPr>
              <a:t>essas informações, os gestores podem tomar decisões informadas e implementar estratégias mais eficazes. A análise de dados também permite um acompanhamento mais preciso do progresso dos alunos, identificando áreas que precisam de intervenção e ajustando as práticas pedagógicas conforme necessário.</a:t>
            </a:r>
            <a:endParaRPr lang="pt-BR" sz="16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7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05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3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4" y="600390"/>
            <a:ext cx="6448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Acesso e Inclusão Digital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Promova a igualdade de acesso com inclusão digital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tecnologia democratiza o acesso a recursos educacionais, permitindo que alunos e professores acessem materiais de alta qualidade a qualquer momento e de qualquer lugar. Bibliotecas digitais, vídeos educativos e plataformas de </a:t>
            </a:r>
            <a:r>
              <a:rPr lang="pt-BR" sz="1600" i="1" dirty="0">
                <a:latin typeface="Lucida Sans" panose="020B0602030504020204" pitchFamily="34" charset="0"/>
              </a:rPr>
              <a:t>e-</a:t>
            </a:r>
            <a:r>
              <a:rPr lang="pt-BR" sz="1600" i="1" dirty="0" err="1">
                <a:latin typeface="Lucida Sans" panose="020B0602030504020204" pitchFamily="34" charset="0"/>
              </a:rPr>
              <a:t>learning</a:t>
            </a:r>
            <a:r>
              <a:rPr lang="pt-BR" sz="1600" dirty="0">
                <a:latin typeface="Lucida Sans" panose="020B0602030504020204" pitchFamily="34" charset="0"/>
              </a:rPr>
              <a:t> oferecem uma vasta gama de conteúdos que complementam o ensino tradicional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Além </a:t>
            </a:r>
            <a:r>
              <a:rPr lang="pt-BR" sz="1600" dirty="0">
                <a:latin typeface="Lucida Sans" panose="020B0602030504020204" pitchFamily="34" charset="0"/>
              </a:rPr>
              <a:t>disso, a tecnologia na gestão educacional promove a inclusão digital, garantindo que todos os alunos tenham acesso às ferramentas necessárias para seu desenvolvimento acadêmico. Programas de empréstimo de dispositivos e acesso à internet asseguram que estudantes de diferentes contextos socioeconômicos possam participar plenamente das atividades educacionais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A </a:t>
            </a:r>
            <a:r>
              <a:rPr lang="pt-BR" sz="1600" dirty="0">
                <a:latin typeface="Lucida Sans" panose="020B0602030504020204" pitchFamily="34" charset="0"/>
              </a:rPr>
              <a:t>inclusão digital é crucial para promover a igualdade de oportunidades e preparar os alunos para um mundo cada vez mais digital e interconectado.</a:t>
            </a:r>
            <a:endParaRPr lang="pt-BR" sz="16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8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01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7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897911" y="4989513"/>
            <a:ext cx="3822405" cy="707886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Felix Titling" panose="04060505060202020A04" pitchFamily="82" charset="0"/>
              </a:rPr>
              <a:t>SECRETARIA</a:t>
            </a:r>
            <a:endParaRPr lang="pt-BR" sz="40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107" y="381493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01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28330" y="2836183"/>
            <a:ext cx="54013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Lucida Sans" panose="020B0602030504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>
              <a:latin typeface="Castellar" panose="020A0402060406010301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28330" y="1401598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Footlight MT Light" panose="0204060206030A020304" pitchFamily="18" charset="0"/>
              </a:rPr>
              <a:t>Lorem ipsum dolor sit amet, consectetuer adipiscing </a:t>
            </a:r>
            <a:r>
              <a:rPr lang="pt-BR" sz="2400" dirty="0" err="1" smtClean="0">
                <a:latin typeface="Footlight MT Light" panose="0204060206030A020304" pitchFamily="18" charset="0"/>
              </a:rPr>
              <a:t>elit</a:t>
            </a:r>
            <a:r>
              <a:rPr lang="pt-BR" sz="2400" dirty="0" smtClean="0">
                <a:latin typeface="Footlight MT Light" panose="0204060206030A020304" pitchFamily="18" charset="0"/>
              </a:rPr>
              <a:t>.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28330" y="398482"/>
            <a:ext cx="540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Felix Titling" panose="04060505060202020A04" pitchFamily="82" charset="0"/>
              </a:rPr>
              <a:t>Lorem ipsum </a:t>
            </a:r>
            <a:r>
              <a:rPr lang="pt-BR" sz="3200" dirty="0" err="1" smtClean="0">
                <a:latin typeface="Felix Titling" panose="04060505060202020A04" pitchFamily="82" charset="0"/>
              </a:rPr>
              <a:t>dolor</a:t>
            </a:r>
            <a:endParaRPr lang="pt-BR" dirty="0"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8330" y="2836183"/>
            <a:ext cx="54013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Lucida Sans" panose="020B0602030504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>
              <a:latin typeface="Castellar" panose="020A0402060406010301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28330" y="398482"/>
            <a:ext cx="540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Felix Titling" panose="04060505060202020A04" pitchFamily="82" charset="0"/>
              </a:rPr>
              <a:t>Lorem ipsum </a:t>
            </a:r>
            <a:r>
              <a:rPr lang="pt-BR" sz="3200" dirty="0" err="1" smtClean="0">
                <a:latin typeface="Felix Titling" panose="04060505060202020A04" pitchFamily="82" charset="0"/>
              </a:rPr>
              <a:t>dolor</a:t>
            </a:r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28330" y="1401598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Footlight MT Light" panose="0204060206030A020304" pitchFamily="18" charset="0"/>
              </a:rPr>
              <a:t>Lorem ipsum dolor sit amet, consectetuer adipiscing </a:t>
            </a:r>
            <a:r>
              <a:rPr lang="pt-BR" sz="2400" dirty="0" err="1" smtClean="0">
                <a:latin typeface="Footlight MT Light" panose="0204060206030A020304" pitchFamily="18" charset="0"/>
              </a:rPr>
              <a:t>elit</a:t>
            </a:r>
            <a:r>
              <a:rPr lang="pt-BR" sz="2400" dirty="0" smtClean="0">
                <a:latin typeface="Footlight MT Light" panose="0204060206030A020304" pitchFamily="18" charset="0"/>
              </a:rPr>
              <a:t>.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20133" y="5697400"/>
            <a:ext cx="3657600" cy="150508"/>
          </a:xfrm>
          <a:prstGeom prst="rect">
            <a:avLst/>
          </a:prstGeom>
          <a:gradFill flip="none" rotWithShape="1">
            <a:gsLst>
              <a:gs pos="100000">
                <a:srgbClr val="FF6600"/>
              </a:gs>
              <a:gs pos="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8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5321" y="0"/>
            <a:ext cx="68580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72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" t="12979" r="8804" b="16672"/>
          <a:stretch/>
        </p:blipFill>
        <p:spPr>
          <a:xfrm>
            <a:off x="259165" y="3325383"/>
            <a:ext cx="6280033" cy="515257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725555" y="326406"/>
            <a:ext cx="5347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effectLst>
                  <a:glow rad="50800">
                    <a:srgbClr val="FF6600">
                      <a:alpha val="43000"/>
                    </a:srgbClr>
                  </a:glow>
                </a:effectLst>
                <a:latin typeface="Imprint MT Shadow" panose="04020605060303030202" pitchFamily="82" charset="0"/>
              </a:rPr>
              <a:t>Revolução Educacional:</a:t>
            </a:r>
            <a:endParaRPr lang="pt-BR" sz="6000" dirty="0">
              <a:effectLst>
                <a:glow rad="50800">
                  <a:srgbClr val="FF6600">
                    <a:alpha val="43000"/>
                  </a:srgbClr>
                </a:glow>
              </a:effectLst>
              <a:latin typeface="Imprint MT Shadow" panose="04020605060303030202" pitchFamily="8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2265398"/>
            <a:ext cx="6858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900" dirty="0">
                <a:effectLst>
                  <a:glow rad="63500">
                    <a:srgbClr val="FF6600">
                      <a:alpha val="43000"/>
                    </a:srgbClr>
                  </a:glow>
                </a:effectLst>
                <a:latin typeface="Imprint MT Shadow" panose="04020605060303030202" pitchFamily="82" charset="0"/>
              </a:rPr>
              <a:t>O Papel da Tecnologia na Gestão Escolar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0" y="9193344"/>
            <a:ext cx="685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>
                <a:effectLst/>
                <a:latin typeface="Imprint MT Shadow" panose="04020605060303030202" pitchFamily="82" charset="0"/>
              </a:rPr>
              <a:t>Cainã Vieira de Souza</a:t>
            </a:r>
            <a:endParaRPr lang="pt-BR" sz="2600" dirty="0">
              <a:effectLst/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28330" y="3300864"/>
            <a:ext cx="5401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integração da tecnologia na gestão educacional está transformando o ambiente escolar, proporcionando melhorias significativas na administração e na qualidade do ensino. Vamos explorar os principais benefícios dessa revolução tecnológica divididos em cinco grandes tópicos.</a:t>
            </a:r>
            <a:endParaRPr lang="pt-BR" sz="1600" dirty="0">
              <a:latin typeface="Castellar" panose="020A0402060406010301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28330" y="2578848"/>
            <a:ext cx="540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Footlight MT Light" panose="0204060206030A020304" pitchFamily="18" charset="0"/>
              </a:rPr>
              <a:t>INTRODUÇÃO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28330" y="652951"/>
            <a:ext cx="5401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A Revolução Tecnológica na Gestão Educacional</a:t>
            </a:r>
            <a:endParaRPr lang="pt-BR" sz="3200" dirty="0"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1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01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37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914</Words>
  <Application>Microsoft Office PowerPoint</Application>
  <PresentationFormat>Papel A4 (210 x 297 mm)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Castellar</vt:lpstr>
      <vt:lpstr>Felix Titling</vt:lpstr>
      <vt:lpstr>Footlight MT Light</vt:lpstr>
      <vt:lpstr>Imprint MT Shadow</vt:lpstr>
      <vt:lpstr>Lucida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CAINA VIEIRA DE SOUZA</dc:creator>
  <cp:lastModifiedBy>CAINA VIEIRA DE SOUZA</cp:lastModifiedBy>
  <cp:revision>16</cp:revision>
  <dcterms:created xsi:type="dcterms:W3CDTF">2024-06-19T16:49:37Z</dcterms:created>
  <dcterms:modified xsi:type="dcterms:W3CDTF">2024-06-21T18:10:03Z</dcterms:modified>
</cp:coreProperties>
</file>