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6"/>
  </p:notesMasterIdLst>
  <p:sldIdLst>
    <p:sldId id="258" r:id="rId2"/>
    <p:sldId id="264" r:id="rId3"/>
    <p:sldId id="260" r:id="rId4"/>
    <p:sldId id="265" r:id="rId5"/>
    <p:sldId id="266" r:id="rId6"/>
    <p:sldId id="268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65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FF5001"/>
    <a:srgbClr val="F85E08"/>
    <a:srgbClr val="B34305"/>
    <a:srgbClr val="F29126"/>
    <a:srgbClr val="C4A0BB"/>
    <a:srgbClr val="EFB347"/>
    <a:srgbClr val="E45506"/>
    <a:srgbClr val="FFD1A3"/>
    <a:srgbClr val="EFEC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50" d="100"/>
          <a:sy n="50" d="100"/>
        </p:scale>
        <p:origin x="2256" y="-102"/>
      </p:cViewPr>
      <p:guideLst>
        <p:guide orient="horz" pos="3165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D1D03E-3568-4F89-8EFE-F1CA005855CC}" type="datetimeFigureOut">
              <a:rPr lang="pt-BR" smtClean="0"/>
              <a:t>21/06/2024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C0ACB4-ABD6-46B5-8B23-907F99369C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4061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E710A-369C-47CA-A5E3-1D301B812BD2}" type="datetime1">
              <a:rPr lang="pt-BR" smtClean="0"/>
              <a:t>21/06/2024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AAE95-09D4-4CF0-A469-BA7E951A1C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5935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9E700-28F7-40C1-9F63-7A8FFCFABFF5}" type="datetime1">
              <a:rPr lang="pt-BR" smtClean="0"/>
              <a:t>21/06/2024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AAE95-09D4-4CF0-A469-BA7E951A1C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7924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52D8E-A5CD-4B47-8042-2C56015D7E06}" type="datetime1">
              <a:rPr lang="pt-BR" smtClean="0"/>
              <a:t>21/06/2024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AAE95-09D4-4CF0-A469-BA7E951A1C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5279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21F6B-D715-491D-8EF9-96718E9C1E34}" type="datetime1">
              <a:rPr lang="pt-BR" smtClean="0"/>
              <a:t>21/06/2024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AAE95-09D4-4CF0-A469-BA7E951A1C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2291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D694A-71A8-4BCD-86DB-2D3CEF9A6ADE}" type="datetime1">
              <a:rPr lang="pt-BR" smtClean="0"/>
              <a:t>21/06/2024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AAE95-09D4-4CF0-A469-BA7E951A1C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4992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9448A-6E99-4E0F-8819-5AAC2098CB89}" type="datetime1">
              <a:rPr lang="pt-BR" smtClean="0"/>
              <a:t>21/06/2024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AAE95-09D4-4CF0-A469-BA7E951A1C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7544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51A8F-5512-461F-9E11-D21597E8EC0B}" type="datetime1">
              <a:rPr lang="pt-BR" smtClean="0"/>
              <a:t>21/06/2024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AAE95-09D4-4CF0-A469-BA7E951A1C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4932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CF386-E193-4225-9CD3-5A2A6FFF6028}" type="datetime1">
              <a:rPr lang="pt-BR" smtClean="0"/>
              <a:t>21/06/2024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AAE95-09D4-4CF0-A469-BA7E951A1C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618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512F1-4C85-4A52-B24E-7FF51D3AA6AE}" type="datetime1">
              <a:rPr lang="pt-BR" smtClean="0"/>
              <a:t>21/06/2024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AAE95-09D4-4CF0-A469-BA7E951A1C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9431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2BB4F-AD82-4816-915D-552CA7A81F23}" type="datetime1">
              <a:rPr lang="pt-BR" smtClean="0"/>
              <a:t>21/06/2024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AAE95-09D4-4CF0-A469-BA7E951A1C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0575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2E01A-21B5-4A2D-9E39-36ABA6F87A74}" type="datetime1">
              <a:rPr lang="pt-BR" smtClean="0"/>
              <a:t>21/06/2024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AAE95-09D4-4CF0-A469-BA7E951A1C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0077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F00CA0-8AB0-4ED4-92AA-44D8199888CC}" type="datetime1">
              <a:rPr lang="pt-BR" smtClean="0"/>
              <a:t>21/06/2024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BAAE95-09D4-4CF0-A469-BA7E951A1C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2476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0" y="0"/>
            <a:ext cx="6858000" cy="990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0" y="0"/>
            <a:ext cx="6858000" cy="9906000"/>
          </a:xfrm>
          <a:prstGeom prst="rect">
            <a:avLst/>
          </a:prstGeom>
          <a:solidFill>
            <a:schemeClr val="bg1"/>
          </a:solidFill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54" t="12979" r="8804" b="16672"/>
          <a:stretch/>
        </p:blipFill>
        <p:spPr>
          <a:xfrm>
            <a:off x="259165" y="3325383"/>
            <a:ext cx="6280033" cy="5152571"/>
          </a:xfrm>
          <a:prstGeom prst="rect">
            <a:avLst/>
          </a:prstGeom>
        </p:spPr>
      </p:pic>
      <p:sp>
        <p:nvSpPr>
          <p:cNvPr id="2" name="CaixaDeTexto 1"/>
          <p:cNvSpPr txBox="1"/>
          <p:nvPr/>
        </p:nvSpPr>
        <p:spPr>
          <a:xfrm>
            <a:off x="725555" y="326406"/>
            <a:ext cx="534725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dirty="0" smtClean="0">
                <a:effectLst>
                  <a:glow rad="50800">
                    <a:srgbClr val="FF6600">
                      <a:alpha val="43000"/>
                    </a:srgbClr>
                  </a:glow>
                </a:effectLst>
                <a:latin typeface="Imprint MT Shadow" panose="04020605060303030202" pitchFamily="82" charset="0"/>
              </a:rPr>
              <a:t>Revolução Educacional:</a:t>
            </a:r>
            <a:endParaRPr lang="pt-BR" sz="6000" dirty="0">
              <a:effectLst>
                <a:glow rad="50800">
                  <a:srgbClr val="FF6600">
                    <a:alpha val="43000"/>
                  </a:srgbClr>
                </a:glow>
              </a:effectLst>
              <a:latin typeface="Imprint MT Shadow" panose="04020605060303030202" pitchFamily="82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0" y="2265398"/>
            <a:ext cx="6858000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900" dirty="0">
                <a:effectLst>
                  <a:glow rad="63500">
                    <a:srgbClr val="FF6600">
                      <a:alpha val="43000"/>
                    </a:srgbClr>
                  </a:glow>
                </a:effectLst>
                <a:latin typeface="Imprint MT Shadow" panose="04020605060303030202" pitchFamily="82" charset="0"/>
              </a:rPr>
              <a:t>O Papel da Tecnologia na Gestão Escolar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0" y="9193344"/>
            <a:ext cx="6858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600" dirty="0" smtClean="0">
                <a:effectLst/>
                <a:latin typeface="Imprint MT Shadow" panose="04020605060303030202" pitchFamily="82" charset="0"/>
              </a:rPr>
              <a:t>Cainã Vieira de Souza</a:t>
            </a:r>
            <a:endParaRPr lang="pt-BR" sz="2600" dirty="0">
              <a:effectLst/>
              <a:latin typeface="Imprint MT Shadow" panose="040206050603030302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8509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0" y="0"/>
            <a:ext cx="6858000" cy="9906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257174" y="600390"/>
            <a:ext cx="644842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latin typeface="Felix Titling" panose="04060505060202020A04" pitchFamily="82" charset="0"/>
              </a:rPr>
              <a:t>Tomada de Decisões Baseada em Dados</a:t>
            </a:r>
            <a:endParaRPr lang="pt-BR" sz="3200" dirty="0">
              <a:latin typeface="Felix Titling" panose="04060505060202020A04" pitchFamily="82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728330" y="1956640"/>
            <a:ext cx="54013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latin typeface="Footlight MT Light" panose="0204060206030A020304" pitchFamily="18" charset="0"/>
              </a:rPr>
              <a:t>Use dados para tomar decisões inteligentes e estratégicas</a:t>
            </a:r>
            <a:endParaRPr lang="pt-BR" sz="2400" dirty="0">
              <a:latin typeface="Footlight MT Light" panose="0204060206030A020304" pitchFamily="18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728330" y="3066669"/>
            <a:ext cx="5401340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Lucida Sans" panose="020B0602030504020204" pitchFamily="34" charset="0"/>
              </a:rPr>
              <a:t>A análise de dados educacionais é uma ferramenta poderosa para gestores escolares. Sistemas de gestão coletam e analisam uma vasta quantidade de informações sobre o desempenho acadêmico, frequência, comportamento dos alunos e outras métricas relevantes. </a:t>
            </a:r>
            <a:r>
              <a:rPr lang="pt-BR" sz="1600" i="1" dirty="0" err="1">
                <a:latin typeface="Lucida Sans" panose="020B0602030504020204" pitchFamily="34" charset="0"/>
              </a:rPr>
              <a:t>Dashboards</a:t>
            </a:r>
            <a:r>
              <a:rPr lang="pt-BR" sz="1600" dirty="0">
                <a:latin typeface="Lucida Sans" panose="020B0602030504020204" pitchFamily="34" charset="0"/>
              </a:rPr>
              <a:t> interativos e relatórios detalhados fornecem insights valiosos, permitindo a identificação de tendências e a previsão de problemas</a:t>
            </a:r>
            <a:r>
              <a:rPr lang="pt-BR" sz="1600" dirty="0" smtClean="0">
                <a:latin typeface="Lucida Sans" panose="020B0602030504020204" pitchFamily="34" charset="0"/>
              </a:rPr>
              <a:t>.</a:t>
            </a:r>
          </a:p>
          <a:p>
            <a:endParaRPr lang="pt-BR" sz="1600" dirty="0">
              <a:latin typeface="Lucida Sans" panose="020B0602030504020204" pitchFamily="34" charset="0"/>
            </a:endParaRPr>
          </a:p>
          <a:p>
            <a:r>
              <a:rPr lang="pt-BR" sz="1600" dirty="0" smtClean="0">
                <a:latin typeface="Lucida Sans" panose="020B0602030504020204" pitchFamily="34" charset="0"/>
              </a:rPr>
              <a:t>Com </a:t>
            </a:r>
            <a:r>
              <a:rPr lang="pt-BR" sz="1600" dirty="0">
                <a:latin typeface="Lucida Sans" panose="020B0602030504020204" pitchFamily="34" charset="0"/>
              </a:rPr>
              <a:t>essas informações, os gestores podem tomar decisões informadas e implementar estratégias mais eficazes. A análise de dados também permite um acompanhamento mais preciso do progresso dos alunos, identificando áreas que precisam de intervenção e ajustando as práticas pedagógicas conforme necessário.</a:t>
            </a:r>
            <a:endParaRPr lang="pt-BR" sz="1600" dirty="0">
              <a:latin typeface="Castellar" panose="020A0402060406010301" pitchFamily="18" charset="0"/>
            </a:endParaRP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AAE95-09D4-4CF0-A469-BA7E951A1C4D}" type="slidenum">
              <a:rPr lang="pt-BR" smtClean="0"/>
              <a:t>10</a:t>
            </a:fld>
            <a:endParaRPr lang="pt-BR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bg1">
                <a:lumMod val="50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243" y="8067657"/>
            <a:ext cx="4227513" cy="1641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476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0"/>
            <a:ext cx="6858000" cy="9906000"/>
          </a:xfrm>
          <a:prstGeom prst="rect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/>
          <p:cNvSpPr txBox="1"/>
          <p:nvPr/>
        </p:nvSpPr>
        <p:spPr>
          <a:xfrm>
            <a:off x="1791586" y="4158516"/>
            <a:ext cx="3822405" cy="830997"/>
          </a:xfrm>
          <a:prstGeom prst="rect">
            <a:avLst/>
          </a:prstGeom>
          <a:noFill/>
          <a:effectLst>
            <a:outerShdw blurRad="50800" dist="38100" sx="1000" sy="1000" algn="l" rotWithShape="0">
              <a:prstClr val="black"/>
            </a:outerShdw>
          </a:effectLst>
        </p:spPr>
        <p:txBody>
          <a:bodyPr wrap="square" rtlCol="0">
            <a:spAutoFit/>
          </a:bodyPr>
          <a:lstStyle/>
          <a:p>
            <a:r>
              <a:rPr lang="pt-BR" sz="4800" dirty="0" smtClean="0">
                <a:latin typeface="Felix Titling" panose="04060505060202020A04" pitchFamily="82" charset="0"/>
              </a:rPr>
              <a:t>CAPÍTULO</a:t>
            </a:r>
            <a:endParaRPr lang="pt-BR" sz="4800" dirty="0">
              <a:latin typeface="Felix Titling" panose="04060505060202020A04" pitchFamily="82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2731234" y="4953000"/>
            <a:ext cx="135565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0" dirty="0" smtClean="0">
                <a:ln>
                  <a:solidFill>
                    <a:sysClr val="windowText" lastClr="000000"/>
                  </a:solidFill>
                </a:ln>
                <a:solidFill>
                  <a:srgbClr val="FF6600"/>
                </a:solidFill>
                <a:latin typeface="Felix Titling" panose="04060505060202020A04" pitchFamily="82" charset="0"/>
              </a:rPr>
              <a:t>05</a:t>
            </a:r>
            <a:endParaRPr lang="pt-BR" sz="8000" dirty="0">
              <a:ln>
                <a:solidFill>
                  <a:sysClr val="windowText" lastClr="000000"/>
                </a:solidFill>
              </a:ln>
              <a:solidFill>
                <a:srgbClr val="FF6600"/>
              </a:solidFill>
              <a:latin typeface="Felix Titling" panose="04060505060202020A04" pitchFamily="82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AAE95-09D4-4CF0-A469-BA7E951A1C4D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3334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0" y="0"/>
            <a:ext cx="6858000" cy="9906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257174" y="600390"/>
            <a:ext cx="64484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latin typeface="Felix Titling" panose="04060505060202020A04" pitchFamily="82" charset="0"/>
              </a:rPr>
              <a:t>Acesso e Inclusão Digital</a:t>
            </a:r>
            <a:endParaRPr lang="pt-BR" sz="3200" dirty="0">
              <a:latin typeface="Felix Titling" panose="04060505060202020A04" pitchFamily="82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728330" y="1956640"/>
            <a:ext cx="54013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latin typeface="Footlight MT Light" panose="0204060206030A020304" pitchFamily="18" charset="0"/>
              </a:rPr>
              <a:t>Promova a igualdade de acesso com inclusão digital</a:t>
            </a:r>
            <a:endParaRPr lang="pt-BR" sz="2400" dirty="0">
              <a:latin typeface="Footlight MT Light" panose="0204060206030A020304" pitchFamily="18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728330" y="3066669"/>
            <a:ext cx="540134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Lucida Sans" panose="020B0602030504020204" pitchFamily="34" charset="0"/>
              </a:rPr>
              <a:t>A tecnologia democratiza o acesso a recursos educacionais, permitindo que alunos e professores acessem materiais de alta qualidade a qualquer momento e de qualquer lugar. Bibliotecas digitais, vídeos educativos e plataformas de </a:t>
            </a:r>
            <a:r>
              <a:rPr lang="pt-BR" sz="1600" i="1" dirty="0">
                <a:latin typeface="Lucida Sans" panose="020B0602030504020204" pitchFamily="34" charset="0"/>
              </a:rPr>
              <a:t>e-</a:t>
            </a:r>
            <a:r>
              <a:rPr lang="pt-BR" sz="1600" i="1" dirty="0" err="1">
                <a:latin typeface="Lucida Sans" panose="020B0602030504020204" pitchFamily="34" charset="0"/>
              </a:rPr>
              <a:t>learning</a:t>
            </a:r>
            <a:r>
              <a:rPr lang="pt-BR" sz="1600" dirty="0">
                <a:latin typeface="Lucida Sans" panose="020B0602030504020204" pitchFamily="34" charset="0"/>
              </a:rPr>
              <a:t> oferecem uma vasta gama de conteúdos que complementam o ensino tradicional</a:t>
            </a:r>
            <a:r>
              <a:rPr lang="pt-BR" sz="1600" dirty="0" smtClean="0">
                <a:latin typeface="Lucida Sans" panose="020B0602030504020204" pitchFamily="34" charset="0"/>
              </a:rPr>
              <a:t>.</a:t>
            </a:r>
          </a:p>
          <a:p>
            <a:endParaRPr lang="pt-BR" sz="1600" dirty="0">
              <a:latin typeface="Lucida Sans" panose="020B0602030504020204" pitchFamily="34" charset="0"/>
            </a:endParaRPr>
          </a:p>
          <a:p>
            <a:r>
              <a:rPr lang="pt-BR" sz="1600" dirty="0" smtClean="0">
                <a:latin typeface="Lucida Sans" panose="020B0602030504020204" pitchFamily="34" charset="0"/>
              </a:rPr>
              <a:t>Além </a:t>
            </a:r>
            <a:r>
              <a:rPr lang="pt-BR" sz="1600" dirty="0">
                <a:latin typeface="Lucida Sans" panose="020B0602030504020204" pitchFamily="34" charset="0"/>
              </a:rPr>
              <a:t>disso, a tecnologia na gestão educacional promove a inclusão digital, garantindo que todos os alunos tenham acesso às ferramentas necessárias para seu desenvolvimento acadêmico. Programas de empréstimo de dispositivos e acesso à internet asseguram que estudantes de diferentes contextos socioeconômicos possam participar plenamente das atividades educacionais</a:t>
            </a:r>
            <a:r>
              <a:rPr lang="pt-BR" sz="1600" dirty="0" smtClean="0">
                <a:latin typeface="Lucida Sans" panose="020B0602030504020204" pitchFamily="34" charset="0"/>
              </a:rPr>
              <a:t>.</a:t>
            </a:r>
          </a:p>
          <a:p>
            <a:endParaRPr lang="pt-BR" sz="1600" dirty="0">
              <a:latin typeface="Lucida Sans" panose="020B0602030504020204" pitchFamily="34" charset="0"/>
            </a:endParaRPr>
          </a:p>
          <a:p>
            <a:r>
              <a:rPr lang="pt-BR" sz="1600" dirty="0" smtClean="0">
                <a:latin typeface="Lucida Sans" panose="020B0602030504020204" pitchFamily="34" charset="0"/>
              </a:rPr>
              <a:t>A </a:t>
            </a:r>
            <a:r>
              <a:rPr lang="pt-BR" sz="1600" dirty="0">
                <a:latin typeface="Lucida Sans" panose="020B0602030504020204" pitchFamily="34" charset="0"/>
              </a:rPr>
              <a:t>inclusão digital é crucial para promover a igualdade de oportunidades e preparar os alunos para um mundo cada vez mais digital e interconectado.</a:t>
            </a:r>
            <a:endParaRPr lang="pt-BR" sz="1600" dirty="0">
              <a:latin typeface="Castellar" panose="020A0402060406010301" pitchFamily="18" charset="0"/>
            </a:endParaRP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AAE95-09D4-4CF0-A469-BA7E951A1C4D}" type="slidenum">
              <a:rPr lang="pt-BR" smtClean="0"/>
              <a:t>12</a:t>
            </a:fld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bg1">
                <a:lumMod val="50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243" y="8067657"/>
            <a:ext cx="4227513" cy="1641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084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0"/>
            <a:ext cx="6858000" cy="9906000"/>
          </a:xfrm>
          <a:prstGeom prst="rect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/>
          <p:cNvSpPr txBox="1"/>
          <p:nvPr/>
        </p:nvSpPr>
        <p:spPr>
          <a:xfrm>
            <a:off x="481013" y="4537501"/>
            <a:ext cx="5962650" cy="830997"/>
          </a:xfrm>
          <a:prstGeom prst="rect">
            <a:avLst/>
          </a:prstGeom>
          <a:noFill/>
          <a:effectLst>
            <a:outerShdw blurRad="50800" dist="38100" sx="1000" sy="1000" algn="l" rotWithShape="0">
              <a:prstClr val="black"/>
            </a:outerShdw>
          </a:effectLst>
        </p:spPr>
        <p:txBody>
          <a:bodyPr wrap="square" rtlCol="0">
            <a:spAutoFit/>
          </a:bodyPr>
          <a:lstStyle/>
          <a:p>
            <a:r>
              <a:rPr lang="pt-BR" sz="4800" dirty="0" smtClean="0">
                <a:latin typeface="Felix Titling" panose="04060505060202020A04" pitchFamily="82" charset="0"/>
              </a:rPr>
              <a:t>AGRADECIMENTOS</a:t>
            </a:r>
            <a:endParaRPr lang="pt-BR" sz="4800" dirty="0">
              <a:latin typeface="Felix Titling" panose="04060505060202020A04" pitchFamily="82" charset="0"/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AAE95-09D4-4CF0-A469-BA7E951A1C4D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4630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0" y="0"/>
            <a:ext cx="6858000" cy="9906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257174" y="600390"/>
            <a:ext cx="64484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latin typeface="Felix Titling" panose="04060505060202020A04" pitchFamily="82" charset="0"/>
              </a:rPr>
              <a:t>Agradecimentos</a:t>
            </a:r>
            <a:endParaRPr lang="pt-BR" sz="3200" dirty="0">
              <a:latin typeface="Felix Titling" panose="04060505060202020A04" pitchFamily="82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728330" y="1956640"/>
            <a:ext cx="54013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>
                <a:latin typeface="Footlight MT Light" panose="0204060206030A020304" pitchFamily="18" charset="0"/>
              </a:rPr>
              <a:t>Conclusões finais</a:t>
            </a:r>
            <a:endParaRPr lang="pt-BR" sz="2400" dirty="0">
              <a:latin typeface="Footlight MT Light" panose="0204060206030A020304" pitchFamily="18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728330" y="3066669"/>
            <a:ext cx="540134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latin typeface="Lucida Sans" panose="020B0602030504020204" pitchFamily="34" charset="0"/>
              </a:rPr>
              <a:t>Este </a:t>
            </a:r>
            <a:r>
              <a:rPr lang="pt-BR" sz="1600" dirty="0">
                <a:latin typeface="Lucida Sans" panose="020B0602030504020204" pitchFamily="34" charset="0"/>
              </a:rPr>
              <a:t>projeto foi desenvolvido com a colaboração de diversas ferramentas </a:t>
            </a:r>
            <a:r>
              <a:rPr lang="pt-BR" sz="1600" dirty="0" smtClean="0">
                <a:latin typeface="Lucida Sans" panose="020B0602030504020204" pitchFamily="34" charset="0"/>
              </a:rPr>
              <a:t>tecnológicas, proposto como um desafio pelo curso da DIO.</a:t>
            </a:r>
          </a:p>
          <a:p>
            <a:endParaRPr lang="pt-BR" sz="1600" dirty="0">
              <a:latin typeface="Lucida Sans" panose="020B0602030504020204" pitchFamily="34" charset="0"/>
            </a:endParaRPr>
          </a:p>
          <a:p>
            <a:r>
              <a:rPr lang="pt-BR" sz="1600" dirty="0" smtClean="0">
                <a:latin typeface="Lucida Sans" panose="020B0602030504020204" pitchFamily="34" charset="0"/>
              </a:rPr>
              <a:t>O </a:t>
            </a:r>
            <a:r>
              <a:rPr lang="pt-BR" sz="1600" dirty="0">
                <a:latin typeface="Lucida Sans" panose="020B0602030504020204" pitchFamily="34" charset="0"/>
              </a:rPr>
              <a:t>conteúdo textual foi gerado por uma Inteligência Artificial, garantindo informações precisas e uma linguagem coerente. O trabalho de diagramação, que trouxe coesão visual e organização ao material, foi realizado por Cainã Vieira, um dedicado estudante de TI</a:t>
            </a:r>
            <a:r>
              <a:rPr lang="pt-BR" sz="1600" dirty="0" smtClean="0">
                <a:latin typeface="Lucida Sans" panose="020B0602030504020204" pitchFamily="34" charset="0"/>
              </a:rPr>
              <a:t>.</a:t>
            </a:r>
          </a:p>
          <a:p>
            <a:endParaRPr lang="pt-BR" sz="1600" dirty="0">
              <a:latin typeface="Lucida Sans" panose="020B0602030504020204" pitchFamily="34" charset="0"/>
            </a:endParaRPr>
          </a:p>
          <a:p>
            <a:r>
              <a:rPr lang="pt-BR" sz="1600" dirty="0" smtClean="0">
                <a:latin typeface="Lucida Sans" panose="020B0602030504020204" pitchFamily="34" charset="0"/>
              </a:rPr>
              <a:t>A </a:t>
            </a:r>
            <a:r>
              <a:rPr lang="pt-BR" sz="1600" dirty="0">
                <a:latin typeface="Lucida Sans" panose="020B0602030504020204" pitchFamily="34" charset="0"/>
              </a:rPr>
              <a:t>parceria entre humanos e tecnologia possibilita a criação de obras únicas e inovadoras. </a:t>
            </a:r>
            <a:r>
              <a:rPr lang="pt-BR" sz="1600" dirty="0" smtClean="0">
                <a:latin typeface="Lucida Sans" panose="020B0602030504020204" pitchFamily="34" charset="0"/>
              </a:rPr>
              <a:t>Espero </a:t>
            </a:r>
            <a:r>
              <a:rPr lang="pt-BR" sz="1600" dirty="0">
                <a:latin typeface="Lucida Sans" panose="020B0602030504020204" pitchFamily="34" charset="0"/>
              </a:rPr>
              <a:t>que este e-book seja útil e inspirador para todos os leitores, mostrando como a tecnologia pode ser uma aliada poderosa na gestão educacional.</a:t>
            </a:r>
            <a:r>
              <a:rPr lang="pt-BR" sz="1600" dirty="0" smtClean="0">
                <a:latin typeface="Castellar" panose="020A0402060406010301" pitchFamily="18" charset="0"/>
              </a:rPr>
              <a:t>.</a:t>
            </a:r>
            <a:endParaRPr lang="pt-BR" sz="1600" dirty="0">
              <a:latin typeface="Castellar" panose="020A0402060406010301" pitchFamily="18" charset="0"/>
            </a:endParaRP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AAE95-09D4-4CF0-A469-BA7E951A1C4D}" type="slidenum">
              <a:rPr lang="pt-BR" smtClean="0"/>
              <a:t>14</a:t>
            </a:fld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bg1">
                <a:lumMod val="50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243" y="8067657"/>
            <a:ext cx="4227513" cy="1641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012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0" y="0"/>
            <a:ext cx="6858000" cy="9906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/>
          <p:cNvSpPr txBox="1"/>
          <p:nvPr/>
        </p:nvSpPr>
        <p:spPr>
          <a:xfrm>
            <a:off x="728330" y="3300864"/>
            <a:ext cx="54013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Lucida Sans" panose="020B0602030504020204" pitchFamily="34" charset="0"/>
              </a:rPr>
              <a:t>A integração da tecnologia na gestão educacional está transformando o ambiente escolar, proporcionando melhorias significativas na administração e na qualidade do ensino. Vamos explorar os principais benefícios dessa revolução tecnológica divididos em cinco grandes tópicos.</a:t>
            </a:r>
            <a:endParaRPr lang="pt-BR" sz="1600" dirty="0">
              <a:latin typeface="Castellar" panose="020A0402060406010301" pitchFamily="18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728330" y="2578848"/>
            <a:ext cx="54013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latin typeface="Footlight MT Light" panose="0204060206030A020304" pitchFamily="18" charset="0"/>
              </a:rPr>
              <a:t>INTRODUÇÃO</a:t>
            </a:r>
            <a:endParaRPr lang="pt-BR" sz="2400" dirty="0">
              <a:latin typeface="Footlight MT Light" panose="0204060206030A020304" pitchFamily="18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728330" y="652951"/>
            <a:ext cx="54013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latin typeface="Felix Titling" panose="04060505060202020A04" pitchFamily="82" charset="0"/>
              </a:rPr>
              <a:t>A Revolução Tecnológica na Gestão Educacional</a:t>
            </a:r>
            <a:endParaRPr lang="pt-BR" sz="3200" dirty="0">
              <a:latin typeface="Felix Titling" panose="04060505060202020A04" pitchFamily="82" charset="0"/>
            </a:endParaRP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AAE95-09D4-4CF0-A469-BA7E951A1C4D}" type="slidenum">
              <a:rPr lang="pt-BR" smtClean="0"/>
              <a:t>2</a:t>
            </a:fld>
            <a:endParaRPr lang="pt-BR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bg1">
                <a:lumMod val="50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243" y="8067657"/>
            <a:ext cx="4227513" cy="1641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115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0"/>
            <a:ext cx="6858000" cy="9906000"/>
          </a:xfrm>
          <a:prstGeom prst="rect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/>
          <p:cNvSpPr txBox="1"/>
          <p:nvPr/>
        </p:nvSpPr>
        <p:spPr>
          <a:xfrm>
            <a:off x="1791586" y="4158516"/>
            <a:ext cx="3822405" cy="830997"/>
          </a:xfrm>
          <a:prstGeom prst="rect">
            <a:avLst/>
          </a:prstGeom>
          <a:noFill/>
          <a:effectLst>
            <a:outerShdw blurRad="50800" dist="38100" sx="1000" sy="1000" algn="l" rotWithShape="0">
              <a:prstClr val="black"/>
            </a:outerShdw>
          </a:effectLst>
        </p:spPr>
        <p:txBody>
          <a:bodyPr wrap="square" rtlCol="0">
            <a:spAutoFit/>
          </a:bodyPr>
          <a:lstStyle/>
          <a:p>
            <a:r>
              <a:rPr lang="pt-BR" sz="4800" dirty="0" smtClean="0">
                <a:latin typeface="Felix Titling" panose="04060505060202020A04" pitchFamily="82" charset="0"/>
              </a:rPr>
              <a:t>CAPÍTULO</a:t>
            </a:r>
            <a:endParaRPr lang="pt-BR" sz="4800" dirty="0">
              <a:latin typeface="Felix Titling" panose="04060505060202020A04" pitchFamily="82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2731234" y="4953000"/>
            <a:ext cx="135565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0" dirty="0" smtClean="0">
                <a:ln>
                  <a:solidFill>
                    <a:sysClr val="windowText" lastClr="000000"/>
                  </a:solidFill>
                </a:ln>
                <a:solidFill>
                  <a:srgbClr val="FF6600"/>
                </a:solidFill>
                <a:latin typeface="Felix Titling" panose="04060505060202020A04" pitchFamily="82" charset="0"/>
              </a:rPr>
              <a:t>01</a:t>
            </a:r>
            <a:endParaRPr lang="pt-BR" sz="8000" dirty="0">
              <a:ln>
                <a:solidFill>
                  <a:sysClr val="windowText" lastClr="000000"/>
                </a:solidFill>
              </a:ln>
              <a:solidFill>
                <a:srgbClr val="FF6600"/>
              </a:solidFill>
              <a:latin typeface="Felix Titling" panose="04060505060202020A04" pitchFamily="82" charset="0"/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AAE95-09D4-4CF0-A469-BA7E951A1C4D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1337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0" y="0"/>
            <a:ext cx="6858000" cy="9906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257175" y="600390"/>
            <a:ext cx="63436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latin typeface="Felix Titling" panose="04060505060202020A04" pitchFamily="82" charset="0"/>
              </a:rPr>
              <a:t>Eficiência e Automação Administrativa</a:t>
            </a:r>
            <a:endParaRPr lang="pt-BR" sz="3200" dirty="0">
              <a:latin typeface="Felix Titling" panose="04060505060202020A04" pitchFamily="82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728330" y="1956640"/>
            <a:ext cx="54013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latin typeface="Footlight MT Light" panose="0204060206030A020304" pitchFamily="18" charset="0"/>
              </a:rPr>
              <a:t>Automatize para liberar tempo e focar no que realmente importa</a:t>
            </a:r>
            <a:endParaRPr lang="pt-BR" sz="2400" dirty="0">
              <a:latin typeface="Footlight MT Light" panose="0204060206030A020304" pitchFamily="18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728330" y="3066669"/>
            <a:ext cx="5401340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Lucida Sans" panose="020B0602030504020204" pitchFamily="34" charset="0"/>
              </a:rPr>
              <a:t>A tecnologia permite a automatização de diversas tarefas administrativas, como matrícula, controle de frequência, gerenciamento de notas e comunicação interna. Sistemas de gestão educacional, como </a:t>
            </a:r>
            <a:r>
              <a:rPr lang="pt-BR" sz="1600" dirty="0" err="1">
                <a:latin typeface="Lucida Sans" panose="020B0602030504020204" pitchFamily="34" charset="0"/>
              </a:rPr>
              <a:t>ERPs</a:t>
            </a:r>
            <a:r>
              <a:rPr lang="pt-BR" sz="1600" dirty="0">
                <a:latin typeface="Lucida Sans" panose="020B0602030504020204" pitchFamily="34" charset="0"/>
              </a:rPr>
              <a:t> (</a:t>
            </a:r>
            <a:r>
              <a:rPr lang="pt-BR" sz="1600" i="1" dirty="0">
                <a:latin typeface="Lucida Sans" panose="020B0602030504020204" pitchFamily="34" charset="0"/>
              </a:rPr>
              <a:t>Enterprise </a:t>
            </a:r>
            <a:r>
              <a:rPr lang="pt-BR" sz="1600" i="1" dirty="0" err="1">
                <a:latin typeface="Lucida Sans" panose="020B0602030504020204" pitchFamily="34" charset="0"/>
              </a:rPr>
              <a:t>Resource</a:t>
            </a:r>
            <a:r>
              <a:rPr lang="pt-BR" sz="1600" i="1" dirty="0">
                <a:latin typeface="Lucida Sans" panose="020B0602030504020204" pitchFamily="34" charset="0"/>
              </a:rPr>
              <a:t> Planning</a:t>
            </a:r>
            <a:r>
              <a:rPr lang="pt-BR" sz="1600" dirty="0">
                <a:latin typeface="Lucida Sans" panose="020B0602030504020204" pitchFamily="34" charset="0"/>
              </a:rPr>
              <a:t>), simplificam o processamento de dados, minimizando erros humanos e otimizando o tempo. Essas plataformas centralizam as informações, facilitando o acesso rápido e seguro a dados críticos</a:t>
            </a:r>
            <a:r>
              <a:rPr lang="pt-BR" sz="1600" dirty="0" smtClean="0">
                <a:latin typeface="Lucida Sans" panose="020B0602030504020204" pitchFamily="34" charset="0"/>
              </a:rPr>
              <a:t>.</a:t>
            </a:r>
          </a:p>
          <a:p>
            <a:endParaRPr lang="pt-BR" sz="1600" dirty="0" smtClean="0">
              <a:latin typeface="Lucida Sans" panose="020B0602030504020204" pitchFamily="34" charset="0"/>
            </a:endParaRPr>
          </a:p>
          <a:p>
            <a:r>
              <a:rPr lang="pt-BR" sz="1600" dirty="0" smtClean="0">
                <a:latin typeface="Lucida Sans" panose="020B0602030504020204" pitchFamily="34" charset="0"/>
              </a:rPr>
              <a:t>A </a:t>
            </a:r>
            <a:r>
              <a:rPr lang="pt-BR" sz="1600" dirty="0">
                <a:latin typeface="Lucida Sans" panose="020B0602030504020204" pitchFamily="34" charset="0"/>
              </a:rPr>
              <a:t>eficiência administrativa é aumentada, permitindo que os funcionários se concentrem em atividades mais estratégicas e no atendimento personalizado aos alunos. Além disso, a redução da carga de trabalho manual e a eliminação de processos redundantes resultam em uma gestão mais eficaz e ágil.</a:t>
            </a:r>
            <a:endParaRPr lang="pt-BR" sz="1600" dirty="0">
              <a:latin typeface="Castellar" panose="020A0402060406010301" pitchFamily="18" charset="0"/>
            </a:endParaRP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AAE95-09D4-4CF0-A469-BA7E951A1C4D}" type="slidenum">
              <a:rPr lang="pt-BR" smtClean="0"/>
              <a:t>4</a:t>
            </a:fld>
            <a:endParaRPr lang="pt-BR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bg1">
                <a:lumMod val="50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243" y="8067657"/>
            <a:ext cx="4227513" cy="1641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14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0"/>
            <a:ext cx="6858000" cy="9906000"/>
          </a:xfrm>
          <a:prstGeom prst="rect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/>
          <p:cNvSpPr txBox="1"/>
          <p:nvPr/>
        </p:nvSpPr>
        <p:spPr>
          <a:xfrm>
            <a:off x="1791586" y="4158516"/>
            <a:ext cx="3822405" cy="830997"/>
          </a:xfrm>
          <a:prstGeom prst="rect">
            <a:avLst/>
          </a:prstGeom>
          <a:noFill/>
          <a:effectLst>
            <a:outerShdw blurRad="50800" dist="38100" sx="1000" sy="1000" algn="l" rotWithShape="0">
              <a:prstClr val="black"/>
            </a:outerShdw>
          </a:effectLst>
        </p:spPr>
        <p:txBody>
          <a:bodyPr wrap="square" rtlCol="0">
            <a:spAutoFit/>
          </a:bodyPr>
          <a:lstStyle/>
          <a:p>
            <a:r>
              <a:rPr lang="pt-BR" sz="4800" dirty="0" smtClean="0">
                <a:latin typeface="Felix Titling" panose="04060505060202020A04" pitchFamily="82" charset="0"/>
              </a:rPr>
              <a:t>CAPÍTULO</a:t>
            </a:r>
            <a:endParaRPr lang="pt-BR" sz="4800" dirty="0">
              <a:latin typeface="Felix Titling" panose="04060505060202020A04" pitchFamily="82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2731234" y="4953000"/>
            <a:ext cx="135565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0" dirty="0" smtClean="0">
                <a:ln>
                  <a:solidFill>
                    <a:sysClr val="windowText" lastClr="000000"/>
                  </a:solidFill>
                </a:ln>
                <a:solidFill>
                  <a:srgbClr val="FF6600"/>
                </a:solidFill>
                <a:latin typeface="Felix Titling" panose="04060505060202020A04" pitchFamily="82" charset="0"/>
              </a:rPr>
              <a:t>02</a:t>
            </a:r>
            <a:endParaRPr lang="pt-BR" sz="8000" dirty="0">
              <a:ln>
                <a:solidFill>
                  <a:sysClr val="windowText" lastClr="000000"/>
                </a:solidFill>
              </a:ln>
              <a:solidFill>
                <a:srgbClr val="FF6600"/>
              </a:solidFill>
              <a:latin typeface="Felix Titling" panose="04060505060202020A04" pitchFamily="82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AAE95-09D4-4CF0-A469-BA7E951A1C4D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061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0" y="0"/>
            <a:ext cx="6858000" cy="9906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257174" y="600390"/>
            <a:ext cx="644842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latin typeface="Felix Titling" panose="04060505060202020A04" pitchFamily="82" charset="0"/>
              </a:rPr>
              <a:t>Comunicação e Colaboração Melhoradas</a:t>
            </a:r>
            <a:endParaRPr lang="pt-BR" sz="3200" dirty="0">
              <a:latin typeface="Felix Titling" panose="04060505060202020A04" pitchFamily="82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728330" y="1956640"/>
            <a:ext cx="54013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latin typeface="Footlight MT Light" panose="0204060206030A020304" pitchFamily="18" charset="0"/>
              </a:rPr>
              <a:t>Fortaleça os laços da comunidade escolar com comunicação eficaz</a:t>
            </a:r>
            <a:endParaRPr lang="pt-BR" sz="2400" dirty="0">
              <a:latin typeface="Footlight MT Light" panose="0204060206030A020304" pitchFamily="18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728330" y="3066669"/>
            <a:ext cx="540134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Lucida Sans" panose="020B0602030504020204" pitchFamily="34" charset="0"/>
              </a:rPr>
              <a:t>Plataformas digitais, como portais educacionais e aplicativos de comunicação, facilitam a interação entre professores, alunos e pais. Mensagens instantâneas, e-mails, fóruns de discussão e reuniões online garantem que todos estejam sempre informados sobre o progresso e as necessidades dos alunos</a:t>
            </a:r>
            <a:r>
              <a:rPr lang="pt-BR" sz="1600" dirty="0" smtClean="0">
                <a:latin typeface="Lucida Sans" panose="020B0602030504020204" pitchFamily="34" charset="0"/>
              </a:rPr>
              <a:t>.</a:t>
            </a:r>
          </a:p>
          <a:p>
            <a:endParaRPr lang="pt-BR" sz="1600" dirty="0">
              <a:latin typeface="Lucida Sans" panose="020B0602030504020204" pitchFamily="34" charset="0"/>
            </a:endParaRPr>
          </a:p>
          <a:p>
            <a:r>
              <a:rPr lang="pt-BR" sz="1600" dirty="0" smtClean="0">
                <a:latin typeface="Lucida Sans" panose="020B0602030504020204" pitchFamily="34" charset="0"/>
              </a:rPr>
              <a:t>Essa </a:t>
            </a:r>
            <a:r>
              <a:rPr lang="pt-BR" sz="1600" dirty="0">
                <a:latin typeface="Lucida Sans" panose="020B0602030504020204" pitchFamily="34" charset="0"/>
              </a:rPr>
              <a:t>conectividade melhora o engajamento da comunidade escolar, promove a transparência e fortalece a parceria entre a escola e as famílias. Ferramentas colaborativas, como </a:t>
            </a:r>
            <a:r>
              <a:rPr lang="pt-BR" sz="1600" i="1" dirty="0">
                <a:latin typeface="Lucida Sans" panose="020B0602030504020204" pitchFamily="34" charset="0"/>
              </a:rPr>
              <a:t>Google </a:t>
            </a:r>
            <a:r>
              <a:rPr lang="pt-BR" sz="1600" i="1" dirty="0" err="1">
                <a:latin typeface="Lucida Sans" panose="020B0602030504020204" pitchFamily="34" charset="0"/>
              </a:rPr>
              <a:t>Classroom</a:t>
            </a:r>
            <a:r>
              <a:rPr lang="pt-BR" sz="1600" i="1" dirty="0">
                <a:latin typeface="Lucida Sans" panose="020B0602030504020204" pitchFamily="34" charset="0"/>
              </a:rPr>
              <a:t> </a:t>
            </a:r>
            <a:r>
              <a:rPr lang="pt-BR" sz="1600" dirty="0">
                <a:latin typeface="Lucida Sans" panose="020B0602030504020204" pitchFamily="34" charset="0"/>
              </a:rPr>
              <a:t>e </a:t>
            </a:r>
            <a:r>
              <a:rPr lang="pt-BR" sz="1600" i="1" dirty="0">
                <a:latin typeface="Lucida Sans" panose="020B0602030504020204" pitchFamily="34" charset="0"/>
              </a:rPr>
              <a:t>Microsoft </a:t>
            </a:r>
            <a:r>
              <a:rPr lang="pt-BR" sz="1600" i="1" dirty="0" err="1">
                <a:latin typeface="Lucida Sans" panose="020B0602030504020204" pitchFamily="34" charset="0"/>
              </a:rPr>
              <a:t>Teams</a:t>
            </a:r>
            <a:r>
              <a:rPr lang="pt-BR" sz="1600" dirty="0">
                <a:latin typeface="Lucida Sans" panose="020B0602030504020204" pitchFamily="34" charset="0"/>
              </a:rPr>
              <a:t>, permitem que alunos e professores trabalhem juntos em tempo real, compartilhando materiais e realizando projetos de forma integrada, mesmo à distância.</a:t>
            </a:r>
            <a:endParaRPr lang="pt-BR" sz="1600" dirty="0">
              <a:latin typeface="Castellar" panose="020A0402060406010301" pitchFamily="18" charset="0"/>
            </a:endParaRP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AAE95-09D4-4CF0-A469-BA7E951A1C4D}" type="slidenum">
              <a:rPr lang="pt-BR" smtClean="0"/>
              <a:t>6</a:t>
            </a:fld>
            <a:endParaRPr lang="pt-BR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bg1">
                <a:lumMod val="50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243" y="8067657"/>
            <a:ext cx="4227513" cy="1641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36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0"/>
            <a:ext cx="6858000" cy="9906000"/>
          </a:xfrm>
          <a:prstGeom prst="rect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/>
          <p:cNvSpPr txBox="1"/>
          <p:nvPr/>
        </p:nvSpPr>
        <p:spPr>
          <a:xfrm>
            <a:off x="1791586" y="4158516"/>
            <a:ext cx="3822405" cy="830997"/>
          </a:xfrm>
          <a:prstGeom prst="rect">
            <a:avLst/>
          </a:prstGeom>
          <a:noFill/>
          <a:effectLst>
            <a:outerShdw blurRad="50800" dist="38100" sx="1000" sy="1000" algn="l" rotWithShape="0">
              <a:prstClr val="black"/>
            </a:outerShdw>
          </a:effectLst>
        </p:spPr>
        <p:txBody>
          <a:bodyPr wrap="square" rtlCol="0">
            <a:spAutoFit/>
          </a:bodyPr>
          <a:lstStyle/>
          <a:p>
            <a:r>
              <a:rPr lang="pt-BR" sz="4800" dirty="0" smtClean="0">
                <a:latin typeface="Felix Titling" panose="04060505060202020A04" pitchFamily="82" charset="0"/>
              </a:rPr>
              <a:t>CAPÍTULO</a:t>
            </a:r>
            <a:endParaRPr lang="pt-BR" sz="4800" dirty="0">
              <a:latin typeface="Felix Titling" panose="04060505060202020A04" pitchFamily="82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2731234" y="4953000"/>
            <a:ext cx="135565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0" dirty="0" smtClean="0">
                <a:ln>
                  <a:solidFill>
                    <a:sysClr val="windowText" lastClr="000000"/>
                  </a:solidFill>
                </a:ln>
                <a:solidFill>
                  <a:srgbClr val="FF6600"/>
                </a:solidFill>
                <a:latin typeface="Felix Titling" panose="04060505060202020A04" pitchFamily="82" charset="0"/>
              </a:rPr>
              <a:t>03</a:t>
            </a:r>
            <a:endParaRPr lang="pt-BR" sz="8000" dirty="0">
              <a:ln>
                <a:solidFill>
                  <a:sysClr val="windowText" lastClr="000000"/>
                </a:solidFill>
              </a:ln>
              <a:solidFill>
                <a:srgbClr val="FF6600"/>
              </a:solidFill>
              <a:latin typeface="Felix Titling" panose="04060505060202020A04" pitchFamily="82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AAE95-09D4-4CF0-A469-BA7E951A1C4D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6495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0" y="0"/>
            <a:ext cx="6858000" cy="9906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257174" y="600390"/>
            <a:ext cx="644842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latin typeface="Felix Titling" panose="04060505060202020A04" pitchFamily="82" charset="0"/>
              </a:rPr>
              <a:t>Personalização do Ensino e Aprendizado Adaptativo</a:t>
            </a:r>
            <a:endParaRPr lang="pt-BR" sz="3200" dirty="0">
              <a:latin typeface="Felix Titling" panose="04060505060202020A04" pitchFamily="82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728330" y="1956640"/>
            <a:ext cx="54013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latin typeface="Footlight MT Light" panose="0204060206030A020304" pitchFamily="18" charset="0"/>
              </a:rPr>
              <a:t>Personalize a educação para maximizar o potencial de cada aluno</a:t>
            </a:r>
            <a:endParaRPr lang="pt-BR" sz="2400" dirty="0">
              <a:latin typeface="Footlight MT Light" panose="0204060206030A020304" pitchFamily="18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728330" y="3066669"/>
            <a:ext cx="540134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Lucida Sans" panose="020B0602030504020204" pitchFamily="34" charset="0"/>
              </a:rPr>
              <a:t>A tecnologia possibilita a personalização do ensino, atendendo às necessidades individuais de cada aluno. Ferramentas de aprendizado adaptativo ajustam o conteúdo com base no </a:t>
            </a:r>
            <a:r>
              <a:rPr lang="pt-BR" sz="1600" dirty="0" smtClean="0">
                <a:latin typeface="Lucida Sans" panose="020B0602030504020204" pitchFamily="34" charset="0"/>
              </a:rPr>
              <a:t>desempenho e nas dificuldades dos estudantes. Plataformas de </a:t>
            </a:r>
            <a:r>
              <a:rPr lang="pt-BR" sz="1600" i="1" dirty="0" smtClean="0">
                <a:latin typeface="Lucida Sans" panose="020B0602030504020204" pitchFamily="34" charset="0"/>
              </a:rPr>
              <a:t>e-</a:t>
            </a:r>
            <a:r>
              <a:rPr lang="pt-BR" sz="1600" i="1" dirty="0" err="1" smtClean="0">
                <a:latin typeface="Lucida Sans" panose="020B0602030504020204" pitchFamily="34" charset="0"/>
              </a:rPr>
              <a:t>learning</a:t>
            </a:r>
            <a:r>
              <a:rPr lang="pt-BR" sz="1600" dirty="0" smtClean="0">
                <a:latin typeface="Lucida Sans" panose="020B0602030504020204" pitchFamily="34" charset="0"/>
              </a:rPr>
              <a:t>, tutores virtuais </a:t>
            </a:r>
            <a:r>
              <a:rPr lang="pt-BR" sz="1600" dirty="0">
                <a:latin typeface="Lucida Sans" panose="020B0602030504020204" pitchFamily="34" charset="0"/>
              </a:rPr>
              <a:t>e </a:t>
            </a:r>
            <a:r>
              <a:rPr lang="pt-BR" sz="1600" i="1" dirty="0">
                <a:latin typeface="Lucida Sans" panose="020B0602030504020204" pitchFamily="34" charset="0"/>
              </a:rPr>
              <a:t>softwares</a:t>
            </a:r>
            <a:r>
              <a:rPr lang="pt-BR" sz="1600" dirty="0">
                <a:latin typeface="Lucida Sans" panose="020B0602030504020204" pitchFamily="34" charset="0"/>
              </a:rPr>
              <a:t> </a:t>
            </a:r>
            <a:r>
              <a:rPr lang="pt-BR" sz="1600" dirty="0" smtClean="0">
                <a:latin typeface="Lucida Sans" panose="020B0602030504020204" pitchFamily="34" charset="0"/>
              </a:rPr>
              <a:t>educativos </a:t>
            </a:r>
            <a:r>
              <a:rPr lang="pt-BR" sz="1600" dirty="0">
                <a:latin typeface="Lucida Sans" panose="020B0602030504020204" pitchFamily="34" charset="0"/>
              </a:rPr>
              <a:t>oferecem recursos específicos para cada perfil de aluno, promovendo um aprendizado mais eficaz e personalizado</a:t>
            </a:r>
            <a:r>
              <a:rPr lang="pt-BR" sz="1600" dirty="0" smtClean="0">
                <a:latin typeface="Lucida Sans" panose="020B0602030504020204" pitchFamily="34" charset="0"/>
              </a:rPr>
              <a:t>.</a:t>
            </a:r>
          </a:p>
          <a:p>
            <a:endParaRPr lang="pt-BR" sz="1600" dirty="0">
              <a:latin typeface="Lucida Sans" panose="020B0602030504020204" pitchFamily="34" charset="0"/>
            </a:endParaRPr>
          </a:p>
          <a:p>
            <a:r>
              <a:rPr lang="pt-BR" sz="1600" dirty="0" smtClean="0">
                <a:latin typeface="Lucida Sans" panose="020B0602030504020204" pitchFamily="34" charset="0"/>
              </a:rPr>
              <a:t>Isso </a:t>
            </a:r>
            <a:r>
              <a:rPr lang="pt-BR" sz="1600" dirty="0">
                <a:latin typeface="Lucida Sans" panose="020B0602030504020204" pitchFamily="34" charset="0"/>
              </a:rPr>
              <a:t>garante que todos os estudantes recebam o suporte necessário para superar desafios e acelerar seu progresso. Com a personalização, a educação torna-se mais inclusiva e acessível, atendendo a diferentes estilos de aprendizado e ritmos de desenvolvimento.</a:t>
            </a:r>
            <a:endParaRPr lang="pt-BR" sz="1600" dirty="0">
              <a:latin typeface="Castellar" panose="020A0402060406010301" pitchFamily="18" charset="0"/>
            </a:endParaRP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AAE95-09D4-4CF0-A469-BA7E951A1C4D}" type="slidenum">
              <a:rPr lang="pt-BR" smtClean="0"/>
              <a:t>8</a:t>
            </a:fld>
            <a:endParaRPr lang="pt-BR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bg1">
                <a:lumMod val="50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243" y="8067657"/>
            <a:ext cx="4227513" cy="1641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268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0"/>
            <a:ext cx="6858000" cy="9906000"/>
          </a:xfrm>
          <a:prstGeom prst="rect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/>
          <p:cNvSpPr txBox="1"/>
          <p:nvPr/>
        </p:nvSpPr>
        <p:spPr>
          <a:xfrm>
            <a:off x="1791586" y="4158516"/>
            <a:ext cx="3822405" cy="830997"/>
          </a:xfrm>
          <a:prstGeom prst="rect">
            <a:avLst/>
          </a:prstGeom>
          <a:noFill/>
          <a:effectLst>
            <a:outerShdw blurRad="50800" dist="38100" sx="1000" sy="1000" algn="l" rotWithShape="0">
              <a:prstClr val="black"/>
            </a:outerShdw>
          </a:effectLst>
        </p:spPr>
        <p:txBody>
          <a:bodyPr wrap="square" rtlCol="0">
            <a:spAutoFit/>
          </a:bodyPr>
          <a:lstStyle/>
          <a:p>
            <a:r>
              <a:rPr lang="pt-BR" sz="4800" dirty="0" smtClean="0">
                <a:latin typeface="Felix Titling" panose="04060505060202020A04" pitchFamily="82" charset="0"/>
              </a:rPr>
              <a:t>CAPÍTULO</a:t>
            </a:r>
            <a:endParaRPr lang="pt-BR" sz="4800" dirty="0">
              <a:latin typeface="Felix Titling" panose="04060505060202020A04" pitchFamily="82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2731234" y="4953000"/>
            <a:ext cx="135565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0" dirty="0" smtClean="0">
                <a:ln>
                  <a:solidFill>
                    <a:sysClr val="windowText" lastClr="000000"/>
                  </a:solidFill>
                </a:ln>
                <a:solidFill>
                  <a:srgbClr val="FF6600"/>
                </a:solidFill>
                <a:latin typeface="Felix Titling" panose="04060505060202020A04" pitchFamily="82" charset="0"/>
              </a:rPr>
              <a:t>04</a:t>
            </a:r>
            <a:endParaRPr lang="pt-BR" sz="8000" dirty="0">
              <a:ln>
                <a:solidFill>
                  <a:sysClr val="windowText" lastClr="000000"/>
                </a:solidFill>
              </a:ln>
              <a:solidFill>
                <a:srgbClr val="FF6600"/>
              </a:solidFill>
              <a:latin typeface="Felix Titling" panose="04060505060202020A04" pitchFamily="82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AAE95-09D4-4CF0-A469-BA7E951A1C4D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8566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224</TotalTime>
  <Words>807</Words>
  <Application>Microsoft Office PowerPoint</Application>
  <PresentationFormat>Papel A4 (210 x 297 mm)</PresentationFormat>
  <Paragraphs>64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23" baseType="lpstr">
      <vt:lpstr>Arial</vt:lpstr>
      <vt:lpstr>Calibri</vt:lpstr>
      <vt:lpstr>Calibri Light</vt:lpstr>
      <vt:lpstr>Castellar</vt:lpstr>
      <vt:lpstr>Felix Titling</vt:lpstr>
      <vt:lpstr>Footlight MT Light</vt:lpstr>
      <vt:lpstr>Imprint MT Shadow</vt:lpstr>
      <vt:lpstr>Lucida Sans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CAINA VIEIRA DE SOUZA</dc:creator>
  <cp:lastModifiedBy>CAINA VIEIRA DE SOUZA</cp:lastModifiedBy>
  <cp:revision>20</cp:revision>
  <dcterms:created xsi:type="dcterms:W3CDTF">2024-06-19T16:49:37Z</dcterms:created>
  <dcterms:modified xsi:type="dcterms:W3CDTF">2024-06-21T18:48:56Z</dcterms:modified>
</cp:coreProperties>
</file>