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256" r:id="rId2"/>
    <p:sldId id="356" r:id="rId3"/>
    <p:sldId id="471" r:id="rId4"/>
    <p:sldId id="460" r:id="rId5"/>
    <p:sldId id="406" r:id="rId6"/>
    <p:sldId id="366" r:id="rId7"/>
    <p:sldId id="417" r:id="rId8"/>
    <p:sldId id="462" r:id="rId9"/>
    <p:sldId id="373" r:id="rId10"/>
    <p:sldId id="464" r:id="rId11"/>
    <p:sldId id="495" r:id="rId12"/>
    <p:sldId id="351" r:id="rId13"/>
    <p:sldId id="503" r:id="rId14"/>
    <p:sldId id="450" r:id="rId15"/>
    <p:sldId id="476" r:id="rId16"/>
    <p:sldId id="430" r:id="rId17"/>
    <p:sldId id="429" r:id="rId18"/>
    <p:sldId id="484" r:id="rId19"/>
    <p:sldId id="465" r:id="rId20"/>
    <p:sldId id="454" r:id="rId21"/>
    <p:sldId id="504" r:id="rId22"/>
    <p:sldId id="486" r:id="rId23"/>
    <p:sldId id="487" r:id="rId24"/>
    <p:sldId id="488" r:id="rId25"/>
    <p:sldId id="489" r:id="rId26"/>
    <p:sldId id="466" r:id="rId27"/>
    <p:sldId id="485" r:id="rId28"/>
    <p:sldId id="468" r:id="rId29"/>
    <p:sldId id="451" r:id="rId30"/>
    <p:sldId id="385" r:id="rId31"/>
    <p:sldId id="386" r:id="rId32"/>
    <p:sldId id="387" r:id="rId33"/>
    <p:sldId id="469" r:id="rId34"/>
    <p:sldId id="391" r:id="rId35"/>
    <p:sldId id="443" r:id="rId36"/>
    <p:sldId id="444" r:id="rId37"/>
    <p:sldId id="470" r:id="rId38"/>
    <p:sldId id="395" r:id="rId39"/>
    <p:sldId id="396" r:id="rId40"/>
    <p:sldId id="453" r:id="rId41"/>
    <p:sldId id="457"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4" autoAdjust="0"/>
    <p:restoredTop sz="85379" autoAdjust="0"/>
  </p:normalViewPr>
  <p:slideViewPr>
    <p:cSldViewPr>
      <p:cViewPr>
        <p:scale>
          <a:sx n="62" d="100"/>
          <a:sy n="62" d="100"/>
        </p:scale>
        <p:origin x="-1280" y="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7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4CCAF-AC64-4C75-9FDA-5FF1CE86599C}" type="datetimeFigureOut">
              <a:rPr lang="zh-CN" altLang="en-US" smtClean="0"/>
              <a:pPr/>
              <a:t>2018/5/7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0B9150-FB99-4C70-9AD3-F7C600289A6C}" type="slidenum">
              <a:rPr lang="zh-CN" altLang="en-US" smtClean="0"/>
              <a:pPr/>
              <a:t>‹#›</a:t>
            </a:fld>
            <a:endParaRPr lang="zh-CN" altLang="en-US"/>
          </a:p>
        </p:txBody>
      </p:sp>
    </p:spTree>
    <p:extLst>
      <p:ext uri="{BB962C8B-B14F-4D97-AF65-F5344CB8AC3E}">
        <p14:creationId xmlns:p14="http://schemas.microsoft.com/office/powerpoint/2010/main" val="290560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a:t>
            </a:fld>
            <a:endParaRPr lang="zh-CN" altLang="en-US"/>
          </a:p>
        </p:txBody>
      </p:sp>
    </p:spTree>
    <p:extLst>
      <p:ext uri="{BB962C8B-B14F-4D97-AF65-F5344CB8AC3E}">
        <p14:creationId xmlns:p14="http://schemas.microsoft.com/office/powerpoint/2010/main" val="190182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10</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将代码依赖抽象化， 显示获取代码依赖，然后是得到候选追踪显示列表。</a:t>
            </a:r>
            <a:endParaRPr lang="en-US" altLang="zh-CN" dirty="0" smtClean="0"/>
          </a:p>
          <a:p>
            <a:r>
              <a:rPr lang="zh-CN" altLang="en-US" dirty="0" smtClean="0"/>
              <a:t>再接下来是，</a:t>
            </a:r>
            <a:r>
              <a:rPr lang="en-US" altLang="zh-CN" dirty="0" smtClean="0"/>
              <a:t>1.</a:t>
            </a:r>
            <a:r>
              <a:rPr lang="zh-CN" altLang="en-US" dirty="0" smtClean="0"/>
              <a:t>通过代码结构信息将功能紧密的代码元素放到同一个代码域中。</a:t>
            </a:r>
            <a:r>
              <a:rPr lang="en-US" altLang="zh-CN" dirty="0" smtClean="0"/>
              <a:t>2.</a:t>
            </a:r>
            <a:r>
              <a:rPr lang="zh-CN" altLang="en-US" dirty="0" smtClean="0"/>
              <a:t>对于每一个需求，在一些代码域中选择有代表性的代码元素交由用户判断其与需求的相关性。追踪列表</a:t>
            </a:r>
            <a:endParaRPr lang="en-US" altLang="zh-CN" dirty="0" smtClean="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这个是为什么生成代码域，接下来是怎么生成代码域</a:t>
            </a:r>
            <a:endParaRPr lang="zh-CN" altLang="en-US" dirty="0"/>
          </a:p>
        </p:txBody>
      </p:sp>
      <p:sp>
        <p:nvSpPr>
          <p:cNvPr id="4" name="灯片编号占位符 3"/>
          <p:cNvSpPr>
            <a:spLocks noGrp="1"/>
          </p:cNvSpPr>
          <p:nvPr>
            <p:ph type="sldNum" sz="quarter" idx="10"/>
          </p:nvPr>
        </p:nvSpPr>
        <p:spPr/>
        <p:txBody>
          <a:bodyPr/>
          <a:lstStyle/>
          <a:p>
            <a:pPr>
              <a:defRPr/>
            </a:pPr>
            <a:fld id="{39913946-23C5-48C3-9104-2ACC15D87A3F}" type="slidenum">
              <a:rPr lang="zh-CN" altLang="en-US" smtClean="0"/>
              <a:t>12</a:t>
            </a:fld>
            <a:endParaRPr lang="zh-CN" altLang="en-US"/>
          </a:p>
        </p:txBody>
      </p:sp>
    </p:spTree>
    <p:extLst>
      <p:ext uri="{BB962C8B-B14F-4D97-AF65-F5344CB8AC3E}">
        <p14:creationId xmlns:p14="http://schemas.microsoft.com/office/powerpoint/2010/main" val="3602106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这个是生成代码域的手段。   两种代码依赖的紧密度的计算方法</a:t>
            </a:r>
            <a:r>
              <a:rPr lang="en-US" altLang="zh-CN" dirty="0" smtClean="0"/>
              <a:t>,</a:t>
            </a:r>
            <a:r>
              <a:rPr lang="zh-CN" altLang="en-US" dirty="0" smtClean="0"/>
              <a:t>分母调用者的出度和被调用者的入度。 类型的</a:t>
            </a:r>
            <a:r>
              <a:rPr lang="en-US" altLang="zh-CN" dirty="0" err="1" smtClean="0"/>
              <a:t>idtf</a:t>
            </a:r>
            <a:r>
              <a:rPr lang="zh-CN" altLang="en-US" dirty="0" smtClean="0"/>
              <a:t>值，</a:t>
            </a:r>
            <a:endParaRPr lang="en-US" altLang="zh-CN" dirty="0" smtClean="0"/>
          </a:p>
          <a:p>
            <a:r>
              <a:rPr lang="zh-CN" altLang="en-US" dirty="0" smtClean="0"/>
              <a:t>数据类型如果出现在所有的数据依赖中则其区分度不大。</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13</a:t>
            </a:fld>
            <a:endParaRPr lang="zh-CN" altLang="en-US"/>
          </a:p>
        </p:txBody>
      </p:sp>
    </p:spTree>
    <p:extLst>
      <p:ext uri="{BB962C8B-B14F-4D97-AF65-F5344CB8AC3E}">
        <p14:creationId xmlns:p14="http://schemas.microsoft.com/office/powerpoint/2010/main" val="103775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14</a:t>
            </a:fld>
            <a:endParaRPr lang="zh-CN" altLang="en-US"/>
          </a:p>
        </p:txBody>
      </p:sp>
    </p:spTree>
    <p:extLst>
      <p:ext uri="{BB962C8B-B14F-4D97-AF65-F5344CB8AC3E}">
        <p14:creationId xmlns:p14="http://schemas.microsoft.com/office/powerpoint/2010/main" val="2015314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考虑两个方面，紧密度距离由两部分组成</a:t>
            </a:r>
            <a:endParaRPr lang="zh-CN" altLang="en-US" dirty="0"/>
          </a:p>
        </p:txBody>
      </p:sp>
      <p:sp>
        <p:nvSpPr>
          <p:cNvPr id="4" name="灯片编号占位符 3"/>
          <p:cNvSpPr>
            <a:spLocks noGrp="1"/>
          </p:cNvSpPr>
          <p:nvPr>
            <p:ph type="sldNum" sz="quarter" idx="10"/>
          </p:nvPr>
        </p:nvSpPr>
        <p:spPr/>
        <p:txBody>
          <a:bodyPr/>
          <a:lstStyle/>
          <a:p>
            <a:pPr>
              <a:defRPr/>
            </a:pPr>
            <a:fld id="{39913946-23C5-48C3-9104-2ACC15D87A3F}" type="slidenum">
              <a:rPr lang="zh-CN" altLang="en-US" smtClean="0"/>
              <a:t>15</a:t>
            </a:fld>
            <a:endParaRPr lang="zh-CN" altLang="en-US"/>
          </a:p>
        </p:txBody>
      </p:sp>
    </p:spTree>
    <p:extLst>
      <p:ext uri="{BB962C8B-B14F-4D97-AF65-F5344CB8AC3E}">
        <p14:creationId xmlns:p14="http://schemas.microsoft.com/office/powerpoint/2010/main" val="59876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貌似还缺一页选择交由用户判断的候选追踪线索这一过程。  域内类处理过程</a:t>
            </a:r>
            <a:endParaRPr lang="zh-CN" altLang="en-US" dirty="0"/>
          </a:p>
        </p:txBody>
      </p:sp>
      <p:sp>
        <p:nvSpPr>
          <p:cNvPr id="4" name="灯片编号占位符 3"/>
          <p:cNvSpPr>
            <a:spLocks noGrp="1"/>
          </p:cNvSpPr>
          <p:nvPr>
            <p:ph type="sldNum" sz="quarter" idx="10"/>
          </p:nvPr>
        </p:nvSpPr>
        <p:spPr/>
        <p:txBody>
          <a:bodyPr/>
          <a:lstStyle/>
          <a:p>
            <a:pPr>
              <a:defRPr/>
            </a:pPr>
            <a:fld id="{39913946-23C5-48C3-9104-2ACC15D87A3F}" type="slidenum">
              <a:rPr lang="zh-CN" altLang="en-US" smtClean="0"/>
              <a:t>16</a:t>
            </a:fld>
            <a:endParaRPr lang="zh-CN" altLang="en-US"/>
          </a:p>
        </p:txBody>
      </p:sp>
    </p:spTree>
    <p:extLst>
      <p:ext uri="{BB962C8B-B14F-4D97-AF65-F5344CB8AC3E}">
        <p14:creationId xmlns:p14="http://schemas.microsoft.com/office/powerpoint/2010/main" val="598764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貌似还缺一页选择交由用户判断的候选追踪线索这一过程。  域内类处理过程</a:t>
            </a:r>
            <a:endParaRPr lang="zh-CN" altLang="en-US" dirty="0"/>
          </a:p>
        </p:txBody>
      </p:sp>
      <p:sp>
        <p:nvSpPr>
          <p:cNvPr id="4" name="灯片编号占位符 3"/>
          <p:cNvSpPr>
            <a:spLocks noGrp="1"/>
          </p:cNvSpPr>
          <p:nvPr>
            <p:ph type="sldNum" sz="quarter" idx="10"/>
          </p:nvPr>
        </p:nvSpPr>
        <p:spPr/>
        <p:txBody>
          <a:bodyPr/>
          <a:lstStyle/>
          <a:p>
            <a:pPr>
              <a:defRPr/>
            </a:pPr>
            <a:fld id="{39913946-23C5-48C3-9104-2ACC15D87A3F}" type="slidenum">
              <a:rPr lang="zh-CN" altLang="en-US" smtClean="0"/>
              <a:t>17</a:t>
            </a:fld>
            <a:endParaRPr lang="zh-CN" altLang="en-US"/>
          </a:p>
        </p:txBody>
      </p:sp>
    </p:spTree>
    <p:extLst>
      <p:ext uri="{BB962C8B-B14F-4D97-AF65-F5344CB8AC3E}">
        <p14:creationId xmlns:p14="http://schemas.microsoft.com/office/powerpoint/2010/main" val="598764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貌似还缺一页选择交由用户判断的候选追踪线索这一过程。  域内类处理过程</a:t>
            </a:r>
            <a:endParaRPr lang="zh-CN" altLang="en-US" dirty="0"/>
          </a:p>
        </p:txBody>
      </p:sp>
      <p:sp>
        <p:nvSpPr>
          <p:cNvPr id="4" name="灯片编号占位符 3"/>
          <p:cNvSpPr>
            <a:spLocks noGrp="1"/>
          </p:cNvSpPr>
          <p:nvPr>
            <p:ph type="sldNum" sz="quarter" idx="10"/>
          </p:nvPr>
        </p:nvSpPr>
        <p:spPr/>
        <p:txBody>
          <a:bodyPr/>
          <a:lstStyle/>
          <a:p>
            <a:pPr>
              <a:defRPr/>
            </a:pPr>
            <a:fld id="{39913946-23C5-48C3-9104-2ACC15D87A3F}" type="slidenum">
              <a:rPr lang="zh-CN" altLang="en-US" smtClean="0"/>
              <a:t>18</a:t>
            </a:fld>
            <a:endParaRPr lang="zh-CN" altLang="en-US"/>
          </a:p>
        </p:txBody>
      </p:sp>
    </p:spTree>
    <p:extLst>
      <p:ext uri="{BB962C8B-B14F-4D97-AF65-F5344CB8AC3E}">
        <p14:creationId xmlns:p14="http://schemas.microsoft.com/office/powerpoint/2010/main" val="598764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19</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20</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之前的方法验证是在几个专门维护的一些数据集用于实验验证。现在要将实验扩展到日常大量实验的真实系统中，以进一步验证我们方法的有效性和实用性。   因此 挑选了</a:t>
            </a:r>
            <a:r>
              <a:rPr lang="en-US" altLang="zh-CN" dirty="0" smtClean="0"/>
              <a:t>[]</a:t>
            </a:r>
            <a:r>
              <a:rPr lang="zh-CN" altLang="en-US" dirty="0" smtClean="0"/>
              <a:t>整理的</a:t>
            </a:r>
            <a:r>
              <a:rPr lang="en-US" altLang="zh-CN" dirty="0" err="1" smtClean="0"/>
              <a:t>github</a:t>
            </a:r>
            <a:r>
              <a:rPr lang="zh-CN" altLang="en-US" dirty="0" smtClean="0"/>
              <a:t>上的几个开源项目。。。   </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21</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这一页介绍，</a:t>
            </a:r>
            <a:r>
              <a:rPr lang="en-US" altLang="zh-CN" dirty="0" err="1" smtClean="0"/>
              <a:t>github</a:t>
            </a:r>
            <a:r>
              <a:rPr lang="zh-CN" altLang="en-US" dirty="0" smtClean="0"/>
              <a:t>和</a:t>
            </a:r>
            <a:r>
              <a:rPr lang="en-US" altLang="zh-CN" dirty="0" smtClean="0"/>
              <a:t>issue</a:t>
            </a:r>
            <a:r>
              <a:rPr lang="zh-CN" altLang="en-US" dirty="0" smtClean="0"/>
              <a:t>。每一个</a:t>
            </a:r>
            <a:r>
              <a:rPr lang="en-US" altLang="zh-CN" dirty="0" smtClean="0"/>
              <a:t>issue</a:t>
            </a:r>
            <a:r>
              <a:rPr lang="zh-CN" altLang="en-US" dirty="0" smtClean="0"/>
              <a:t>都是对软件行为变更的描述。受这个过程的启发</a:t>
            </a:r>
            <a:r>
              <a:rPr lang="en-US" altLang="zh-CN" dirty="0" smtClean="0"/>
              <a:t>… </a:t>
            </a:r>
            <a:r>
              <a:rPr lang="zh-CN" altLang="en-US" dirty="0" smtClean="0"/>
              <a:t>接下来是细节</a:t>
            </a:r>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22</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一个个的向外跳  这里的筛选操作得讲清楚（动画）</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23</a:t>
            </a:fld>
            <a:endParaRPr lang="zh-CN" altLang="en-US"/>
          </a:p>
        </p:txBody>
      </p:sp>
    </p:spTree>
    <p:extLst>
      <p:ext uri="{BB962C8B-B14F-4D97-AF65-F5344CB8AC3E}">
        <p14:creationId xmlns:p14="http://schemas.microsoft.com/office/powerpoint/2010/main" val="3338352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JIRA</a:t>
            </a:r>
            <a:r>
              <a:rPr lang="zh-CN" altLang="en-US" dirty="0" smtClean="0"/>
              <a:t>平台所有数据</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24</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25</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26</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27</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28</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方法验证</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29</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软件可追踪性的研究意义，我们做的是需求到代码的可追踪性</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30</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31</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加一段数据分析  加粗  住处哪个是我们的方法</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32</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33</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加一段数据分析  加粗   指出哪个是我们的方法</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34</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返回列表质量依赖用户反馈结果的质量，所以接下来为了尽可能帮助用户做出正确的判断</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35</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返回列表质量依赖用户反馈结果的质量</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36</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37</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方法验证</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38</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方法验证</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39</a:t>
            </a:fld>
            <a:endParaRPr lang="zh-CN" altLang="en-US"/>
          </a:p>
        </p:txBody>
      </p:sp>
    </p:spTree>
    <p:extLst>
      <p:ext uri="{BB962C8B-B14F-4D97-AF65-F5344CB8AC3E}">
        <p14:creationId xmlns:p14="http://schemas.microsoft.com/office/powerpoint/2010/main" val="1625733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引出用户反馈  把动的感觉表现出来</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研究问题：对</a:t>
            </a:r>
            <a:r>
              <a:rPr lang="en-US" altLang="zh-CN" dirty="0" smtClean="0"/>
              <a:t>IR</a:t>
            </a:r>
            <a:r>
              <a:rPr lang="zh-CN" altLang="en-US" dirty="0" smtClean="0"/>
              <a:t>方法得到的候选追踪线索列表，使用少量用户反馈信息优化候选排序表。</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动画，使用代码依赖的过程。优缺点。</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动画，使用代码依赖的过程。</a:t>
            </a:r>
            <a:r>
              <a:rPr lang="zh-CN" altLang="en-US" smtClean="0"/>
              <a:t>优缺点。   不和也行</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Rochio</a:t>
            </a:r>
            <a:r>
              <a:rPr lang="zh-CN" altLang="en-US" dirty="0" smtClean="0"/>
              <a:t>方法  相似度重新计算</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跳了</a:t>
            </a:r>
            <a:endParaRPr lang="zh-CN" altLang="en-US" dirty="0"/>
          </a:p>
        </p:txBody>
      </p:sp>
      <p:sp>
        <p:nvSpPr>
          <p:cNvPr id="4" name="灯片编号占位符 3"/>
          <p:cNvSpPr>
            <a:spLocks noGrp="1"/>
          </p:cNvSpPr>
          <p:nvPr>
            <p:ph type="sldNum" sz="quarter" idx="10"/>
          </p:nvPr>
        </p:nvSpPr>
        <p:spPr/>
        <p:txBody>
          <a:bodyPr/>
          <a:lstStyle/>
          <a:p>
            <a:fld id="{980B9150-FB99-4C70-9AD3-F7C600289A6C}" type="slidenum">
              <a:rPr lang="zh-CN" altLang="en-US" smtClean="0"/>
              <a:pPr/>
              <a:t>9</a:t>
            </a:fld>
            <a:endParaRPr lang="zh-CN" altLang="en-US"/>
          </a:p>
        </p:txBody>
      </p:sp>
    </p:spTree>
    <p:extLst>
      <p:ext uri="{BB962C8B-B14F-4D97-AF65-F5344CB8AC3E}">
        <p14:creationId xmlns:p14="http://schemas.microsoft.com/office/powerpoint/2010/main" val="3572586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a:xfrm>
            <a:off x="6781800" y="6386513"/>
            <a:ext cx="2133600" cy="365125"/>
          </a:xfrm>
        </p:spPr>
        <p:txBody>
          <a:bodyPr/>
          <a:lstStyle>
            <a:lvl1pPr algn="r">
              <a:defRPr sz="1600">
                <a:solidFill>
                  <a:srgbClr val="800000"/>
                </a:solidFill>
              </a:defRPr>
            </a:lvl1p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0">
                <a:solidFill>
                  <a:srgbClr val="800000"/>
                </a:solidFill>
                <a:effectLst>
                  <a:outerShdw blurRad="38100" dist="38100" dir="2700000" algn="tl">
                    <a:srgbClr val="000000">
                      <a:alpha val="43137"/>
                    </a:srgbClr>
                  </a:outerShdw>
                </a:effectLst>
                <a:latin typeface="华文细黑" pitchFamily="2" charset="-122"/>
                <a:ea typeface="华文细黑"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灯片编号占位符 5"/>
          <p:cNvSpPr>
            <a:spLocks noGrp="1"/>
          </p:cNvSpPr>
          <p:nvPr>
            <p:ph type="sldNum" sz="quarter" idx="12"/>
          </p:nvPr>
        </p:nvSpPr>
        <p:spPr>
          <a:xfrm>
            <a:off x="6667500" y="6386513"/>
            <a:ext cx="2133600" cy="365125"/>
          </a:xfrm>
        </p:spPr>
        <p:txBody>
          <a:bodyPr/>
          <a:lstStyle>
            <a:lvl1pPr algn="r">
              <a:defRPr sz="1600">
                <a:solidFill>
                  <a:srgbClr val="800000"/>
                </a:solidFill>
              </a:defRPr>
            </a:lvl1pPr>
          </a:lstStyle>
          <a:p>
            <a:fld id="{0C913308-F349-4B6D-A68A-DD1791B4A57B}" type="slidenum">
              <a:rPr lang="zh-CN" altLang="en-US" smtClean="0"/>
              <a:pPr/>
              <a:t>‹#›</a:t>
            </a:fld>
            <a:endParaRPr lang="zh-CN" altLang="en-US"/>
          </a:p>
        </p:txBody>
      </p:sp>
      <p:pic>
        <p:nvPicPr>
          <p:cNvPr id="8" name="图片 9" descr="未标题-1.jpg"/>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522913" y="6200775"/>
            <a:ext cx="3621087"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descr="未标题-1.jpg"/>
          <p:cNvPicPr>
            <a:picLocks noChangeAspect="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333456" y="600072"/>
            <a:ext cx="180975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204864"/>
            <a:ext cx="7772400" cy="650503"/>
          </a:xfrm>
        </p:spPr>
        <p:txBody>
          <a:bodyPr>
            <a:normAutofit fontScale="90000"/>
          </a:bodyPr>
          <a:lstStyle/>
          <a:p>
            <a:r>
              <a:rPr lang="zh-CN" altLang="en-US" sz="3100" dirty="0">
                <a:latin typeface="黑体" pitchFamily="49" charset="-122"/>
                <a:ea typeface="黑体" pitchFamily="49" charset="-122"/>
              </a:rPr>
              <a:t>硕士</a:t>
            </a:r>
            <a:r>
              <a:rPr lang="zh-CN" altLang="en-US" sz="3100" dirty="0" smtClean="0">
                <a:latin typeface="黑体" pitchFamily="49" charset="-122"/>
                <a:ea typeface="黑体" pitchFamily="49" charset="-122"/>
              </a:rPr>
              <a:t>学位论文答辩</a:t>
            </a:r>
            <a:r>
              <a:rPr lang="en-US" altLang="zh-CN" sz="3100" dirty="0" smtClean="0">
                <a:latin typeface="黑体" pitchFamily="49" charset="-122"/>
                <a:ea typeface="黑体" pitchFamily="49" charset="-122"/>
              </a:rPr>
              <a:t/>
            </a:r>
            <a:br>
              <a:rPr lang="en-US" altLang="zh-CN" sz="3100" dirty="0" smtClean="0">
                <a:latin typeface="黑体" pitchFamily="49" charset="-122"/>
                <a:ea typeface="黑体" pitchFamily="49" charset="-122"/>
              </a:rPr>
            </a:br>
            <a:r>
              <a:rPr lang="en-US" altLang="zh-CN" sz="3100" dirty="0" smtClean="0">
                <a:solidFill>
                  <a:schemeClr val="bg1"/>
                </a:solidFill>
                <a:latin typeface="黑体" pitchFamily="49" charset="-122"/>
                <a:ea typeface="黑体" pitchFamily="49" charset="-122"/>
              </a:rPr>
              <a:t>1</a:t>
            </a:r>
            <a:r>
              <a:rPr lang="en-US" altLang="zh-CN" dirty="0" smtClean="0"/>
              <a:t/>
            </a:r>
            <a:br>
              <a:rPr lang="en-US" altLang="zh-CN" dirty="0" smtClean="0"/>
            </a:br>
            <a:r>
              <a:rPr lang="zh-CN" altLang="en-US" dirty="0" smtClean="0">
                <a:solidFill>
                  <a:srgbClr val="800000"/>
                </a:solidFill>
                <a:effectLst>
                  <a:outerShdw blurRad="38100" dist="38100" dir="2700000" algn="tl">
                    <a:srgbClr val="000000">
                      <a:alpha val="43137"/>
                    </a:srgbClr>
                  </a:outerShdw>
                </a:effectLst>
                <a:latin typeface="华文细黑" pitchFamily="2" charset="-122"/>
                <a:ea typeface="华文细黑" pitchFamily="2" charset="-122"/>
              </a:rPr>
              <a:t>一种结合代码依赖和用户反馈的软件可追踪生成方法</a:t>
            </a:r>
            <a:endParaRPr lang="zh-CN" altLang="en-US" sz="4800" dirty="0">
              <a:solidFill>
                <a:srgbClr val="800000"/>
              </a:solidFill>
              <a:effectLst>
                <a:outerShdw blurRad="38100" dist="38100" dir="2700000" algn="tl">
                  <a:srgbClr val="000000">
                    <a:alpha val="43137"/>
                  </a:srgbClr>
                </a:outerShdw>
              </a:effectLst>
              <a:latin typeface="华文细黑" pitchFamily="2" charset="-122"/>
              <a:ea typeface="华文细黑" pitchFamily="2" charset="-122"/>
            </a:endParaRPr>
          </a:p>
        </p:txBody>
      </p:sp>
      <p:sp>
        <p:nvSpPr>
          <p:cNvPr id="3" name="副标题 2"/>
          <p:cNvSpPr>
            <a:spLocks noGrp="1"/>
          </p:cNvSpPr>
          <p:nvPr>
            <p:ph type="subTitle" idx="1"/>
          </p:nvPr>
        </p:nvSpPr>
        <p:spPr>
          <a:xfrm>
            <a:off x="1371600" y="4268688"/>
            <a:ext cx="6400800" cy="1752600"/>
          </a:xfrm>
        </p:spPr>
        <p:txBody>
          <a:bodyPr>
            <a:normAutofit/>
          </a:bodyPr>
          <a:lstStyle/>
          <a:p>
            <a:r>
              <a:rPr lang="zh-CN" altLang="en-US" sz="2700" dirty="0" smtClean="0">
                <a:solidFill>
                  <a:schemeClr val="tx1"/>
                </a:solidFill>
              </a:rPr>
              <a:t>答辩人：</a:t>
            </a:r>
            <a:r>
              <a:rPr lang="zh-CN" altLang="en-US" sz="2700" dirty="0">
                <a:solidFill>
                  <a:schemeClr val="tx1"/>
                </a:solidFill>
              </a:rPr>
              <a:t>张宗飞</a:t>
            </a:r>
            <a:endParaRPr lang="en-US" altLang="zh-CN" sz="2700" dirty="0" smtClean="0">
              <a:solidFill>
                <a:schemeClr val="tx1"/>
              </a:solidFill>
            </a:endParaRPr>
          </a:p>
          <a:p>
            <a:r>
              <a:rPr lang="zh-CN" altLang="en-US" sz="2700" dirty="0" smtClean="0">
                <a:solidFill>
                  <a:schemeClr val="tx1"/>
                </a:solidFill>
              </a:rPr>
              <a:t>导师：</a:t>
            </a:r>
            <a:r>
              <a:rPr lang="zh-CN" altLang="en-US" sz="2700" dirty="0">
                <a:solidFill>
                  <a:schemeClr val="tx1"/>
                </a:solidFill>
              </a:rPr>
              <a:t>胡昊</a:t>
            </a:r>
            <a:r>
              <a:rPr lang="zh-CN" altLang="en-US" sz="2700" dirty="0" smtClean="0">
                <a:solidFill>
                  <a:schemeClr val="tx1"/>
                </a:solidFill>
              </a:rPr>
              <a:t>  副教授</a:t>
            </a:r>
            <a:endParaRPr lang="en-US" altLang="zh-CN" sz="2700" dirty="0" smtClean="0">
              <a:solidFill>
                <a:schemeClr val="tx1"/>
              </a:solidFill>
            </a:endParaRPr>
          </a:p>
          <a:p>
            <a:r>
              <a:rPr lang="zh-CN" altLang="en-US" sz="2700" dirty="0" smtClean="0">
                <a:solidFill>
                  <a:schemeClr val="tx1"/>
                </a:solidFill>
              </a:rPr>
              <a:t>答辩时间：</a:t>
            </a:r>
            <a:r>
              <a:rPr lang="en-US" altLang="zh-CN" sz="2700" dirty="0" smtClean="0">
                <a:solidFill>
                  <a:schemeClr val="tx1"/>
                </a:solidFill>
              </a:rPr>
              <a:t>2018.5.10</a:t>
            </a:r>
            <a:endParaRPr lang="zh-CN" altLang="en-US" sz="2700" dirty="0">
              <a:solidFill>
                <a:schemeClr val="tx1"/>
              </a:solidFill>
            </a:endParaRP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276225"/>
            <a:ext cx="23622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19074"/>
            <a:ext cx="970176" cy="99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cSld>
  <p:clrMapOvr>
    <a:masterClrMapping/>
  </p:clrMapOvr>
  <p:transition spd="med" advTm="3847">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t>主要工作</a:t>
            </a:r>
            <a:endParaRPr lang="en-US" altLang="zh-CN" dirty="0" smtClean="0"/>
          </a:p>
          <a:p>
            <a:pPr lvl="1"/>
            <a:r>
              <a:rPr lang="zh-CN" altLang="en-US" dirty="0" smtClean="0"/>
              <a:t>结合代码依赖和用户反馈的软件可追踪生成方法</a:t>
            </a:r>
            <a:r>
              <a:rPr lang="en-US" altLang="zh-CN" dirty="0" smtClean="0"/>
              <a:t>(CLUSTER)</a:t>
            </a:r>
          </a:p>
          <a:p>
            <a:pPr lvl="1"/>
            <a:r>
              <a:rPr lang="zh-CN" altLang="en-US" dirty="0" smtClean="0">
                <a:solidFill>
                  <a:schemeClr val="bg1">
                    <a:lumMod val="50000"/>
                  </a:schemeClr>
                </a:solidFill>
              </a:rPr>
              <a:t>基于代码托管平台的开源数据组织及方法验证</a:t>
            </a:r>
            <a:endParaRPr lang="en-US" altLang="zh-CN" dirty="0" smtClean="0">
              <a:solidFill>
                <a:schemeClr val="bg1">
                  <a:lumMod val="50000"/>
                </a:schemeClr>
              </a:solidFill>
            </a:endParaRPr>
          </a:p>
          <a:p>
            <a:pPr lvl="2"/>
            <a:r>
              <a:rPr lang="zh-CN" altLang="en-US" dirty="0" smtClean="0">
                <a:solidFill>
                  <a:schemeClr val="bg1">
                    <a:lumMod val="50000"/>
                  </a:schemeClr>
                </a:solidFill>
              </a:rPr>
              <a:t>基于</a:t>
            </a:r>
            <a:r>
              <a:rPr lang="en-US" altLang="zh-CN" dirty="0" smtClean="0">
                <a:solidFill>
                  <a:schemeClr val="bg1">
                    <a:lumMod val="50000"/>
                  </a:schemeClr>
                </a:solidFill>
              </a:rPr>
              <a:t>issue-tracking</a:t>
            </a:r>
            <a:r>
              <a:rPr lang="zh-CN" altLang="en-US" dirty="0" smtClean="0">
                <a:solidFill>
                  <a:schemeClr val="bg1">
                    <a:lumMod val="50000"/>
                  </a:schemeClr>
                </a:solidFill>
              </a:rPr>
              <a:t>工具的可追踪数据整理</a:t>
            </a:r>
            <a:endParaRPr lang="en-US" altLang="zh-CN" dirty="0" smtClean="0">
              <a:solidFill>
                <a:schemeClr val="bg1">
                  <a:lumMod val="50000"/>
                </a:schemeClr>
              </a:solidFill>
            </a:endParaRPr>
          </a:p>
          <a:p>
            <a:pPr lvl="2"/>
            <a:r>
              <a:rPr lang="zh-CN" altLang="en-US" dirty="0">
                <a:solidFill>
                  <a:schemeClr val="bg1">
                    <a:lumMod val="50000"/>
                  </a:schemeClr>
                </a:solidFill>
              </a:rPr>
              <a:t>基于测试集的动态代码依赖数据</a:t>
            </a:r>
            <a:r>
              <a:rPr lang="zh-CN" altLang="en-US" dirty="0" smtClean="0">
                <a:solidFill>
                  <a:schemeClr val="bg1">
                    <a:lumMod val="50000"/>
                  </a:schemeClr>
                </a:solidFill>
              </a:rPr>
              <a:t>捕获</a:t>
            </a:r>
            <a:endParaRPr lang="en-US" altLang="zh-CN" dirty="0" smtClean="0">
              <a:solidFill>
                <a:schemeClr val="bg1">
                  <a:lumMod val="50000"/>
                </a:schemeClr>
              </a:solidFill>
            </a:endParaRPr>
          </a:p>
          <a:p>
            <a:pPr lvl="2"/>
            <a:r>
              <a:rPr lang="zh-CN" altLang="en-US" dirty="0" smtClean="0">
                <a:solidFill>
                  <a:schemeClr val="bg1">
                    <a:lumMod val="50000"/>
                  </a:schemeClr>
                </a:solidFill>
              </a:rPr>
              <a:t>方法正确性和显著性度量</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结合代码依赖和用户反馈的软件可追踪生成工具</a:t>
            </a:r>
            <a:endParaRPr lang="en-US" altLang="zh-CN" dirty="0" smtClean="0">
              <a:solidFill>
                <a:schemeClr val="bg1">
                  <a:lumMod val="50000"/>
                </a:schemeClr>
              </a:solidFill>
            </a:endParaRPr>
          </a:p>
          <a:p>
            <a:r>
              <a:rPr lang="zh-CN" altLang="en-US" dirty="0" smtClean="0">
                <a:solidFill>
                  <a:schemeClr val="bg1">
                    <a:lumMod val="50000"/>
                  </a:schemeClr>
                </a:solidFill>
              </a:rPr>
              <a:t>总结与展望</a:t>
            </a:r>
            <a:endParaRPr lang="zh-CN" altLang="en-US" dirty="0">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a:p>
        </p:txBody>
      </p:sp>
    </p:spTree>
    <p:extLst>
      <p:ext uri="{BB962C8B-B14F-4D97-AF65-F5344CB8AC3E}">
        <p14:creationId xmlns:p14="http://schemas.microsoft.com/office/powerpoint/2010/main" val="131674410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504056"/>
          </a:xfrm>
        </p:spPr>
        <p:txBody>
          <a:bodyPr>
            <a:normAutofit fontScale="90000"/>
          </a:bodyPr>
          <a:lstStyle/>
          <a:p>
            <a:r>
              <a:rPr lang="zh-CN" altLang="en-US" sz="2800" dirty="0" smtClean="0"/>
              <a:t>方法流程</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
        <p:nvSpPr>
          <p:cNvPr id="23" name="TextBox 22"/>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方法概述</a:t>
            </a:r>
            <a:endParaRPr lang="zh-CN" altLang="en-US" sz="2800" dirty="0">
              <a:solidFill>
                <a:srgbClr val="800000"/>
              </a:solidFill>
              <a:latin typeface="华文细黑" pitchFamily="2" charset="-122"/>
              <a:ea typeface="华文细黑" pitchFamily="2"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19" y="1458012"/>
            <a:ext cx="703895" cy="56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4112" y="1420501"/>
            <a:ext cx="467997" cy="57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23957" y="3940288"/>
            <a:ext cx="990783"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a:t>
            </a:r>
            <a:endParaRPr lang="en-US" altLang="zh-CN" sz="1600" dirty="0" smtClean="0">
              <a:solidFill>
                <a:schemeClr val="tx1"/>
              </a:solidFill>
            </a:endParaRPr>
          </a:p>
          <a:p>
            <a:pPr algn="ctr"/>
            <a:r>
              <a:rPr lang="zh-CN" altLang="en-US" sz="1600" dirty="0" smtClean="0">
                <a:solidFill>
                  <a:schemeClr val="tx1"/>
                </a:solidFill>
              </a:rPr>
              <a:t>预处理</a:t>
            </a:r>
            <a:endParaRPr lang="zh-CN" altLang="en-US" sz="1600" dirty="0">
              <a:solidFill>
                <a:schemeClr val="tx1"/>
              </a:solidFill>
            </a:endParaRPr>
          </a:p>
        </p:txBody>
      </p:sp>
      <p:sp>
        <p:nvSpPr>
          <p:cNvPr id="5" name="TextBox 4"/>
          <p:cNvSpPr txBox="1"/>
          <p:nvPr/>
        </p:nvSpPr>
        <p:spPr>
          <a:xfrm>
            <a:off x="268419" y="2102367"/>
            <a:ext cx="846767" cy="369332"/>
          </a:xfrm>
          <a:prstGeom prst="rect">
            <a:avLst/>
          </a:prstGeom>
          <a:noFill/>
        </p:spPr>
        <p:txBody>
          <a:bodyPr wrap="square" rtlCol="0">
            <a:spAutoFit/>
          </a:bodyPr>
          <a:lstStyle/>
          <a:p>
            <a:r>
              <a:rPr lang="zh-CN" altLang="en-US" dirty="0" smtClean="0"/>
              <a:t>需求</a:t>
            </a:r>
            <a:endParaRPr lang="zh-CN" altLang="en-US" dirty="0"/>
          </a:p>
        </p:txBody>
      </p:sp>
      <p:sp>
        <p:nvSpPr>
          <p:cNvPr id="6" name="TextBox 5"/>
          <p:cNvSpPr txBox="1"/>
          <p:nvPr/>
        </p:nvSpPr>
        <p:spPr>
          <a:xfrm>
            <a:off x="1128930" y="2091080"/>
            <a:ext cx="720080" cy="369332"/>
          </a:xfrm>
          <a:prstGeom prst="rect">
            <a:avLst/>
          </a:prstGeom>
          <a:noFill/>
        </p:spPr>
        <p:txBody>
          <a:bodyPr wrap="square" rtlCol="0">
            <a:spAutoFit/>
          </a:bodyPr>
          <a:lstStyle/>
          <a:p>
            <a:r>
              <a:rPr lang="zh-CN" altLang="en-US" dirty="0" smtClean="0"/>
              <a:t>代码</a:t>
            </a:r>
            <a:endParaRPr lang="zh-CN" altLang="en-US" dirty="0"/>
          </a:p>
        </p:txBody>
      </p:sp>
      <p:sp>
        <p:nvSpPr>
          <p:cNvPr id="12" name="矩形 11"/>
          <p:cNvSpPr/>
          <p:nvPr/>
        </p:nvSpPr>
        <p:spPr>
          <a:xfrm>
            <a:off x="107504" y="4892686"/>
            <a:ext cx="1423690"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需求和代码文本相似度计算</a:t>
            </a:r>
            <a:endParaRPr lang="zh-CN" altLang="en-US" sz="1600" dirty="0">
              <a:solidFill>
                <a:schemeClr val="tx1"/>
              </a:solidFill>
            </a:endParaRPr>
          </a:p>
        </p:txBody>
      </p:sp>
      <p:sp>
        <p:nvSpPr>
          <p:cNvPr id="13" name="矩形 12"/>
          <p:cNvSpPr/>
          <p:nvPr/>
        </p:nvSpPr>
        <p:spPr>
          <a:xfrm>
            <a:off x="1692109" y="4891825"/>
            <a:ext cx="1252885"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候选追踪</a:t>
            </a:r>
            <a:endParaRPr lang="en-US" altLang="zh-CN" sz="1600" dirty="0" smtClean="0">
              <a:solidFill>
                <a:schemeClr val="tx1"/>
              </a:solidFill>
            </a:endParaRPr>
          </a:p>
          <a:p>
            <a:pPr algn="ctr"/>
            <a:r>
              <a:rPr lang="zh-CN" altLang="en-US" sz="1600" dirty="0" smtClean="0">
                <a:solidFill>
                  <a:schemeClr val="tx1"/>
                </a:solidFill>
              </a:rPr>
              <a:t>线索排序表</a:t>
            </a:r>
            <a:endParaRPr lang="zh-CN" altLang="en-US" sz="1600" dirty="0">
              <a:solidFill>
                <a:schemeClr val="tx1"/>
              </a:solidFill>
            </a:endParaRPr>
          </a:p>
        </p:txBody>
      </p:sp>
      <p:cxnSp>
        <p:nvCxnSpPr>
          <p:cNvPr id="8" name="直接箭头连接符 7"/>
          <p:cNvCxnSpPr>
            <a:stCxn id="3" idx="2"/>
            <a:endCxn id="12" idx="0"/>
          </p:cNvCxnSpPr>
          <p:nvPr/>
        </p:nvCxnSpPr>
        <p:spPr>
          <a:xfrm>
            <a:off x="819349" y="4444344"/>
            <a:ext cx="0" cy="44834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2" idx="3"/>
            <a:endCxn id="13" idx="1"/>
          </p:cNvCxnSpPr>
          <p:nvPr/>
        </p:nvCxnSpPr>
        <p:spPr>
          <a:xfrm flipV="1">
            <a:off x="1531194" y="5143853"/>
            <a:ext cx="160915" cy="86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2884" y="4047835"/>
            <a:ext cx="343052" cy="677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矩形 46"/>
          <p:cNvSpPr/>
          <p:nvPr/>
        </p:nvSpPr>
        <p:spPr>
          <a:xfrm>
            <a:off x="3627512" y="404664"/>
            <a:ext cx="3392760" cy="2232248"/>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197" name="下箭头 196"/>
          <p:cNvSpPr/>
          <p:nvPr/>
        </p:nvSpPr>
        <p:spPr>
          <a:xfrm>
            <a:off x="3995936" y="2852936"/>
            <a:ext cx="393440" cy="72008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TextBox 197"/>
          <p:cNvSpPr txBox="1"/>
          <p:nvPr/>
        </p:nvSpPr>
        <p:spPr>
          <a:xfrm>
            <a:off x="4219026" y="2852936"/>
            <a:ext cx="2945262" cy="523220"/>
          </a:xfrm>
          <a:prstGeom prst="rect">
            <a:avLst/>
          </a:prstGeom>
          <a:noFill/>
        </p:spPr>
        <p:txBody>
          <a:bodyPr wrap="square" rtlCol="0">
            <a:spAutoFit/>
          </a:bodyPr>
          <a:lstStyle/>
          <a:p>
            <a:r>
              <a:rPr lang="zh-CN" altLang="en-US" sz="1400" b="1" dirty="0" smtClean="0"/>
              <a:t>通过对代码依赖</a:t>
            </a:r>
            <a:r>
              <a:rPr lang="zh-CN" altLang="en-US" sz="1400" b="1" dirty="0"/>
              <a:t>更</a:t>
            </a:r>
            <a:r>
              <a:rPr lang="zh-CN" altLang="en-US" sz="1400" b="1" dirty="0" smtClean="0"/>
              <a:t>细致的分析选择有代表性的候选线索交由用户判断</a:t>
            </a:r>
            <a:endParaRPr lang="zh-CN" altLang="en-US" sz="1400" b="1" dirty="0"/>
          </a:p>
        </p:txBody>
      </p:sp>
      <p:sp>
        <p:nvSpPr>
          <p:cNvPr id="302" name="矩形 301"/>
          <p:cNvSpPr/>
          <p:nvPr/>
        </p:nvSpPr>
        <p:spPr>
          <a:xfrm>
            <a:off x="6472075" y="3892228"/>
            <a:ext cx="961835" cy="600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域内代码元素对应相似度值调整</a:t>
            </a:r>
            <a:endParaRPr lang="zh-CN" altLang="en-US" sz="1200" dirty="0">
              <a:solidFill>
                <a:schemeClr val="tx1"/>
              </a:solidFill>
            </a:endParaRPr>
          </a:p>
        </p:txBody>
      </p:sp>
      <p:sp>
        <p:nvSpPr>
          <p:cNvPr id="303" name="矩形 302"/>
          <p:cNvSpPr/>
          <p:nvPr/>
        </p:nvSpPr>
        <p:spPr>
          <a:xfrm>
            <a:off x="6817050" y="4941771"/>
            <a:ext cx="1540439" cy="4758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候选线索列表</a:t>
            </a:r>
            <a:endParaRPr lang="en-US" altLang="zh-CN" sz="1600" dirty="0" smtClean="0">
              <a:solidFill>
                <a:schemeClr val="tx1"/>
              </a:solidFill>
            </a:endParaRPr>
          </a:p>
          <a:p>
            <a:pPr algn="ctr"/>
            <a:r>
              <a:rPr lang="zh-CN" altLang="en-US" sz="1600" dirty="0" smtClean="0">
                <a:solidFill>
                  <a:schemeClr val="tx1"/>
                </a:solidFill>
              </a:rPr>
              <a:t>优化调整</a:t>
            </a:r>
            <a:endParaRPr lang="zh-CN" altLang="en-US" sz="1600" dirty="0">
              <a:solidFill>
                <a:schemeClr val="tx1"/>
              </a:solidFill>
            </a:endParaRPr>
          </a:p>
        </p:txBody>
      </p:sp>
      <p:sp>
        <p:nvSpPr>
          <p:cNvPr id="304" name="矩形 303"/>
          <p:cNvSpPr/>
          <p:nvPr/>
        </p:nvSpPr>
        <p:spPr>
          <a:xfrm>
            <a:off x="7587270" y="3903707"/>
            <a:ext cx="979517" cy="6025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域外代码元素对应相似度值调整</a:t>
            </a:r>
            <a:endParaRPr lang="zh-CN" altLang="en-US" sz="1200" dirty="0">
              <a:solidFill>
                <a:schemeClr val="tx1"/>
              </a:solidFill>
            </a:endParaRPr>
          </a:p>
        </p:txBody>
      </p:sp>
      <p:sp>
        <p:nvSpPr>
          <p:cNvPr id="307" name="矩形 306"/>
          <p:cNvSpPr/>
          <p:nvPr/>
        </p:nvSpPr>
        <p:spPr>
          <a:xfrm>
            <a:off x="6381804" y="3645024"/>
            <a:ext cx="2294651" cy="20162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205" name="右箭头 204"/>
          <p:cNvSpPr/>
          <p:nvPr/>
        </p:nvSpPr>
        <p:spPr>
          <a:xfrm>
            <a:off x="6012160" y="4365104"/>
            <a:ext cx="297636" cy="288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矩形 309"/>
          <p:cNvSpPr/>
          <p:nvPr/>
        </p:nvSpPr>
        <p:spPr>
          <a:xfrm>
            <a:off x="135273" y="1206044"/>
            <a:ext cx="1628415" cy="13399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11" name="矩形 310"/>
          <p:cNvSpPr/>
          <p:nvPr/>
        </p:nvSpPr>
        <p:spPr>
          <a:xfrm>
            <a:off x="35496" y="3645025"/>
            <a:ext cx="3024336" cy="20162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315" name="右箭头 314"/>
          <p:cNvSpPr/>
          <p:nvPr/>
        </p:nvSpPr>
        <p:spPr>
          <a:xfrm>
            <a:off x="3131840" y="4437112"/>
            <a:ext cx="297636" cy="288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下箭头 315"/>
          <p:cNvSpPr/>
          <p:nvPr/>
        </p:nvSpPr>
        <p:spPr>
          <a:xfrm>
            <a:off x="539552" y="2780928"/>
            <a:ext cx="393440" cy="72008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下箭头 316"/>
          <p:cNvSpPr/>
          <p:nvPr/>
        </p:nvSpPr>
        <p:spPr>
          <a:xfrm>
            <a:off x="6914864" y="2852936"/>
            <a:ext cx="393440" cy="72008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0" name="直接箭头连接符 209"/>
          <p:cNvCxnSpPr>
            <a:stCxn id="303" idx="0"/>
            <a:endCxn id="302" idx="2"/>
          </p:cNvCxnSpPr>
          <p:nvPr/>
        </p:nvCxnSpPr>
        <p:spPr>
          <a:xfrm flipH="1" flipV="1">
            <a:off x="6952993" y="4492404"/>
            <a:ext cx="634277" cy="44936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a:stCxn id="303" idx="0"/>
            <a:endCxn id="304" idx="2"/>
          </p:cNvCxnSpPr>
          <p:nvPr/>
        </p:nvCxnSpPr>
        <p:spPr>
          <a:xfrm flipV="1">
            <a:off x="7587270" y="4506293"/>
            <a:ext cx="489759" cy="4354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849010" y="3999766"/>
            <a:ext cx="1095984" cy="338554"/>
          </a:xfrm>
          <a:prstGeom prst="rect">
            <a:avLst/>
          </a:prstGeom>
          <a:noFill/>
        </p:spPr>
        <p:txBody>
          <a:bodyPr wrap="square" rtlCol="0">
            <a:spAutoFit/>
          </a:bodyPr>
          <a:lstStyle/>
          <a:p>
            <a:r>
              <a:rPr lang="zh-CN" altLang="en-US" sz="1600" b="1" dirty="0"/>
              <a:t>信息检索</a:t>
            </a:r>
          </a:p>
        </p:txBody>
      </p:sp>
      <p:sp>
        <p:nvSpPr>
          <p:cNvPr id="136" name="矩形 135"/>
          <p:cNvSpPr/>
          <p:nvPr/>
        </p:nvSpPr>
        <p:spPr>
          <a:xfrm>
            <a:off x="5508104" y="1412776"/>
            <a:ext cx="1406760" cy="1133240"/>
          </a:xfrm>
          <a:prstGeom prst="rect">
            <a:avLst/>
          </a:prstGeom>
          <a:noFill/>
          <a:ln w="1905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3707904" y="548680"/>
            <a:ext cx="1512168" cy="504056"/>
          </a:xfrm>
          <a:prstGeom prst="rect">
            <a:avLst/>
          </a:pr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2123728" y="1509969"/>
            <a:ext cx="1156930" cy="473354"/>
          </a:xfrm>
          <a:prstGeom prst="rightArrow">
            <a:avLst>
              <a:gd name="adj1" fmla="val 54341"/>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流程图: 联系 137"/>
          <p:cNvSpPr/>
          <p:nvPr/>
        </p:nvSpPr>
        <p:spPr>
          <a:xfrm>
            <a:off x="3851920" y="620688"/>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流程图: 联系 138"/>
          <p:cNvSpPr/>
          <p:nvPr/>
        </p:nvSpPr>
        <p:spPr>
          <a:xfrm>
            <a:off x="3851920" y="1412776"/>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流程图: 联系 139"/>
          <p:cNvSpPr/>
          <p:nvPr/>
        </p:nvSpPr>
        <p:spPr>
          <a:xfrm>
            <a:off x="3851920" y="218148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流程图: 联系 140"/>
          <p:cNvSpPr/>
          <p:nvPr/>
        </p:nvSpPr>
        <p:spPr>
          <a:xfrm>
            <a:off x="4762283" y="1389401"/>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流程图: 联系 141"/>
          <p:cNvSpPr/>
          <p:nvPr/>
        </p:nvSpPr>
        <p:spPr>
          <a:xfrm>
            <a:off x="4790879" y="620687"/>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流程图: 联系 143"/>
          <p:cNvSpPr/>
          <p:nvPr/>
        </p:nvSpPr>
        <p:spPr>
          <a:xfrm>
            <a:off x="4762283" y="218148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流程图: 联系 145"/>
          <p:cNvSpPr/>
          <p:nvPr/>
        </p:nvSpPr>
        <p:spPr>
          <a:xfrm>
            <a:off x="5580112" y="620688"/>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流程图: 联系 146"/>
          <p:cNvSpPr/>
          <p:nvPr/>
        </p:nvSpPr>
        <p:spPr>
          <a:xfrm>
            <a:off x="5580112" y="1412776"/>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流程图: 联系 147"/>
          <p:cNvSpPr/>
          <p:nvPr/>
        </p:nvSpPr>
        <p:spPr>
          <a:xfrm>
            <a:off x="5580112" y="218148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流程图: 联系 148"/>
          <p:cNvSpPr/>
          <p:nvPr/>
        </p:nvSpPr>
        <p:spPr>
          <a:xfrm>
            <a:off x="6512949" y="143523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流程图: 联系 149"/>
          <p:cNvSpPr/>
          <p:nvPr/>
        </p:nvSpPr>
        <p:spPr>
          <a:xfrm>
            <a:off x="6490475" y="218148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38" idx="6"/>
            <a:endCxn id="142" idx="2"/>
          </p:cNvCxnSpPr>
          <p:nvPr/>
        </p:nvCxnSpPr>
        <p:spPr>
          <a:xfrm flipV="1">
            <a:off x="4165693" y="776391"/>
            <a:ext cx="625186" cy="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8" idx="4"/>
            <a:endCxn id="139" idx="0"/>
          </p:cNvCxnSpPr>
          <p:nvPr/>
        </p:nvCxnSpPr>
        <p:spPr>
          <a:xfrm>
            <a:off x="4008807" y="932095"/>
            <a:ext cx="0" cy="480681"/>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40" idx="0"/>
            <a:endCxn id="139" idx="4"/>
          </p:cNvCxnSpPr>
          <p:nvPr/>
        </p:nvCxnSpPr>
        <p:spPr>
          <a:xfrm flipV="1">
            <a:off x="4008807" y="1724183"/>
            <a:ext cx="0" cy="45730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38" idx="5"/>
            <a:endCxn id="141" idx="1"/>
          </p:cNvCxnSpPr>
          <p:nvPr/>
        </p:nvCxnSpPr>
        <p:spPr>
          <a:xfrm>
            <a:off x="4119742" y="886491"/>
            <a:ext cx="688492" cy="54851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38" idx="5"/>
            <a:endCxn id="144" idx="1"/>
          </p:cNvCxnSpPr>
          <p:nvPr/>
        </p:nvCxnSpPr>
        <p:spPr>
          <a:xfrm>
            <a:off x="4119742" y="886491"/>
            <a:ext cx="688492" cy="1340602"/>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40" idx="6"/>
            <a:endCxn id="144" idx="2"/>
          </p:cNvCxnSpPr>
          <p:nvPr/>
        </p:nvCxnSpPr>
        <p:spPr>
          <a:xfrm>
            <a:off x="4165693" y="2337193"/>
            <a:ext cx="596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46" idx="3"/>
            <a:endCxn id="141" idx="7"/>
          </p:cNvCxnSpPr>
          <p:nvPr/>
        </p:nvCxnSpPr>
        <p:spPr>
          <a:xfrm flipH="1">
            <a:off x="5030105" y="886491"/>
            <a:ext cx="595958" cy="54851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48" idx="2"/>
            <a:endCxn id="141" idx="5"/>
          </p:cNvCxnSpPr>
          <p:nvPr/>
        </p:nvCxnSpPr>
        <p:spPr>
          <a:xfrm flipH="1" flipV="1">
            <a:off x="5030105" y="1655204"/>
            <a:ext cx="550007" cy="681989"/>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47" idx="2"/>
            <a:endCxn id="144" idx="7"/>
          </p:cNvCxnSpPr>
          <p:nvPr/>
        </p:nvCxnSpPr>
        <p:spPr>
          <a:xfrm flipH="1">
            <a:off x="5030105" y="1568480"/>
            <a:ext cx="550007" cy="65861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48" idx="0"/>
            <a:endCxn id="147" idx="4"/>
          </p:cNvCxnSpPr>
          <p:nvPr/>
        </p:nvCxnSpPr>
        <p:spPr>
          <a:xfrm flipV="1">
            <a:off x="5736999" y="1724183"/>
            <a:ext cx="0" cy="457306"/>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48" idx="6"/>
            <a:endCxn id="150" idx="2"/>
          </p:cNvCxnSpPr>
          <p:nvPr/>
        </p:nvCxnSpPr>
        <p:spPr>
          <a:xfrm>
            <a:off x="5893885" y="2337193"/>
            <a:ext cx="596590"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50" idx="1"/>
            <a:endCxn id="147" idx="5"/>
          </p:cNvCxnSpPr>
          <p:nvPr/>
        </p:nvCxnSpPr>
        <p:spPr>
          <a:xfrm flipH="1" flipV="1">
            <a:off x="5847934" y="1678579"/>
            <a:ext cx="688492" cy="548514"/>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47" idx="5"/>
            <a:endCxn id="149" idx="3"/>
          </p:cNvCxnSpPr>
          <p:nvPr/>
        </p:nvCxnSpPr>
        <p:spPr>
          <a:xfrm>
            <a:off x="5847934" y="1678579"/>
            <a:ext cx="710966" cy="22463"/>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44" idx="6"/>
            <a:endCxn id="147" idx="3"/>
          </p:cNvCxnSpPr>
          <p:nvPr/>
        </p:nvCxnSpPr>
        <p:spPr>
          <a:xfrm flipV="1">
            <a:off x="5076056" y="1678579"/>
            <a:ext cx="550007" cy="6586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47" idx="4"/>
            <a:endCxn id="150" idx="2"/>
          </p:cNvCxnSpPr>
          <p:nvPr/>
        </p:nvCxnSpPr>
        <p:spPr>
          <a:xfrm>
            <a:off x="5736999" y="1724183"/>
            <a:ext cx="753476" cy="6130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47" idx="6"/>
            <a:endCxn id="149" idx="2"/>
          </p:cNvCxnSpPr>
          <p:nvPr/>
        </p:nvCxnSpPr>
        <p:spPr>
          <a:xfrm>
            <a:off x="5893885" y="1568480"/>
            <a:ext cx="619064" cy="2246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49" idx="4"/>
            <a:endCxn id="150" idx="0"/>
          </p:cNvCxnSpPr>
          <p:nvPr/>
        </p:nvCxnSpPr>
        <p:spPr>
          <a:xfrm flipH="1">
            <a:off x="6647362" y="1746646"/>
            <a:ext cx="22474" cy="4348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矩形标注 65"/>
          <p:cNvSpPr/>
          <p:nvPr/>
        </p:nvSpPr>
        <p:spPr>
          <a:xfrm>
            <a:off x="5448722" y="260244"/>
            <a:ext cx="923478" cy="277488"/>
          </a:xfrm>
          <a:prstGeom prst="wedgeRectCallout">
            <a:avLst>
              <a:gd name="adj1" fmla="val -14158"/>
              <a:gd name="adj2" fmla="val 81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代码元素</a:t>
            </a:r>
            <a:endParaRPr lang="zh-CN" altLang="en-US" sz="1400" b="1" dirty="0"/>
          </a:p>
        </p:txBody>
      </p:sp>
      <p:sp>
        <p:nvSpPr>
          <p:cNvPr id="159" name="矩形标注 158"/>
          <p:cNvSpPr/>
          <p:nvPr/>
        </p:nvSpPr>
        <p:spPr>
          <a:xfrm>
            <a:off x="4889320" y="977054"/>
            <a:ext cx="923478" cy="208044"/>
          </a:xfrm>
          <a:prstGeom prst="wedgeRectCallout">
            <a:avLst>
              <a:gd name="adj1" fmla="val -14158"/>
              <a:gd name="adj2" fmla="val 81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代码依赖</a:t>
            </a:r>
            <a:endParaRPr lang="zh-CN" altLang="en-US" sz="1400" b="1" dirty="0"/>
          </a:p>
        </p:txBody>
      </p:sp>
      <p:sp>
        <p:nvSpPr>
          <p:cNvPr id="160" name="矩形标注 159"/>
          <p:cNvSpPr/>
          <p:nvPr/>
        </p:nvSpPr>
        <p:spPr>
          <a:xfrm>
            <a:off x="6015183" y="1046354"/>
            <a:ext cx="789065" cy="277488"/>
          </a:xfrm>
          <a:prstGeom prst="wedgeRectCallout">
            <a:avLst>
              <a:gd name="adj1" fmla="val -14158"/>
              <a:gd name="adj2" fmla="val 81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代码域</a:t>
            </a:r>
            <a:endParaRPr lang="zh-CN" altLang="en-US" sz="1400" b="1" dirty="0"/>
          </a:p>
        </p:txBody>
      </p:sp>
      <p:sp>
        <p:nvSpPr>
          <p:cNvPr id="161" name="矩形 160"/>
          <p:cNvSpPr/>
          <p:nvPr/>
        </p:nvSpPr>
        <p:spPr>
          <a:xfrm>
            <a:off x="4139952" y="4149080"/>
            <a:ext cx="1512168" cy="504056"/>
          </a:xfrm>
          <a:prstGeom prst="rect">
            <a:avLst/>
          </a:prstGeom>
          <a:noFill/>
          <a:ln w="19050">
            <a:solidFill>
              <a:schemeClr val="bg2">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4219026" y="4205000"/>
            <a:ext cx="728739" cy="376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需求</a:t>
            </a:r>
            <a:endParaRPr lang="zh-CN" altLang="en-US" sz="1600" dirty="0"/>
          </a:p>
        </p:txBody>
      </p:sp>
      <p:sp>
        <p:nvSpPr>
          <p:cNvPr id="163" name="流程图: 联系 162"/>
          <p:cNvSpPr/>
          <p:nvPr/>
        </p:nvSpPr>
        <p:spPr>
          <a:xfrm>
            <a:off x="5580112" y="1412776"/>
            <a:ext cx="313773" cy="3114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p:cNvSpPr/>
          <p:nvPr/>
        </p:nvSpPr>
        <p:spPr>
          <a:xfrm>
            <a:off x="3491880" y="3868830"/>
            <a:ext cx="2448272" cy="11443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9" name="矩形 8"/>
          <p:cNvSpPr/>
          <p:nvPr/>
        </p:nvSpPr>
        <p:spPr>
          <a:xfrm>
            <a:off x="7164288" y="1724183"/>
            <a:ext cx="1402499" cy="378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1.</a:t>
            </a:r>
            <a:r>
              <a:rPr lang="zh-CN" altLang="en-US" sz="1600" dirty="0" smtClean="0"/>
              <a:t>代码域划分。</a:t>
            </a:r>
            <a:endParaRPr lang="zh-CN" altLang="en-US" sz="1600" dirty="0"/>
          </a:p>
        </p:txBody>
      </p:sp>
      <p:sp>
        <p:nvSpPr>
          <p:cNvPr id="70" name="矩形 69"/>
          <p:cNvSpPr/>
          <p:nvPr/>
        </p:nvSpPr>
        <p:spPr>
          <a:xfrm>
            <a:off x="3491880" y="5139048"/>
            <a:ext cx="2621857" cy="378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2.</a:t>
            </a:r>
            <a:r>
              <a:rPr lang="zh-CN" altLang="en-US" sz="1600" dirty="0" smtClean="0"/>
              <a:t>代表性代码元素选取过程。</a:t>
            </a:r>
            <a:endParaRPr lang="zh-CN" altLang="en-US" sz="1600" dirty="0"/>
          </a:p>
        </p:txBody>
      </p:sp>
      <p:sp>
        <p:nvSpPr>
          <p:cNvPr id="71" name="矩形 70"/>
          <p:cNvSpPr/>
          <p:nvPr/>
        </p:nvSpPr>
        <p:spPr>
          <a:xfrm>
            <a:off x="7206727" y="2996952"/>
            <a:ext cx="1757761" cy="52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3.</a:t>
            </a:r>
            <a:r>
              <a:rPr lang="zh-CN" altLang="en-US" sz="1600" dirty="0" smtClean="0"/>
              <a:t>余下候选线索列表调整过程。</a:t>
            </a:r>
            <a:endParaRPr lang="zh-CN" altLang="en-US" sz="1600" dirty="0"/>
          </a:p>
        </p:txBody>
      </p:sp>
      <p:sp>
        <p:nvSpPr>
          <p:cNvPr id="10" name="矩形 9"/>
          <p:cNvSpPr/>
          <p:nvPr/>
        </p:nvSpPr>
        <p:spPr>
          <a:xfrm>
            <a:off x="2123728" y="1087798"/>
            <a:ext cx="936104" cy="457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代码依赖</a:t>
            </a:r>
            <a:endParaRPr lang="en-US" altLang="zh-CN" sz="1400" b="1" dirty="0" smtClean="0">
              <a:solidFill>
                <a:schemeClr val="tx1"/>
              </a:solidFill>
            </a:endParaRPr>
          </a:p>
          <a:p>
            <a:pPr algn="ctr"/>
            <a:r>
              <a:rPr lang="zh-CN" altLang="en-US" sz="1400" b="1" dirty="0" smtClean="0">
                <a:solidFill>
                  <a:schemeClr val="tx1"/>
                </a:solidFill>
              </a:rPr>
              <a:t>捕获工具</a:t>
            </a:r>
            <a:endParaRPr lang="zh-CN" altLang="en-US" sz="1400" b="1" dirty="0">
              <a:solidFill>
                <a:schemeClr val="tx1"/>
              </a:solidFill>
            </a:endParaRPr>
          </a:p>
        </p:txBody>
      </p:sp>
    </p:spTree>
    <p:extLst>
      <p:ext uri="{BB962C8B-B14F-4D97-AF65-F5344CB8AC3E}">
        <p14:creationId xmlns:p14="http://schemas.microsoft.com/office/powerpoint/2010/main" val="6855634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7"/>
                                        </p:tgtEl>
                                        <p:attrNameLst>
                                          <p:attrName>style.visibility</p:attrName>
                                        </p:attrNameLst>
                                      </p:cBhvr>
                                      <p:to>
                                        <p:strVal val="visible"/>
                                      </p:to>
                                    </p:set>
                                  </p:childTnLst>
                                </p:cTn>
                              </p:par>
                              <p:par>
                                <p:cTn id="115" presetID="0" presetClass="path" presetSubtype="0" accel="50000" decel="50000" fill="hold" grpId="1" nodeType="withEffect">
                                  <p:stCondLst>
                                    <p:cond delay="0"/>
                                  </p:stCondLst>
                                  <p:childTnLst>
                                    <p:animMotion origin="layout" path="M -0.00174 0.0088 C -0.00399 0.02545 -0.00451 0.01805 -0.01198 0.03193 C -0.01528 0.03794 -0.01944 0.04928 -0.0243 0.05344 C -0.02917 0.06501 -0.03403 0.07611 -0.03889 0.08744 C -0.04375 0.09832 -0.0467 0.1115 -0.05121 0.12284 C -0.05347 0.13487 -0.05677 0.14944 -0.06128 0.15985 C -0.06406 0.17326 -0.0658 0.18761 -0.07031 0.19987 C -0.07222 0.21675 -0.07448 0.23156 -0.07708 0.24798 C -0.07743 0.25353 -0.07812 0.25908 -0.07812 0.26487 C -0.07778 0.29008 -0.08021 0.37821 -0.05469 0.40227 C -0.05226 0.40736 -0.0493 0.40875 -0.04792 0.41453 C -0.0467 0.41361 -0.04583 0.41129 -0.04444 0.41152 C -0.04288 0.41199 -0.04271 0.41638 -0.04115 0.41638 C -0.03976 0.41638 -0.03993 0.40967 -0.03993 0.40829 " pathEditMode="relative" rAng="0" ptsTypes="fffffffffffffA">
                                      <p:cBhvr>
                                        <p:cTn id="116" dur="2000" fill="hold"/>
                                        <p:tgtEl>
                                          <p:spTgt spid="163"/>
                                        </p:tgtEl>
                                        <p:attrNameLst>
                                          <p:attrName>ppt_x</p:attrName>
                                          <p:attrName>ppt_y</p:attrName>
                                        </p:attrNameLst>
                                      </p:cBhvr>
                                      <p:rCtr x="-3924" y="20379"/>
                                    </p:animMotion>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1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0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0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0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1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10"/>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0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47" grpId="0" animBg="1"/>
      <p:bldP spid="197" grpId="0" animBg="1"/>
      <p:bldP spid="198" grpId="0"/>
      <p:bldP spid="302" grpId="0" animBg="1"/>
      <p:bldP spid="303" grpId="0" animBg="1"/>
      <p:bldP spid="304" grpId="0" animBg="1"/>
      <p:bldP spid="307" grpId="0" animBg="1"/>
      <p:bldP spid="205" grpId="0" animBg="1"/>
      <p:bldP spid="311" grpId="0" animBg="1"/>
      <p:bldP spid="315" grpId="0" animBg="1"/>
      <p:bldP spid="316" grpId="0" animBg="1"/>
      <p:bldP spid="317" grpId="0" animBg="1"/>
      <p:bldP spid="52" grpId="0"/>
      <p:bldP spid="136" grpId="0" animBg="1"/>
      <p:bldP spid="137" grpId="0" animBg="1"/>
      <p:bldP spid="7" grpId="0" animBg="1"/>
      <p:bldP spid="138" grpId="0" animBg="1"/>
      <p:bldP spid="139" grpId="0" animBg="1"/>
      <p:bldP spid="140" grpId="0" animBg="1"/>
      <p:bldP spid="141" grpId="0" animBg="1"/>
      <p:bldP spid="142" grpId="0" animBg="1"/>
      <p:bldP spid="144" grpId="0" animBg="1"/>
      <p:bldP spid="146" grpId="0" animBg="1"/>
      <p:bldP spid="147" grpId="0" animBg="1"/>
      <p:bldP spid="148" grpId="0" animBg="1"/>
      <p:bldP spid="149" grpId="0" animBg="1"/>
      <p:bldP spid="150" grpId="0" animBg="1"/>
      <p:bldP spid="159" grpId="0" animBg="1"/>
      <p:bldP spid="160" grpId="0" animBg="1"/>
      <p:bldP spid="161" grpId="0" animBg="1"/>
      <p:bldP spid="67" grpId="0" animBg="1"/>
      <p:bldP spid="163" grpId="0" animBg="1"/>
      <p:bldP spid="163" grpId="1" animBg="1"/>
      <p:bldP spid="164" grpId="0" animBg="1"/>
      <p:bldP spid="9" grpId="0" animBg="1"/>
      <p:bldP spid="70" grpId="0" animBg="1"/>
      <p:bldP spid="71"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a:bodyPr>
          <a:lstStyle/>
          <a:p>
            <a:r>
              <a:rPr lang="zh-CN" altLang="en-US" sz="2800" dirty="0" smtClean="0"/>
              <a:t>代码域</a:t>
            </a:r>
            <a:endParaRPr lang="zh-CN" altLang="en-US" sz="2800" dirty="0"/>
          </a:p>
        </p:txBody>
      </p:sp>
      <p:sp>
        <p:nvSpPr>
          <p:cNvPr id="3" name="内容占位符 2"/>
          <p:cNvSpPr>
            <a:spLocks noGrp="1"/>
          </p:cNvSpPr>
          <p:nvPr>
            <p:ph idx="1"/>
          </p:nvPr>
        </p:nvSpPr>
        <p:spPr>
          <a:xfrm>
            <a:off x="441263" y="1124744"/>
            <a:ext cx="8229600" cy="4906211"/>
          </a:xfrm>
        </p:spPr>
        <p:txBody>
          <a:bodyPr/>
          <a:lstStyle/>
          <a:p>
            <a:r>
              <a:rPr lang="zh-CN" altLang="en-US" sz="2800" dirty="0" smtClean="0"/>
              <a:t>需求在代码中是集中分布的</a:t>
            </a:r>
            <a:endParaRPr lang="en-US" altLang="zh-CN" sz="2800" dirty="0" smtClean="0"/>
          </a:p>
          <a:p>
            <a:pPr lvl="1"/>
            <a:r>
              <a:rPr lang="zh-CN" altLang="en-US" sz="2400" dirty="0" smtClean="0"/>
              <a:t>一</a:t>
            </a:r>
            <a:r>
              <a:rPr lang="zh-CN" altLang="en-US" sz="2400" dirty="0"/>
              <a:t>个需求通常是在代码中集中被实现的，而不是分散在代码</a:t>
            </a:r>
            <a:r>
              <a:rPr lang="zh-CN" altLang="en-US" sz="2400" dirty="0" smtClean="0"/>
              <a:t>各处 </a:t>
            </a:r>
            <a:r>
              <a:rPr lang="en-US" altLang="zh-CN" sz="2400" dirty="0" smtClean="0"/>
              <a:t>[</a:t>
            </a:r>
            <a:r>
              <a:rPr lang="en-US" altLang="zh-CN" sz="2400" dirty="0" err="1"/>
              <a:t>Burgstaller</a:t>
            </a:r>
            <a:r>
              <a:rPr lang="en-US" altLang="zh-CN" sz="2400" dirty="0"/>
              <a:t> </a:t>
            </a:r>
            <a:r>
              <a:rPr lang="en-US" altLang="zh-CN" sz="2400" dirty="0" smtClean="0"/>
              <a:t>+@ICSM]</a:t>
            </a:r>
            <a:endParaRPr lang="en-US" altLang="zh-CN" sz="2400" dirty="0"/>
          </a:p>
          <a:p>
            <a:pPr marL="457200" lvl="1" indent="0">
              <a:buNone/>
            </a:pPr>
            <a:endParaRPr lang="zh-CN" altLang="en-US" dirty="0"/>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12</a:t>
            </a:fld>
            <a:endParaRPr lang="zh-CN" altLang="en-US"/>
          </a:p>
        </p:txBody>
      </p:sp>
      <p:sp>
        <p:nvSpPr>
          <p:cNvPr id="9" name="矩形 8"/>
          <p:cNvSpPr/>
          <p:nvPr/>
        </p:nvSpPr>
        <p:spPr>
          <a:xfrm>
            <a:off x="395536" y="3140968"/>
            <a:ext cx="3250704" cy="2501160"/>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矩形 9"/>
          <p:cNvSpPr/>
          <p:nvPr/>
        </p:nvSpPr>
        <p:spPr>
          <a:xfrm>
            <a:off x="5004048" y="3005366"/>
            <a:ext cx="3754759" cy="2790605"/>
          </a:xfrm>
          <a:prstGeom prst="rect">
            <a:avLst/>
          </a:prstGeom>
          <a:no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文本框 11"/>
          <p:cNvSpPr txBox="1"/>
          <p:nvPr/>
        </p:nvSpPr>
        <p:spPr>
          <a:xfrm>
            <a:off x="827584" y="5713711"/>
            <a:ext cx="2160240" cy="369332"/>
          </a:xfrm>
          <a:prstGeom prst="rect">
            <a:avLst/>
          </a:prstGeom>
          <a:noFill/>
        </p:spPr>
        <p:txBody>
          <a:bodyPr wrap="square" rtlCol="0">
            <a:spAutoFit/>
          </a:bodyPr>
          <a:lstStyle/>
          <a:p>
            <a:r>
              <a:rPr lang="en-US" altLang="zh-CN" dirty="0" err="1" smtClean="0"/>
              <a:t>iTrust</a:t>
            </a:r>
            <a:r>
              <a:rPr lang="zh-CN" altLang="en-US" dirty="0" smtClean="0"/>
              <a:t>代码依赖</a:t>
            </a:r>
            <a:endParaRPr lang="zh-CN" altLang="en-US" dirty="0"/>
          </a:p>
        </p:txBody>
      </p:sp>
      <p:sp>
        <p:nvSpPr>
          <p:cNvPr id="13" name="文本框 12"/>
          <p:cNvSpPr txBox="1"/>
          <p:nvPr/>
        </p:nvSpPr>
        <p:spPr>
          <a:xfrm>
            <a:off x="6084168" y="5795972"/>
            <a:ext cx="2160240" cy="369332"/>
          </a:xfrm>
          <a:prstGeom prst="rect">
            <a:avLst/>
          </a:prstGeom>
          <a:noFill/>
        </p:spPr>
        <p:txBody>
          <a:bodyPr wrap="square" rtlCol="0">
            <a:spAutoFit/>
          </a:bodyPr>
          <a:lstStyle/>
          <a:p>
            <a:r>
              <a:rPr lang="en-US" altLang="zh-CN" dirty="0" err="1" smtClean="0"/>
              <a:t>iTrust</a:t>
            </a:r>
            <a:r>
              <a:rPr lang="zh-CN" altLang="en-US" dirty="0"/>
              <a:t>需求分布</a:t>
            </a:r>
          </a:p>
        </p:txBody>
      </p:sp>
      <p:pic>
        <p:nvPicPr>
          <p:cNvPr id="16" name="图片 15"/>
          <p:cNvPicPr>
            <a:picLocks noChangeAspect="1"/>
          </p:cNvPicPr>
          <p:nvPr/>
        </p:nvPicPr>
        <p:blipFill>
          <a:blip r:embed="rId3"/>
          <a:stretch>
            <a:fillRect/>
          </a:stretch>
        </p:blipFill>
        <p:spPr>
          <a:xfrm>
            <a:off x="450790" y="3370024"/>
            <a:ext cx="3195450" cy="2043048"/>
          </a:xfrm>
          <a:prstGeom prst="rect">
            <a:avLst/>
          </a:prstGeom>
        </p:spPr>
      </p:pic>
      <p:pic>
        <p:nvPicPr>
          <p:cNvPr id="17" name="图片 16"/>
          <p:cNvPicPr>
            <a:picLocks noChangeAspect="1"/>
          </p:cNvPicPr>
          <p:nvPr/>
        </p:nvPicPr>
        <p:blipFill>
          <a:blip r:embed="rId4"/>
          <a:stretch>
            <a:fillRect/>
          </a:stretch>
        </p:blipFill>
        <p:spPr>
          <a:xfrm>
            <a:off x="5076056" y="3265679"/>
            <a:ext cx="3605788" cy="2251553"/>
          </a:xfrm>
          <a:prstGeom prst="rect">
            <a:avLst/>
          </a:prstGeom>
        </p:spPr>
      </p:pic>
      <p:sp>
        <p:nvSpPr>
          <p:cNvPr id="19" name="任意多边形 18"/>
          <p:cNvSpPr/>
          <p:nvPr/>
        </p:nvSpPr>
        <p:spPr>
          <a:xfrm>
            <a:off x="5040889" y="3140968"/>
            <a:ext cx="1997324" cy="1968063"/>
          </a:xfrm>
          <a:custGeom>
            <a:avLst/>
            <a:gdLst>
              <a:gd name="connsiteX0" fmla="*/ 245888 w 1997324"/>
              <a:gd name="connsiteY0" fmla="*/ 823785 h 1968063"/>
              <a:gd name="connsiteX1" fmla="*/ 65584 w 1997324"/>
              <a:gd name="connsiteY1" fmla="*/ 707875 h 1968063"/>
              <a:gd name="connsiteX2" fmla="*/ 316722 w 1997324"/>
              <a:gd name="connsiteY2" fmla="*/ 63931 h 1968063"/>
              <a:gd name="connsiteX3" fmla="*/ 1205365 w 1997324"/>
              <a:gd name="connsiteY3" fmla="*/ 57492 h 1968063"/>
              <a:gd name="connsiteX4" fmla="*/ 1282638 w 1997324"/>
              <a:gd name="connsiteY4" fmla="*/ 366585 h 1968063"/>
              <a:gd name="connsiteX5" fmla="*/ 1462942 w 1997324"/>
              <a:gd name="connsiteY5" fmla="*/ 701436 h 1968063"/>
              <a:gd name="connsiteX6" fmla="*/ 1372790 w 1997324"/>
              <a:gd name="connsiteY6" fmla="*/ 1113559 h 1968063"/>
              <a:gd name="connsiteX7" fmla="*/ 1482260 w 1997324"/>
              <a:gd name="connsiteY7" fmla="*/ 1139317 h 1968063"/>
              <a:gd name="connsiteX8" fmla="*/ 1978097 w 1997324"/>
              <a:gd name="connsiteY8" fmla="*/ 1384016 h 1968063"/>
              <a:gd name="connsiteX9" fmla="*/ 1862187 w 1997324"/>
              <a:gd name="connsiteY9" fmla="*/ 1886292 h 1968063"/>
              <a:gd name="connsiteX10" fmla="*/ 1546655 w 1997324"/>
              <a:gd name="connsiteY10" fmla="*/ 1937807 h 1968063"/>
              <a:gd name="connsiteX11" fmla="*/ 1179607 w 1997324"/>
              <a:gd name="connsiteY11" fmla="*/ 1583638 h 1968063"/>
              <a:gd name="connsiteX12" fmla="*/ 1128091 w 1997324"/>
              <a:gd name="connsiteY12" fmla="*/ 1519244 h 1968063"/>
              <a:gd name="connsiteX13" fmla="*/ 632255 w 1997324"/>
              <a:gd name="connsiteY13" fmla="*/ 1622275 h 1968063"/>
              <a:gd name="connsiteX14" fmla="*/ 7629 w 1997324"/>
              <a:gd name="connsiteY14" fmla="*/ 1390455 h 1968063"/>
              <a:gd name="connsiteX15" fmla="*/ 284525 w 1997324"/>
              <a:gd name="connsiteY15" fmla="*/ 894619 h 1968063"/>
              <a:gd name="connsiteX16" fmla="*/ 245888 w 1997324"/>
              <a:gd name="connsiteY16" fmla="*/ 823785 h 196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97324" h="1968063">
                <a:moveTo>
                  <a:pt x="245888" y="823785"/>
                </a:moveTo>
                <a:cubicBezTo>
                  <a:pt x="209398" y="792661"/>
                  <a:pt x="53778" y="834517"/>
                  <a:pt x="65584" y="707875"/>
                </a:cubicBezTo>
                <a:cubicBezTo>
                  <a:pt x="77390" y="581233"/>
                  <a:pt x="126759" y="172328"/>
                  <a:pt x="316722" y="63931"/>
                </a:cubicBezTo>
                <a:cubicBezTo>
                  <a:pt x="506685" y="-44466"/>
                  <a:pt x="1044379" y="7050"/>
                  <a:pt x="1205365" y="57492"/>
                </a:cubicBezTo>
                <a:cubicBezTo>
                  <a:pt x="1366351" y="107934"/>
                  <a:pt x="1239709" y="259261"/>
                  <a:pt x="1282638" y="366585"/>
                </a:cubicBezTo>
                <a:cubicBezTo>
                  <a:pt x="1325567" y="473909"/>
                  <a:pt x="1447917" y="576940"/>
                  <a:pt x="1462942" y="701436"/>
                </a:cubicBezTo>
                <a:cubicBezTo>
                  <a:pt x="1477967" y="825932"/>
                  <a:pt x="1369570" y="1040579"/>
                  <a:pt x="1372790" y="1113559"/>
                </a:cubicBezTo>
                <a:cubicBezTo>
                  <a:pt x="1376010" y="1186539"/>
                  <a:pt x="1381376" y="1094241"/>
                  <a:pt x="1482260" y="1139317"/>
                </a:cubicBezTo>
                <a:cubicBezTo>
                  <a:pt x="1583144" y="1184393"/>
                  <a:pt x="1914776" y="1259520"/>
                  <a:pt x="1978097" y="1384016"/>
                </a:cubicBezTo>
                <a:cubicBezTo>
                  <a:pt x="2041418" y="1508512"/>
                  <a:pt x="1934094" y="1793993"/>
                  <a:pt x="1862187" y="1886292"/>
                </a:cubicBezTo>
                <a:cubicBezTo>
                  <a:pt x="1790280" y="1978591"/>
                  <a:pt x="1660418" y="1988249"/>
                  <a:pt x="1546655" y="1937807"/>
                </a:cubicBezTo>
                <a:cubicBezTo>
                  <a:pt x="1432892" y="1887365"/>
                  <a:pt x="1249368" y="1653398"/>
                  <a:pt x="1179607" y="1583638"/>
                </a:cubicBezTo>
                <a:cubicBezTo>
                  <a:pt x="1109846" y="1513878"/>
                  <a:pt x="1219316" y="1512805"/>
                  <a:pt x="1128091" y="1519244"/>
                </a:cubicBezTo>
                <a:cubicBezTo>
                  <a:pt x="1036866" y="1525683"/>
                  <a:pt x="818999" y="1643740"/>
                  <a:pt x="632255" y="1622275"/>
                </a:cubicBezTo>
                <a:cubicBezTo>
                  <a:pt x="445511" y="1600810"/>
                  <a:pt x="65584" y="1511731"/>
                  <a:pt x="7629" y="1390455"/>
                </a:cubicBezTo>
                <a:cubicBezTo>
                  <a:pt x="-50326" y="1269179"/>
                  <a:pt x="239449" y="991211"/>
                  <a:pt x="284525" y="894619"/>
                </a:cubicBezTo>
                <a:cubicBezTo>
                  <a:pt x="329601" y="798027"/>
                  <a:pt x="282378" y="854909"/>
                  <a:pt x="245888" y="823785"/>
                </a:cubicBezTo>
                <a:close/>
              </a:path>
            </a:pathLst>
          </a:custGeom>
          <a:noFill/>
          <a:ln w="19050">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任意多边形 24"/>
          <p:cNvSpPr/>
          <p:nvPr/>
        </p:nvSpPr>
        <p:spPr>
          <a:xfrm>
            <a:off x="6262196" y="3284984"/>
            <a:ext cx="681944" cy="723659"/>
          </a:xfrm>
          <a:custGeom>
            <a:avLst/>
            <a:gdLst>
              <a:gd name="connsiteX0" fmla="*/ 653759 w 681944"/>
              <a:gd name="connsiteY0" fmla="*/ 247015 h 723659"/>
              <a:gd name="connsiteX1" fmla="*/ 634441 w 681944"/>
              <a:gd name="connsiteY1" fmla="*/ 2317 h 723659"/>
              <a:gd name="connsiteX2" fmla="*/ 132165 w 681944"/>
              <a:gd name="connsiteY2" fmla="*/ 150424 h 723659"/>
              <a:gd name="connsiteX3" fmla="*/ 3376 w 681944"/>
              <a:gd name="connsiteY3" fmla="*/ 568987 h 723659"/>
              <a:gd name="connsiteX4" fmla="*/ 87089 w 681944"/>
              <a:gd name="connsiteY4" fmla="*/ 723534 h 723659"/>
              <a:gd name="connsiteX5" fmla="*/ 570046 w 681944"/>
              <a:gd name="connsiteY5" fmla="*/ 588305 h 723659"/>
              <a:gd name="connsiteX6" fmla="*/ 653759 w 681944"/>
              <a:gd name="connsiteY6" fmla="*/ 247015 h 72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944" h="723659">
                <a:moveTo>
                  <a:pt x="653759" y="247015"/>
                </a:moveTo>
                <a:cubicBezTo>
                  <a:pt x="664491" y="149350"/>
                  <a:pt x="721373" y="18416"/>
                  <a:pt x="634441" y="2317"/>
                </a:cubicBezTo>
                <a:cubicBezTo>
                  <a:pt x="547509" y="-13782"/>
                  <a:pt x="237342" y="55979"/>
                  <a:pt x="132165" y="150424"/>
                </a:cubicBezTo>
                <a:cubicBezTo>
                  <a:pt x="26988" y="244869"/>
                  <a:pt x="10889" y="473469"/>
                  <a:pt x="3376" y="568987"/>
                </a:cubicBezTo>
                <a:cubicBezTo>
                  <a:pt x="-4137" y="664505"/>
                  <a:pt x="-7356" y="720314"/>
                  <a:pt x="87089" y="723534"/>
                </a:cubicBezTo>
                <a:cubicBezTo>
                  <a:pt x="181534" y="726754"/>
                  <a:pt x="475601" y="667725"/>
                  <a:pt x="570046" y="588305"/>
                </a:cubicBezTo>
                <a:cubicBezTo>
                  <a:pt x="664491" y="508885"/>
                  <a:pt x="643027" y="344680"/>
                  <a:pt x="653759" y="247015"/>
                </a:cubicBezTo>
                <a:close/>
              </a:path>
            </a:pathLst>
          </a:custGeom>
          <a:noFill/>
          <a:ln w="19050">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任意多边形 28"/>
          <p:cNvSpPr/>
          <p:nvPr/>
        </p:nvSpPr>
        <p:spPr>
          <a:xfrm>
            <a:off x="7079691" y="3223584"/>
            <a:ext cx="1622904" cy="1788742"/>
          </a:xfrm>
          <a:custGeom>
            <a:avLst/>
            <a:gdLst>
              <a:gd name="connsiteX0" fmla="*/ 106720 w 1622904"/>
              <a:gd name="connsiteY0" fmla="*/ 1272885 h 1788742"/>
              <a:gd name="connsiteX1" fmla="*/ 126039 w 1622904"/>
              <a:gd name="connsiteY1" fmla="*/ 1588418 h 1788742"/>
              <a:gd name="connsiteX2" fmla="*/ 480208 w 1622904"/>
              <a:gd name="connsiteY2" fmla="*/ 1607736 h 1788742"/>
              <a:gd name="connsiteX3" fmla="*/ 757103 w 1622904"/>
              <a:gd name="connsiteY3" fmla="*/ 1639933 h 1788742"/>
              <a:gd name="connsiteX4" fmla="*/ 1149909 w 1622904"/>
              <a:gd name="connsiteY4" fmla="*/ 1781601 h 1788742"/>
              <a:gd name="connsiteX5" fmla="*/ 1516957 w 1622904"/>
              <a:gd name="connsiteY5" fmla="*/ 1388795 h 1788742"/>
              <a:gd name="connsiteX6" fmla="*/ 1587791 w 1622904"/>
              <a:gd name="connsiteY6" fmla="*/ 1337280 h 1788742"/>
              <a:gd name="connsiteX7" fmla="*/ 1607109 w 1622904"/>
              <a:gd name="connsiteY7" fmla="*/ 1124778 h 1788742"/>
              <a:gd name="connsiteX8" fmla="*/ 1587791 w 1622904"/>
              <a:gd name="connsiteY8" fmla="*/ 654699 h 1788742"/>
              <a:gd name="connsiteX9" fmla="*/ 1214303 w 1622904"/>
              <a:gd name="connsiteY9" fmla="*/ 622502 h 1788742"/>
              <a:gd name="connsiteX10" fmla="*/ 750664 w 1622904"/>
              <a:gd name="connsiteY10" fmla="*/ 107347 h 1788742"/>
              <a:gd name="connsiteX11" fmla="*/ 35886 w 1622904"/>
              <a:gd name="connsiteY11" fmla="*/ 107347 h 1788742"/>
              <a:gd name="connsiteX12" fmla="*/ 106720 w 1622904"/>
              <a:gd name="connsiteY12" fmla="*/ 1272885 h 1788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2904" h="1788742">
                <a:moveTo>
                  <a:pt x="106720" y="1272885"/>
                </a:moveTo>
                <a:cubicBezTo>
                  <a:pt x="121745" y="1519730"/>
                  <a:pt x="63791" y="1532610"/>
                  <a:pt x="126039" y="1588418"/>
                </a:cubicBezTo>
                <a:cubicBezTo>
                  <a:pt x="188287" y="1644226"/>
                  <a:pt x="375031" y="1599150"/>
                  <a:pt x="480208" y="1607736"/>
                </a:cubicBezTo>
                <a:cubicBezTo>
                  <a:pt x="585385" y="1616322"/>
                  <a:pt x="645486" y="1610956"/>
                  <a:pt x="757103" y="1639933"/>
                </a:cubicBezTo>
                <a:cubicBezTo>
                  <a:pt x="868720" y="1668910"/>
                  <a:pt x="1023267" y="1823457"/>
                  <a:pt x="1149909" y="1781601"/>
                </a:cubicBezTo>
                <a:cubicBezTo>
                  <a:pt x="1276551" y="1739745"/>
                  <a:pt x="1443977" y="1462848"/>
                  <a:pt x="1516957" y="1388795"/>
                </a:cubicBezTo>
                <a:cubicBezTo>
                  <a:pt x="1589937" y="1314742"/>
                  <a:pt x="1572766" y="1381283"/>
                  <a:pt x="1587791" y="1337280"/>
                </a:cubicBezTo>
                <a:cubicBezTo>
                  <a:pt x="1602816" y="1293277"/>
                  <a:pt x="1607109" y="1238541"/>
                  <a:pt x="1607109" y="1124778"/>
                </a:cubicBezTo>
                <a:cubicBezTo>
                  <a:pt x="1607109" y="1011015"/>
                  <a:pt x="1653259" y="738412"/>
                  <a:pt x="1587791" y="654699"/>
                </a:cubicBezTo>
                <a:cubicBezTo>
                  <a:pt x="1522323" y="570986"/>
                  <a:pt x="1353824" y="713727"/>
                  <a:pt x="1214303" y="622502"/>
                </a:cubicBezTo>
                <a:cubicBezTo>
                  <a:pt x="1074782" y="531277"/>
                  <a:pt x="947067" y="193206"/>
                  <a:pt x="750664" y="107347"/>
                </a:cubicBezTo>
                <a:cubicBezTo>
                  <a:pt x="554261" y="21488"/>
                  <a:pt x="142137" y="-83690"/>
                  <a:pt x="35886" y="107347"/>
                </a:cubicBezTo>
                <a:cubicBezTo>
                  <a:pt x="-70365" y="298384"/>
                  <a:pt x="91695" y="1026040"/>
                  <a:pt x="106720" y="1272885"/>
                </a:cubicBezTo>
                <a:close/>
              </a:path>
            </a:pathLst>
          </a:custGeom>
          <a:noFill/>
          <a:ln w="19050">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任意多边形 29"/>
          <p:cNvSpPr/>
          <p:nvPr/>
        </p:nvSpPr>
        <p:spPr>
          <a:xfrm>
            <a:off x="6870123" y="4867944"/>
            <a:ext cx="1474216" cy="693010"/>
          </a:xfrm>
          <a:custGeom>
            <a:avLst/>
            <a:gdLst>
              <a:gd name="connsiteX0" fmla="*/ 26514 w 1474216"/>
              <a:gd name="connsiteY0" fmla="*/ 394818 h 693010"/>
              <a:gd name="connsiteX1" fmla="*/ 103787 w 1474216"/>
              <a:gd name="connsiteY1" fmla="*/ 562244 h 693010"/>
              <a:gd name="connsiteX2" fmla="*/ 541669 w 1474216"/>
              <a:gd name="connsiteY2" fmla="*/ 658835 h 693010"/>
              <a:gd name="connsiteX3" fmla="*/ 934474 w 1474216"/>
              <a:gd name="connsiteY3" fmla="*/ 633078 h 693010"/>
              <a:gd name="connsiteX4" fmla="*/ 1372356 w 1474216"/>
              <a:gd name="connsiteY4" fmla="*/ 684593 h 693010"/>
              <a:gd name="connsiteX5" fmla="*/ 1430311 w 1474216"/>
              <a:gd name="connsiteY5" fmla="*/ 427016 h 693010"/>
              <a:gd name="connsiteX6" fmla="*/ 825004 w 1474216"/>
              <a:gd name="connsiteY6" fmla="*/ 304666 h 693010"/>
              <a:gd name="connsiteX7" fmla="*/ 721973 w 1474216"/>
              <a:gd name="connsiteY7" fmla="*/ 34210 h 693010"/>
              <a:gd name="connsiteX8" fmla="*/ 470835 w 1474216"/>
              <a:gd name="connsiteY8" fmla="*/ 40649 h 693010"/>
              <a:gd name="connsiteX9" fmla="*/ 26514 w 1474216"/>
              <a:gd name="connsiteY9" fmla="*/ 394818 h 69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4216" h="693010">
                <a:moveTo>
                  <a:pt x="26514" y="394818"/>
                </a:moveTo>
                <a:cubicBezTo>
                  <a:pt x="-34661" y="481751"/>
                  <a:pt x="17928" y="518241"/>
                  <a:pt x="103787" y="562244"/>
                </a:cubicBezTo>
                <a:cubicBezTo>
                  <a:pt x="189646" y="606247"/>
                  <a:pt x="403221" y="647029"/>
                  <a:pt x="541669" y="658835"/>
                </a:cubicBezTo>
                <a:cubicBezTo>
                  <a:pt x="680117" y="670641"/>
                  <a:pt x="796026" y="628785"/>
                  <a:pt x="934474" y="633078"/>
                </a:cubicBezTo>
                <a:cubicBezTo>
                  <a:pt x="1072922" y="637371"/>
                  <a:pt x="1289717" y="718937"/>
                  <a:pt x="1372356" y="684593"/>
                </a:cubicBezTo>
                <a:cubicBezTo>
                  <a:pt x="1454995" y="650249"/>
                  <a:pt x="1521536" y="490337"/>
                  <a:pt x="1430311" y="427016"/>
                </a:cubicBezTo>
                <a:cubicBezTo>
                  <a:pt x="1339086" y="363695"/>
                  <a:pt x="943060" y="370134"/>
                  <a:pt x="825004" y="304666"/>
                </a:cubicBezTo>
                <a:cubicBezTo>
                  <a:pt x="706948" y="239198"/>
                  <a:pt x="781001" y="78213"/>
                  <a:pt x="721973" y="34210"/>
                </a:cubicBezTo>
                <a:cubicBezTo>
                  <a:pt x="662945" y="-9793"/>
                  <a:pt x="583525" y="-15159"/>
                  <a:pt x="470835" y="40649"/>
                </a:cubicBezTo>
                <a:cubicBezTo>
                  <a:pt x="358145" y="96457"/>
                  <a:pt x="87689" y="307885"/>
                  <a:pt x="26514" y="394818"/>
                </a:cubicBezTo>
                <a:close/>
              </a:path>
            </a:pathLst>
          </a:custGeom>
          <a:noFill/>
          <a:ln w="19050">
            <a:solidFill>
              <a:srgbClr val="00FF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标注 30"/>
          <p:cNvSpPr/>
          <p:nvPr/>
        </p:nvSpPr>
        <p:spPr>
          <a:xfrm>
            <a:off x="5263435" y="2955467"/>
            <a:ext cx="748725" cy="209047"/>
          </a:xfrm>
          <a:prstGeom prst="wedgeRectCallout">
            <a:avLst/>
          </a:prstGeom>
          <a:solidFill>
            <a:srgbClr val="FFC000"/>
          </a:solidFill>
          <a:ln>
            <a:solidFill>
              <a:srgbClr val="FFC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t>UC</a:t>
            </a:r>
            <a:r>
              <a:rPr lang="en-US" altLang="zh-CN" dirty="0" smtClean="0"/>
              <a:t>15</a:t>
            </a:r>
            <a:endParaRPr lang="zh-CN" altLang="en-US" dirty="0"/>
          </a:p>
        </p:txBody>
      </p:sp>
      <p:sp>
        <p:nvSpPr>
          <p:cNvPr id="32" name="矩形标注 31"/>
          <p:cNvSpPr/>
          <p:nvPr/>
        </p:nvSpPr>
        <p:spPr>
          <a:xfrm>
            <a:off x="6372200" y="3047006"/>
            <a:ext cx="742118" cy="227842"/>
          </a:xfrm>
          <a:prstGeom prst="wedgeRectCallout">
            <a:avLst/>
          </a:prstGeom>
          <a:solidFill>
            <a:srgbClr val="FF0000"/>
          </a:solidFill>
          <a:ln>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a:t>UC</a:t>
            </a:r>
            <a:r>
              <a:rPr lang="en-US" altLang="zh-CN" dirty="0" smtClean="0"/>
              <a:t>38</a:t>
            </a:r>
            <a:endParaRPr lang="zh-CN" altLang="en-US" dirty="0"/>
          </a:p>
        </p:txBody>
      </p:sp>
      <p:sp>
        <p:nvSpPr>
          <p:cNvPr id="33" name="矩形标注 32"/>
          <p:cNvSpPr/>
          <p:nvPr/>
        </p:nvSpPr>
        <p:spPr>
          <a:xfrm>
            <a:off x="8128498" y="3749601"/>
            <a:ext cx="658415" cy="325037"/>
          </a:xfrm>
          <a:prstGeom prst="wedgeRectCallou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uc4</a:t>
            </a:r>
            <a:endParaRPr lang="zh-CN" altLang="en-US" dirty="0"/>
          </a:p>
        </p:txBody>
      </p:sp>
      <p:sp>
        <p:nvSpPr>
          <p:cNvPr id="34" name="矩形标注 33"/>
          <p:cNvSpPr/>
          <p:nvPr/>
        </p:nvSpPr>
        <p:spPr>
          <a:xfrm>
            <a:off x="7460172" y="5501472"/>
            <a:ext cx="533760" cy="251713"/>
          </a:xfrm>
          <a:prstGeom prst="wedgeRectCallout">
            <a:avLst/>
          </a:prstGeom>
          <a:solidFill>
            <a:srgbClr val="00FF00"/>
          </a:solidFill>
          <a:ln>
            <a:solidFill>
              <a:srgbClr val="00FF00"/>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uc9</a:t>
            </a:r>
            <a:endParaRPr lang="zh-CN" altLang="en-US" dirty="0"/>
          </a:p>
        </p:txBody>
      </p:sp>
      <p:sp>
        <p:nvSpPr>
          <p:cNvPr id="21" name="右箭头 20"/>
          <p:cNvSpPr/>
          <p:nvPr/>
        </p:nvSpPr>
        <p:spPr>
          <a:xfrm>
            <a:off x="3851920" y="4121649"/>
            <a:ext cx="1069776" cy="360040"/>
          </a:xfrm>
          <a:prstGeom prst="rightArrow">
            <a:avLst/>
          </a:prstGeom>
          <a:no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文本框 21"/>
          <p:cNvSpPr txBox="1"/>
          <p:nvPr/>
        </p:nvSpPr>
        <p:spPr>
          <a:xfrm>
            <a:off x="3794286" y="3745799"/>
            <a:ext cx="1185043" cy="369332"/>
          </a:xfrm>
          <a:prstGeom prst="rect">
            <a:avLst/>
          </a:prstGeom>
          <a:noFill/>
        </p:spPr>
        <p:txBody>
          <a:bodyPr wrap="square" rtlCol="0">
            <a:spAutoFit/>
          </a:bodyPr>
          <a:lstStyle/>
          <a:p>
            <a:r>
              <a:rPr lang="zh-CN" altLang="en-US" dirty="0" smtClean="0">
                <a:latin typeface="楷体" panose="02010609060101010101" pitchFamily="49" charset="-122"/>
                <a:ea typeface="楷体" panose="02010609060101010101" pitchFamily="49" charset="-122"/>
              </a:rPr>
              <a:t>需求分布</a:t>
            </a:r>
            <a:endParaRPr lang="zh-CN" altLang="en-US" dirty="0">
              <a:latin typeface="楷体" panose="02010609060101010101" pitchFamily="49" charset="-122"/>
              <a:ea typeface="楷体" panose="02010609060101010101" pitchFamily="49" charset="-122"/>
            </a:endParaRPr>
          </a:p>
        </p:txBody>
      </p:sp>
      <p:sp>
        <p:nvSpPr>
          <p:cNvPr id="23" name="TextBox 22"/>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p:sp>
        <p:nvSpPr>
          <p:cNvPr id="7" name="圆角矩形标注 6"/>
          <p:cNvSpPr/>
          <p:nvPr/>
        </p:nvSpPr>
        <p:spPr>
          <a:xfrm>
            <a:off x="0" y="4685615"/>
            <a:ext cx="936104" cy="364658"/>
          </a:xfrm>
          <a:prstGeom prst="wedgeRoundRectCallout">
            <a:avLst>
              <a:gd name="adj1" fmla="val 8801"/>
              <a:gd name="adj2" fmla="val -811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代码元素</a:t>
            </a:r>
            <a:endParaRPr lang="zh-CN" altLang="en-US" sz="1400" dirty="0"/>
          </a:p>
        </p:txBody>
      </p:sp>
      <p:sp>
        <p:nvSpPr>
          <p:cNvPr id="26" name="圆角矩形标注 25"/>
          <p:cNvSpPr/>
          <p:nvPr/>
        </p:nvSpPr>
        <p:spPr>
          <a:xfrm>
            <a:off x="467544" y="3068960"/>
            <a:ext cx="936104" cy="364658"/>
          </a:xfrm>
          <a:prstGeom prst="wedgeRoundRectCallout">
            <a:avLst>
              <a:gd name="adj1" fmla="val 12094"/>
              <a:gd name="adj2" fmla="val 87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代码依赖</a:t>
            </a:r>
            <a:endParaRPr lang="zh-CN" altLang="en-US" sz="1400" dirty="0"/>
          </a:p>
        </p:txBody>
      </p:sp>
      <p:sp>
        <p:nvSpPr>
          <p:cNvPr id="136" name="矩形 135"/>
          <p:cNvSpPr/>
          <p:nvPr/>
        </p:nvSpPr>
        <p:spPr>
          <a:xfrm>
            <a:off x="1209413" y="3283930"/>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137" name="矩形 136"/>
          <p:cNvSpPr/>
          <p:nvPr/>
        </p:nvSpPr>
        <p:spPr>
          <a:xfrm>
            <a:off x="2605949" y="3285956"/>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138" name="矩形 137"/>
          <p:cNvSpPr/>
          <p:nvPr/>
        </p:nvSpPr>
        <p:spPr>
          <a:xfrm>
            <a:off x="2622902" y="4031684"/>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139" name="矩形 138"/>
          <p:cNvSpPr/>
          <p:nvPr/>
        </p:nvSpPr>
        <p:spPr>
          <a:xfrm>
            <a:off x="2627783" y="4796097"/>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140" name="矩形 139"/>
          <p:cNvSpPr/>
          <p:nvPr/>
        </p:nvSpPr>
        <p:spPr>
          <a:xfrm>
            <a:off x="3943335" y="3212976"/>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141" name="矩形 140"/>
          <p:cNvSpPr/>
          <p:nvPr/>
        </p:nvSpPr>
        <p:spPr>
          <a:xfrm>
            <a:off x="3841650" y="3941404"/>
            <a:ext cx="1024296" cy="3334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2" name="矩形 141"/>
          <p:cNvSpPr/>
          <p:nvPr/>
        </p:nvSpPr>
        <p:spPr>
          <a:xfrm>
            <a:off x="3923464" y="4806473"/>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EditDrug</a:t>
            </a: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143" name="直接箭头连接符 142"/>
          <p:cNvCxnSpPr>
            <a:stCxn id="142" idx="0"/>
            <a:endCxn id="141" idx="2"/>
          </p:cNvCxnSpPr>
          <p:nvPr/>
        </p:nvCxnSpPr>
        <p:spPr>
          <a:xfrm flipH="1" flipV="1">
            <a:off x="4353798" y="4274823"/>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直接箭头连接符 143"/>
          <p:cNvCxnSpPr>
            <a:stCxn id="142" idx="1"/>
            <a:endCxn id="138" idx="3"/>
          </p:cNvCxnSpPr>
          <p:nvPr/>
        </p:nvCxnSpPr>
        <p:spPr>
          <a:xfrm flipH="1" flipV="1">
            <a:off x="3345788" y="4198394"/>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矩形 144"/>
          <p:cNvSpPr/>
          <p:nvPr/>
        </p:nvSpPr>
        <p:spPr>
          <a:xfrm>
            <a:off x="5148063" y="3933056"/>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chemeClr val="tx1"/>
              </a:solidFill>
              <a:effectLst/>
              <a:ea typeface="等线" panose="02010600030101010101" pitchFamily="2" charset="-122"/>
              <a:cs typeface="Times New Roman" panose="02020603050405020304" pitchFamily="18" charset="0"/>
            </a:endParaRPr>
          </a:p>
        </p:txBody>
      </p:sp>
      <p:sp>
        <p:nvSpPr>
          <p:cNvPr id="146" name="矩形 145"/>
          <p:cNvSpPr/>
          <p:nvPr/>
        </p:nvSpPr>
        <p:spPr>
          <a:xfrm>
            <a:off x="5148063" y="4806473"/>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147" name="直接箭头连接符 146"/>
          <p:cNvCxnSpPr>
            <a:stCxn id="142" idx="3"/>
            <a:endCxn id="146" idx="1"/>
          </p:cNvCxnSpPr>
          <p:nvPr/>
        </p:nvCxnSpPr>
        <p:spPr>
          <a:xfrm>
            <a:off x="4788023" y="4981833"/>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stCxn id="136" idx="3"/>
            <a:endCxn id="138" idx="1"/>
          </p:cNvCxnSpPr>
          <p:nvPr/>
        </p:nvCxnSpPr>
        <p:spPr>
          <a:xfrm>
            <a:off x="2282036" y="3464477"/>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stCxn id="140" idx="2"/>
            <a:endCxn id="138" idx="3"/>
          </p:cNvCxnSpPr>
          <p:nvPr/>
        </p:nvCxnSpPr>
        <p:spPr>
          <a:xfrm flipH="1">
            <a:off x="3345788" y="3574072"/>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0" name="直接箭头连接符 149"/>
          <p:cNvCxnSpPr>
            <a:stCxn id="136" idx="3"/>
            <a:endCxn id="137" idx="1"/>
          </p:cNvCxnSpPr>
          <p:nvPr/>
        </p:nvCxnSpPr>
        <p:spPr>
          <a:xfrm>
            <a:off x="2282036" y="3464477"/>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1" name="直接箭头连接符 150"/>
          <p:cNvCxnSpPr>
            <a:stCxn id="141" idx="1"/>
            <a:endCxn id="139" idx="3"/>
          </p:cNvCxnSpPr>
          <p:nvPr/>
        </p:nvCxnSpPr>
        <p:spPr>
          <a:xfrm flipH="1">
            <a:off x="3528120" y="4108114"/>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矩形 151"/>
          <p:cNvSpPr/>
          <p:nvPr/>
        </p:nvSpPr>
        <p:spPr>
          <a:xfrm>
            <a:off x="1151700" y="4055237"/>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153" name="矩形 152"/>
          <p:cNvSpPr/>
          <p:nvPr/>
        </p:nvSpPr>
        <p:spPr>
          <a:xfrm>
            <a:off x="1151700" y="4796097"/>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154" name="直接箭头连接符 153"/>
          <p:cNvCxnSpPr>
            <a:stCxn id="136" idx="2"/>
            <a:endCxn id="152" idx="0"/>
          </p:cNvCxnSpPr>
          <p:nvPr/>
        </p:nvCxnSpPr>
        <p:spPr>
          <a:xfrm>
            <a:off x="1745725" y="3645024"/>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矩形 154"/>
          <p:cNvSpPr/>
          <p:nvPr/>
        </p:nvSpPr>
        <p:spPr>
          <a:xfrm>
            <a:off x="1108280" y="2996952"/>
            <a:ext cx="5191912" cy="24389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56" name="直接箭头连接符 155"/>
          <p:cNvCxnSpPr>
            <a:stCxn id="153" idx="0"/>
            <a:endCxn id="152" idx="2"/>
          </p:cNvCxnSpPr>
          <p:nvPr/>
        </p:nvCxnSpPr>
        <p:spPr>
          <a:xfrm flipV="1">
            <a:off x="1739588" y="4365104"/>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a:stCxn id="153" idx="3"/>
            <a:endCxn id="139" idx="1"/>
          </p:cNvCxnSpPr>
          <p:nvPr/>
        </p:nvCxnSpPr>
        <p:spPr>
          <a:xfrm>
            <a:off x="2327475" y="4976645"/>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a:stCxn id="153" idx="0"/>
            <a:endCxn id="138" idx="1"/>
          </p:cNvCxnSpPr>
          <p:nvPr/>
        </p:nvCxnSpPr>
        <p:spPr>
          <a:xfrm flipV="1">
            <a:off x="1739588" y="4198394"/>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a:off x="4865946" y="4221086"/>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41" idx="2"/>
            <a:endCxn id="146" idx="0"/>
          </p:cNvCxnSpPr>
          <p:nvPr/>
        </p:nvCxnSpPr>
        <p:spPr>
          <a:xfrm>
            <a:off x="4353798" y="4274823"/>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41" idx="2"/>
            <a:endCxn id="146" idx="1"/>
          </p:cNvCxnSpPr>
          <p:nvPr/>
        </p:nvCxnSpPr>
        <p:spPr>
          <a:xfrm>
            <a:off x="4353798" y="4274823"/>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145" idx="2"/>
            <a:endCxn id="146" idx="0"/>
          </p:cNvCxnSpPr>
          <p:nvPr/>
        </p:nvCxnSpPr>
        <p:spPr>
          <a:xfrm flipH="1">
            <a:off x="5616005" y="4283176"/>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4865946" y="4005064"/>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195735" y="3284984"/>
            <a:ext cx="489762" cy="276999"/>
          </a:xfrm>
          <a:prstGeom prst="rect">
            <a:avLst/>
          </a:prstGeom>
          <a:noFill/>
        </p:spPr>
        <p:txBody>
          <a:bodyPr wrap="square" rtlCol="0">
            <a:spAutoFit/>
          </a:bodyPr>
          <a:lstStyle/>
          <a:p>
            <a:r>
              <a:rPr lang="en-US" altLang="zh-CN" sz="1200" dirty="0" smtClean="0"/>
              <a:t>0.62</a:t>
            </a:r>
            <a:endParaRPr lang="zh-CN" altLang="en-US" sz="1200" dirty="0"/>
          </a:p>
        </p:txBody>
      </p:sp>
      <p:cxnSp>
        <p:nvCxnSpPr>
          <p:cNvPr id="165" name="直接箭头连接符 164"/>
          <p:cNvCxnSpPr/>
          <p:nvPr/>
        </p:nvCxnSpPr>
        <p:spPr>
          <a:xfrm flipH="1" flipV="1">
            <a:off x="2181245" y="3647051"/>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2348135" y="3728065"/>
            <a:ext cx="489762" cy="276999"/>
          </a:xfrm>
          <a:prstGeom prst="rect">
            <a:avLst/>
          </a:prstGeom>
          <a:noFill/>
        </p:spPr>
        <p:txBody>
          <a:bodyPr wrap="square" rtlCol="0">
            <a:spAutoFit/>
          </a:bodyPr>
          <a:lstStyle/>
          <a:p>
            <a:r>
              <a:rPr lang="en-US" altLang="zh-CN" sz="1200" dirty="0" smtClean="0"/>
              <a:t>0.15</a:t>
            </a:r>
            <a:endParaRPr lang="zh-CN" altLang="en-US" sz="1200" dirty="0"/>
          </a:p>
        </p:txBody>
      </p:sp>
      <p:sp>
        <p:nvSpPr>
          <p:cNvPr id="167" name="TextBox 166"/>
          <p:cNvSpPr txBox="1"/>
          <p:nvPr/>
        </p:nvSpPr>
        <p:spPr>
          <a:xfrm>
            <a:off x="2483767" y="4376137"/>
            <a:ext cx="489762" cy="276999"/>
          </a:xfrm>
          <a:prstGeom prst="rect">
            <a:avLst/>
          </a:prstGeom>
          <a:noFill/>
        </p:spPr>
        <p:txBody>
          <a:bodyPr wrap="square" rtlCol="0">
            <a:spAutoFit/>
          </a:bodyPr>
          <a:lstStyle/>
          <a:p>
            <a:r>
              <a:rPr lang="en-US" altLang="zh-CN" sz="1200" dirty="0" smtClean="0"/>
              <a:t>0.17</a:t>
            </a:r>
            <a:endParaRPr lang="zh-CN" altLang="en-US" sz="1200" dirty="0"/>
          </a:p>
        </p:txBody>
      </p:sp>
      <p:sp>
        <p:nvSpPr>
          <p:cNvPr id="168" name="TextBox 167"/>
          <p:cNvSpPr txBox="1"/>
          <p:nvPr/>
        </p:nvSpPr>
        <p:spPr>
          <a:xfrm>
            <a:off x="1403647" y="3717032"/>
            <a:ext cx="489762" cy="276999"/>
          </a:xfrm>
          <a:prstGeom prst="rect">
            <a:avLst/>
          </a:prstGeom>
          <a:noFill/>
        </p:spPr>
        <p:txBody>
          <a:bodyPr wrap="square" rtlCol="0">
            <a:spAutoFit/>
          </a:bodyPr>
          <a:lstStyle/>
          <a:p>
            <a:r>
              <a:rPr lang="en-US" altLang="zh-CN" sz="1200" dirty="0" smtClean="0"/>
              <a:t>0.43</a:t>
            </a:r>
            <a:endParaRPr lang="zh-CN" altLang="en-US" sz="1200" dirty="0"/>
          </a:p>
        </p:txBody>
      </p:sp>
      <p:sp>
        <p:nvSpPr>
          <p:cNvPr id="169" name="TextBox 168"/>
          <p:cNvSpPr txBox="1"/>
          <p:nvPr/>
        </p:nvSpPr>
        <p:spPr>
          <a:xfrm>
            <a:off x="1345933" y="4448145"/>
            <a:ext cx="489762" cy="276999"/>
          </a:xfrm>
          <a:prstGeom prst="rect">
            <a:avLst/>
          </a:prstGeom>
          <a:noFill/>
        </p:spPr>
        <p:txBody>
          <a:bodyPr wrap="square" rtlCol="0">
            <a:spAutoFit/>
          </a:bodyPr>
          <a:lstStyle/>
          <a:p>
            <a:r>
              <a:rPr lang="en-US" altLang="zh-CN" sz="1200" dirty="0" smtClean="0"/>
              <a:t>0.44</a:t>
            </a:r>
            <a:endParaRPr lang="zh-CN" altLang="en-US" sz="1200" dirty="0"/>
          </a:p>
        </p:txBody>
      </p:sp>
      <p:sp>
        <p:nvSpPr>
          <p:cNvPr id="170" name="TextBox 169"/>
          <p:cNvSpPr txBox="1"/>
          <p:nvPr/>
        </p:nvSpPr>
        <p:spPr>
          <a:xfrm>
            <a:off x="1994005" y="4437112"/>
            <a:ext cx="489762" cy="276999"/>
          </a:xfrm>
          <a:prstGeom prst="rect">
            <a:avLst/>
          </a:prstGeom>
          <a:noFill/>
        </p:spPr>
        <p:txBody>
          <a:bodyPr wrap="square" rtlCol="0">
            <a:spAutoFit/>
          </a:bodyPr>
          <a:lstStyle/>
          <a:p>
            <a:r>
              <a:rPr lang="en-US" altLang="zh-CN" sz="1200" dirty="0" smtClean="0"/>
              <a:t>0.25</a:t>
            </a:r>
            <a:endParaRPr lang="zh-CN" altLang="en-US" sz="1200" dirty="0"/>
          </a:p>
        </p:txBody>
      </p:sp>
      <p:sp>
        <p:nvSpPr>
          <p:cNvPr id="171" name="TextBox 170"/>
          <p:cNvSpPr txBox="1"/>
          <p:nvPr/>
        </p:nvSpPr>
        <p:spPr>
          <a:xfrm>
            <a:off x="2282037" y="4736177"/>
            <a:ext cx="489762" cy="276999"/>
          </a:xfrm>
          <a:prstGeom prst="rect">
            <a:avLst/>
          </a:prstGeom>
          <a:noFill/>
        </p:spPr>
        <p:txBody>
          <a:bodyPr wrap="square" rtlCol="0">
            <a:spAutoFit/>
          </a:bodyPr>
          <a:lstStyle/>
          <a:p>
            <a:r>
              <a:rPr lang="en-US" altLang="zh-CN" sz="1200" dirty="0" smtClean="0"/>
              <a:t>0.29</a:t>
            </a:r>
            <a:endParaRPr lang="zh-CN" altLang="en-US" sz="1200" dirty="0"/>
          </a:p>
        </p:txBody>
      </p:sp>
      <p:sp>
        <p:nvSpPr>
          <p:cNvPr id="172" name="TextBox 171"/>
          <p:cNvSpPr txBox="1"/>
          <p:nvPr/>
        </p:nvSpPr>
        <p:spPr>
          <a:xfrm>
            <a:off x="3650189" y="3645024"/>
            <a:ext cx="489762" cy="276999"/>
          </a:xfrm>
          <a:prstGeom prst="rect">
            <a:avLst/>
          </a:prstGeom>
          <a:noFill/>
        </p:spPr>
        <p:txBody>
          <a:bodyPr wrap="square" rtlCol="0">
            <a:spAutoFit/>
          </a:bodyPr>
          <a:lstStyle/>
          <a:p>
            <a:r>
              <a:rPr lang="en-US" altLang="zh-CN" sz="1200" dirty="0" smtClean="0"/>
              <a:t>0.40</a:t>
            </a:r>
            <a:endParaRPr lang="zh-CN" altLang="en-US" sz="1200" dirty="0"/>
          </a:p>
        </p:txBody>
      </p:sp>
      <p:sp>
        <p:nvSpPr>
          <p:cNvPr id="173" name="TextBox 172"/>
          <p:cNvSpPr txBox="1"/>
          <p:nvPr/>
        </p:nvSpPr>
        <p:spPr>
          <a:xfrm>
            <a:off x="3610731" y="4725144"/>
            <a:ext cx="489762" cy="276999"/>
          </a:xfrm>
          <a:prstGeom prst="rect">
            <a:avLst/>
          </a:prstGeom>
          <a:noFill/>
        </p:spPr>
        <p:txBody>
          <a:bodyPr wrap="square" rtlCol="0">
            <a:spAutoFit/>
          </a:bodyPr>
          <a:lstStyle/>
          <a:p>
            <a:r>
              <a:rPr lang="en-US" altLang="zh-CN" sz="1200" dirty="0" smtClean="0"/>
              <a:t>0.18</a:t>
            </a:r>
            <a:endParaRPr lang="zh-CN" altLang="en-US" sz="1200" dirty="0"/>
          </a:p>
        </p:txBody>
      </p:sp>
      <p:sp>
        <p:nvSpPr>
          <p:cNvPr id="174" name="TextBox 173"/>
          <p:cNvSpPr txBox="1"/>
          <p:nvPr/>
        </p:nvSpPr>
        <p:spPr>
          <a:xfrm>
            <a:off x="3506173" y="4221088"/>
            <a:ext cx="489762" cy="276999"/>
          </a:xfrm>
          <a:prstGeom prst="rect">
            <a:avLst/>
          </a:prstGeom>
          <a:noFill/>
        </p:spPr>
        <p:txBody>
          <a:bodyPr wrap="square" rtlCol="0">
            <a:spAutoFit/>
          </a:bodyPr>
          <a:lstStyle/>
          <a:p>
            <a:r>
              <a:rPr lang="en-US" altLang="zh-CN" sz="1200" dirty="0" smtClean="0"/>
              <a:t>0.17</a:t>
            </a:r>
            <a:endParaRPr lang="zh-CN" altLang="en-US" sz="1200" dirty="0"/>
          </a:p>
        </p:txBody>
      </p:sp>
      <p:cxnSp>
        <p:nvCxnSpPr>
          <p:cNvPr id="175" name="直接连接符 174"/>
          <p:cNvCxnSpPr>
            <a:stCxn id="141" idx="2"/>
            <a:endCxn id="139" idx="3"/>
          </p:cNvCxnSpPr>
          <p:nvPr/>
        </p:nvCxnSpPr>
        <p:spPr>
          <a:xfrm flipH="1">
            <a:off x="3528120" y="4274823"/>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3923927" y="4293096"/>
            <a:ext cx="489762" cy="276999"/>
          </a:xfrm>
          <a:prstGeom prst="rect">
            <a:avLst/>
          </a:prstGeom>
          <a:noFill/>
        </p:spPr>
        <p:txBody>
          <a:bodyPr wrap="square" rtlCol="0">
            <a:spAutoFit/>
          </a:bodyPr>
          <a:lstStyle/>
          <a:p>
            <a:r>
              <a:rPr lang="en-US" altLang="zh-CN" sz="1200" dirty="0" smtClean="0"/>
              <a:t>0.36</a:t>
            </a:r>
            <a:endParaRPr lang="zh-CN" altLang="en-US" sz="1200" dirty="0"/>
          </a:p>
        </p:txBody>
      </p:sp>
      <p:sp>
        <p:nvSpPr>
          <p:cNvPr id="177" name="TextBox 176"/>
          <p:cNvSpPr txBox="1"/>
          <p:nvPr/>
        </p:nvSpPr>
        <p:spPr>
          <a:xfrm>
            <a:off x="4076327" y="4445496"/>
            <a:ext cx="489762" cy="276999"/>
          </a:xfrm>
          <a:prstGeom prst="rect">
            <a:avLst/>
          </a:prstGeom>
          <a:noFill/>
        </p:spPr>
        <p:txBody>
          <a:bodyPr wrap="square" rtlCol="0">
            <a:spAutoFit/>
          </a:bodyPr>
          <a:lstStyle/>
          <a:p>
            <a:r>
              <a:rPr lang="en-US" altLang="zh-CN" sz="1200" dirty="0" smtClean="0"/>
              <a:t>0.73</a:t>
            </a:r>
            <a:endParaRPr lang="zh-CN" altLang="en-US" sz="1200" dirty="0"/>
          </a:p>
        </p:txBody>
      </p:sp>
      <p:sp>
        <p:nvSpPr>
          <p:cNvPr id="178" name="TextBox 177"/>
          <p:cNvSpPr txBox="1"/>
          <p:nvPr/>
        </p:nvSpPr>
        <p:spPr>
          <a:xfrm>
            <a:off x="4730309" y="4952201"/>
            <a:ext cx="489762" cy="276999"/>
          </a:xfrm>
          <a:prstGeom prst="rect">
            <a:avLst/>
          </a:prstGeom>
          <a:noFill/>
        </p:spPr>
        <p:txBody>
          <a:bodyPr wrap="square" rtlCol="0">
            <a:spAutoFit/>
          </a:bodyPr>
          <a:lstStyle/>
          <a:p>
            <a:r>
              <a:rPr lang="en-US" altLang="zh-CN" sz="1200" dirty="0" smtClean="0"/>
              <a:t>0.31</a:t>
            </a:r>
            <a:endParaRPr lang="zh-CN" altLang="en-US" sz="1200" dirty="0"/>
          </a:p>
        </p:txBody>
      </p:sp>
      <p:sp>
        <p:nvSpPr>
          <p:cNvPr id="179" name="TextBox 178"/>
          <p:cNvSpPr txBox="1"/>
          <p:nvPr/>
        </p:nvSpPr>
        <p:spPr>
          <a:xfrm>
            <a:off x="4571999" y="4509120"/>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80" name="TextBox 179"/>
          <p:cNvSpPr txBox="1"/>
          <p:nvPr/>
        </p:nvSpPr>
        <p:spPr>
          <a:xfrm>
            <a:off x="4874325" y="4365104"/>
            <a:ext cx="489762" cy="276999"/>
          </a:xfrm>
          <a:prstGeom prst="rect">
            <a:avLst/>
          </a:prstGeom>
          <a:noFill/>
        </p:spPr>
        <p:txBody>
          <a:bodyPr wrap="square" rtlCol="0">
            <a:spAutoFit/>
          </a:bodyPr>
          <a:lstStyle/>
          <a:p>
            <a:r>
              <a:rPr lang="en-US" altLang="zh-CN" sz="1200" dirty="0" smtClean="0"/>
              <a:t>0.53</a:t>
            </a:r>
            <a:endParaRPr lang="zh-CN" altLang="en-US" sz="1200" dirty="0"/>
          </a:p>
        </p:txBody>
      </p:sp>
      <p:sp>
        <p:nvSpPr>
          <p:cNvPr id="181" name="TextBox 180"/>
          <p:cNvSpPr txBox="1"/>
          <p:nvPr/>
        </p:nvSpPr>
        <p:spPr>
          <a:xfrm>
            <a:off x="4788023" y="3800073"/>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82" name="TextBox 181"/>
          <p:cNvSpPr txBox="1"/>
          <p:nvPr/>
        </p:nvSpPr>
        <p:spPr>
          <a:xfrm>
            <a:off x="4802317" y="4005064"/>
            <a:ext cx="489762" cy="276999"/>
          </a:xfrm>
          <a:prstGeom prst="rect">
            <a:avLst/>
          </a:prstGeom>
          <a:noFill/>
        </p:spPr>
        <p:txBody>
          <a:bodyPr wrap="square" rtlCol="0">
            <a:spAutoFit/>
          </a:bodyPr>
          <a:lstStyle/>
          <a:p>
            <a:r>
              <a:rPr lang="en-US" altLang="zh-CN" sz="1200" dirty="0" smtClean="0"/>
              <a:t>0.62</a:t>
            </a:r>
            <a:endParaRPr lang="zh-CN" altLang="en-US" sz="1200" dirty="0"/>
          </a:p>
        </p:txBody>
      </p:sp>
      <p:sp>
        <p:nvSpPr>
          <p:cNvPr id="183" name="TextBox 182"/>
          <p:cNvSpPr txBox="1"/>
          <p:nvPr/>
        </p:nvSpPr>
        <p:spPr>
          <a:xfrm>
            <a:off x="5522397" y="4448145"/>
            <a:ext cx="489762" cy="276999"/>
          </a:xfrm>
          <a:prstGeom prst="rect">
            <a:avLst/>
          </a:prstGeom>
          <a:noFill/>
        </p:spPr>
        <p:txBody>
          <a:bodyPr wrap="square" rtlCol="0">
            <a:spAutoFit/>
          </a:bodyPr>
          <a:lstStyle/>
          <a:p>
            <a:r>
              <a:rPr lang="en-US" altLang="zh-CN" sz="1200" dirty="0" smtClean="0"/>
              <a:t>1.0</a:t>
            </a:r>
            <a:endParaRPr lang="zh-CN" altLang="en-US" sz="1200" dirty="0"/>
          </a:p>
        </p:txBody>
      </p:sp>
      <p:sp>
        <p:nvSpPr>
          <p:cNvPr id="184" name="矩形 183"/>
          <p:cNvSpPr/>
          <p:nvPr/>
        </p:nvSpPr>
        <p:spPr>
          <a:xfrm>
            <a:off x="1151700" y="3212976"/>
            <a:ext cx="2772227"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3751054" y="3866565"/>
            <a:ext cx="2473385" cy="13626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圆角矩形标注 185"/>
          <p:cNvSpPr/>
          <p:nvPr/>
        </p:nvSpPr>
        <p:spPr>
          <a:xfrm>
            <a:off x="5140728" y="3464477"/>
            <a:ext cx="1103813" cy="252555"/>
          </a:xfrm>
          <a:prstGeom prst="wedgeRoundRectCallout">
            <a:avLst>
              <a:gd name="adj1" fmla="val -49385"/>
              <a:gd name="adj2" fmla="val 100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代码域</a:t>
            </a:r>
          </a:p>
        </p:txBody>
      </p:sp>
    </p:spTree>
    <p:extLst>
      <p:ext uri="{BB962C8B-B14F-4D97-AF65-F5344CB8AC3E}">
        <p14:creationId xmlns:p14="http://schemas.microsoft.com/office/powerpoint/2010/main" val="123206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3"/>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5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6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6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6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6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65"/>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6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6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6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6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7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7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7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7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7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7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7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7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79"/>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80"/>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8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82"/>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8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85"/>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2" grpId="0"/>
      <p:bldP spid="12" grpId="1"/>
      <p:bldP spid="13" grpId="0"/>
      <p:bldP spid="13" grpId="1"/>
      <p:bldP spid="19" grpId="0" animBg="1"/>
      <p:bldP spid="19" grpId="1" animBg="1"/>
      <p:bldP spid="25" grpId="0" animBg="1"/>
      <p:bldP spid="25"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21" grpId="0" animBg="1"/>
      <p:bldP spid="21" grpId="1" animBg="1"/>
      <p:bldP spid="22" grpId="0"/>
      <p:bldP spid="22" grpId="1"/>
      <p:bldP spid="7" grpId="0" animBg="1"/>
      <p:bldP spid="7" grpId="1" animBg="1"/>
      <p:bldP spid="26" grpId="0" animBg="1"/>
      <p:bldP spid="26" grpId="1" animBg="1"/>
      <p:bldP spid="136" grpId="0" animBg="1"/>
      <p:bldP spid="137" grpId="0" animBg="1"/>
      <p:bldP spid="138" grpId="0" animBg="1"/>
      <p:bldP spid="139" grpId="0" animBg="1"/>
      <p:bldP spid="140" grpId="0" animBg="1"/>
      <p:bldP spid="141" grpId="0" animBg="1"/>
      <p:bldP spid="142" grpId="0" animBg="1"/>
      <p:bldP spid="145" grpId="0" animBg="1"/>
      <p:bldP spid="146" grpId="0" animBg="1"/>
      <p:bldP spid="152" grpId="0" animBg="1"/>
      <p:bldP spid="153" grpId="0" animBg="1"/>
      <p:bldP spid="155" grpId="0" animBg="1"/>
      <p:bldP spid="164" grpId="0"/>
      <p:bldP spid="166" grpId="0"/>
      <p:bldP spid="167" grpId="0"/>
      <p:bldP spid="168" grpId="0"/>
      <p:bldP spid="169" grpId="0"/>
      <p:bldP spid="170" grpId="0"/>
      <p:bldP spid="171" grpId="0"/>
      <p:bldP spid="172" grpId="0"/>
      <p:bldP spid="173" grpId="0"/>
      <p:bldP spid="174" grpId="0"/>
      <p:bldP spid="176" grpId="0"/>
      <p:bldP spid="177" grpId="0"/>
      <p:bldP spid="178" grpId="0"/>
      <p:bldP spid="179" grpId="0"/>
      <p:bldP spid="180" grpId="0"/>
      <p:bldP spid="181" grpId="0"/>
      <p:bldP spid="182" grpId="0"/>
      <p:bldP spid="183" grpId="0"/>
      <p:bldP spid="184" grpId="0" animBg="1"/>
      <p:bldP spid="185" grpId="0" animBg="1"/>
      <p:bldP spid="1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2800" dirty="0" smtClean="0"/>
              <a:t>代码依赖紧密度 </a:t>
            </a:r>
            <a:r>
              <a:rPr lang="en-US" altLang="zh-CN" sz="2800" dirty="0" smtClean="0"/>
              <a:t>[</a:t>
            </a:r>
            <a:r>
              <a:rPr lang="en-US" altLang="zh-CN" sz="2800" dirty="0" err="1" smtClean="0"/>
              <a:t>kuang</a:t>
            </a:r>
            <a:r>
              <a:rPr lang="en-US" altLang="zh-CN" sz="2800" dirty="0" smtClean="0"/>
              <a:t>+@ICSE]</a:t>
            </a:r>
            <a:endParaRPr lang="zh-CN" altLang="en-US" sz="2800" dirty="0"/>
          </a:p>
        </p:txBody>
      </p:sp>
      <p:sp>
        <p:nvSpPr>
          <p:cNvPr id="3" name="内容占位符 2"/>
          <p:cNvSpPr>
            <a:spLocks noGrp="1"/>
          </p:cNvSpPr>
          <p:nvPr>
            <p:ph idx="1"/>
          </p:nvPr>
        </p:nvSpPr>
        <p:spPr>
          <a:xfrm>
            <a:off x="457200" y="1052736"/>
            <a:ext cx="8229600" cy="1656184"/>
          </a:xfrm>
        </p:spPr>
        <p:txBody>
          <a:bodyPr>
            <a:normAutofit fontScale="77500" lnSpcReduction="20000"/>
          </a:bodyPr>
          <a:lstStyle/>
          <a:p>
            <a:r>
              <a:rPr lang="zh-CN" altLang="en-US" b="1" dirty="0" smtClean="0"/>
              <a:t>代码依赖分类</a:t>
            </a:r>
            <a:endParaRPr lang="en-US" altLang="zh-CN" b="1" dirty="0" smtClean="0"/>
          </a:p>
          <a:p>
            <a:pPr lvl="1"/>
            <a:r>
              <a:rPr lang="zh-CN" altLang="en-US" dirty="0" smtClean="0"/>
              <a:t>直接代码依赖（</a:t>
            </a:r>
            <a:r>
              <a:rPr lang="en-US" altLang="zh-CN" dirty="0" smtClean="0"/>
              <a:t>DC</a:t>
            </a:r>
            <a:r>
              <a:rPr lang="zh-CN" altLang="en-US" dirty="0" smtClean="0"/>
              <a:t>）：函数调用、类继承、类引用</a:t>
            </a:r>
            <a:endParaRPr lang="en-US" altLang="zh-CN" dirty="0" smtClean="0"/>
          </a:p>
          <a:p>
            <a:pPr lvl="2"/>
            <a:r>
              <a:rPr lang="zh-CN" altLang="en-US" dirty="0" smtClean="0"/>
              <a:t>都是有向边，且继承和引用与调用大量重叠</a:t>
            </a:r>
            <a:endParaRPr lang="en-US" altLang="zh-CN" dirty="0" smtClean="0"/>
          </a:p>
          <a:p>
            <a:pPr lvl="1"/>
            <a:r>
              <a:rPr lang="zh-CN" altLang="en-US" dirty="0" smtClean="0"/>
              <a:t>类的数据依赖（</a:t>
            </a:r>
            <a:r>
              <a:rPr lang="en-US" altLang="zh-CN" dirty="0" smtClean="0"/>
              <a:t>CD</a:t>
            </a:r>
            <a:r>
              <a:rPr lang="zh-CN" altLang="en-US" dirty="0" smtClean="0"/>
              <a:t>）：两个类之间的函数数据依赖</a:t>
            </a:r>
            <a:endParaRPr lang="en-US" altLang="zh-CN" dirty="0" smtClean="0"/>
          </a:p>
          <a:p>
            <a:pPr lvl="2"/>
            <a:r>
              <a:rPr lang="zh-CN" altLang="en-US" dirty="0" smtClean="0"/>
              <a:t>无向边，边内有共享的数据类型信息</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27" name="TextBox 26"/>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mc:AlternateContent xmlns:mc="http://schemas.openxmlformats.org/markup-compatibility/2006" xmlns:a14="http://schemas.microsoft.com/office/drawing/2010/main">
        <mc:Choice Requires="a14">
          <p:sp>
            <p:nvSpPr>
              <p:cNvPr id="18557" name="TextBox 18556"/>
              <p:cNvSpPr txBox="1"/>
              <p:nvPr/>
            </p:nvSpPr>
            <p:spPr>
              <a:xfrm>
                <a:off x="1619672" y="2996952"/>
                <a:ext cx="6134052" cy="4570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𝐶</m:t>
                          </m:r>
                          <m:r>
                            <m:rPr>
                              <m:sty m:val="p"/>
                            </m:rPr>
                            <a:rPr lang="en-US" altLang="zh-CN" i="1">
                              <a:latin typeface="Cambria Math"/>
                            </a:rPr>
                            <m:t>loseness</m:t>
                          </m:r>
                        </m:e>
                        <m:sub>
                          <m:r>
                            <a:rPr lang="en-US" altLang="zh-CN" b="0" i="1" smtClean="0">
                              <a:latin typeface="Cambria Math"/>
                            </a:rPr>
                            <m:t>𝐷𝐶</m:t>
                          </m:r>
                        </m:sub>
                      </m:sSub>
                      <m:r>
                        <a:rPr lang="en-US" altLang="zh-CN" b="0" i="1" smtClean="0">
                          <a:latin typeface="Cambria Math"/>
                        </a:rPr>
                        <m:t>=</m:t>
                      </m:r>
                      <m:box>
                        <m:boxPr>
                          <m:ctrlPr>
                            <a:rPr lang="en-US" altLang="zh-CN" b="0" i="1" smtClean="0">
                              <a:latin typeface="Cambria Math"/>
                            </a:rPr>
                          </m:ctrlPr>
                        </m:boxPr>
                        <m:e>
                          <m:argPr>
                            <m:argSz m:val="-1"/>
                          </m:argPr>
                          <m:f>
                            <m:fPr>
                              <m:ctrlPr>
                                <a:rPr lang="en-US" altLang="zh-CN" b="0" i="1" smtClean="0">
                                  <a:latin typeface="Cambria Math"/>
                                </a:rPr>
                              </m:ctrlPr>
                            </m:fPr>
                            <m:num>
                              <m:r>
                                <a:rPr lang="en-US" altLang="zh-CN" b="0" i="1" smtClean="0">
                                  <a:latin typeface="Cambria Math"/>
                                </a:rPr>
                                <m:t>2</m:t>
                              </m:r>
                              <m:r>
                                <a:rPr lang="en-US" altLang="zh-CN" b="0" i="1" smtClean="0">
                                  <a:latin typeface="Cambria Math"/>
                                </a:rPr>
                                <m:t>𝑁</m:t>
                              </m:r>
                            </m:num>
                            <m:den>
                              <m:sSub>
                                <m:sSubPr>
                                  <m:ctrlPr>
                                    <a:rPr lang="en-US" altLang="zh-CN" b="0" i="1" smtClean="0">
                                      <a:latin typeface="Cambria Math"/>
                                    </a:rPr>
                                  </m:ctrlPr>
                                </m:sSubPr>
                                <m:e>
                                  <m:r>
                                    <a:rPr lang="en-US" altLang="zh-CN" b="0" i="1" smtClean="0">
                                      <a:latin typeface="Cambria Math"/>
                                    </a:rPr>
                                    <m:t>𝑊𝑒𝑖𝑔h𝑡𝑒𝑑𝑂𝑢𝑡𝐷𝑒𝑔𝑟𝑒𝑒</m:t>
                                  </m:r>
                                </m:e>
                                <m:sub>
                                  <m:r>
                                    <a:rPr lang="en-US" altLang="zh-CN" b="0" i="1" smtClean="0">
                                      <a:latin typeface="Cambria Math"/>
                                    </a:rPr>
                                    <m:t>𝑒</m:t>
                                  </m:r>
                                  <m:r>
                                    <a:rPr lang="en-US" altLang="zh-CN" b="0" i="1" smtClean="0">
                                      <a:latin typeface="Cambria Math"/>
                                    </a:rPr>
                                    <m:t>.</m:t>
                                  </m:r>
                                  <m:r>
                                    <a:rPr lang="en-US" altLang="zh-CN" b="0" i="1" smtClean="0">
                                      <a:latin typeface="Cambria Math"/>
                                    </a:rPr>
                                    <m:t>𝑠𝑜𝑢𝑟𝑐𝑒</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𝑊</m:t>
                                  </m:r>
                                  <m:r>
                                    <m:rPr>
                                      <m:sty m:val="p"/>
                                    </m:rPr>
                                    <a:rPr lang="en-US" altLang="zh-CN" i="1">
                                      <a:latin typeface="Cambria Math"/>
                                    </a:rPr>
                                    <m:t>eight</m:t>
                                  </m:r>
                                  <m:r>
                                    <a:rPr lang="en-US" altLang="zh-CN" b="0" i="1" smtClean="0">
                                      <a:latin typeface="Cambria Math"/>
                                    </a:rPr>
                                    <m:t>𝑒𝑑𝐼𝑛𝐷𝑒𝑔𝑟𝑒𝑒</m:t>
                                  </m:r>
                                </m:e>
                                <m:sub>
                                  <m:r>
                                    <a:rPr lang="en-US" altLang="zh-CN" b="0" i="1" smtClean="0">
                                      <a:latin typeface="Cambria Math"/>
                                    </a:rPr>
                                    <m:t>𝑒</m:t>
                                  </m:r>
                                  <m:r>
                                    <a:rPr lang="en-US" altLang="zh-CN" b="0" i="1" smtClean="0">
                                      <a:latin typeface="Cambria Math"/>
                                    </a:rPr>
                                    <m:t>.</m:t>
                                  </m:r>
                                  <m:r>
                                    <a:rPr lang="en-US" altLang="zh-CN" b="0" i="1" smtClean="0">
                                      <a:latin typeface="Cambria Math"/>
                                    </a:rPr>
                                    <m:t>𝑠𝑖𝑛𝑘</m:t>
                                  </m:r>
                                </m:sub>
                              </m:sSub>
                            </m:den>
                          </m:f>
                        </m:e>
                      </m:box>
                    </m:oMath>
                  </m:oMathPara>
                </a14:m>
                <a:endParaRPr lang="zh-CN" altLang="en-US" dirty="0"/>
              </a:p>
            </p:txBody>
          </p:sp>
        </mc:Choice>
        <mc:Fallback xmlns="">
          <p:sp>
            <p:nvSpPr>
              <p:cNvPr id="18557" name="TextBox 18556"/>
              <p:cNvSpPr txBox="1">
                <a:spLocks noRot="1" noChangeAspect="1" noMove="1" noResize="1" noEditPoints="1" noAdjustHandles="1" noChangeArrowheads="1" noChangeShapeType="1" noTextEdit="1"/>
              </p:cNvSpPr>
              <p:nvPr/>
            </p:nvSpPr>
            <p:spPr>
              <a:xfrm>
                <a:off x="1619672" y="2996952"/>
                <a:ext cx="6134052" cy="457048"/>
              </a:xfrm>
              <a:prstGeom prst="rect">
                <a:avLst/>
              </a:prstGeom>
              <a:blipFill rotWithShape="1">
                <a:blip r:embed="rId3"/>
                <a:stretch>
                  <a:fillRect b="-6667"/>
                </a:stretch>
              </a:blipFill>
            </p:spPr>
            <p:txBody>
              <a:bodyPr/>
              <a:lstStyle/>
              <a:p>
                <a:r>
                  <a:rPr lang="zh-CN" altLang="en-US">
                    <a:noFill/>
                  </a:rPr>
                  <a:t> </a:t>
                </a:r>
              </a:p>
            </p:txBody>
          </p:sp>
        </mc:Fallback>
      </mc:AlternateContent>
      <p:sp>
        <p:nvSpPr>
          <p:cNvPr id="59" name="矩形 58"/>
          <p:cNvSpPr/>
          <p:nvPr/>
        </p:nvSpPr>
        <p:spPr>
          <a:xfrm>
            <a:off x="1259632" y="2949944"/>
            <a:ext cx="482453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依赖数量多，调用者出度低，被调用者入度低</a:t>
            </a:r>
            <a:endParaRPr lang="zh-CN" altLang="en-US" b="1" dirty="0"/>
          </a:p>
        </p:txBody>
      </p:sp>
      <p:sp>
        <p:nvSpPr>
          <p:cNvPr id="60" name="矩形 59"/>
          <p:cNvSpPr/>
          <p:nvPr/>
        </p:nvSpPr>
        <p:spPr>
          <a:xfrm>
            <a:off x="1259632" y="4962845"/>
            <a:ext cx="496855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t>idtf</a:t>
            </a:r>
            <a:r>
              <a:rPr lang="zh-CN" altLang="en-US" b="1" dirty="0" smtClean="0"/>
              <a:t>值高，二者共享类型多，与其它共享类型少</a:t>
            </a:r>
            <a:endParaRPr lang="zh-CN" altLang="en-US" b="1" dirty="0"/>
          </a:p>
        </p:txBody>
      </p:sp>
      <p:sp>
        <p:nvSpPr>
          <p:cNvPr id="81" name="矩形 80"/>
          <p:cNvSpPr/>
          <p:nvPr/>
        </p:nvSpPr>
        <p:spPr>
          <a:xfrm>
            <a:off x="1259632" y="3777889"/>
            <a:ext cx="6012160" cy="656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t>一种数据类型在数据依赖中出现次数的越少，区分度越大</a:t>
            </a:r>
            <a:endParaRPr lang="zh-CN" altLang="en-US" b="1" dirty="0"/>
          </a:p>
        </p:txBody>
      </p:sp>
      <mc:AlternateContent xmlns:mc="http://schemas.openxmlformats.org/markup-compatibility/2006" xmlns:a14="http://schemas.microsoft.com/office/drawing/2010/main">
        <mc:Choice Requires="a14">
          <p:sp>
            <p:nvSpPr>
              <p:cNvPr id="5" name="TextBox 4"/>
              <p:cNvSpPr txBox="1"/>
              <p:nvPr/>
            </p:nvSpPr>
            <p:spPr>
              <a:xfrm>
                <a:off x="1691680" y="3933056"/>
                <a:ext cx="1587358" cy="4523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𝑖𝑑𝑡𝑓</m:t>
                      </m:r>
                      <m:r>
                        <a:rPr lang="en-US" altLang="zh-CN" b="0" i="1" smtClean="0">
                          <a:latin typeface="Cambria Math"/>
                        </a:rPr>
                        <m:t>=</m:t>
                      </m:r>
                      <m:r>
                        <a:rPr lang="en-US" altLang="zh-CN" b="0" i="1" smtClean="0">
                          <a:latin typeface="Cambria Math"/>
                        </a:rPr>
                        <m:t>𝑙𝑜𝑔</m:t>
                      </m:r>
                      <m:box>
                        <m:boxPr>
                          <m:ctrlPr>
                            <a:rPr lang="en-US" altLang="zh-CN" b="0" i="1" smtClean="0">
                              <a:latin typeface="Cambria Math"/>
                            </a:rPr>
                          </m:ctrlPr>
                        </m:boxPr>
                        <m:e>
                          <m:argPr>
                            <m:argSz m:val="-1"/>
                          </m:argPr>
                          <m:f>
                            <m:fPr>
                              <m:ctrlPr>
                                <a:rPr lang="en-US" altLang="zh-CN" b="0" i="1" smtClean="0">
                                  <a:latin typeface="Cambria Math"/>
                                </a:rPr>
                              </m:ctrlPr>
                            </m:fPr>
                            <m:num>
                              <m:r>
                                <a:rPr lang="en-US" altLang="zh-CN" b="0" i="1" smtClean="0">
                                  <a:latin typeface="Cambria Math"/>
                                </a:rPr>
                                <m:t>𝑁</m:t>
                              </m:r>
                            </m:num>
                            <m:den>
                              <m:sSub>
                                <m:sSubPr>
                                  <m:ctrlPr>
                                    <a:rPr lang="en-US" altLang="zh-CN" b="0" i="1" smtClean="0">
                                      <a:latin typeface="Cambria Math"/>
                                    </a:rPr>
                                  </m:ctrlPr>
                                </m:sSubPr>
                                <m:e>
                                  <m:r>
                                    <a:rPr lang="en-US" altLang="zh-CN" b="0" i="1" smtClean="0">
                                      <a:latin typeface="Cambria Math"/>
                                    </a:rPr>
                                    <m:t>𝑛</m:t>
                                  </m:r>
                                </m:e>
                                <m:sub>
                                  <m:r>
                                    <a:rPr lang="en-US" altLang="zh-CN" b="0" i="1" smtClean="0">
                                      <a:latin typeface="Cambria Math"/>
                                    </a:rPr>
                                    <m:t>𝑑𝑡</m:t>
                                  </m:r>
                                </m:sub>
                              </m:sSub>
                            </m:den>
                          </m:f>
                        </m:e>
                      </m:box>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691680" y="3933056"/>
                <a:ext cx="1587358" cy="452368"/>
              </a:xfrm>
              <a:prstGeom prst="rect">
                <a:avLst/>
              </a:prstGeom>
              <a:blipFill rotWithShape="1">
                <a:blip r:embed="rId4"/>
                <a:stretch>
                  <a:fillRect b="-1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697632" y="4859299"/>
                <a:ext cx="3450432" cy="669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𝐶𝑙𝑜𝑠𝑒𝑛𝑒𝑠𝑠</m:t>
                          </m:r>
                        </m:e>
                        <m:sub>
                          <m:r>
                            <a:rPr lang="en-US" altLang="zh-CN" b="0" i="1" smtClean="0">
                              <a:latin typeface="Cambria Math"/>
                            </a:rPr>
                            <m:t>𝐶𝐷</m:t>
                          </m:r>
                        </m:sub>
                      </m:sSub>
                      <m:r>
                        <a:rPr lang="en-US" altLang="zh-CN" b="0" i="1" smtClean="0">
                          <a:latin typeface="Cambria Math"/>
                        </a:rPr>
                        <m:t>=</m:t>
                      </m:r>
                      <m:box>
                        <m:boxPr>
                          <m:ctrlPr>
                            <a:rPr lang="en-US" altLang="zh-CN" b="0" i="1" smtClean="0">
                              <a:latin typeface="Cambria Math"/>
                            </a:rPr>
                          </m:ctrlPr>
                        </m:boxPr>
                        <m:e>
                          <m:argPr>
                            <m:argSz m:val="-1"/>
                          </m:argPr>
                          <m:f>
                            <m:fPr>
                              <m:ctrlPr>
                                <a:rPr lang="en-US" altLang="zh-CN" b="0" i="1" smtClean="0">
                                  <a:latin typeface="Cambria Math"/>
                                </a:rPr>
                              </m:ctrlPr>
                            </m:fPr>
                            <m:num>
                              <m:nary>
                                <m:naryPr>
                                  <m:chr m:val="∑"/>
                                  <m:limLoc m:val="subSup"/>
                                  <m:supHide m:val="on"/>
                                  <m:ctrlPr>
                                    <a:rPr lang="en-US" altLang="zh-CN" b="0" i="1" smtClean="0">
                                      <a:latin typeface="Cambria Math"/>
                                    </a:rPr>
                                  </m:ctrlPr>
                                </m:naryPr>
                                <m:sub>
                                  <m:r>
                                    <m:rPr>
                                      <m:brk m:alnAt="9"/>
                                    </m:rPr>
                                    <a:rPr lang="en-US" altLang="zh-CN" b="0" i="1" smtClean="0">
                                      <a:latin typeface="Cambria Math"/>
                                    </a:rPr>
                                    <m:t>𝑥</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𝐷𝑇</m:t>
                                      </m:r>
                                    </m:e>
                                    <m:sub>
                                      <m:r>
                                        <a:rPr lang="en-US" altLang="zh-CN" b="0" i="1" smtClean="0">
                                          <a:latin typeface="Cambria Math"/>
                                          <a:ea typeface="Cambria Math"/>
                                        </a:rPr>
                                        <m:t>𝑖</m:t>
                                      </m:r>
                                    </m:sub>
                                  </m:sSub>
                                  <m:r>
                                    <m:rPr>
                                      <m:brk m:alnAt="9"/>
                                    </m:rP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𝐷𝑇</m:t>
                                      </m:r>
                                    </m:e>
                                    <m:sub>
                                      <m:r>
                                        <a:rPr lang="en-US" altLang="zh-CN" b="0" i="1" smtClean="0">
                                          <a:latin typeface="Cambria Math"/>
                                          <a:ea typeface="Cambria Math"/>
                                        </a:rPr>
                                        <m:t>𝑗</m:t>
                                      </m:r>
                                    </m:sub>
                                  </m:sSub>
                                  <m:r>
                                    <m:rPr>
                                      <m:brk m:alnAt="9"/>
                                    </m:rPr>
                                    <a:rPr lang="en-US" altLang="zh-CN" b="0" i="1" smtClean="0">
                                      <a:latin typeface="Cambria Math"/>
                                      <a:ea typeface="Cambria Math"/>
                                    </a:rPr>
                                    <m:t>}</m:t>
                                  </m:r>
                                </m:sub>
                                <m:sup/>
                                <m:e>
                                  <m:r>
                                    <a:rPr lang="en-US" altLang="zh-CN" b="0" i="1" smtClean="0">
                                      <a:latin typeface="Cambria Math"/>
                                    </a:rPr>
                                    <m:t>𝑖𝑑𝑡𝑓</m:t>
                                  </m:r>
                                  <m:r>
                                    <a:rPr lang="en-US" altLang="zh-CN" b="0" i="1" smtClean="0">
                                      <a:latin typeface="Cambria Math"/>
                                    </a:rPr>
                                    <m:t>(</m:t>
                                  </m:r>
                                  <m:r>
                                    <a:rPr lang="en-US" altLang="zh-CN" b="0" i="1" smtClean="0">
                                      <a:latin typeface="Cambria Math"/>
                                    </a:rPr>
                                    <m:t>𝑥</m:t>
                                  </m:r>
                                  <m:r>
                                    <a:rPr lang="en-US" altLang="zh-CN" b="0" i="1" smtClean="0">
                                      <a:latin typeface="Cambria Math"/>
                                    </a:rPr>
                                    <m:t>)</m:t>
                                  </m:r>
                                </m:e>
                              </m:nary>
                            </m:num>
                            <m:den>
                              <m:nary>
                                <m:naryPr>
                                  <m:chr m:val="∑"/>
                                  <m:limLoc m:val="subSup"/>
                                  <m:supHide m:val="on"/>
                                  <m:ctrlPr>
                                    <a:rPr lang="en-US" altLang="zh-CN" b="0" i="1" smtClean="0">
                                      <a:latin typeface="Cambria Math"/>
                                    </a:rPr>
                                  </m:ctrlPr>
                                </m:naryPr>
                                <m:sub>
                                  <m:r>
                                    <m:rPr>
                                      <m:brk m:alnAt="9"/>
                                    </m:rPr>
                                    <a:rPr lang="en-US" altLang="zh-CN" b="0" i="1" smtClean="0">
                                      <a:latin typeface="Cambria Math"/>
                                    </a:rPr>
                                    <m:t>𝑦</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𝐷𝑇</m:t>
                                      </m:r>
                                    </m:e>
                                    <m:sub>
                                      <m:r>
                                        <a:rPr lang="en-US" altLang="zh-CN" b="0" i="1" smtClean="0">
                                          <a:latin typeface="Cambria Math"/>
                                          <a:ea typeface="Cambria Math"/>
                                        </a:rPr>
                                        <m:t>𝑖</m:t>
                                      </m:r>
                                    </m:sub>
                                  </m:sSub>
                                  <m:r>
                                    <m:rPr>
                                      <m:brk m:alnAt="9"/>
                                    </m:rP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𝐷𝑇</m:t>
                                      </m:r>
                                    </m:e>
                                    <m:sub>
                                      <m:r>
                                        <a:rPr lang="en-US" altLang="zh-CN" b="0" i="1" smtClean="0">
                                          <a:latin typeface="Cambria Math"/>
                                          <a:ea typeface="Cambria Math"/>
                                        </a:rPr>
                                        <m:t>𝑗</m:t>
                                      </m:r>
                                    </m:sub>
                                  </m:sSub>
                                  <m:r>
                                    <m:rPr>
                                      <m:brk m:alnAt="9"/>
                                    </m:rPr>
                                    <a:rPr lang="en-US" altLang="zh-CN" b="0" i="1" smtClean="0">
                                      <a:latin typeface="Cambria Math"/>
                                      <a:ea typeface="Cambria Math"/>
                                    </a:rPr>
                                    <m:t>}</m:t>
                                  </m:r>
                                </m:sub>
                                <m:sup/>
                                <m:e>
                                  <m:r>
                                    <a:rPr lang="en-US" altLang="zh-CN" b="0" i="1" smtClean="0">
                                      <a:latin typeface="Cambria Math"/>
                                    </a:rPr>
                                    <m:t>𝑖𝑑𝑡𝑓</m:t>
                                  </m:r>
                                  <m:r>
                                    <a:rPr lang="en-US" altLang="zh-CN" b="0" i="1" smtClean="0">
                                      <a:latin typeface="Cambria Math"/>
                                    </a:rPr>
                                    <m:t>(</m:t>
                                  </m:r>
                                  <m:r>
                                    <a:rPr lang="en-US" altLang="zh-CN" b="0" i="1" smtClean="0">
                                      <a:latin typeface="Cambria Math"/>
                                    </a:rPr>
                                    <m:t>𝑦</m:t>
                                  </m:r>
                                  <m:r>
                                    <a:rPr lang="en-US" altLang="zh-CN" b="0" i="1" smtClean="0">
                                      <a:latin typeface="Cambria Math"/>
                                    </a:rPr>
                                    <m:t>)</m:t>
                                  </m:r>
                                </m:e>
                              </m:nary>
                            </m:den>
                          </m:f>
                        </m:e>
                      </m:box>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97632" y="4859299"/>
                <a:ext cx="3450432" cy="669607"/>
              </a:xfrm>
              <a:prstGeom prst="rect">
                <a:avLst/>
              </a:prstGeom>
              <a:blipFill rotWithShape="1">
                <a:blip r:embed="rId5"/>
                <a:stretch>
                  <a:fillRect/>
                </a:stretch>
              </a:blipFill>
            </p:spPr>
            <p:txBody>
              <a:bodyPr/>
              <a:lstStyle/>
              <a:p>
                <a:r>
                  <a:rPr lang="zh-CN" altLang="en-US">
                    <a:noFill/>
                  </a:rPr>
                  <a:t> </a:t>
                </a:r>
              </a:p>
            </p:txBody>
          </p:sp>
        </mc:Fallback>
      </mc:AlternateContent>
      <p:sp>
        <p:nvSpPr>
          <p:cNvPr id="309" name="矩形 308"/>
          <p:cNvSpPr/>
          <p:nvPr/>
        </p:nvSpPr>
        <p:spPr>
          <a:xfrm>
            <a:off x="1841128" y="3427945"/>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310" name="矩形 309"/>
          <p:cNvSpPr/>
          <p:nvPr/>
        </p:nvSpPr>
        <p:spPr>
          <a:xfrm>
            <a:off x="3237664" y="3429971"/>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311" name="矩形 310"/>
          <p:cNvSpPr/>
          <p:nvPr/>
        </p:nvSpPr>
        <p:spPr>
          <a:xfrm>
            <a:off x="3254617" y="4175699"/>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312" name="矩形 311"/>
          <p:cNvSpPr/>
          <p:nvPr/>
        </p:nvSpPr>
        <p:spPr>
          <a:xfrm>
            <a:off x="3259498" y="4940112"/>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313" name="矩形 312"/>
          <p:cNvSpPr/>
          <p:nvPr/>
        </p:nvSpPr>
        <p:spPr>
          <a:xfrm>
            <a:off x="4575050" y="3356991"/>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314" name="矩形 313"/>
          <p:cNvSpPr/>
          <p:nvPr/>
        </p:nvSpPr>
        <p:spPr>
          <a:xfrm>
            <a:off x="4473365" y="4085419"/>
            <a:ext cx="1024296" cy="3334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15" name="矩形 314"/>
          <p:cNvSpPr/>
          <p:nvPr/>
        </p:nvSpPr>
        <p:spPr>
          <a:xfrm>
            <a:off x="4555179" y="4950488"/>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ltLang="zh-CN" sz="1200" kern="1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e</a:t>
            </a: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ditDrug</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316" name="直接箭头连接符 315"/>
          <p:cNvCxnSpPr>
            <a:stCxn id="315" idx="0"/>
            <a:endCxn id="314" idx="2"/>
          </p:cNvCxnSpPr>
          <p:nvPr/>
        </p:nvCxnSpPr>
        <p:spPr>
          <a:xfrm flipH="1" flipV="1">
            <a:off x="4985513" y="4418838"/>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7" name="直接箭头连接符 316"/>
          <p:cNvCxnSpPr>
            <a:stCxn id="315" idx="1"/>
            <a:endCxn id="311" idx="3"/>
          </p:cNvCxnSpPr>
          <p:nvPr/>
        </p:nvCxnSpPr>
        <p:spPr>
          <a:xfrm flipH="1" flipV="1">
            <a:off x="3977503" y="4342409"/>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8" name="矩形 317"/>
          <p:cNvSpPr/>
          <p:nvPr/>
        </p:nvSpPr>
        <p:spPr>
          <a:xfrm>
            <a:off x="5779778" y="4077071"/>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chemeClr val="tx1"/>
              </a:solidFill>
              <a:effectLst/>
              <a:ea typeface="等线" panose="02010600030101010101" pitchFamily="2" charset="-122"/>
              <a:cs typeface="Times New Roman" panose="02020603050405020304" pitchFamily="18" charset="0"/>
            </a:endParaRPr>
          </a:p>
        </p:txBody>
      </p:sp>
      <p:sp>
        <p:nvSpPr>
          <p:cNvPr id="319" name="矩形 318"/>
          <p:cNvSpPr/>
          <p:nvPr/>
        </p:nvSpPr>
        <p:spPr>
          <a:xfrm>
            <a:off x="5779778" y="4950488"/>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320" name="直接箭头连接符 319"/>
          <p:cNvCxnSpPr>
            <a:stCxn id="315" idx="3"/>
            <a:endCxn id="319" idx="1"/>
          </p:cNvCxnSpPr>
          <p:nvPr/>
        </p:nvCxnSpPr>
        <p:spPr>
          <a:xfrm>
            <a:off x="5419738" y="5125848"/>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直接箭头连接符 320"/>
          <p:cNvCxnSpPr>
            <a:stCxn id="309" idx="3"/>
            <a:endCxn id="311" idx="1"/>
          </p:cNvCxnSpPr>
          <p:nvPr/>
        </p:nvCxnSpPr>
        <p:spPr>
          <a:xfrm>
            <a:off x="2913751" y="3608492"/>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a:stCxn id="313" idx="2"/>
            <a:endCxn id="311" idx="3"/>
          </p:cNvCxnSpPr>
          <p:nvPr/>
        </p:nvCxnSpPr>
        <p:spPr>
          <a:xfrm flipH="1">
            <a:off x="3977503" y="3718087"/>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3" name="直接箭头连接符 322"/>
          <p:cNvCxnSpPr>
            <a:stCxn id="309" idx="3"/>
            <a:endCxn id="310" idx="1"/>
          </p:cNvCxnSpPr>
          <p:nvPr/>
        </p:nvCxnSpPr>
        <p:spPr>
          <a:xfrm>
            <a:off x="2913751" y="3608492"/>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4" name="直接箭头连接符 323"/>
          <p:cNvCxnSpPr>
            <a:stCxn id="314" idx="1"/>
            <a:endCxn id="312" idx="3"/>
          </p:cNvCxnSpPr>
          <p:nvPr/>
        </p:nvCxnSpPr>
        <p:spPr>
          <a:xfrm flipH="1">
            <a:off x="4159835" y="4252129"/>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5" name="矩形 324"/>
          <p:cNvSpPr/>
          <p:nvPr/>
        </p:nvSpPr>
        <p:spPr>
          <a:xfrm>
            <a:off x="1783415" y="4199252"/>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326" name="矩形 325"/>
          <p:cNvSpPr/>
          <p:nvPr/>
        </p:nvSpPr>
        <p:spPr>
          <a:xfrm>
            <a:off x="1783415" y="4940112"/>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327" name="直接箭头连接符 326"/>
          <p:cNvCxnSpPr>
            <a:stCxn id="309" idx="2"/>
            <a:endCxn id="325" idx="0"/>
          </p:cNvCxnSpPr>
          <p:nvPr/>
        </p:nvCxnSpPr>
        <p:spPr>
          <a:xfrm>
            <a:off x="2377440" y="3789039"/>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8" name="直接箭头连接符 327"/>
          <p:cNvCxnSpPr>
            <a:stCxn id="326" idx="0"/>
            <a:endCxn id="325" idx="2"/>
          </p:cNvCxnSpPr>
          <p:nvPr/>
        </p:nvCxnSpPr>
        <p:spPr>
          <a:xfrm flipV="1">
            <a:off x="2371303" y="4509119"/>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9" name="直接箭头连接符 328"/>
          <p:cNvCxnSpPr>
            <a:stCxn id="326" idx="3"/>
            <a:endCxn id="312" idx="1"/>
          </p:cNvCxnSpPr>
          <p:nvPr/>
        </p:nvCxnSpPr>
        <p:spPr>
          <a:xfrm>
            <a:off x="2959190" y="5120660"/>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直接箭头连接符 329"/>
          <p:cNvCxnSpPr>
            <a:stCxn id="326" idx="0"/>
            <a:endCxn id="311" idx="1"/>
          </p:cNvCxnSpPr>
          <p:nvPr/>
        </p:nvCxnSpPr>
        <p:spPr>
          <a:xfrm flipV="1">
            <a:off x="2371303" y="4342409"/>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直接箭头连接符 330"/>
          <p:cNvCxnSpPr/>
          <p:nvPr/>
        </p:nvCxnSpPr>
        <p:spPr>
          <a:xfrm>
            <a:off x="5497661" y="4365101"/>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直接箭头连接符 331"/>
          <p:cNvCxnSpPr>
            <a:stCxn id="314" idx="2"/>
            <a:endCxn id="319" idx="0"/>
          </p:cNvCxnSpPr>
          <p:nvPr/>
        </p:nvCxnSpPr>
        <p:spPr>
          <a:xfrm>
            <a:off x="4985513" y="4418838"/>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3" name="直接连接符 332"/>
          <p:cNvCxnSpPr>
            <a:stCxn id="314" idx="2"/>
            <a:endCxn id="319" idx="1"/>
          </p:cNvCxnSpPr>
          <p:nvPr/>
        </p:nvCxnSpPr>
        <p:spPr>
          <a:xfrm>
            <a:off x="4985513" y="4418838"/>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4" name="直接连接符 333"/>
          <p:cNvCxnSpPr>
            <a:stCxn id="318" idx="2"/>
            <a:endCxn id="319" idx="0"/>
          </p:cNvCxnSpPr>
          <p:nvPr/>
        </p:nvCxnSpPr>
        <p:spPr>
          <a:xfrm flipH="1">
            <a:off x="6247720" y="4427191"/>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5" name="直接连接符 334"/>
          <p:cNvCxnSpPr/>
          <p:nvPr/>
        </p:nvCxnSpPr>
        <p:spPr>
          <a:xfrm>
            <a:off x="5497661" y="4149079"/>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6" name="TextBox 335"/>
          <p:cNvSpPr txBox="1"/>
          <p:nvPr/>
        </p:nvSpPr>
        <p:spPr>
          <a:xfrm>
            <a:off x="2827450" y="3428999"/>
            <a:ext cx="489762" cy="276999"/>
          </a:xfrm>
          <a:prstGeom prst="rect">
            <a:avLst/>
          </a:prstGeom>
          <a:noFill/>
        </p:spPr>
        <p:txBody>
          <a:bodyPr wrap="square" rtlCol="0">
            <a:spAutoFit/>
          </a:bodyPr>
          <a:lstStyle/>
          <a:p>
            <a:r>
              <a:rPr lang="en-US" altLang="zh-CN" sz="1200" dirty="0" smtClean="0"/>
              <a:t>  4</a:t>
            </a:r>
            <a:endParaRPr lang="zh-CN" altLang="en-US" sz="1200" dirty="0"/>
          </a:p>
        </p:txBody>
      </p:sp>
      <p:cxnSp>
        <p:nvCxnSpPr>
          <p:cNvPr id="337" name="直接箭头连接符 336"/>
          <p:cNvCxnSpPr/>
          <p:nvPr/>
        </p:nvCxnSpPr>
        <p:spPr>
          <a:xfrm flipH="1" flipV="1">
            <a:off x="2812960" y="3791066"/>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a:off x="2979850" y="3872080"/>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39" name="TextBox 338"/>
          <p:cNvSpPr txBox="1"/>
          <p:nvPr/>
        </p:nvSpPr>
        <p:spPr>
          <a:xfrm>
            <a:off x="3115482" y="4520152"/>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0" name="TextBox 339"/>
          <p:cNvSpPr txBox="1"/>
          <p:nvPr/>
        </p:nvSpPr>
        <p:spPr>
          <a:xfrm>
            <a:off x="2035362" y="3861047"/>
            <a:ext cx="489762" cy="276999"/>
          </a:xfrm>
          <a:prstGeom prst="rect">
            <a:avLst/>
          </a:prstGeom>
          <a:noFill/>
        </p:spPr>
        <p:txBody>
          <a:bodyPr wrap="square" rtlCol="0">
            <a:spAutoFit/>
          </a:bodyPr>
          <a:lstStyle/>
          <a:p>
            <a:r>
              <a:rPr lang="en-US" altLang="zh-CN" sz="1200" dirty="0"/>
              <a:t> </a:t>
            </a:r>
            <a:r>
              <a:rPr lang="en-US" altLang="zh-CN" sz="1200" dirty="0" smtClean="0"/>
              <a:t>   3</a:t>
            </a:r>
            <a:endParaRPr lang="zh-CN" altLang="en-US" sz="1200" dirty="0"/>
          </a:p>
        </p:txBody>
      </p:sp>
      <p:sp>
        <p:nvSpPr>
          <p:cNvPr id="341" name="TextBox 340"/>
          <p:cNvSpPr txBox="1"/>
          <p:nvPr/>
        </p:nvSpPr>
        <p:spPr>
          <a:xfrm>
            <a:off x="1977648" y="4592160"/>
            <a:ext cx="489762" cy="276999"/>
          </a:xfrm>
          <a:prstGeom prst="rect">
            <a:avLst/>
          </a:prstGeom>
          <a:noFill/>
        </p:spPr>
        <p:txBody>
          <a:bodyPr wrap="square" rtlCol="0">
            <a:spAutoFit/>
          </a:bodyPr>
          <a:lstStyle/>
          <a:p>
            <a:r>
              <a:rPr lang="en-US" altLang="zh-CN" sz="1200" dirty="0" smtClean="0"/>
              <a:t>     2</a:t>
            </a:r>
            <a:endParaRPr lang="zh-CN" altLang="en-US" sz="1200" dirty="0"/>
          </a:p>
        </p:txBody>
      </p:sp>
      <p:sp>
        <p:nvSpPr>
          <p:cNvPr id="342" name="TextBox 341"/>
          <p:cNvSpPr txBox="1"/>
          <p:nvPr/>
        </p:nvSpPr>
        <p:spPr>
          <a:xfrm>
            <a:off x="2625720" y="4581127"/>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3" name="TextBox 342"/>
          <p:cNvSpPr txBox="1"/>
          <p:nvPr/>
        </p:nvSpPr>
        <p:spPr>
          <a:xfrm>
            <a:off x="2913752" y="4941168"/>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4" name="TextBox 343"/>
          <p:cNvSpPr txBox="1"/>
          <p:nvPr/>
        </p:nvSpPr>
        <p:spPr>
          <a:xfrm>
            <a:off x="4281904" y="3789039"/>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5" name="TextBox 344"/>
          <p:cNvSpPr txBox="1"/>
          <p:nvPr/>
        </p:nvSpPr>
        <p:spPr>
          <a:xfrm>
            <a:off x="4298262" y="4869159"/>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6" name="TextBox 345"/>
          <p:cNvSpPr txBox="1"/>
          <p:nvPr/>
        </p:nvSpPr>
        <p:spPr>
          <a:xfrm>
            <a:off x="4137888" y="4365103"/>
            <a:ext cx="489762" cy="276999"/>
          </a:xfrm>
          <a:prstGeom prst="rect">
            <a:avLst/>
          </a:prstGeom>
          <a:noFill/>
        </p:spPr>
        <p:txBody>
          <a:bodyPr wrap="square" rtlCol="0">
            <a:spAutoFit/>
          </a:bodyPr>
          <a:lstStyle/>
          <a:p>
            <a:r>
              <a:rPr lang="en-US" altLang="zh-CN" sz="1200" dirty="0" smtClean="0"/>
              <a:t>1</a:t>
            </a:r>
            <a:endParaRPr lang="zh-CN" altLang="en-US" sz="1200" dirty="0"/>
          </a:p>
        </p:txBody>
      </p:sp>
      <p:cxnSp>
        <p:nvCxnSpPr>
          <p:cNvPr id="347" name="直接连接符 346"/>
          <p:cNvCxnSpPr>
            <a:stCxn id="314" idx="2"/>
            <a:endCxn id="312" idx="3"/>
          </p:cNvCxnSpPr>
          <p:nvPr/>
        </p:nvCxnSpPr>
        <p:spPr>
          <a:xfrm flipH="1">
            <a:off x="4159835" y="4418838"/>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8" name="TextBox 347"/>
          <p:cNvSpPr txBox="1"/>
          <p:nvPr/>
        </p:nvSpPr>
        <p:spPr>
          <a:xfrm>
            <a:off x="4555642" y="4437111"/>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49" name="TextBox 348"/>
          <p:cNvSpPr txBox="1"/>
          <p:nvPr/>
        </p:nvSpPr>
        <p:spPr>
          <a:xfrm>
            <a:off x="4708042" y="4589511"/>
            <a:ext cx="489762" cy="276999"/>
          </a:xfrm>
          <a:prstGeom prst="rect">
            <a:avLst/>
          </a:prstGeom>
          <a:noFill/>
        </p:spPr>
        <p:txBody>
          <a:bodyPr wrap="square" rtlCol="0">
            <a:spAutoFit/>
          </a:bodyPr>
          <a:lstStyle/>
          <a:p>
            <a:r>
              <a:rPr lang="en-US" altLang="zh-CN" sz="1200" dirty="0" smtClean="0"/>
              <a:t>  4</a:t>
            </a:r>
            <a:endParaRPr lang="zh-CN" altLang="en-US" sz="1200" dirty="0"/>
          </a:p>
        </p:txBody>
      </p:sp>
      <p:sp>
        <p:nvSpPr>
          <p:cNvPr id="350" name="TextBox 349"/>
          <p:cNvSpPr txBox="1"/>
          <p:nvPr/>
        </p:nvSpPr>
        <p:spPr>
          <a:xfrm>
            <a:off x="5362024" y="5096216"/>
            <a:ext cx="489762" cy="276999"/>
          </a:xfrm>
          <a:prstGeom prst="rect">
            <a:avLst/>
          </a:prstGeom>
          <a:noFill/>
        </p:spPr>
        <p:txBody>
          <a:bodyPr wrap="square" rtlCol="0">
            <a:spAutoFit/>
          </a:bodyPr>
          <a:lstStyle/>
          <a:p>
            <a:r>
              <a:rPr lang="en-US" altLang="zh-CN" sz="1200" dirty="0" smtClean="0"/>
              <a:t>  2</a:t>
            </a:r>
            <a:endParaRPr lang="zh-CN" altLang="en-US" sz="1200" dirty="0"/>
          </a:p>
        </p:txBody>
      </p:sp>
      <p:sp>
        <p:nvSpPr>
          <p:cNvPr id="351" name="TextBox 350"/>
          <p:cNvSpPr txBox="1"/>
          <p:nvPr/>
        </p:nvSpPr>
        <p:spPr>
          <a:xfrm>
            <a:off x="5203714" y="4653135"/>
            <a:ext cx="489762" cy="276999"/>
          </a:xfrm>
          <a:prstGeom prst="rect">
            <a:avLst/>
          </a:prstGeom>
          <a:noFill/>
        </p:spPr>
        <p:txBody>
          <a:bodyPr wrap="square" rtlCol="0">
            <a:spAutoFit/>
          </a:bodyPr>
          <a:lstStyle/>
          <a:p>
            <a:r>
              <a:rPr lang="en-US" altLang="zh-CN" sz="1200" dirty="0" smtClean="0"/>
              <a:t>1</a:t>
            </a:r>
            <a:endParaRPr lang="zh-CN" altLang="en-US" sz="1200" dirty="0"/>
          </a:p>
        </p:txBody>
      </p:sp>
      <p:sp>
        <p:nvSpPr>
          <p:cNvPr id="352" name="TextBox 351"/>
          <p:cNvSpPr txBox="1"/>
          <p:nvPr/>
        </p:nvSpPr>
        <p:spPr>
          <a:xfrm>
            <a:off x="5506040" y="4509119"/>
            <a:ext cx="489762" cy="276999"/>
          </a:xfrm>
          <a:prstGeom prst="rect">
            <a:avLst/>
          </a:prstGeom>
          <a:noFill/>
        </p:spPr>
        <p:txBody>
          <a:bodyPr wrap="square" rtlCol="0">
            <a:spAutoFit/>
          </a:bodyPr>
          <a:lstStyle/>
          <a:p>
            <a:r>
              <a:rPr lang="en-US" altLang="zh-CN" sz="1200" dirty="0" smtClean="0"/>
              <a:t>4</a:t>
            </a:r>
            <a:endParaRPr lang="zh-CN" altLang="en-US" sz="1200" dirty="0"/>
          </a:p>
        </p:txBody>
      </p:sp>
      <p:sp>
        <p:nvSpPr>
          <p:cNvPr id="353" name="TextBox 352"/>
          <p:cNvSpPr txBox="1"/>
          <p:nvPr/>
        </p:nvSpPr>
        <p:spPr>
          <a:xfrm>
            <a:off x="5419738" y="3944088"/>
            <a:ext cx="489762" cy="276999"/>
          </a:xfrm>
          <a:prstGeom prst="rect">
            <a:avLst/>
          </a:prstGeom>
          <a:noFill/>
        </p:spPr>
        <p:txBody>
          <a:bodyPr wrap="square" rtlCol="0">
            <a:spAutoFit/>
          </a:bodyPr>
          <a:lstStyle/>
          <a:p>
            <a:r>
              <a:rPr lang="en-US" altLang="zh-CN" sz="1200" dirty="0" smtClean="0"/>
              <a:t>  1</a:t>
            </a:r>
            <a:endParaRPr lang="zh-CN" altLang="en-US" sz="1200" dirty="0"/>
          </a:p>
        </p:txBody>
      </p:sp>
      <p:sp>
        <p:nvSpPr>
          <p:cNvPr id="354" name="TextBox 353"/>
          <p:cNvSpPr txBox="1"/>
          <p:nvPr/>
        </p:nvSpPr>
        <p:spPr>
          <a:xfrm>
            <a:off x="5434032" y="4149079"/>
            <a:ext cx="489762" cy="276999"/>
          </a:xfrm>
          <a:prstGeom prst="rect">
            <a:avLst/>
          </a:prstGeom>
          <a:noFill/>
        </p:spPr>
        <p:txBody>
          <a:bodyPr wrap="square" rtlCol="0">
            <a:spAutoFit/>
          </a:bodyPr>
          <a:lstStyle/>
          <a:p>
            <a:r>
              <a:rPr lang="en-US" altLang="zh-CN" sz="1200" dirty="0" smtClean="0"/>
              <a:t>  4</a:t>
            </a:r>
            <a:endParaRPr lang="zh-CN" altLang="en-US" sz="1200" dirty="0"/>
          </a:p>
        </p:txBody>
      </p:sp>
      <p:sp>
        <p:nvSpPr>
          <p:cNvPr id="355" name="TextBox 354"/>
          <p:cNvSpPr txBox="1"/>
          <p:nvPr/>
        </p:nvSpPr>
        <p:spPr>
          <a:xfrm>
            <a:off x="6154112" y="4592160"/>
            <a:ext cx="489762" cy="276999"/>
          </a:xfrm>
          <a:prstGeom prst="rect">
            <a:avLst/>
          </a:prstGeom>
          <a:noFill/>
        </p:spPr>
        <p:txBody>
          <a:bodyPr wrap="square" rtlCol="0">
            <a:spAutoFit/>
          </a:bodyPr>
          <a:lstStyle/>
          <a:p>
            <a:r>
              <a:rPr lang="en-US" altLang="zh-CN" sz="1200" dirty="0" smtClean="0"/>
              <a:t> 1</a:t>
            </a:r>
            <a:endParaRPr lang="zh-CN" altLang="en-US" sz="1200" dirty="0"/>
          </a:p>
        </p:txBody>
      </p:sp>
      <p:sp>
        <p:nvSpPr>
          <p:cNvPr id="356" name="矩形 355"/>
          <p:cNvSpPr/>
          <p:nvPr/>
        </p:nvSpPr>
        <p:spPr>
          <a:xfrm>
            <a:off x="1841128" y="3427945"/>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357" name="矩形 356"/>
          <p:cNvSpPr/>
          <p:nvPr/>
        </p:nvSpPr>
        <p:spPr>
          <a:xfrm>
            <a:off x="3237664" y="3429971"/>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358" name="矩形 357"/>
          <p:cNvSpPr/>
          <p:nvPr/>
        </p:nvSpPr>
        <p:spPr>
          <a:xfrm>
            <a:off x="3254617" y="4175699"/>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359" name="矩形 358"/>
          <p:cNvSpPr/>
          <p:nvPr/>
        </p:nvSpPr>
        <p:spPr>
          <a:xfrm>
            <a:off x="3259498" y="4940112"/>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360" name="矩形 359"/>
          <p:cNvSpPr/>
          <p:nvPr/>
        </p:nvSpPr>
        <p:spPr>
          <a:xfrm>
            <a:off x="4575050" y="3356991"/>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361" name="矩形 360"/>
          <p:cNvSpPr/>
          <p:nvPr/>
        </p:nvSpPr>
        <p:spPr>
          <a:xfrm>
            <a:off x="4473365" y="4085419"/>
            <a:ext cx="1024296" cy="3334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62" name="矩形 361"/>
          <p:cNvSpPr/>
          <p:nvPr/>
        </p:nvSpPr>
        <p:spPr>
          <a:xfrm>
            <a:off x="4555179" y="4950488"/>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ltLang="zh-CN" sz="1200" kern="1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e</a:t>
            </a: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ditDrug</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363" name="直接箭头连接符 362"/>
          <p:cNvCxnSpPr>
            <a:stCxn id="362" idx="0"/>
            <a:endCxn id="361" idx="2"/>
          </p:cNvCxnSpPr>
          <p:nvPr/>
        </p:nvCxnSpPr>
        <p:spPr>
          <a:xfrm flipH="1" flipV="1">
            <a:off x="4985513" y="4418838"/>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4" name="直接箭头连接符 363"/>
          <p:cNvCxnSpPr>
            <a:stCxn id="362" idx="1"/>
            <a:endCxn id="358" idx="3"/>
          </p:cNvCxnSpPr>
          <p:nvPr/>
        </p:nvCxnSpPr>
        <p:spPr>
          <a:xfrm flipH="1" flipV="1">
            <a:off x="3977503" y="4342409"/>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5" name="矩形 364"/>
          <p:cNvSpPr/>
          <p:nvPr/>
        </p:nvSpPr>
        <p:spPr>
          <a:xfrm>
            <a:off x="5779778" y="4077071"/>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chemeClr val="tx1"/>
              </a:solidFill>
              <a:effectLst/>
              <a:ea typeface="等线" panose="02010600030101010101" pitchFamily="2" charset="-122"/>
              <a:cs typeface="Times New Roman" panose="02020603050405020304" pitchFamily="18" charset="0"/>
            </a:endParaRPr>
          </a:p>
        </p:txBody>
      </p:sp>
      <p:sp>
        <p:nvSpPr>
          <p:cNvPr id="366" name="矩形 365"/>
          <p:cNvSpPr/>
          <p:nvPr/>
        </p:nvSpPr>
        <p:spPr>
          <a:xfrm>
            <a:off x="5779778" y="4950488"/>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367" name="直接箭头连接符 366"/>
          <p:cNvCxnSpPr>
            <a:stCxn id="362" idx="3"/>
            <a:endCxn id="366" idx="1"/>
          </p:cNvCxnSpPr>
          <p:nvPr/>
        </p:nvCxnSpPr>
        <p:spPr>
          <a:xfrm>
            <a:off x="5419738" y="5125848"/>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直接箭头连接符 367"/>
          <p:cNvCxnSpPr>
            <a:stCxn id="356" idx="3"/>
            <a:endCxn id="358" idx="1"/>
          </p:cNvCxnSpPr>
          <p:nvPr/>
        </p:nvCxnSpPr>
        <p:spPr>
          <a:xfrm>
            <a:off x="2913751" y="3608492"/>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9" name="直接箭头连接符 368"/>
          <p:cNvCxnSpPr>
            <a:stCxn id="360" idx="2"/>
            <a:endCxn id="358" idx="3"/>
          </p:cNvCxnSpPr>
          <p:nvPr/>
        </p:nvCxnSpPr>
        <p:spPr>
          <a:xfrm flipH="1">
            <a:off x="3977503" y="3718087"/>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70" name="直接箭头连接符 369"/>
          <p:cNvCxnSpPr>
            <a:stCxn id="356" idx="3"/>
            <a:endCxn id="357" idx="1"/>
          </p:cNvCxnSpPr>
          <p:nvPr/>
        </p:nvCxnSpPr>
        <p:spPr>
          <a:xfrm>
            <a:off x="2913751" y="3608492"/>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1" name="直接箭头连接符 370"/>
          <p:cNvCxnSpPr>
            <a:stCxn id="361" idx="1"/>
            <a:endCxn id="359" idx="3"/>
          </p:cNvCxnSpPr>
          <p:nvPr/>
        </p:nvCxnSpPr>
        <p:spPr>
          <a:xfrm flipH="1">
            <a:off x="4159835" y="4252129"/>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2" name="矩形 371"/>
          <p:cNvSpPr/>
          <p:nvPr/>
        </p:nvSpPr>
        <p:spPr>
          <a:xfrm>
            <a:off x="1783415" y="4199252"/>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373" name="矩形 372"/>
          <p:cNvSpPr/>
          <p:nvPr/>
        </p:nvSpPr>
        <p:spPr>
          <a:xfrm>
            <a:off x="1783415" y="4940112"/>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374" name="直接箭头连接符 373"/>
          <p:cNvCxnSpPr>
            <a:stCxn id="356" idx="2"/>
            <a:endCxn id="372" idx="0"/>
          </p:cNvCxnSpPr>
          <p:nvPr/>
        </p:nvCxnSpPr>
        <p:spPr>
          <a:xfrm>
            <a:off x="2377440" y="3789039"/>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5" name="直接箭头连接符 374"/>
          <p:cNvCxnSpPr>
            <a:stCxn id="373" idx="0"/>
            <a:endCxn id="372" idx="2"/>
          </p:cNvCxnSpPr>
          <p:nvPr/>
        </p:nvCxnSpPr>
        <p:spPr>
          <a:xfrm flipV="1">
            <a:off x="2371303" y="4509119"/>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6" name="直接箭头连接符 375"/>
          <p:cNvCxnSpPr>
            <a:stCxn id="373" idx="3"/>
            <a:endCxn id="359" idx="1"/>
          </p:cNvCxnSpPr>
          <p:nvPr/>
        </p:nvCxnSpPr>
        <p:spPr>
          <a:xfrm>
            <a:off x="2959190" y="5120660"/>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7" name="直接箭头连接符 376"/>
          <p:cNvCxnSpPr>
            <a:stCxn id="373" idx="0"/>
            <a:endCxn id="358" idx="1"/>
          </p:cNvCxnSpPr>
          <p:nvPr/>
        </p:nvCxnSpPr>
        <p:spPr>
          <a:xfrm flipV="1">
            <a:off x="2371303" y="4342409"/>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8" name="直接箭头连接符 377"/>
          <p:cNvCxnSpPr/>
          <p:nvPr/>
        </p:nvCxnSpPr>
        <p:spPr>
          <a:xfrm>
            <a:off x="5497661" y="4365101"/>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9" name="直接箭头连接符 378"/>
          <p:cNvCxnSpPr>
            <a:stCxn id="361" idx="2"/>
            <a:endCxn id="366" idx="0"/>
          </p:cNvCxnSpPr>
          <p:nvPr/>
        </p:nvCxnSpPr>
        <p:spPr>
          <a:xfrm>
            <a:off x="4985513" y="4418838"/>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0" name="直接连接符 379"/>
          <p:cNvCxnSpPr>
            <a:stCxn id="361" idx="2"/>
            <a:endCxn id="366" idx="1"/>
          </p:cNvCxnSpPr>
          <p:nvPr/>
        </p:nvCxnSpPr>
        <p:spPr>
          <a:xfrm>
            <a:off x="4985513" y="4418838"/>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1" name="直接连接符 380"/>
          <p:cNvCxnSpPr>
            <a:stCxn id="365" idx="2"/>
            <a:endCxn id="366" idx="0"/>
          </p:cNvCxnSpPr>
          <p:nvPr/>
        </p:nvCxnSpPr>
        <p:spPr>
          <a:xfrm flipH="1">
            <a:off x="6247720" y="4427191"/>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a:off x="5497661" y="4149079"/>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3" name="TextBox 382"/>
          <p:cNvSpPr txBox="1"/>
          <p:nvPr/>
        </p:nvSpPr>
        <p:spPr>
          <a:xfrm>
            <a:off x="2827450" y="3428999"/>
            <a:ext cx="489762" cy="276999"/>
          </a:xfrm>
          <a:prstGeom prst="rect">
            <a:avLst/>
          </a:prstGeom>
          <a:noFill/>
        </p:spPr>
        <p:txBody>
          <a:bodyPr wrap="square" rtlCol="0">
            <a:spAutoFit/>
          </a:bodyPr>
          <a:lstStyle/>
          <a:p>
            <a:r>
              <a:rPr lang="en-US" altLang="zh-CN" sz="1200" dirty="0" smtClean="0"/>
              <a:t>0.62</a:t>
            </a:r>
            <a:endParaRPr lang="zh-CN" altLang="en-US" sz="1200" dirty="0"/>
          </a:p>
        </p:txBody>
      </p:sp>
      <p:cxnSp>
        <p:nvCxnSpPr>
          <p:cNvPr id="384" name="直接箭头连接符 383"/>
          <p:cNvCxnSpPr/>
          <p:nvPr/>
        </p:nvCxnSpPr>
        <p:spPr>
          <a:xfrm flipH="1" flipV="1">
            <a:off x="2812960" y="3791066"/>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5" name="TextBox 384"/>
          <p:cNvSpPr txBox="1"/>
          <p:nvPr/>
        </p:nvSpPr>
        <p:spPr>
          <a:xfrm>
            <a:off x="2979850" y="3872080"/>
            <a:ext cx="489762" cy="276999"/>
          </a:xfrm>
          <a:prstGeom prst="rect">
            <a:avLst/>
          </a:prstGeom>
          <a:noFill/>
        </p:spPr>
        <p:txBody>
          <a:bodyPr wrap="square" rtlCol="0">
            <a:spAutoFit/>
          </a:bodyPr>
          <a:lstStyle/>
          <a:p>
            <a:r>
              <a:rPr lang="en-US" altLang="zh-CN" sz="1200" dirty="0" smtClean="0"/>
              <a:t>0.15</a:t>
            </a:r>
            <a:endParaRPr lang="zh-CN" altLang="en-US" sz="1200" dirty="0"/>
          </a:p>
        </p:txBody>
      </p:sp>
      <p:sp>
        <p:nvSpPr>
          <p:cNvPr id="386" name="TextBox 385"/>
          <p:cNvSpPr txBox="1"/>
          <p:nvPr/>
        </p:nvSpPr>
        <p:spPr>
          <a:xfrm>
            <a:off x="3115482" y="4520152"/>
            <a:ext cx="489762" cy="276999"/>
          </a:xfrm>
          <a:prstGeom prst="rect">
            <a:avLst/>
          </a:prstGeom>
          <a:noFill/>
        </p:spPr>
        <p:txBody>
          <a:bodyPr wrap="square" rtlCol="0">
            <a:spAutoFit/>
          </a:bodyPr>
          <a:lstStyle/>
          <a:p>
            <a:r>
              <a:rPr lang="en-US" altLang="zh-CN" sz="1200" dirty="0" smtClean="0"/>
              <a:t>0.17</a:t>
            </a:r>
            <a:endParaRPr lang="zh-CN" altLang="en-US" sz="1200" dirty="0"/>
          </a:p>
        </p:txBody>
      </p:sp>
      <p:sp>
        <p:nvSpPr>
          <p:cNvPr id="387" name="TextBox 386"/>
          <p:cNvSpPr txBox="1"/>
          <p:nvPr/>
        </p:nvSpPr>
        <p:spPr>
          <a:xfrm>
            <a:off x="2035362" y="3861047"/>
            <a:ext cx="489762" cy="276999"/>
          </a:xfrm>
          <a:prstGeom prst="rect">
            <a:avLst/>
          </a:prstGeom>
          <a:noFill/>
        </p:spPr>
        <p:txBody>
          <a:bodyPr wrap="square" rtlCol="0">
            <a:spAutoFit/>
          </a:bodyPr>
          <a:lstStyle/>
          <a:p>
            <a:r>
              <a:rPr lang="en-US" altLang="zh-CN" sz="1200" dirty="0" smtClean="0"/>
              <a:t>0.43</a:t>
            </a:r>
            <a:endParaRPr lang="zh-CN" altLang="en-US" sz="1200" dirty="0"/>
          </a:p>
        </p:txBody>
      </p:sp>
      <p:sp>
        <p:nvSpPr>
          <p:cNvPr id="388" name="TextBox 387"/>
          <p:cNvSpPr txBox="1"/>
          <p:nvPr/>
        </p:nvSpPr>
        <p:spPr>
          <a:xfrm>
            <a:off x="1977648" y="4592160"/>
            <a:ext cx="489762" cy="276999"/>
          </a:xfrm>
          <a:prstGeom prst="rect">
            <a:avLst/>
          </a:prstGeom>
          <a:noFill/>
        </p:spPr>
        <p:txBody>
          <a:bodyPr wrap="square" rtlCol="0">
            <a:spAutoFit/>
          </a:bodyPr>
          <a:lstStyle/>
          <a:p>
            <a:r>
              <a:rPr lang="en-US" altLang="zh-CN" sz="1200" dirty="0" smtClean="0"/>
              <a:t>0.44</a:t>
            </a:r>
            <a:endParaRPr lang="zh-CN" altLang="en-US" sz="1200" dirty="0"/>
          </a:p>
        </p:txBody>
      </p:sp>
      <p:sp>
        <p:nvSpPr>
          <p:cNvPr id="389" name="TextBox 388"/>
          <p:cNvSpPr txBox="1"/>
          <p:nvPr/>
        </p:nvSpPr>
        <p:spPr>
          <a:xfrm>
            <a:off x="2625720" y="4581127"/>
            <a:ext cx="489762" cy="276999"/>
          </a:xfrm>
          <a:prstGeom prst="rect">
            <a:avLst/>
          </a:prstGeom>
          <a:noFill/>
        </p:spPr>
        <p:txBody>
          <a:bodyPr wrap="square" rtlCol="0">
            <a:spAutoFit/>
          </a:bodyPr>
          <a:lstStyle/>
          <a:p>
            <a:r>
              <a:rPr lang="en-US" altLang="zh-CN" sz="1200" dirty="0" smtClean="0"/>
              <a:t>0.25</a:t>
            </a:r>
            <a:endParaRPr lang="zh-CN" altLang="en-US" sz="1200" dirty="0"/>
          </a:p>
        </p:txBody>
      </p:sp>
      <p:sp>
        <p:nvSpPr>
          <p:cNvPr id="390" name="TextBox 389"/>
          <p:cNvSpPr txBox="1"/>
          <p:nvPr/>
        </p:nvSpPr>
        <p:spPr>
          <a:xfrm>
            <a:off x="2913752" y="4880192"/>
            <a:ext cx="489762" cy="276999"/>
          </a:xfrm>
          <a:prstGeom prst="rect">
            <a:avLst/>
          </a:prstGeom>
          <a:noFill/>
        </p:spPr>
        <p:txBody>
          <a:bodyPr wrap="square" rtlCol="0">
            <a:spAutoFit/>
          </a:bodyPr>
          <a:lstStyle/>
          <a:p>
            <a:r>
              <a:rPr lang="en-US" altLang="zh-CN" sz="1200" dirty="0" smtClean="0"/>
              <a:t>0.29</a:t>
            </a:r>
            <a:endParaRPr lang="zh-CN" altLang="en-US" sz="1200" dirty="0"/>
          </a:p>
        </p:txBody>
      </p:sp>
      <p:sp>
        <p:nvSpPr>
          <p:cNvPr id="391" name="TextBox 390"/>
          <p:cNvSpPr txBox="1"/>
          <p:nvPr/>
        </p:nvSpPr>
        <p:spPr>
          <a:xfrm>
            <a:off x="4281904" y="3789039"/>
            <a:ext cx="489762" cy="276999"/>
          </a:xfrm>
          <a:prstGeom prst="rect">
            <a:avLst/>
          </a:prstGeom>
          <a:noFill/>
        </p:spPr>
        <p:txBody>
          <a:bodyPr wrap="square" rtlCol="0">
            <a:spAutoFit/>
          </a:bodyPr>
          <a:lstStyle/>
          <a:p>
            <a:r>
              <a:rPr lang="en-US" altLang="zh-CN" sz="1200" dirty="0" smtClean="0"/>
              <a:t>0.40</a:t>
            </a:r>
            <a:endParaRPr lang="zh-CN" altLang="en-US" sz="1200" dirty="0"/>
          </a:p>
        </p:txBody>
      </p:sp>
      <p:sp>
        <p:nvSpPr>
          <p:cNvPr id="392" name="TextBox 391"/>
          <p:cNvSpPr txBox="1"/>
          <p:nvPr/>
        </p:nvSpPr>
        <p:spPr>
          <a:xfrm>
            <a:off x="4242446" y="4869159"/>
            <a:ext cx="489762" cy="276999"/>
          </a:xfrm>
          <a:prstGeom prst="rect">
            <a:avLst/>
          </a:prstGeom>
          <a:noFill/>
        </p:spPr>
        <p:txBody>
          <a:bodyPr wrap="square" rtlCol="0">
            <a:spAutoFit/>
          </a:bodyPr>
          <a:lstStyle/>
          <a:p>
            <a:r>
              <a:rPr lang="en-US" altLang="zh-CN" sz="1200" dirty="0" smtClean="0"/>
              <a:t>0.18</a:t>
            </a:r>
            <a:endParaRPr lang="zh-CN" altLang="en-US" sz="1200" dirty="0"/>
          </a:p>
        </p:txBody>
      </p:sp>
      <p:sp>
        <p:nvSpPr>
          <p:cNvPr id="393" name="TextBox 392"/>
          <p:cNvSpPr txBox="1"/>
          <p:nvPr/>
        </p:nvSpPr>
        <p:spPr>
          <a:xfrm>
            <a:off x="4137888" y="4365103"/>
            <a:ext cx="489762" cy="276999"/>
          </a:xfrm>
          <a:prstGeom prst="rect">
            <a:avLst/>
          </a:prstGeom>
          <a:noFill/>
        </p:spPr>
        <p:txBody>
          <a:bodyPr wrap="square" rtlCol="0">
            <a:spAutoFit/>
          </a:bodyPr>
          <a:lstStyle/>
          <a:p>
            <a:r>
              <a:rPr lang="en-US" altLang="zh-CN" sz="1200" dirty="0" smtClean="0"/>
              <a:t>0.17</a:t>
            </a:r>
            <a:endParaRPr lang="zh-CN" altLang="en-US" sz="1200" dirty="0"/>
          </a:p>
        </p:txBody>
      </p:sp>
      <p:cxnSp>
        <p:nvCxnSpPr>
          <p:cNvPr id="394" name="直接连接符 393"/>
          <p:cNvCxnSpPr>
            <a:stCxn id="361" idx="2"/>
            <a:endCxn id="359" idx="3"/>
          </p:cNvCxnSpPr>
          <p:nvPr/>
        </p:nvCxnSpPr>
        <p:spPr>
          <a:xfrm flipH="1">
            <a:off x="4159835" y="4418838"/>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5" name="TextBox 394"/>
          <p:cNvSpPr txBox="1"/>
          <p:nvPr/>
        </p:nvSpPr>
        <p:spPr>
          <a:xfrm>
            <a:off x="4555642" y="4437111"/>
            <a:ext cx="489762" cy="276999"/>
          </a:xfrm>
          <a:prstGeom prst="rect">
            <a:avLst/>
          </a:prstGeom>
          <a:noFill/>
        </p:spPr>
        <p:txBody>
          <a:bodyPr wrap="square" rtlCol="0">
            <a:spAutoFit/>
          </a:bodyPr>
          <a:lstStyle/>
          <a:p>
            <a:r>
              <a:rPr lang="en-US" altLang="zh-CN" sz="1200" dirty="0" smtClean="0"/>
              <a:t>0.36</a:t>
            </a:r>
            <a:endParaRPr lang="zh-CN" altLang="en-US" sz="1200" dirty="0"/>
          </a:p>
        </p:txBody>
      </p:sp>
      <p:sp>
        <p:nvSpPr>
          <p:cNvPr id="396" name="TextBox 395"/>
          <p:cNvSpPr txBox="1"/>
          <p:nvPr/>
        </p:nvSpPr>
        <p:spPr>
          <a:xfrm>
            <a:off x="4708042" y="4589511"/>
            <a:ext cx="489762" cy="276999"/>
          </a:xfrm>
          <a:prstGeom prst="rect">
            <a:avLst/>
          </a:prstGeom>
          <a:noFill/>
        </p:spPr>
        <p:txBody>
          <a:bodyPr wrap="square" rtlCol="0">
            <a:spAutoFit/>
          </a:bodyPr>
          <a:lstStyle/>
          <a:p>
            <a:r>
              <a:rPr lang="en-US" altLang="zh-CN" sz="1200" dirty="0" smtClean="0"/>
              <a:t>0.73</a:t>
            </a:r>
            <a:endParaRPr lang="zh-CN" altLang="en-US" sz="1200" dirty="0"/>
          </a:p>
        </p:txBody>
      </p:sp>
      <p:sp>
        <p:nvSpPr>
          <p:cNvPr id="397" name="TextBox 396"/>
          <p:cNvSpPr txBox="1"/>
          <p:nvPr/>
        </p:nvSpPr>
        <p:spPr>
          <a:xfrm>
            <a:off x="5362024" y="5096216"/>
            <a:ext cx="489762" cy="276999"/>
          </a:xfrm>
          <a:prstGeom prst="rect">
            <a:avLst/>
          </a:prstGeom>
          <a:noFill/>
        </p:spPr>
        <p:txBody>
          <a:bodyPr wrap="square" rtlCol="0">
            <a:spAutoFit/>
          </a:bodyPr>
          <a:lstStyle/>
          <a:p>
            <a:r>
              <a:rPr lang="en-US" altLang="zh-CN" sz="1200" dirty="0" smtClean="0"/>
              <a:t>0.31</a:t>
            </a:r>
            <a:endParaRPr lang="zh-CN" altLang="en-US" sz="1200" dirty="0"/>
          </a:p>
        </p:txBody>
      </p:sp>
      <p:sp>
        <p:nvSpPr>
          <p:cNvPr id="398" name="TextBox 397"/>
          <p:cNvSpPr txBox="1"/>
          <p:nvPr/>
        </p:nvSpPr>
        <p:spPr>
          <a:xfrm>
            <a:off x="5203714" y="4653135"/>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399" name="TextBox 398"/>
          <p:cNvSpPr txBox="1"/>
          <p:nvPr/>
        </p:nvSpPr>
        <p:spPr>
          <a:xfrm>
            <a:off x="5506040" y="4509119"/>
            <a:ext cx="489762" cy="276999"/>
          </a:xfrm>
          <a:prstGeom prst="rect">
            <a:avLst/>
          </a:prstGeom>
          <a:noFill/>
        </p:spPr>
        <p:txBody>
          <a:bodyPr wrap="square" rtlCol="0">
            <a:spAutoFit/>
          </a:bodyPr>
          <a:lstStyle/>
          <a:p>
            <a:r>
              <a:rPr lang="en-US" altLang="zh-CN" sz="1200" dirty="0" smtClean="0"/>
              <a:t>0.53</a:t>
            </a:r>
            <a:endParaRPr lang="zh-CN" altLang="en-US" sz="1200" dirty="0"/>
          </a:p>
        </p:txBody>
      </p:sp>
      <p:sp>
        <p:nvSpPr>
          <p:cNvPr id="400" name="TextBox 399"/>
          <p:cNvSpPr txBox="1"/>
          <p:nvPr/>
        </p:nvSpPr>
        <p:spPr>
          <a:xfrm>
            <a:off x="5419738" y="3944088"/>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401" name="TextBox 400"/>
          <p:cNvSpPr txBox="1"/>
          <p:nvPr/>
        </p:nvSpPr>
        <p:spPr>
          <a:xfrm>
            <a:off x="5434032" y="4149079"/>
            <a:ext cx="489762" cy="276999"/>
          </a:xfrm>
          <a:prstGeom prst="rect">
            <a:avLst/>
          </a:prstGeom>
          <a:noFill/>
        </p:spPr>
        <p:txBody>
          <a:bodyPr wrap="square" rtlCol="0">
            <a:spAutoFit/>
          </a:bodyPr>
          <a:lstStyle/>
          <a:p>
            <a:r>
              <a:rPr lang="en-US" altLang="zh-CN" sz="1200" dirty="0" smtClean="0"/>
              <a:t>0.62</a:t>
            </a:r>
            <a:endParaRPr lang="zh-CN" altLang="en-US" sz="1200" dirty="0"/>
          </a:p>
        </p:txBody>
      </p:sp>
      <p:sp>
        <p:nvSpPr>
          <p:cNvPr id="402" name="TextBox 401"/>
          <p:cNvSpPr txBox="1"/>
          <p:nvPr/>
        </p:nvSpPr>
        <p:spPr>
          <a:xfrm>
            <a:off x="6154112" y="4592160"/>
            <a:ext cx="489762" cy="276999"/>
          </a:xfrm>
          <a:prstGeom prst="rect">
            <a:avLst/>
          </a:prstGeom>
          <a:noFill/>
        </p:spPr>
        <p:txBody>
          <a:bodyPr wrap="square" rtlCol="0">
            <a:spAutoFit/>
          </a:bodyPr>
          <a:lstStyle/>
          <a:p>
            <a:r>
              <a:rPr lang="en-US" altLang="zh-CN" sz="1200" dirty="0" smtClean="0"/>
              <a:t>1.0</a:t>
            </a:r>
            <a:endParaRPr lang="zh-CN" altLang="en-US" sz="1200" dirty="0"/>
          </a:p>
        </p:txBody>
      </p:sp>
      <p:sp>
        <p:nvSpPr>
          <p:cNvPr id="403" name="矩形 402"/>
          <p:cNvSpPr/>
          <p:nvPr/>
        </p:nvSpPr>
        <p:spPr>
          <a:xfrm>
            <a:off x="1783415" y="3356991"/>
            <a:ext cx="2772227"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矩形 403"/>
          <p:cNvSpPr/>
          <p:nvPr/>
        </p:nvSpPr>
        <p:spPr>
          <a:xfrm>
            <a:off x="4382769" y="4010580"/>
            <a:ext cx="2473385" cy="13626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5" name="圆角矩形标注 404"/>
          <p:cNvSpPr/>
          <p:nvPr/>
        </p:nvSpPr>
        <p:spPr>
          <a:xfrm>
            <a:off x="5772443" y="3608492"/>
            <a:ext cx="1103813" cy="252555"/>
          </a:xfrm>
          <a:prstGeom prst="wedgeRoundRectCallout">
            <a:avLst>
              <a:gd name="adj1" fmla="val -49385"/>
              <a:gd name="adj2" fmla="val 100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代码域</a:t>
            </a:r>
          </a:p>
        </p:txBody>
      </p:sp>
      <p:sp>
        <p:nvSpPr>
          <p:cNvPr id="7" name="矩形 6"/>
          <p:cNvSpPr/>
          <p:nvPr/>
        </p:nvSpPr>
        <p:spPr>
          <a:xfrm>
            <a:off x="6948264" y="4482188"/>
            <a:ext cx="1816778" cy="87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直接代码依赖和数据依赖紧密度阈值均为</a:t>
            </a:r>
            <a:r>
              <a:rPr lang="en-US" altLang="zh-CN" sz="1600" dirty="0" smtClean="0"/>
              <a:t>0.6</a:t>
            </a:r>
            <a:endParaRPr lang="zh-CN" altLang="en-US" sz="1600" dirty="0"/>
          </a:p>
        </p:txBody>
      </p:sp>
    </p:spTree>
    <p:extLst>
      <p:ext uri="{BB962C8B-B14F-4D97-AF65-F5344CB8AC3E}">
        <p14:creationId xmlns:p14="http://schemas.microsoft.com/office/powerpoint/2010/main" val="378154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5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85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6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557"/>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2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2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2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2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3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3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3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3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3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3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3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4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4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4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4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46"/>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4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4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50"/>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3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3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5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309"/>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10"/>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1"/>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312"/>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13"/>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314"/>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15"/>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16"/>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317"/>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8"/>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319"/>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320"/>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321"/>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322"/>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323"/>
                                        </p:tgtEl>
                                        <p:attrNameLst>
                                          <p:attrName>style.visibility</p:attrName>
                                        </p:attrNameLst>
                                      </p:cBhvr>
                                      <p:to>
                                        <p:strVal val="hidden"/>
                                      </p:to>
                                    </p:set>
                                  </p:childTnLst>
                                </p:cTn>
                              </p:par>
                              <p:par>
                                <p:cTn id="187" presetID="1" presetClass="exit" presetSubtype="0" fill="hold" nodeType="withEffect">
                                  <p:stCondLst>
                                    <p:cond delay="0"/>
                                  </p:stCondLst>
                                  <p:childTnLst>
                                    <p:set>
                                      <p:cBhvr>
                                        <p:cTn id="188" dur="1" fill="hold">
                                          <p:stCondLst>
                                            <p:cond delay="0"/>
                                          </p:stCondLst>
                                        </p:cTn>
                                        <p:tgtEl>
                                          <p:spTgt spid="324"/>
                                        </p:tgtEl>
                                        <p:attrNameLst>
                                          <p:attrName>style.visibility</p:attrName>
                                        </p:attrNameLst>
                                      </p:cBhvr>
                                      <p:to>
                                        <p:strVal val="hidden"/>
                                      </p:to>
                                    </p:set>
                                  </p:childTnLst>
                                </p:cTn>
                              </p:par>
                              <p:par>
                                <p:cTn id="189" presetID="1" presetClass="exit" presetSubtype="0" fill="hold" grpId="1" nodeType="withEffect">
                                  <p:stCondLst>
                                    <p:cond delay="0"/>
                                  </p:stCondLst>
                                  <p:childTnLst>
                                    <p:set>
                                      <p:cBhvr>
                                        <p:cTn id="190" dur="1" fill="hold">
                                          <p:stCondLst>
                                            <p:cond delay="0"/>
                                          </p:stCondLst>
                                        </p:cTn>
                                        <p:tgtEl>
                                          <p:spTgt spid="325"/>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326"/>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327"/>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328"/>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329"/>
                                        </p:tgtEl>
                                        <p:attrNameLst>
                                          <p:attrName>style.visibility</p:attrName>
                                        </p:attrNameLst>
                                      </p:cBhvr>
                                      <p:to>
                                        <p:strVal val="hidden"/>
                                      </p:to>
                                    </p:set>
                                  </p:childTnLst>
                                </p:cTn>
                              </p:par>
                              <p:par>
                                <p:cTn id="199" presetID="1" presetClass="exit" presetSubtype="0" fill="hold" nodeType="withEffect">
                                  <p:stCondLst>
                                    <p:cond delay="0"/>
                                  </p:stCondLst>
                                  <p:childTnLst>
                                    <p:set>
                                      <p:cBhvr>
                                        <p:cTn id="200" dur="1" fill="hold">
                                          <p:stCondLst>
                                            <p:cond delay="0"/>
                                          </p:stCondLst>
                                        </p:cTn>
                                        <p:tgtEl>
                                          <p:spTgt spid="330"/>
                                        </p:tgtEl>
                                        <p:attrNameLst>
                                          <p:attrName>style.visibility</p:attrName>
                                        </p:attrNameLst>
                                      </p:cBhvr>
                                      <p:to>
                                        <p:strVal val="hidden"/>
                                      </p:to>
                                    </p:set>
                                  </p:childTnLst>
                                </p:cTn>
                              </p:par>
                              <p:par>
                                <p:cTn id="201" presetID="1" presetClass="exit" presetSubtype="0" fill="hold" nodeType="withEffect">
                                  <p:stCondLst>
                                    <p:cond delay="0"/>
                                  </p:stCondLst>
                                  <p:childTnLst>
                                    <p:set>
                                      <p:cBhvr>
                                        <p:cTn id="202" dur="1" fill="hold">
                                          <p:stCondLst>
                                            <p:cond delay="0"/>
                                          </p:stCondLst>
                                        </p:cTn>
                                        <p:tgtEl>
                                          <p:spTgt spid="331"/>
                                        </p:tgtEl>
                                        <p:attrNameLst>
                                          <p:attrName>style.visibility</p:attrName>
                                        </p:attrNameLst>
                                      </p:cBhvr>
                                      <p:to>
                                        <p:strVal val="hidden"/>
                                      </p:to>
                                    </p:set>
                                  </p:childTnLst>
                                </p:cTn>
                              </p:par>
                              <p:par>
                                <p:cTn id="203" presetID="1" presetClass="exit" presetSubtype="0" fill="hold" nodeType="withEffect">
                                  <p:stCondLst>
                                    <p:cond delay="0"/>
                                  </p:stCondLst>
                                  <p:childTnLst>
                                    <p:set>
                                      <p:cBhvr>
                                        <p:cTn id="204" dur="1" fill="hold">
                                          <p:stCondLst>
                                            <p:cond delay="0"/>
                                          </p:stCondLst>
                                        </p:cTn>
                                        <p:tgtEl>
                                          <p:spTgt spid="332"/>
                                        </p:tgtEl>
                                        <p:attrNameLst>
                                          <p:attrName>style.visibility</p:attrName>
                                        </p:attrNameLst>
                                      </p:cBhvr>
                                      <p:to>
                                        <p:strVal val="hidden"/>
                                      </p:to>
                                    </p:set>
                                  </p:childTnLst>
                                </p:cTn>
                              </p:par>
                              <p:par>
                                <p:cTn id="205" presetID="1" presetClass="exit" presetSubtype="0" fill="hold" nodeType="withEffect">
                                  <p:stCondLst>
                                    <p:cond delay="0"/>
                                  </p:stCondLst>
                                  <p:childTnLst>
                                    <p:set>
                                      <p:cBhvr>
                                        <p:cTn id="206" dur="1" fill="hold">
                                          <p:stCondLst>
                                            <p:cond delay="0"/>
                                          </p:stCondLst>
                                        </p:cTn>
                                        <p:tgtEl>
                                          <p:spTgt spid="333"/>
                                        </p:tgtEl>
                                        <p:attrNameLst>
                                          <p:attrName>style.visibility</p:attrName>
                                        </p:attrNameLst>
                                      </p:cBhvr>
                                      <p:to>
                                        <p:strVal val="hidden"/>
                                      </p:to>
                                    </p:set>
                                  </p:childTnLst>
                                </p:cTn>
                              </p:par>
                              <p:par>
                                <p:cTn id="207" presetID="1" presetClass="exit" presetSubtype="0" fill="hold" nodeType="withEffect">
                                  <p:stCondLst>
                                    <p:cond delay="0"/>
                                  </p:stCondLst>
                                  <p:childTnLst>
                                    <p:set>
                                      <p:cBhvr>
                                        <p:cTn id="208" dur="1" fill="hold">
                                          <p:stCondLst>
                                            <p:cond delay="0"/>
                                          </p:stCondLst>
                                        </p:cTn>
                                        <p:tgtEl>
                                          <p:spTgt spid="334"/>
                                        </p:tgtEl>
                                        <p:attrNameLst>
                                          <p:attrName>style.visibility</p:attrName>
                                        </p:attrNameLst>
                                      </p:cBhvr>
                                      <p:to>
                                        <p:strVal val="hidden"/>
                                      </p:to>
                                    </p:set>
                                  </p:childTnLst>
                                </p:cTn>
                              </p:par>
                              <p:par>
                                <p:cTn id="209" presetID="1" presetClass="exit" presetSubtype="0" fill="hold" nodeType="withEffect">
                                  <p:stCondLst>
                                    <p:cond delay="0"/>
                                  </p:stCondLst>
                                  <p:childTnLst>
                                    <p:set>
                                      <p:cBhvr>
                                        <p:cTn id="210" dur="1" fill="hold">
                                          <p:stCondLst>
                                            <p:cond delay="0"/>
                                          </p:stCondLst>
                                        </p:cTn>
                                        <p:tgtEl>
                                          <p:spTgt spid="335"/>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336"/>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33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338"/>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339"/>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340"/>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341"/>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342"/>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343"/>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344"/>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34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47"/>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348"/>
                                        </p:tgtEl>
                                        <p:attrNameLst>
                                          <p:attrName>style.visibility</p:attrName>
                                        </p:attrNameLst>
                                      </p:cBhvr>
                                      <p:to>
                                        <p:strVal val="hidden"/>
                                      </p:to>
                                    </p:set>
                                  </p:childTnLst>
                                </p:cTn>
                              </p:par>
                              <p:par>
                                <p:cTn id="237" presetID="1" presetClass="exit" presetSubtype="0" fill="hold" grpId="1" nodeType="withEffect">
                                  <p:stCondLst>
                                    <p:cond delay="0"/>
                                  </p:stCondLst>
                                  <p:childTnLst>
                                    <p:set>
                                      <p:cBhvr>
                                        <p:cTn id="238" dur="1" fill="hold">
                                          <p:stCondLst>
                                            <p:cond delay="0"/>
                                          </p:stCondLst>
                                        </p:cTn>
                                        <p:tgtEl>
                                          <p:spTgt spid="349"/>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350"/>
                                        </p:tgtEl>
                                        <p:attrNameLst>
                                          <p:attrName>style.visibility</p:attrName>
                                        </p:attrNameLst>
                                      </p:cBhvr>
                                      <p:to>
                                        <p:strVal val="hidden"/>
                                      </p:to>
                                    </p:set>
                                  </p:childTnLst>
                                </p:cTn>
                              </p:par>
                              <p:par>
                                <p:cTn id="241" presetID="1" presetClass="exit" presetSubtype="0" fill="hold" grpId="1" nodeType="withEffect">
                                  <p:stCondLst>
                                    <p:cond delay="0"/>
                                  </p:stCondLst>
                                  <p:childTnLst>
                                    <p:set>
                                      <p:cBhvr>
                                        <p:cTn id="242" dur="1" fill="hold">
                                          <p:stCondLst>
                                            <p:cond delay="0"/>
                                          </p:stCondLst>
                                        </p:cTn>
                                        <p:tgtEl>
                                          <p:spTgt spid="351"/>
                                        </p:tgtEl>
                                        <p:attrNameLst>
                                          <p:attrName>style.visibility</p:attrName>
                                        </p:attrNameLst>
                                      </p:cBhvr>
                                      <p:to>
                                        <p:strVal val="hidden"/>
                                      </p:to>
                                    </p:set>
                                  </p:childTnLst>
                                </p:cTn>
                              </p:par>
                              <p:par>
                                <p:cTn id="243" presetID="1" presetClass="exit" presetSubtype="0" fill="hold" grpId="1" nodeType="withEffect">
                                  <p:stCondLst>
                                    <p:cond delay="0"/>
                                  </p:stCondLst>
                                  <p:childTnLst>
                                    <p:set>
                                      <p:cBhvr>
                                        <p:cTn id="244" dur="1" fill="hold">
                                          <p:stCondLst>
                                            <p:cond delay="0"/>
                                          </p:stCondLst>
                                        </p:cTn>
                                        <p:tgtEl>
                                          <p:spTgt spid="352"/>
                                        </p:tgtEl>
                                        <p:attrNameLst>
                                          <p:attrName>style.visibility</p:attrName>
                                        </p:attrNameLst>
                                      </p:cBhvr>
                                      <p:to>
                                        <p:strVal val="hidden"/>
                                      </p:to>
                                    </p:set>
                                  </p:childTnLst>
                                </p:cTn>
                              </p:par>
                              <p:par>
                                <p:cTn id="245" presetID="1" presetClass="exit" presetSubtype="0" fill="hold" grpId="1" nodeType="withEffect">
                                  <p:stCondLst>
                                    <p:cond delay="0"/>
                                  </p:stCondLst>
                                  <p:childTnLst>
                                    <p:set>
                                      <p:cBhvr>
                                        <p:cTn id="246" dur="1" fill="hold">
                                          <p:stCondLst>
                                            <p:cond delay="0"/>
                                          </p:stCondLst>
                                        </p:cTn>
                                        <p:tgtEl>
                                          <p:spTgt spid="353"/>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354"/>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355"/>
                                        </p:tgtEl>
                                        <p:attrNameLst>
                                          <p:attrName>style.visibility</p:attrName>
                                        </p:attrNameLst>
                                      </p:cBhvr>
                                      <p:to>
                                        <p:strVal val="hidden"/>
                                      </p:to>
                                    </p:set>
                                  </p:childTnLst>
                                </p:cTn>
                              </p:par>
                              <p:par>
                                <p:cTn id="251" presetID="1" presetClass="entr" presetSubtype="0" fill="hold" grpId="0" nodeType="withEffect">
                                  <p:stCondLst>
                                    <p:cond delay="0"/>
                                  </p:stCondLst>
                                  <p:childTnLst>
                                    <p:set>
                                      <p:cBhvr>
                                        <p:cTn id="252" dur="1" fill="hold">
                                          <p:stCondLst>
                                            <p:cond delay="0"/>
                                          </p:stCondLst>
                                        </p:cTn>
                                        <p:tgtEl>
                                          <p:spTgt spid="35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5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5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359"/>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60"/>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61"/>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362"/>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3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364"/>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365"/>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366"/>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367"/>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68"/>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369"/>
                                        </p:tgtEl>
                                        <p:attrNameLst>
                                          <p:attrName>style.visibility</p:attrName>
                                        </p:attrNameLst>
                                      </p:cBhvr>
                                      <p:to>
                                        <p:strVal val="visible"/>
                                      </p:to>
                                    </p:set>
                                  </p:childTnLst>
                                </p:cTn>
                              </p:par>
                              <p:par>
                                <p:cTn id="279" presetID="1" presetClass="entr" presetSubtype="0" fill="hold" nodeType="withEffect">
                                  <p:stCondLst>
                                    <p:cond delay="0"/>
                                  </p:stCondLst>
                                  <p:childTnLst>
                                    <p:set>
                                      <p:cBhvr>
                                        <p:cTn id="280" dur="1" fill="hold">
                                          <p:stCondLst>
                                            <p:cond delay="0"/>
                                          </p:stCondLst>
                                        </p:cTn>
                                        <p:tgtEl>
                                          <p:spTgt spid="370"/>
                                        </p:tgtEl>
                                        <p:attrNameLst>
                                          <p:attrName>style.visibility</p:attrName>
                                        </p:attrNameLst>
                                      </p:cBhvr>
                                      <p:to>
                                        <p:strVal val="visible"/>
                                      </p:to>
                                    </p:set>
                                  </p:childTnLst>
                                </p:cTn>
                              </p:par>
                              <p:par>
                                <p:cTn id="281" presetID="1" presetClass="entr" presetSubtype="0" fill="hold" nodeType="withEffect">
                                  <p:stCondLst>
                                    <p:cond delay="0"/>
                                  </p:stCondLst>
                                  <p:childTnLst>
                                    <p:set>
                                      <p:cBhvr>
                                        <p:cTn id="282" dur="1" fill="hold">
                                          <p:stCondLst>
                                            <p:cond delay="0"/>
                                          </p:stCondLst>
                                        </p:cTn>
                                        <p:tgtEl>
                                          <p:spTgt spid="371"/>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372"/>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373"/>
                                        </p:tgtEl>
                                        <p:attrNameLst>
                                          <p:attrName>style.visibility</p:attrName>
                                        </p:attrNameLst>
                                      </p:cBhvr>
                                      <p:to>
                                        <p:strVal val="visible"/>
                                      </p:to>
                                    </p:set>
                                  </p:childTnLst>
                                </p:cTn>
                              </p:par>
                              <p:par>
                                <p:cTn id="287" presetID="1" presetClass="entr" presetSubtype="0" fill="hold" nodeType="withEffect">
                                  <p:stCondLst>
                                    <p:cond delay="0"/>
                                  </p:stCondLst>
                                  <p:childTnLst>
                                    <p:set>
                                      <p:cBhvr>
                                        <p:cTn id="288" dur="1" fill="hold">
                                          <p:stCondLst>
                                            <p:cond delay="0"/>
                                          </p:stCondLst>
                                        </p:cTn>
                                        <p:tgtEl>
                                          <p:spTgt spid="374"/>
                                        </p:tgtEl>
                                        <p:attrNameLst>
                                          <p:attrName>style.visibility</p:attrName>
                                        </p:attrNameLst>
                                      </p:cBhvr>
                                      <p:to>
                                        <p:strVal val="visible"/>
                                      </p:to>
                                    </p:set>
                                  </p:childTnLst>
                                </p:cTn>
                              </p:par>
                              <p:par>
                                <p:cTn id="289" presetID="1" presetClass="entr" presetSubtype="0" fill="hold" nodeType="withEffect">
                                  <p:stCondLst>
                                    <p:cond delay="0"/>
                                  </p:stCondLst>
                                  <p:childTnLst>
                                    <p:set>
                                      <p:cBhvr>
                                        <p:cTn id="290" dur="1" fill="hold">
                                          <p:stCondLst>
                                            <p:cond delay="0"/>
                                          </p:stCondLst>
                                        </p:cTn>
                                        <p:tgtEl>
                                          <p:spTgt spid="375"/>
                                        </p:tgtEl>
                                        <p:attrNameLst>
                                          <p:attrName>style.visibility</p:attrName>
                                        </p:attrNameLst>
                                      </p:cBhvr>
                                      <p:to>
                                        <p:strVal val="visible"/>
                                      </p:to>
                                    </p:set>
                                  </p:childTnLst>
                                </p:cTn>
                              </p:par>
                              <p:par>
                                <p:cTn id="291" presetID="1" presetClass="entr" presetSubtype="0" fill="hold" nodeType="withEffect">
                                  <p:stCondLst>
                                    <p:cond delay="0"/>
                                  </p:stCondLst>
                                  <p:childTnLst>
                                    <p:set>
                                      <p:cBhvr>
                                        <p:cTn id="292" dur="1" fill="hold">
                                          <p:stCondLst>
                                            <p:cond delay="0"/>
                                          </p:stCondLst>
                                        </p:cTn>
                                        <p:tgtEl>
                                          <p:spTgt spid="376"/>
                                        </p:tgtEl>
                                        <p:attrNameLst>
                                          <p:attrName>style.visibility</p:attrName>
                                        </p:attrNameLst>
                                      </p:cBhvr>
                                      <p:to>
                                        <p:strVal val="visible"/>
                                      </p:to>
                                    </p:set>
                                  </p:childTnLst>
                                </p:cTn>
                              </p:par>
                              <p:par>
                                <p:cTn id="293" presetID="1" presetClass="entr" presetSubtype="0" fill="hold" nodeType="withEffect">
                                  <p:stCondLst>
                                    <p:cond delay="0"/>
                                  </p:stCondLst>
                                  <p:childTnLst>
                                    <p:set>
                                      <p:cBhvr>
                                        <p:cTn id="294" dur="1" fill="hold">
                                          <p:stCondLst>
                                            <p:cond delay="0"/>
                                          </p:stCondLst>
                                        </p:cTn>
                                        <p:tgtEl>
                                          <p:spTgt spid="377"/>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378"/>
                                        </p:tgtEl>
                                        <p:attrNameLst>
                                          <p:attrName>style.visibility</p:attrName>
                                        </p:attrNameLst>
                                      </p:cBhvr>
                                      <p:to>
                                        <p:strVal val="visible"/>
                                      </p:to>
                                    </p:set>
                                  </p:childTnLst>
                                </p:cTn>
                              </p:par>
                              <p:par>
                                <p:cTn id="297" presetID="1" presetClass="entr" presetSubtype="0" fill="hold" nodeType="withEffect">
                                  <p:stCondLst>
                                    <p:cond delay="0"/>
                                  </p:stCondLst>
                                  <p:childTnLst>
                                    <p:set>
                                      <p:cBhvr>
                                        <p:cTn id="298" dur="1" fill="hold">
                                          <p:stCondLst>
                                            <p:cond delay="0"/>
                                          </p:stCondLst>
                                        </p:cTn>
                                        <p:tgtEl>
                                          <p:spTgt spid="379"/>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380"/>
                                        </p:tgtEl>
                                        <p:attrNameLst>
                                          <p:attrName>style.visibility</p:attrName>
                                        </p:attrNameLst>
                                      </p:cBhvr>
                                      <p:to>
                                        <p:strVal val="visible"/>
                                      </p:to>
                                    </p:set>
                                  </p:childTnLst>
                                </p:cTn>
                              </p:par>
                              <p:par>
                                <p:cTn id="301" presetID="1" presetClass="entr" presetSubtype="0" fill="hold" nodeType="withEffect">
                                  <p:stCondLst>
                                    <p:cond delay="0"/>
                                  </p:stCondLst>
                                  <p:childTnLst>
                                    <p:set>
                                      <p:cBhvr>
                                        <p:cTn id="302" dur="1" fill="hold">
                                          <p:stCondLst>
                                            <p:cond delay="0"/>
                                          </p:stCondLst>
                                        </p:cTn>
                                        <p:tgtEl>
                                          <p:spTgt spid="381"/>
                                        </p:tgtEl>
                                        <p:attrNameLst>
                                          <p:attrName>style.visibility</p:attrName>
                                        </p:attrNameLst>
                                      </p:cBhvr>
                                      <p:to>
                                        <p:strVal val="visible"/>
                                      </p:to>
                                    </p:set>
                                  </p:childTnLst>
                                </p:cTn>
                              </p:par>
                              <p:par>
                                <p:cTn id="303" presetID="1" presetClass="entr" presetSubtype="0" fill="hold" nodeType="withEffect">
                                  <p:stCondLst>
                                    <p:cond delay="0"/>
                                  </p:stCondLst>
                                  <p:childTnLst>
                                    <p:set>
                                      <p:cBhvr>
                                        <p:cTn id="304" dur="1" fill="hold">
                                          <p:stCondLst>
                                            <p:cond delay="0"/>
                                          </p:stCondLst>
                                        </p:cTn>
                                        <p:tgtEl>
                                          <p:spTgt spid="382"/>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383"/>
                                        </p:tgtEl>
                                        <p:attrNameLst>
                                          <p:attrName>style.visibility</p:attrName>
                                        </p:attrNameLst>
                                      </p:cBhvr>
                                      <p:to>
                                        <p:strVal val="visible"/>
                                      </p:to>
                                    </p:set>
                                  </p:childTnLst>
                                </p:cTn>
                              </p:par>
                              <p:par>
                                <p:cTn id="307" presetID="1" presetClass="entr" presetSubtype="0" fill="hold" nodeType="withEffect">
                                  <p:stCondLst>
                                    <p:cond delay="0"/>
                                  </p:stCondLst>
                                  <p:childTnLst>
                                    <p:set>
                                      <p:cBhvr>
                                        <p:cTn id="308" dur="1" fill="hold">
                                          <p:stCondLst>
                                            <p:cond delay="0"/>
                                          </p:stCondLst>
                                        </p:cTn>
                                        <p:tgtEl>
                                          <p:spTgt spid="384"/>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38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38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387"/>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388"/>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389"/>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390"/>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391"/>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392"/>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393"/>
                                        </p:tgtEl>
                                        <p:attrNameLst>
                                          <p:attrName>style.visibility</p:attrName>
                                        </p:attrNameLst>
                                      </p:cBhvr>
                                      <p:to>
                                        <p:strVal val="visible"/>
                                      </p:to>
                                    </p:set>
                                  </p:childTnLst>
                                </p:cTn>
                              </p:par>
                              <p:par>
                                <p:cTn id="327" presetID="1" presetClass="entr" presetSubtype="0" fill="hold" nodeType="withEffect">
                                  <p:stCondLst>
                                    <p:cond delay="0"/>
                                  </p:stCondLst>
                                  <p:childTnLst>
                                    <p:set>
                                      <p:cBhvr>
                                        <p:cTn id="328" dur="1" fill="hold">
                                          <p:stCondLst>
                                            <p:cond delay="0"/>
                                          </p:stCondLst>
                                        </p:cTn>
                                        <p:tgtEl>
                                          <p:spTgt spid="394"/>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395"/>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396"/>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397"/>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398"/>
                                        </p:tgtEl>
                                        <p:attrNameLst>
                                          <p:attrName>style.visibility</p:attrName>
                                        </p:attrNameLst>
                                      </p:cBhvr>
                                      <p:to>
                                        <p:strVal val="visible"/>
                                      </p:to>
                                    </p:set>
                                  </p:childTnLst>
                                </p:cTn>
                              </p:par>
                              <p:par>
                                <p:cTn id="337" presetID="1" presetClass="entr" presetSubtype="0" fill="hold" grpId="0" nodeType="withEffect">
                                  <p:stCondLst>
                                    <p:cond delay="0"/>
                                  </p:stCondLst>
                                  <p:childTnLst>
                                    <p:set>
                                      <p:cBhvr>
                                        <p:cTn id="338" dur="1" fill="hold">
                                          <p:stCondLst>
                                            <p:cond delay="0"/>
                                          </p:stCondLst>
                                        </p:cTn>
                                        <p:tgtEl>
                                          <p:spTgt spid="399"/>
                                        </p:tgtEl>
                                        <p:attrNameLst>
                                          <p:attrName>style.visibility</p:attrName>
                                        </p:attrNameLst>
                                      </p:cBhvr>
                                      <p:to>
                                        <p:strVal val="visible"/>
                                      </p:to>
                                    </p:set>
                                  </p:childTnLst>
                                </p:cTn>
                              </p:par>
                              <p:par>
                                <p:cTn id="339" presetID="1" presetClass="entr" presetSubtype="0" fill="hold" grpId="0" nodeType="withEffect">
                                  <p:stCondLst>
                                    <p:cond delay="0"/>
                                  </p:stCondLst>
                                  <p:childTnLst>
                                    <p:set>
                                      <p:cBhvr>
                                        <p:cTn id="340" dur="1" fill="hold">
                                          <p:stCondLst>
                                            <p:cond delay="0"/>
                                          </p:stCondLst>
                                        </p:cTn>
                                        <p:tgtEl>
                                          <p:spTgt spid="400"/>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401"/>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402"/>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403"/>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404"/>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405"/>
                                        </p:tgtEl>
                                        <p:attrNameLst>
                                          <p:attrName>style.visibility</p:attrName>
                                        </p:attrNameLst>
                                      </p:cBhvr>
                                      <p:to>
                                        <p:strVal val="visible"/>
                                      </p:to>
                                    </p:set>
                                  </p:childTnLst>
                                </p:cTn>
                              </p:par>
                              <p:par>
                                <p:cTn id="353" presetID="1" presetClass="entr" presetSubtype="0" fill="hold" grpId="0" nodeType="withEffect">
                                  <p:stCondLst>
                                    <p:cond delay="0"/>
                                  </p:stCondLst>
                                  <p:childTnLst>
                                    <p:set>
                                      <p:cBhvr>
                                        <p:cTn id="3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7" grpId="0"/>
      <p:bldP spid="18557" grpId="1"/>
      <p:bldP spid="59" grpId="0" animBg="1"/>
      <p:bldP spid="59" grpId="1" animBg="1"/>
      <p:bldP spid="59" grpId="2" animBg="1"/>
      <p:bldP spid="60" grpId="0" animBg="1"/>
      <p:bldP spid="60" grpId="1" animBg="1"/>
      <p:bldP spid="60" grpId="2" animBg="1"/>
      <p:bldP spid="81" grpId="0" animBg="1"/>
      <p:bldP spid="81" grpId="1" animBg="1"/>
      <p:bldP spid="81" grpId="2" animBg="1"/>
      <p:bldP spid="5" grpId="0"/>
      <p:bldP spid="5" grpId="1"/>
      <p:bldP spid="6" grpId="0"/>
      <p:bldP spid="6" grpId="1"/>
      <p:bldP spid="309" grpId="0" animBg="1"/>
      <p:bldP spid="309" grpId="1" animBg="1"/>
      <p:bldP spid="310" grpId="0" animBg="1"/>
      <p:bldP spid="310" grpId="1" animBg="1"/>
      <p:bldP spid="311" grpId="0" animBg="1"/>
      <p:bldP spid="311" grpId="1" animBg="1"/>
      <p:bldP spid="312" grpId="0" animBg="1"/>
      <p:bldP spid="312" grpId="1" animBg="1"/>
      <p:bldP spid="313" grpId="0" animBg="1"/>
      <p:bldP spid="313" grpId="1" animBg="1"/>
      <p:bldP spid="314" grpId="0" animBg="1"/>
      <p:bldP spid="314" grpId="1" animBg="1"/>
      <p:bldP spid="315" grpId="0" animBg="1"/>
      <p:bldP spid="315" grpId="1" animBg="1"/>
      <p:bldP spid="318" grpId="0" animBg="1"/>
      <p:bldP spid="318" grpId="1" animBg="1"/>
      <p:bldP spid="319" grpId="0" animBg="1"/>
      <p:bldP spid="319" grpId="1" animBg="1"/>
      <p:bldP spid="325" grpId="0" animBg="1"/>
      <p:bldP spid="325" grpId="1" animBg="1"/>
      <p:bldP spid="326" grpId="0" animBg="1"/>
      <p:bldP spid="326" grpId="1" animBg="1"/>
      <p:bldP spid="336" grpId="0"/>
      <p:bldP spid="336" grpId="1"/>
      <p:bldP spid="338" grpId="0"/>
      <p:bldP spid="338" grpId="1"/>
      <p:bldP spid="339" grpId="0"/>
      <p:bldP spid="339" grpId="1"/>
      <p:bldP spid="340" grpId="0"/>
      <p:bldP spid="340" grpId="1"/>
      <p:bldP spid="341" grpId="0"/>
      <p:bldP spid="341" grpId="1"/>
      <p:bldP spid="342" grpId="0"/>
      <p:bldP spid="342" grpId="1"/>
      <p:bldP spid="343" grpId="0"/>
      <p:bldP spid="343" grpId="1"/>
      <p:bldP spid="344" grpId="0"/>
      <p:bldP spid="344" grpId="1"/>
      <p:bldP spid="345" grpId="0"/>
      <p:bldP spid="345" grpId="1"/>
      <p:bldP spid="346" grpId="0"/>
      <p:bldP spid="346" grpId="1"/>
      <p:bldP spid="348" grpId="0"/>
      <p:bldP spid="348" grpId="1"/>
      <p:bldP spid="349" grpId="0"/>
      <p:bldP spid="349" grpId="1"/>
      <p:bldP spid="350" grpId="0"/>
      <p:bldP spid="350" grpId="1"/>
      <p:bldP spid="351" grpId="0"/>
      <p:bldP spid="351" grpId="1"/>
      <p:bldP spid="352" grpId="0"/>
      <p:bldP spid="352" grpId="1"/>
      <p:bldP spid="353" grpId="0"/>
      <p:bldP spid="353" grpId="1"/>
      <p:bldP spid="354" grpId="0"/>
      <p:bldP spid="354" grpId="1"/>
      <p:bldP spid="355" grpId="0"/>
      <p:bldP spid="355" grpId="1"/>
      <p:bldP spid="356" grpId="0" animBg="1"/>
      <p:bldP spid="357" grpId="0" animBg="1"/>
      <p:bldP spid="358" grpId="0" animBg="1"/>
      <p:bldP spid="359" grpId="0" animBg="1"/>
      <p:bldP spid="360" grpId="0" animBg="1"/>
      <p:bldP spid="361" grpId="0" animBg="1"/>
      <p:bldP spid="362" grpId="0" animBg="1"/>
      <p:bldP spid="365" grpId="0" animBg="1"/>
      <p:bldP spid="366" grpId="0" animBg="1"/>
      <p:bldP spid="372" grpId="0" animBg="1"/>
      <p:bldP spid="373" grpId="0" animBg="1"/>
      <p:bldP spid="383" grpId="0"/>
      <p:bldP spid="385" grpId="0"/>
      <p:bldP spid="386" grpId="0"/>
      <p:bldP spid="387" grpId="0"/>
      <p:bldP spid="388" grpId="0"/>
      <p:bldP spid="389" grpId="0"/>
      <p:bldP spid="390" grpId="0"/>
      <p:bldP spid="391" grpId="0"/>
      <p:bldP spid="392" grpId="0"/>
      <p:bldP spid="393" grpId="0"/>
      <p:bldP spid="395" grpId="0"/>
      <p:bldP spid="396" grpId="0"/>
      <p:bldP spid="397" grpId="0"/>
      <p:bldP spid="398" grpId="0"/>
      <p:bldP spid="399" grpId="0"/>
      <p:bldP spid="400" grpId="0"/>
      <p:bldP spid="401" grpId="0"/>
      <p:bldP spid="402" grpId="0"/>
      <p:bldP spid="403" grpId="0" animBg="1"/>
      <p:bldP spid="404" grpId="0" animBg="1"/>
      <p:bldP spid="40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2800" dirty="0" smtClean="0"/>
              <a:t>选择需要用户判断的候选线索</a:t>
            </a:r>
            <a:endParaRPr lang="zh-CN" altLang="en-US" sz="2800" dirty="0"/>
          </a:p>
        </p:txBody>
      </p:sp>
      <p:sp>
        <p:nvSpPr>
          <p:cNvPr id="3" name="内容占位符 2"/>
          <p:cNvSpPr>
            <a:spLocks noGrp="1"/>
          </p:cNvSpPr>
          <p:nvPr>
            <p:ph idx="1"/>
          </p:nvPr>
        </p:nvSpPr>
        <p:spPr>
          <a:xfrm>
            <a:off x="457200" y="1196752"/>
            <a:ext cx="8229600" cy="4929411"/>
          </a:xfrm>
        </p:spPr>
        <p:txBody>
          <a:bodyPr>
            <a:normAutofit/>
          </a:bodyPr>
          <a:lstStyle/>
          <a:p>
            <a:r>
              <a:rPr lang="zh-CN" altLang="en-US" sz="2400" dirty="0" smtClean="0"/>
              <a:t>需用户判断候选线索选择</a:t>
            </a:r>
            <a:endParaRPr lang="en-US" altLang="zh-CN" sz="2400" dirty="0" smtClean="0"/>
          </a:p>
          <a:p>
            <a:pPr lvl="1"/>
            <a:r>
              <a:rPr lang="zh-CN" altLang="en-US" sz="2000" dirty="0" smtClean="0"/>
              <a:t>按照各域中代码元素与需求相似度的最大值对用户未验证域进行排序</a:t>
            </a:r>
            <a:endParaRPr lang="en-US" altLang="zh-CN" sz="2000" dirty="0" smtClean="0"/>
          </a:p>
          <a:p>
            <a:pPr lvl="1"/>
            <a:r>
              <a:rPr lang="zh-CN" altLang="en-US" sz="2000" dirty="0" smtClean="0"/>
              <a:t>取排名为第一的代码域中与需求相似度最大的代码元素作为当前代码域的代表</a:t>
            </a:r>
            <a:endParaRPr lang="en-US" altLang="zh-CN" sz="2000" dirty="0" smtClean="0"/>
          </a:p>
          <a:p>
            <a:pPr lvl="1"/>
            <a:endParaRPr lang="en-US" altLang="zh-CN" sz="2000" dirty="0" smtClean="0"/>
          </a:p>
          <a:p>
            <a:pPr lvl="1"/>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6" name="TextBox 5"/>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p:sp>
        <p:nvSpPr>
          <p:cNvPr id="7" name="矩形 6"/>
          <p:cNvSpPr/>
          <p:nvPr/>
        </p:nvSpPr>
        <p:spPr>
          <a:xfrm>
            <a:off x="165217" y="3643969"/>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8" name="矩形 7"/>
          <p:cNvSpPr/>
          <p:nvPr/>
        </p:nvSpPr>
        <p:spPr>
          <a:xfrm>
            <a:off x="1561753" y="3645995"/>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9" name="矩形 8"/>
          <p:cNvSpPr/>
          <p:nvPr/>
        </p:nvSpPr>
        <p:spPr>
          <a:xfrm>
            <a:off x="1578706" y="4391723"/>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10" name="矩形 9"/>
          <p:cNvSpPr/>
          <p:nvPr/>
        </p:nvSpPr>
        <p:spPr>
          <a:xfrm>
            <a:off x="1583587" y="5156136"/>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11" name="矩形 10"/>
          <p:cNvSpPr/>
          <p:nvPr/>
        </p:nvSpPr>
        <p:spPr>
          <a:xfrm>
            <a:off x="2899139" y="3573015"/>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12" name="矩形 11"/>
          <p:cNvSpPr/>
          <p:nvPr/>
        </p:nvSpPr>
        <p:spPr>
          <a:xfrm>
            <a:off x="2797454" y="4301443"/>
            <a:ext cx="1024296" cy="3334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矩形 12"/>
          <p:cNvSpPr/>
          <p:nvPr/>
        </p:nvSpPr>
        <p:spPr>
          <a:xfrm>
            <a:off x="2879268" y="5166512"/>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altLang="zh-CN" sz="1200" kern="100" dirty="0" err="1">
                <a:solidFill>
                  <a:schemeClr val="tx1"/>
                </a:solidFill>
                <a:latin typeface="Calibri" panose="020F0502020204030204" pitchFamily="34" charset="0"/>
                <a:ea typeface="等线" panose="02010600030101010101" pitchFamily="2" charset="-122"/>
                <a:cs typeface="Times New Roman" panose="02020603050405020304" pitchFamily="18" charset="0"/>
              </a:rPr>
              <a:t>e</a:t>
            </a: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ditDrug</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14" name="直接箭头连接符 13"/>
          <p:cNvCxnSpPr>
            <a:stCxn id="13" idx="0"/>
            <a:endCxn id="12" idx="2"/>
          </p:cNvCxnSpPr>
          <p:nvPr/>
        </p:nvCxnSpPr>
        <p:spPr>
          <a:xfrm flipH="1" flipV="1">
            <a:off x="3309602" y="4634862"/>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3" idx="1"/>
            <a:endCxn id="9" idx="3"/>
          </p:cNvCxnSpPr>
          <p:nvPr/>
        </p:nvCxnSpPr>
        <p:spPr>
          <a:xfrm flipH="1" flipV="1">
            <a:off x="2301592" y="4558433"/>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a:off x="4103867" y="4293095"/>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err="1"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chemeClr val="tx1"/>
              </a:solidFill>
              <a:effectLst/>
              <a:ea typeface="等线" panose="02010600030101010101" pitchFamily="2" charset="-122"/>
              <a:cs typeface="Times New Roman" panose="02020603050405020304" pitchFamily="18" charset="0"/>
            </a:endParaRPr>
          </a:p>
        </p:txBody>
      </p:sp>
      <p:sp>
        <p:nvSpPr>
          <p:cNvPr id="17" name="矩形 16"/>
          <p:cNvSpPr/>
          <p:nvPr/>
        </p:nvSpPr>
        <p:spPr>
          <a:xfrm>
            <a:off x="4103867" y="5166512"/>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chemeClr val="tx1"/>
              </a:solidFill>
              <a:effectLst/>
              <a:ea typeface="等线" panose="02010600030101010101" pitchFamily="2" charset="-122"/>
              <a:cs typeface="Times New Roman" panose="02020603050405020304" pitchFamily="18" charset="0"/>
            </a:endParaRPr>
          </a:p>
        </p:txBody>
      </p:sp>
      <p:cxnSp>
        <p:nvCxnSpPr>
          <p:cNvPr id="18" name="直接箭头连接符 17"/>
          <p:cNvCxnSpPr>
            <a:stCxn id="13" idx="3"/>
            <a:endCxn id="17" idx="1"/>
          </p:cNvCxnSpPr>
          <p:nvPr/>
        </p:nvCxnSpPr>
        <p:spPr>
          <a:xfrm>
            <a:off x="3743827" y="5341872"/>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3"/>
            <a:endCxn id="9" idx="1"/>
          </p:cNvCxnSpPr>
          <p:nvPr/>
        </p:nvCxnSpPr>
        <p:spPr>
          <a:xfrm>
            <a:off x="1237840" y="3824516"/>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1" idx="2"/>
            <a:endCxn id="9" idx="3"/>
          </p:cNvCxnSpPr>
          <p:nvPr/>
        </p:nvCxnSpPr>
        <p:spPr>
          <a:xfrm flipH="1">
            <a:off x="2301592" y="3934111"/>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3"/>
            <a:endCxn id="8" idx="1"/>
          </p:cNvCxnSpPr>
          <p:nvPr/>
        </p:nvCxnSpPr>
        <p:spPr>
          <a:xfrm>
            <a:off x="1237840" y="3824516"/>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2" idx="1"/>
            <a:endCxn id="10" idx="3"/>
          </p:cNvCxnSpPr>
          <p:nvPr/>
        </p:nvCxnSpPr>
        <p:spPr>
          <a:xfrm flipH="1">
            <a:off x="2483924" y="4468153"/>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7504" y="4415276"/>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24" name="矩形 23"/>
          <p:cNvSpPr/>
          <p:nvPr/>
        </p:nvSpPr>
        <p:spPr>
          <a:xfrm>
            <a:off x="107504" y="5156136"/>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25" name="直接箭头连接符 24"/>
          <p:cNvCxnSpPr>
            <a:stCxn id="7" idx="2"/>
            <a:endCxn id="23" idx="0"/>
          </p:cNvCxnSpPr>
          <p:nvPr/>
        </p:nvCxnSpPr>
        <p:spPr>
          <a:xfrm>
            <a:off x="701529" y="4005063"/>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4" idx="0"/>
            <a:endCxn id="23" idx="2"/>
          </p:cNvCxnSpPr>
          <p:nvPr/>
        </p:nvCxnSpPr>
        <p:spPr>
          <a:xfrm flipV="1">
            <a:off x="695392" y="4725143"/>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4" idx="3"/>
            <a:endCxn id="10" idx="1"/>
          </p:cNvCxnSpPr>
          <p:nvPr/>
        </p:nvCxnSpPr>
        <p:spPr>
          <a:xfrm>
            <a:off x="1283279" y="5336684"/>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4" idx="0"/>
            <a:endCxn id="9" idx="1"/>
          </p:cNvCxnSpPr>
          <p:nvPr/>
        </p:nvCxnSpPr>
        <p:spPr>
          <a:xfrm flipV="1">
            <a:off x="695392" y="4558433"/>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821750" y="4581125"/>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2"/>
            <a:endCxn id="17" idx="0"/>
          </p:cNvCxnSpPr>
          <p:nvPr/>
        </p:nvCxnSpPr>
        <p:spPr>
          <a:xfrm>
            <a:off x="3309602" y="4634862"/>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2"/>
            <a:endCxn id="17" idx="1"/>
          </p:cNvCxnSpPr>
          <p:nvPr/>
        </p:nvCxnSpPr>
        <p:spPr>
          <a:xfrm>
            <a:off x="3309602" y="4634862"/>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6" idx="2"/>
            <a:endCxn id="17" idx="0"/>
          </p:cNvCxnSpPr>
          <p:nvPr/>
        </p:nvCxnSpPr>
        <p:spPr>
          <a:xfrm flipH="1">
            <a:off x="4571809" y="4643215"/>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821750" y="4365103"/>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51539" y="3645023"/>
            <a:ext cx="489762" cy="276999"/>
          </a:xfrm>
          <a:prstGeom prst="rect">
            <a:avLst/>
          </a:prstGeom>
          <a:noFill/>
        </p:spPr>
        <p:txBody>
          <a:bodyPr wrap="square" rtlCol="0">
            <a:spAutoFit/>
          </a:bodyPr>
          <a:lstStyle/>
          <a:p>
            <a:r>
              <a:rPr lang="en-US" altLang="zh-CN" sz="1200" dirty="0" smtClean="0"/>
              <a:t>0.62</a:t>
            </a:r>
            <a:endParaRPr lang="zh-CN" altLang="en-US" sz="1200" dirty="0"/>
          </a:p>
        </p:txBody>
      </p:sp>
      <p:cxnSp>
        <p:nvCxnSpPr>
          <p:cNvPr id="35" name="直接箭头连接符 34"/>
          <p:cNvCxnSpPr/>
          <p:nvPr/>
        </p:nvCxnSpPr>
        <p:spPr>
          <a:xfrm flipH="1" flipV="1">
            <a:off x="1137049" y="4007090"/>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03939" y="4088104"/>
            <a:ext cx="489762" cy="276999"/>
          </a:xfrm>
          <a:prstGeom prst="rect">
            <a:avLst/>
          </a:prstGeom>
          <a:noFill/>
        </p:spPr>
        <p:txBody>
          <a:bodyPr wrap="square" rtlCol="0">
            <a:spAutoFit/>
          </a:bodyPr>
          <a:lstStyle/>
          <a:p>
            <a:r>
              <a:rPr lang="en-US" altLang="zh-CN" sz="1200" dirty="0" smtClean="0"/>
              <a:t>0.15</a:t>
            </a:r>
            <a:endParaRPr lang="zh-CN" altLang="en-US" sz="1200" dirty="0"/>
          </a:p>
        </p:txBody>
      </p:sp>
      <p:sp>
        <p:nvSpPr>
          <p:cNvPr id="37" name="TextBox 36"/>
          <p:cNvSpPr txBox="1"/>
          <p:nvPr/>
        </p:nvSpPr>
        <p:spPr>
          <a:xfrm>
            <a:off x="1439571" y="4736176"/>
            <a:ext cx="489762" cy="276999"/>
          </a:xfrm>
          <a:prstGeom prst="rect">
            <a:avLst/>
          </a:prstGeom>
          <a:noFill/>
        </p:spPr>
        <p:txBody>
          <a:bodyPr wrap="square" rtlCol="0">
            <a:spAutoFit/>
          </a:bodyPr>
          <a:lstStyle/>
          <a:p>
            <a:r>
              <a:rPr lang="en-US" altLang="zh-CN" sz="1200" dirty="0" smtClean="0"/>
              <a:t>0.17</a:t>
            </a:r>
            <a:endParaRPr lang="zh-CN" altLang="en-US" sz="1200" dirty="0"/>
          </a:p>
        </p:txBody>
      </p:sp>
      <p:sp>
        <p:nvSpPr>
          <p:cNvPr id="38" name="TextBox 37"/>
          <p:cNvSpPr txBox="1"/>
          <p:nvPr/>
        </p:nvSpPr>
        <p:spPr>
          <a:xfrm>
            <a:off x="359451" y="4077071"/>
            <a:ext cx="489762" cy="276999"/>
          </a:xfrm>
          <a:prstGeom prst="rect">
            <a:avLst/>
          </a:prstGeom>
          <a:noFill/>
        </p:spPr>
        <p:txBody>
          <a:bodyPr wrap="square" rtlCol="0">
            <a:spAutoFit/>
          </a:bodyPr>
          <a:lstStyle/>
          <a:p>
            <a:r>
              <a:rPr lang="en-US" altLang="zh-CN" sz="1200" dirty="0" smtClean="0"/>
              <a:t>0.43</a:t>
            </a:r>
            <a:endParaRPr lang="zh-CN" altLang="en-US" sz="1200" dirty="0"/>
          </a:p>
        </p:txBody>
      </p:sp>
      <p:sp>
        <p:nvSpPr>
          <p:cNvPr id="39" name="TextBox 38"/>
          <p:cNvSpPr txBox="1"/>
          <p:nvPr/>
        </p:nvSpPr>
        <p:spPr>
          <a:xfrm>
            <a:off x="301737" y="4808184"/>
            <a:ext cx="489762" cy="276999"/>
          </a:xfrm>
          <a:prstGeom prst="rect">
            <a:avLst/>
          </a:prstGeom>
          <a:noFill/>
        </p:spPr>
        <p:txBody>
          <a:bodyPr wrap="square" rtlCol="0">
            <a:spAutoFit/>
          </a:bodyPr>
          <a:lstStyle/>
          <a:p>
            <a:r>
              <a:rPr lang="en-US" altLang="zh-CN" sz="1200" dirty="0" smtClean="0"/>
              <a:t>0.44</a:t>
            </a:r>
            <a:endParaRPr lang="zh-CN" altLang="en-US" sz="1200" dirty="0"/>
          </a:p>
        </p:txBody>
      </p:sp>
      <p:sp>
        <p:nvSpPr>
          <p:cNvPr id="40" name="TextBox 39"/>
          <p:cNvSpPr txBox="1"/>
          <p:nvPr/>
        </p:nvSpPr>
        <p:spPr>
          <a:xfrm>
            <a:off x="949809" y="4797151"/>
            <a:ext cx="489762" cy="276999"/>
          </a:xfrm>
          <a:prstGeom prst="rect">
            <a:avLst/>
          </a:prstGeom>
          <a:noFill/>
        </p:spPr>
        <p:txBody>
          <a:bodyPr wrap="square" rtlCol="0">
            <a:spAutoFit/>
          </a:bodyPr>
          <a:lstStyle/>
          <a:p>
            <a:r>
              <a:rPr lang="en-US" altLang="zh-CN" sz="1200" dirty="0" smtClean="0"/>
              <a:t>0.25</a:t>
            </a:r>
            <a:endParaRPr lang="zh-CN" altLang="en-US" sz="1200" dirty="0"/>
          </a:p>
        </p:txBody>
      </p:sp>
      <p:sp>
        <p:nvSpPr>
          <p:cNvPr id="41" name="TextBox 40"/>
          <p:cNvSpPr txBox="1"/>
          <p:nvPr/>
        </p:nvSpPr>
        <p:spPr>
          <a:xfrm>
            <a:off x="1237841" y="5096216"/>
            <a:ext cx="489762" cy="276999"/>
          </a:xfrm>
          <a:prstGeom prst="rect">
            <a:avLst/>
          </a:prstGeom>
          <a:noFill/>
        </p:spPr>
        <p:txBody>
          <a:bodyPr wrap="square" rtlCol="0">
            <a:spAutoFit/>
          </a:bodyPr>
          <a:lstStyle/>
          <a:p>
            <a:r>
              <a:rPr lang="en-US" altLang="zh-CN" sz="1200" dirty="0" smtClean="0"/>
              <a:t>0.29</a:t>
            </a:r>
            <a:endParaRPr lang="zh-CN" altLang="en-US" sz="1200" dirty="0"/>
          </a:p>
        </p:txBody>
      </p:sp>
      <p:sp>
        <p:nvSpPr>
          <p:cNvPr id="42" name="TextBox 41"/>
          <p:cNvSpPr txBox="1"/>
          <p:nvPr/>
        </p:nvSpPr>
        <p:spPr>
          <a:xfrm>
            <a:off x="2605993" y="4005063"/>
            <a:ext cx="489762" cy="276999"/>
          </a:xfrm>
          <a:prstGeom prst="rect">
            <a:avLst/>
          </a:prstGeom>
          <a:noFill/>
        </p:spPr>
        <p:txBody>
          <a:bodyPr wrap="square" rtlCol="0">
            <a:spAutoFit/>
          </a:bodyPr>
          <a:lstStyle/>
          <a:p>
            <a:r>
              <a:rPr lang="en-US" altLang="zh-CN" sz="1200" dirty="0" smtClean="0"/>
              <a:t>0.40</a:t>
            </a:r>
            <a:endParaRPr lang="zh-CN" altLang="en-US" sz="1200" dirty="0"/>
          </a:p>
        </p:txBody>
      </p:sp>
      <p:sp>
        <p:nvSpPr>
          <p:cNvPr id="43" name="TextBox 42"/>
          <p:cNvSpPr txBox="1"/>
          <p:nvPr/>
        </p:nvSpPr>
        <p:spPr>
          <a:xfrm>
            <a:off x="2566535" y="5085183"/>
            <a:ext cx="489762" cy="276999"/>
          </a:xfrm>
          <a:prstGeom prst="rect">
            <a:avLst/>
          </a:prstGeom>
          <a:noFill/>
        </p:spPr>
        <p:txBody>
          <a:bodyPr wrap="square" rtlCol="0">
            <a:spAutoFit/>
          </a:bodyPr>
          <a:lstStyle/>
          <a:p>
            <a:r>
              <a:rPr lang="en-US" altLang="zh-CN" sz="1200" dirty="0" smtClean="0"/>
              <a:t>0.18</a:t>
            </a:r>
            <a:endParaRPr lang="zh-CN" altLang="en-US" sz="1200" dirty="0"/>
          </a:p>
        </p:txBody>
      </p:sp>
      <p:sp>
        <p:nvSpPr>
          <p:cNvPr id="44" name="TextBox 43"/>
          <p:cNvSpPr txBox="1"/>
          <p:nvPr/>
        </p:nvSpPr>
        <p:spPr>
          <a:xfrm>
            <a:off x="2461977" y="4581127"/>
            <a:ext cx="489762" cy="276999"/>
          </a:xfrm>
          <a:prstGeom prst="rect">
            <a:avLst/>
          </a:prstGeom>
          <a:noFill/>
        </p:spPr>
        <p:txBody>
          <a:bodyPr wrap="square" rtlCol="0">
            <a:spAutoFit/>
          </a:bodyPr>
          <a:lstStyle/>
          <a:p>
            <a:r>
              <a:rPr lang="en-US" altLang="zh-CN" sz="1200" dirty="0" smtClean="0"/>
              <a:t>0.17</a:t>
            </a:r>
            <a:endParaRPr lang="zh-CN" altLang="en-US" sz="1200" dirty="0"/>
          </a:p>
        </p:txBody>
      </p:sp>
      <p:cxnSp>
        <p:nvCxnSpPr>
          <p:cNvPr id="45" name="直接连接符 44"/>
          <p:cNvCxnSpPr>
            <a:stCxn id="12" idx="2"/>
            <a:endCxn id="10" idx="3"/>
          </p:cNvCxnSpPr>
          <p:nvPr/>
        </p:nvCxnSpPr>
        <p:spPr>
          <a:xfrm flipH="1">
            <a:off x="2483924" y="4634862"/>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879731" y="4653135"/>
            <a:ext cx="489762" cy="276999"/>
          </a:xfrm>
          <a:prstGeom prst="rect">
            <a:avLst/>
          </a:prstGeom>
          <a:noFill/>
        </p:spPr>
        <p:txBody>
          <a:bodyPr wrap="square" rtlCol="0">
            <a:spAutoFit/>
          </a:bodyPr>
          <a:lstStyle/>
          <a:p>
            <a:r>
              <a:rPr lang="en-US" altLang="zh-CN" sz="1200" dirty="0" smtClean="0"/>
              <a:t>0.36</a:t>
            </a:r>
            <a:endParaRPr lang="zh-CN" altLang="en-US" sz="1200" dirty="0"/>
          </a:p>
        </p:txBody>
      </p:sp>
      <p:sp>
        <p:nvSpPr>
          <p:cNvPr id="47" name="TextBox 46"/>
          <p:cNvSpPr txBox="1"/>
          <p:nvPr/>
        </p:nvSpPr>
        <p:spPr>
          <a:xfrm>
            <a:off x="3032131" y="4805535"/>
            <a:ext cx="489762" cy="276999"/>
          </a:xfrm>
          <a:prstGeom prst="rect">
            <a:avLst/>
          </a:prstGeom>
          <a:noFill/>
        </p:spPr>
        <p:txBody>
          <a:bodyPr wrap="square" rtlCol="0">
            <a:spAutoFit/>
          </a:bodyPr>
          <a:lstStyle/>
          <a:p>
            <a:r>
              <a:rPr lang="en-US" altLang="zh-CN" sz="1200" dirty="0" smtClean="0"/>
              <a:t>0.73</a:t>
            </a:r>
            <a:endParaRPr lang="zh-CN" altLang="en-US" sz="1200" dirty="0"/>
          </a:p>
        </p:txBody>
      </p:sp>
      <p:sp>
        <p:nvSpPr>
          <p:cNvPr id="48" name="TextBox 47"/>
          <p:cNvSpPr txBox="1"/>
          <p:nvPr/>
        </p:nvSpPr>
        <p:spPr>
          <a:xfrm>
            <a:off x="3686113" y="5312240"/>
            <a:ext cx="489762" cy="276999"/>
          </a:xfrm>
          <a:prstGeom prst="rect">
            <a:avLst/>
          </a:prstGeom>
          <a:noFill/>
        </p:spPr>
        <p:txBody>
          <a:bodyPr wrap="square" rtlCol="0">
            <a:spAutoFit/>
          </a:bodyPr>
          <a:lstStyle/>
          <a:p>
            <a:r>
              <a:rPr lang="en-US" altLang="zh-CN" sz="1200" dirty="0" smtClean="0"/>
              <a:t>0.31</a:t>
            </a:r>
            <a:endParaRPr lang="zh-CN" altLang="en-US" sz="1200" dirty="0"/>
          </a:p>
        </p:txBody>
      </p:sp>
      <p:sp>
        <p:nvSpPr>
          <p:cNvPr id="49" name="TextBox 48"/>
          <p:cNvSpPr txBox="1"/>
          <p:nvPr/>
        </p:nvSpPr>
        <p:spPr>
          <a:xfrm>
            <a:off x="3527803" y="4869159"/>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50" name="TextBox 49"/>
          <p:cNvSpPr txBox="1"/>
          <p:nvPr/>
        </p:nvSpPr>
        <p:spPr>
          <a:xfrm>
            <a:off x="3830129" y="4725143"/>
            <a:ext cx="489762" cy="276999"/>
          </a:xfrm>
          <a:prstGeom prst="rect">
            <a:avLst/>
          </a:prstGeom>
          <a:noFill/>
        </p:spPr>
        <p:txBody>
          <a:bodyPr wrap="square" rtlCol="0">
            <a:spAutoFit/>
          </a:bodyPr>
          <a:lstStyle/>
          <a:p>
            <a:r>
              <a:rPr lang="en-US" altLang="zh-CN" sz="1200" dirty="0" smtClean="0"/>
              <a:t>0.53</a:t>
            </a:r>
            <a:endParaRPr lang="zh-CN" altLang="en-US" sz="1200" dirty="0"/>
          </a:p>
        </p:txBody>
      </p:sp>
      <p:sp>
        <p:nvSpPr>
          <p:cNvPr id="51" name="TextBox 50"/>
          <p:cNvSpPr txBox="1"/>
          <p:nvPr/>
        </p:nvSpPr>
        <p:spPr>
          <a:xfrm>
            <a:off x="3743827" y="4160112"/>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52" name="TextBox 51"/>
          <p:cNvSpPr txBox="1"/>
          <p:nvPr/>
        </p:nvSpPr>
        <p:spPr>
          <a:xfrm>
            <a:off x="3758121" y="4365103"/>
            <a:ext cx="489762" cy="276999"/>
          </a:xfrm>
          <a:prstGeom prst="rect">
            <a:avLst/>
          </a:prstGeom>
          <a:noFill/>
        </p:spPr>
        <p:txBody>
          <a:bodyPr wrap="square" rtlCol="0">
            <a:spAutoFit/>
          </a:bodyPr>
          <a:lstStyle/>
          <a:p>
            <a:r>
              <a:rPr lang="en-US" altLang="zh-CN" sz="1200" dirty="0" smtClean="0"/>
              <a:t>0.62</a:t>
            </a:r>
            <a:endParaRPr lang="zh-CN" altLang="en-US" sz="1200" dirty="0"/>
          </a:p>
        </p:txBody>
      </p:sp>
      <p:sp>
        <p:nvSpPr>
          <p:cNvPr id="53" name="TextBox 52"/>
          <p:cNvSpPr txBox="1"/>
          <p:nvPr/>
        </p:nvSpPr>
        <p:spPr>
          <a:xfrm>
            <a:off x="4478201" y="4808184"/>
            <a:ext cx="489762" cy="276999"/>
          </a:xfrm>
          <a:prstGeom prst="rect">
            <a:avLst/>
          </a:prstGeom>
          <a:noFill/>
        </p:spPr>
        <p:txBody>
          <a:bodyPr wrap="square" rtlCol="0">
            <a:spAutoFit/>
          </a:bodyPr>
          <a:lstStyle/>
          <a:p>
            <a:r>
              <a:rPr lang="en-US" altLang="zh-CN" sz="1200" dirty="0" smtClean="0"/>
              <a:t>1.0</a:t>
            </a:r>
            <a:endParaRPr lang="zh-CN" altLang="en-US" sz="1200" dirty="0"/>
          </a:p>
        </p:txBody>
      </p:sp>
      <p:sp>
        <p:nvSpPr>
          <p:cNvPr id="54" name="矩形 53"/>
          <p:cNvSpPr/>
          <p:nvPr/>
        </p:nvSpPr>
        <p:spPr>
          <a:xfrm>
            <a:off x="107504" y="3573015"/>
            <a:ext cx="2772227"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706858" y="4226604"/>
            <a:ext cx="2473385" cy="13626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标注 55"/>
          <p:cNvSpPr/>
          <p:nvPr/>
        </p:nvSpPr>
        <p:spPr>
          <a:xfrm>
            <a:off x="4096532" y="3824516"/>
            <a:ext cx="1103813" cy="252555"/>
          </a:xfrm>
          <a:prstGeom prst="wedgeRoundRectCallout">
            <a:avLst>
              <a:gd name="adj1" fmla="val -49385"/>
              <a:gd name="adj2" fmla="val 1003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代码域</a:t>
            </a:r>
          </a:p>
        </p:txBody>
      </p:sp>
      <p:graphicFrame>
        <p:nvGraphicFramePr>
          <p:cNvPr id="57" name="表格 56"/>
          <p:cNvGraphicFramePr>
            <a:graphicFrameLocks noGrp="1"/>
          </p:cNvGraphicFramePr>
          <p:nvPr>
            <p:extLst>
              <p:ext uri="{D42A27DB-BD31-4B8C-83A1-F6EECF244321}">
                <p14:modId xmlns:p14="http://schemas.microsoft.com/office/powerpoint/2010/main" val="1750891056"/>
              </p:ext>
            </p:extLst>
          </p:nvPr>
        </p:nvGraphicFramePr>
        <p:xfrm>
          <a:off x="5652120" y="1412776"/>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solidFill>
                      <a:srgbClr val="FFC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a:t>
                      </a:r>
                      <a:r>
                        <a:rPr lang="en-US" altLang="zh-CN" sz="1400" kern="100" dirty="0" smtClean="0">
                          <a:effectLst/>
                        </a:rPr>
                        <a:t>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31</a:t>
                      </a:r>
                      <a:r>
                        <a:rPr lang="en-US" sz="1400" kern="100" dirty="0" smtClean="0">
                          <a:effectLst/>
                        </a:rPr>
                        <a:t>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solidFill>
                            <a:schemeClr val="tx1"/>
                          </a:solidFill>
                          <a:effectLst/>
                        </a:rPr>
                        <a:t>editNDCodes_jsp</a:t>
                      </a:r>
                      <a:endParaRPr lang="zh-CN" alt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a:t>
                      </a:r>
                      <a:endParaRPr lang="en-US" altLang="zh-CN" sz="1400" kern="100" dirty="0" smtClean="0">
                        <a:effectLst/>
                      </a:endParaRPr>
                    </a:p>
                    <a:p>
                      <a:pPr algn="ctr">
                        <a:spcAft>
                          <a:spcPts val="0"/>
                        </a:spcAft>
                      </a:pPr>
                      <a:r>
                        <a:rPr lang="en-US" altLang="zh-CN" sz="1400" kern="100" dirty="0" err="1" smtClean="0">
                          <a:effectLst/>
                        </a:rPr>
                        <a:t>BeanValidator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59" name="圆角矩形标注 58"/>
          <p:cNvSpPr/>
          <p:nvPr/>
        </p:nvSpPr>
        <p:spPr>
          <a:xfrm>
            <a:off x="4334108" y="1268760"/>
            <a:ext cx="1692269" cy="432048"/>
          </a:xfrm>
          <a:prstGeom prst="wedgeRoundRectCallout">
            <a:avLst>
              <a:gd name="adj1" fmla="val 19237"/>
              <a:gd name="adj2" fmla="val 64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需要用户验证的</a:t>
            </a:r>
            <a:endParaRPr lang="en-US" altLang="zh-CN" sz="1400" b="1" dirty="0" smtClean="0"/>
          </a:p>
          <a:p>
            <a:pPr algn="ctr"/>
            <a:r>
              <a:rPr lang="zh-CN" altLang="en-US" sz="1400" b="1" dirty="0" smtClean="0"/>
              <a:t>候选线索</a:t>
            </a:r>
            <a:endParaRPr lang="zh-CN" altLang="en-US" sz="1400" b="1" dirty="0"/>
          </a:p>
        </p:txBody>
      </p:sp>
      <p:sp>
        <p:nvSpPr>
          <p:cNvPr id="5" name="矩形 4"/>
          <p:cNvSpPr/>
          <p:nvPr/>
        </p:nvSpPr>
        <p:spPr>
          <a:xfrm>
            <a:off x="5508104" y="1772816"/>
            <a:ext cx="3456384" cy="360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508104" y="2492896"/>
            <a:ext cx="3456384"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标注 61"/>
          <p:cNvSpPr/>
          <p:nvPr/>
        </p:nvSpPr>
        <p:spPr>
          <a:xfrm>
            <a:off x="3444789" y="1314788"/>
            <a:ext cx="2254039" cy="432048"/>
          </a:xfrm>
          <a:prstGeom prst="wedgeRoundRectCallout">
            <a:avLst>
              <a:gd name="adj1" fmla="val 39748"/>
              <a:gd name="adj2" fmla="val 815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黄色代码域中代与需求相似度值最大的代码元素</a:t>
            </a:r>
            <a:endParaRPr lang="zh-CN" altLang="en-US" sz="1400" b="1" dirty="0"/>
          </a:p>
        </p:txBody>
      </p:sp>
      <p:sp>
        <p:nvSpPr>
          <p:cNvPr id="63" name="圆角矩形标注 62"/>
          <p:cNvSpPr/>
          <p:nvPr/>
        </p:nvSpPr>
        <p:spPr>
          <a:xfrm>
            <a:off x="2947990" y="2314067"/>
            <a:ext cx="2254039" cy="432048"/>
          </a:xfrm>
          <a:prstGeom prst="wedgeRoundRectCallout">
            <a:avLst>
              <a:gd name="adj1" fmla="val 66186"/>
              <a:gd name="adj2" fmla="val 7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红色代码域中代与需求相似度值最大的代码元素</a:t>
            </a:r>
            <a:endParaRPr lang="zh-CN" altLang="en-US" sz="1400" b="1" dirty="0"/>
          </a:p>
        </p:txBody>
      </p:sp>
    </p:spTree>
    <p:extLst>
      <p:ext uri="{BB962C8B-B14F-4D97-AF65-F5344CB8AC3E}">
        <p14:creationId xmlns:p14="http://schemas.microsoft.com/office/powerpoint/2010/main" val="34867835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6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2"/>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0"/>
                                        </p:tgtEl>
                                        <p:attrNameLst>
                                          <p:attrName>style.visibility</p:attrName>
                                        </p:attrNameLst>
                                      </p:cBhvr>
                                      <p:to>
                                        <p:strVal val="hidden"/>
                                      </p:to>
                                    </p:set>
                                  </p:childTnLst>
                                </p:cTn>
                              </p:par>
                              <p:par>
                                <p:cTn id="127" presetID="32" presetClass="emph" presetSubtype="0" fill="hold" grpId="1" nodeType="withEffect">
                                  <p:stCondLst>
                                    <p:cond delay="0"/>
                                  </p:stCondLst>
                                  <p:childTnLst>
                                    <p:animRot by="120000">
                                      <p:cBhvr>
                                        <p:cTn id="128" dur="100" fill="hold">
                                          <p:stCondLst>
                                            <p:cond delay="0"/>
                                          </p:stCondLst>
                                        </p:cTn>
                                        <p:tgtEl>
                                          <p:spTgt spid="5"/>
                                        </p:tgtEl>
                                        <p:attrNameLst>
                                          <p:attrName>r</p:attrName>
                                        </p:attrNameLst>
                                      </p:cBhvr>
                                    </p:animRot>
                                    <p:animRot by="-240000">
                                      <p:cBhvr>
                                        <p:cTn id="129" dur="200" fill="hold">
                                          <p:stCondLst>
                                            <p:cond delay="200"/>
                                          </p:stCondLst>
                                        </p:cTn>
                                        <p:tgtEl>
                                          <p:spTgt spid="5"/>
                                        </p:tgtEl>
                                        <p:attrNameLst>
                                          <p:attrName>r</p:attrName>
                                        </p:attrNameLst>
                                      </p:cBhvr>
                                    </p:animRot>
                                    <p:animRot by="240000">
                                      <p:cBhvr>
                                        <p:cTn id="130" dur="200" fill="hold">
                                          <p:stCondLst>
                                            <p:cond delay="400"/>
                                          </p:stCondLst>
                                        </p:cTn>
                                        <p:tgtEl>
                                          <p:spTgt spid="5"/>
                                        </p:tgtEl>
                                        <p:attrNameLst>
                                          <p:attrName>r</p:attrName>
                                        </p:attrNameLst>
                                      </p:cBhvr>
                                    </p:animRot>
                                    <p:animRot by="-240000">
                                      <p:cBhvr>
                                        <p:cTn id="131" dur="200" fill="hold">
                                          <p:stCondLst>
                                            <p:cond delay="600"/>
                                          </p:stCondLst>
                                        </p:cTn>
                                        <p:tgtEl>
                                          <p:spTgt spid="5"/>
                                        </p:tgtEl>
                                        <p:attrNameLst>
                                          <p:attrName>r</p:attrName>
                                        </p:attrNameLst>
                                      </p:cBhvr>
                                    </p:animRot>
                                    <p:animRot by="120000">
                                      <p:cBhvr>
                                        <p:cTn id="132" dur="200" fill="hold">
                                          <p:stCondLst>
                                            <p:cond delay="800"/>
                                          </p:stCondLst>
                                        </p:cTn>
                                        <p:tgtEl>
                                          <p:spTgt spid="5"/>
                                        </p:tgtEl>
                                        <p:attrNameLst>
                                          <p:attrName>r</p:attrName>
                                        </p:attrNameLst>
                                      </p:cBhvr>
                                    </p:animRot>
                                  </p:childTnLst>
                                </p:cTn>
                              </p:par>
                              <p:par>
                                <p:cTn id="133" presetID="1" presetClass="entr" presetSubtype="0" fill="hold" grpId="0"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6" grpId="0" animBg="1"/>
      <p:bldP spid="17" grpId="0" animBg="1"/>
      <p:bldP spid="23" grpId="0" animBg="1"/>
      <p:bldP spid="24" grpId="0" animBg="1"/>
      <p:bldP spid="34" grpId="0"/>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P spid="51" grpId="0"/>
      <p:bldP spid="52" grpId="0"/>
      <p:bldP spid="53" grpId="0"/>
      <p:bldP spid="54" grpId="0" animBg="1"/>
      <p:bldP spid="55" grpId="0" animBg="1"/>
      <p:bldP spid="56" grpId="0" animBg="1"/>
      <p:bldP spid="59" grpId="0" animBg="1"/>
      <p:bldP spid="5" grpId="0" animBg="1"/>
      <p:bldP spid="5" grpId="1" animBg="1"/>
      <p:bldP spid="60" grpId="0" animBg="1"/>
      <p:bldP spid="60" grpId="1" animBg="1"/>
      <p:bldP spid="62" grpId="0" animBg="1"/>
      <p:bldP spid="62" grpId="1" animBg="1"/>
      <p:bldP spid="63" grpId="0" animBg="1"/>
      <p:bldP spid="6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2800" dirty="0"/>
              <a:t>调整</a:t>
            </a:r>
            <a:r>
              <a:rPr lang="zh-CN" altLang="en-US" sz="2800" dirty="0" smtClean="0"/>
              <a:t>域内代码元素对应候选线索相似度值</a:t>
            </a:r>
            <a:endParaRPr lang="zh-CN" altLang="en-US" sz="2800" dirty="0"/>
          </a:p>
        </p:txBody>
      </p:sp>
      <p:sp>
        <p:nvSpPr>
          <p:cNvPr id="3" name="内容占位符 2"/>
          <p:cNvSpPr>
            <a:spLocks noGrp="1"/>
          </p:cNvSpPr>
          <p:nvPr>
            <p:ph idx="1"/>
          </p:nvPr>
        </p:nvSpPr>
        <p:spPr>
          <a:xfrm>
            <a:off x="395536" y="980728"/>
            <a:ext cx="8229600" cy="5145435"/>
          </a:xfrm>
        </p:spPr>
        <p:txBody>
          <a:bodyPr/>
          <a:lstStyle/>
          <a:p>
            <a:r>
              <a:rPr lang="zh-CN" altLang="en-US" sz="2400" dirty="0" smtClean="0"/>
              <a:t>域内代码元素对应候选线索处理</a:t>
            </a:r>
            <a:endParaRPr lang="en-US" altLang="zh-CN" sz="2400" dirty="0" smtClean="0"/>
          </a:p>
          <a:p>
            <a:pPr lvl="1"/>
            <a:r>
              <a:rPr lang="zh-CN" altLang="en-US" sz="2000" dirty="0" smtClean="0"/>
              <a:t>代码域的</a:t>
            </a:r>
            <a:r>
              <a:rPr lang="zh-CN" altLang="en-US" sz="2000" dirty="0"/>
              <a:t>大小，即代码域</a:t>
            </a:r>
            <a:r>
              <a:rPr lang="zh-CN" altLang="en-US" sz="2000" dirty="0" smtClean="0"/>
              <a:t>包含代码元素的个数</a:t>
            </a:r>
            <a:endParaRPr lang="zh-CN" altLang="en-US" sz="2000" dirty="0"/>
          </a:p>
          <a:p>
            <a:pPr lvl="1"/>
            <a:r>
              <a:rPr lang="zh-CN" altLang="en-US" sz="2000" dirty="0" smtClean="0"/>
              <a:t>域内其它代码元素与代表代码元素的紧密度“距离”</a:t>
            </a:r>
            <a:endParaRPr lang="en-US" altLang="zh-CN" sz="2000" dirty="0" smtClean="0"/>
          </a:p>
          <a:p>
            <a:pPr lvl="2"/>
            <a:r>
              <a:rPr lang="zh-CN" altLang="en-US" sz="1800" dirty="0"/>
              <a:t>直接</a:t>
            </a:r>
            <a:r>
              <a:rPr lang="zh-CN" altLang="en-US" sz="1800" dirty="0" smtClean="0"/>
              <a:t>依赖紧密度“距离”：所有域内其它代码元素到代表代码元素路径中，紧密度累乘的最大</a:t>
            </a:r>
            <a:r>
              <a:rPr lang="zh-CN" altLang="en-US" sz="1800" dirty="0"/>
              <a:t>值。路径需要满足一直调用或者一直被调用的</a:t>
            </a:r>
            <a:r>
              <a:rPr lang="zh-CN" altLang="en-US" sz="1800" dirty="0" smtClean="0"/>
              <a:t>关系。</a:t>
            </a:r>
            <a:endParaRPr lang="en-US" altLang="zh-CN" sz="1800" dirty="0" smtClean="0"/>
          </a:p>
          <a:p>
            <a:pPr lvl="2"/>
            <a:r>
              <a:rPr lang="zh-CN" altLang="en-US" sz="1800" dirty="0" smtClean="0"/>
              <a:t>数据依赖紧密度“距离”：</a:t>
            </a:r>
            <a:r>
              <a:rPr lang="zh-CN" altLang="en-US" sz="1800" dirty="0"/>
              <a:t>只考虑两</a:t>
            </a:r>
            <a:r>
              <a:rPr lang="zh-CN" altLang="en-US" sz="1800" dirty="0" smtClean="0"/>
              <a:t>个代码元素之间</a:t>
            </a:r>
            <a:r>
              <a:rPr lang="zh-CN" altLang="en-US" sz="1800" dirty="0"/>
              <a:t>的直接</a:t>
            </a:r>
            <a:r>
              <a:rPr lang="zh-CN" altLang="en-US" sz="1800" dirty="0" smtClean="0"/>
              <a:t>数据依赖紧密度值</a:t>
            </a:r>
            <a:endParaRPr lang="zh-CN" altLang="en-US" sz="1800" dirty="0"/>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15</a:t>
            </a:fld>
            <a:endParaRPr lang="zh-CN" altLang="en-US"/>
          </a:p>
        </p:txBody>
      </p:sp>
      <p:sp>
        <p:nvSpPr>
          <p:cNvPr id="29" name="TextBox 28"/>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p:sp>
        <p:nvSpPr>
          <p:cNvPr id="4" name="流程图: 联系 3"/>
          <p:cNvSpPr/>
          <p:nvPr/>
        </p:nvSpPr>
        <p:spPr>
          <a:xfrm>
            <a:off x="1284148" y="3906652"/>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a:off x="1284149" y="4723980"/>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联系 39"/>
          <p:cNvSpPr/>
          <p:nvPr/>
        </p:nvSpPr>
        <p:spPr>
          <a:xfrm>
            <a:off x="2334458" y="3861048"/>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联系 40"/>
          <p:cNvSpPr/>
          <p:nvPr/>
        </p:nvSpPr>
        <p:spPr>
          <a:xfrm>
            <a:off x="2657470" y="4701769"/>
            <a:ext cx="313773" cy="311407"/>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4" idx="6"/>
            <a:endCxn id="40" idx="2"/>
          </p:cNvCxnSpPr>
          <p:nvPr/>
        </p:nvCxnSpPr>
        <p:spPr>
          <a:xfrm flipV="1">
            <a:off x="1597921" y="4016752"/>
            <a:ext cx="736537" cy="456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9" idx="0"/>
            <a:endCxn id="4" idx="4"/>
          </p:cNvCxnSpPr>
          <p:nvPr/>
        </p:nvCxnSpPr>
        <p:spPr>
          <a:xfrm flipH="1" flipV="1">
            <a:off x="1441035" y="4218059"/>
            <a:ext cx="1" cy="50592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548341" y="4149080"/>
            <a:ext cx="1151451" cy="5749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1551971" y="4797152"/>
            <a:ext cx="1105499" cy="8788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41" idx="0"/>
            <a:endCxn id="40" idx="5"/>
          </p:cNvCxnSpPr>
          <p:nvPr/>
        </p:nvCxnSpPr>
        <p:spPr>
          <a:xfrm flipH="1" flipV="1">
            <a:off x="2602280" y="4126851"/>
            <a:ext cx="212077" cy="57491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9" idx="6"/>
            <a:endCxn id="41" idx="3"/>
          </p:cNvCxnSpPr>
          <p:nvPr/>
        </p:nvCxnSpPr>
        <p:spPr>
          <a:xfrm>
            <a:off x="1597922" y="4879684"/>
            <a:ext cx="1105499" cy="878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884728" y="4581128"/>
            <a:ext cx="551548" cy="276999"/>
          </a:xfrm>
          <a:prstGeom prst="rect">
            <a:avLst/>
          </a:prstGeom>
          <a:noFill/>
        </p:spPr>
        <p:txBody>
          <a:bodyPr wrap="square" rtlCol="0">
            <a:spAutoFit/>
          </a:bodyPr>
          <a:lstStyle/>
          <a:p>
            <a:r>
              <a:rPr lang="en-US" altLang="zh-CN" sz="1200" dirty="0" smtClean="0"/>
              <a:t>0.5</a:t>
            </a:r>
            <a:endParaRPr lang="zh-CN" altLang="en-US" sz="1200" dirty="0"/>
          </a:p>
        </p:txBody>
      </p:sp>
      <p:sp>
        <p:nvSpPr>
          <p:cNvPr id="91" name="TextBox 90"/>
          <p:cNvSpPr txBox="1"/>
          <p:nvPr/>
        </p:nvSpPr>
        <p:spPr>
          <a:xfrm>
            <a:off x="1140132" y="4376137"/>
            <a:ext cx="551548" cy="276999"/>
          </a:xfrm>
          <a:prstGeom prst="rect">
            <a:avLst/>
          </a:prstGeom>
          <a:noFill/>
        </p:spPr>
        <p:txBody>
          <a:bodyPr wrap="square" rtlCol="0">
            <a:spAutoFit/>
          </a:bodyPr>
          <a:lstStyle/>
          <a:p>
            <a:r>
              <a:rPr lang="en-US" altLang="zh-CN" sz="1200" dirty="0" smtClean="0"/>
              <a:t>0.6</a:t>
            </a:r>
            <a:endParaRPr lang="zh-CN" altLang="en-US" sz="1200" dirty="0"/>
          </a:p>
        </p:txBody>
      </p:sp>
      <p:sp>
        <p:nvSpPr>
          <p:cNvPr id="92" name="TextBox 91"/>
          <p:cNvSpPr txBox="1"/>
          <p:nvPr/>
        </p:nvSpPr>
        <p:spPr>
          <a:xfrm>
            <a:off x="1716196" y="3800073"/>
            <a:ext cx="551548" cy="276999"/>
          </a:xfrm>
          <a:prstGeom prst="rect">
            <a:avLst/>
          </a:prstGeom>
          <a:noFill/>
        </p:spPr>
        <p:txBody>
          <a:bodyPr wrap="square" rtlCol="0">
            <a:spAutoFit/>
          </a:bodyPr>
          <a:lstStyle/>
          <a:p>
            <a:r>
              <a:rPr lang="en-US" altLang="zh-CN" sz="1200" dirty="0" smtClean="0"/>
              <a:t>0.7</a:t>
            </a:r>
            <a:endParaRPr lang="zh-CN" altLang="en-US" sz="1200" dirty="0"/>
          </a:p>
        </p:txBody>
      </p:sp>
      <p:sp>
        <p:nvSpPr>
          <p:cNvPr id="93" name="TextBox 92"/>
          <p:cNvSpPr txBox="1"/>
          <p:nvPr/>
        </p:nvSpPr>
        <p:spPr>
          <a:xfrm>
            <a:off x="1932220" y="4880193"/>
            <a:ext cx="551548" cy="276999"/>
          </a:xfrm>
          <a:prstGeom prst="rect">
            <a:avLst/>
          </a:prstGeom>
          <a:noFill/>
        </p:spPr>
        <p:txBody>
          <a:bodyPr wrap="square" rtlCol="0">
            <a:spAutoFit/>
          </a:bodyPr>
          <a:lstStyle/>
          <a:p>
            <a:r>
              <a:rPr lang="en-US" altLang="zh-CN" sz="1200" dirty="0" smtClean="0"/>
              <a:t>0.4</a:t>
            </a:r>
            <a:endParaRPr lang="zh-CN" altLang="en-US" sz="1200" dirty="0"/>
          </a:p>
        </p:txBody>
      </p:sp>
      <p:sp>
        <p:nvSpPr>
          <p:cNvPr id="94" name="TextBox 93"/>
          <p:cNvSpPr txBox="1"/>
          <p:nvPr/>
        </p:nvSpPr>
        <p:spPr>
          <a:xfrm>
            <a:off x="2652300" y="4232121"/>
            <a:ext cx="551548" cy="276999"/>
          </a:xfrm>
          <a:prstGeom prst="rect">
            <a:avLst/>
          </a:prstGeom>
          <a:noFill/>
        </p:spPr>
        <p:txBody>
          <a:bodyPr wrap="square" rtlCol="0">
            <a:spAutoFit/>
          </a:bodyPr>
          <a:lstStyle/>
          <a:p>
            <a:r>
              <a:rPr lang="en-US" altLang="zh-CN" sz="1200" dirty="0" smtClean="0"/>
              <a:t>0.8</a:t>
            </a:r>
            <a:endParaRPr lang="zh-CN" altLang="en-US" sz="1200" dirty="0"/>
          </a:p>
        </p:txBody>
      </p:sp>
      <p:sp>
        <p:nvSpPr>
          <p:cNvPr id="95" name="TextBox 94"/>
          <p:cNvSpPr txBox="1"/>
          <p:nvPr/>
        </p:nvSpPr>
        <p:spPr>
          <a:xfrm>
            <a:off x="1956736" y="4232121"/>
            <a:ext cx="551548" cy="276999"/>
          </a:xfrm>
          <a:prstGeom prst="rect">
            <a:avLst/>
          </a:prstGeom>
          <a:noFill/>
        </p:spPr>
        <p:txBody>
          <a:bodyPr wrap="square" rtlCol="0">
            <a:spAutoFit/>
          </a:bodyPr>
          <a:lstStyle/>
          <a:p>
            <a:r>
              <a:rPr lang="en-US" altLang="zh-CN" sz="1200" dirty="0" smtClean="0"/>
              <a:t>0.7</a:t>
            </a:r>
            <a:endParaRPr lang="zh-CN" altLang="en-US" sz="1200" dirty="0"/>
          </a:p>
        </p:txBody>
      </p:sp>
      <p:sp>
        <p:nvSpPr>
          <p:cNvPr id="96" name="流程图: 联系 95"/>
          <p:cNvSpPr/>
          <p:nvPr/>
        </p:nvSpPr>
        <p:spPr>
          <a:xfrm>
            <a:off x="2652300" y="4701769"/>
            <a:ext cx="313773" cy="3114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联系 96"/>
          <p:cNvSpPr/>
          <p:nvPr/>
        </p:nvSpPr>
        <p:spPr>
          <a:xfrm>
            <a:off x="1284147" y="4725144"/>
            <a:ext cx="313773" cy="3114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标注 49"/>
          <p:cNvSpPr/>
          <p:nvPr/>
        </p:nvSpPr>
        <p:spPr>
          <a:xfrm>
            <a:off x="2976361" y="4376137"/>
            <a:ext cx="803551" cy="292562"/>
          </a:xfrm>
          <a:prstGeom prst="wedgeRectCallout">
            <a:avLst>
              <a:gd name="adj1" fmla="val -52936"/>
              <a:gd name="adj2" fmla="val 77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代表</a:t>
            </a:r>
            <a:r>
              <a:rPr lang="zh-CN" altLang="en-US" sz="1400" b="1" dirty="0" smtClean="0"/>
              <a:t>类</a:t>
            </a:r>
            <a:endParaRPr lang="zh-CN" altLang="en-US" sz="1400" b="1" dirty="0"/>
          </a:p>
        </p:txBody>
      </p:sp>
      <p:cxnSp>
        <p:nvCxnSpPr>
          <p:cNvPr id="98" name="直接箭头连接符 97"/>
          <p:cNvCxnSpPr/>
          <p:nvPr/>
        </p:nvCxnSpPr>
        <p:spPr>
          <a:xfrm flipH="1" flipV="1">
            <a:off x="1441036" y="4219223"/>
            <a:ext cx="1" cy="505921"/>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1556884" y="4149062"/>
            <a:ext cx="1151451" cy="574918"/>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flipV="1">
            <a:off x="1547664" y="4797152"/>
            <a:ext cx="1105499" cy="87889"/>
          </a:xfrm>
          <a:prstGeom prst="straightConnector1">
            <a:avLst/>
          </a:prstGeom>
          <a:ln>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p:cNvSpPr txBox="1"/>
              <p:nvPr/>
            </p:nvSpPr>
            <p:spPr>
              <a:xfrm>
                <a:off x="611560" y="5301208"/>
                <a:ext cx="37995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𝐵</m:t>
                          </m:r>
                          <m:r>
                            <m:rPr>
                              <m:sty m:val="p"/>
                            </m:rPr>
                            <a:rPr lang="en-US" altLang="zh-CN" i="1">
                              <a:latin typeface="Cambria Math"/>
                            </a:rPr>
                            <m:t>onus</m:t>
                          </m:r>
                        </m:e>
                        <m:sub>
                          <m:r>
                            <a:rPr lang="en-US" altLang="zh-CN" b="0" i="1" smtClean="0">
                              <a:latin typeface="Cambria Math"/>
                            </a:rPr>
                            <m:t>𝐷𝐶</m:t>
                          </m:r>
                        </m:sub>
                      </m:sSub>
                      <m:r>
                        <a:rPr lang="en-US" altLang="zh-CN" b="0" i="1" smtClean="0">
                          <a:latin typeface="Cambria Math"/>
                        </a:rPr>
                        <m:t>=</m:t>
                      </m:r>
                      <m:func>
                        <m:funcPr>
                          <m:ctrlPr>
                            <a:rPr lang="en-US" altLang="zh-CN" b="0" i="1" smtClean="0">
                              <a:latin typeface="Cambria Math"/>
                            </a:rPr>
                          </m:ctrlPr>
                        </m:funcPr>
                        <m:fName>
                          <m:r>
                            <m:rPr>
                              <m:sty m:val="p"/>
                            </m:rPr>
                            <a:rPr lang="en-US" altLang="zh-CN" b="0" i="0" smtClean="0">
                              <a:latin typeface="Cambria Math"/>
                            </a:rPr>
                            <m:t>max</m:t>
                          </m:r>
                        </m:fName>
                        <m:e>
                          <m:d>
                            <m:dPr>
                              <m:ctrlPr>
                                <a:rPr lang="en-US" altLang="zh-CN" b="0" i="1" smtClean="0">
                                  <a:latin typeface="Cambria Math"/>
                                </a:rPr>
                              </m:ctrlPr>
                            </m:dPr>
                            <m:e>
                              <m:r>
                                <a:rPr lang="en-US" altLang="zh-CN" b="0" i="1" smtClean="0">
                                  <a:solidFill>
                                    <a:schemeClr val="bg2">
                                      <a:lumMod val="50000"/>
                                    </a:schemeClr>
                                  </a:solidFill>
                                  <a:latin typeface="Cambria Math"/>
                                </a:rPr>
                                <m:t>0.6∗0.7</m:t>
                              </m:r>
                              <m:r>
                                <a:rPr lang="en-US" altLang="zh-CN" b="0" i="1" smtClean="0">
                                  <a:solidFill>
                                    <a:schemeClr val="tx1"/>
                                  </a:solidFill>
                                  <a:latin typeface="Cambria Math"/>
                                </a:rPr>
                                <m:t>,</m:t>
                              </m:r>
                              <m:r>
                                <a:rPr lang="en-US" altLang="zh-CN" b="0" i="1" smtClean="0">
                                  <a:solidFill>
                                    <a:srgbClr val="FFC000"/>
                                  </a:solidFill>
                                  <a:latin typeface="Cambria Math"/>
                                </a:rPr>
                                <m:t>0.5</m:t>
                              </m:r>
                            </m:e>
                          </m:d>
                        </m:e>
                      </m:func>
                      <m:r>
                        <a:rPr lang="en-US" altLang="zh-CN" b="0" i="1" smtClean="0">
                          <a:latin typeface="Cambria Math"/>
                        </a:rPr>
                        <m:t>=0.5</m:t>
                      </m:r>
                    </m:oMath>
                  </m:oMathPara>
                </a14:m>
                <a:endParaRPr lang="zh-CN" alt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611560" y="5301208"/>
                <a:ext cx="3799566" cy="369332"/>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3779912" y="3556319"/>
                <a:ext cx="3684920" cy="764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𝐵</m:t>
                          </m:r>
                          <m:r>
                            <m:rPr>
                              <m:sty m:val="p"/>
                            </m:rPr>
                            <a:rPr lang="en-US" altLang="zh-CN" i="1">
                              <a:latin typeface="Cambria Math"/>
                            </a:rPr>
                            <m:t>onus</m:t>
                          </m:r>
                        </m:e>
                        <m:sub>
                          <m:r>
                            <a:rPr lang="en-US" altLang="zh-CN" b="0" i="1" smtClean="0">
                              <a:latin typeface="Cambria Math"/>
                            </a:rPr>
                            <m:t>𝐷𝐶</m:t>
                          </m:r>
                        </m:sub>
                      </m:sSub>
                      <m: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𝑥</m:t>
                          </m:r>
                          <m:r>
                            <a:rPr lang="en-US" altLang="zh-CN" b="0" i="1" smtClean="0">
                              <a:latin typeface="Cambria Math"/>
                              <a:ea typeface="Cambria Math"/>
                            </a:rPr>
                            <m:t>∈</m:t>
                          </m:r>
                          <m:r>
                            <a:rPr lang="en-US" altLang="zh-CN" b="0" i="1" smtClean="0">
                              <a:latin typeface="Cambria Math"/>
                              <a:ea typeface="Cambria Math"/>
                            </a:rPr>
                            <m:t>𝑃𝐴𝑇𝐻</m:t>
                          </m:r>
                        </m:sub>
                        <m:sup/>
                        <m:e>
                          <m:sSub>
                            <m:sSubPr>
                              <m:ctrlPr>
                                <a:rPr lang="en-US" altLang="zh-CN" b="0" i="1" smtClean="0">
                                  <a:latin typeface="Cambria Math"/>
                                </a:rPr>
                              </m:ctrlPr>
                            </m:sSubPr>
                            <m:e>
                              <m:r>
                                <a:rPr lang="en-US" altLang="zh-CN" b="0" i="1" smtClean="0">
                                  <a:latin typeface="Cambria Math"/>
                                </a:rPr>
                                <m:t>𝐶𝑙𝑜𝑠𝑒𝑛𝑒𝑠𝑠</m:t>
                              </m:r>
                            </m:e>
                            <m:sub>
                              <m:r>
                                <a:rPr lang="en-US" altLang="zh-CN" b="0" i="1" smtClean="0">
                                  <a:latin typeface="Cambria Math"/>
                                </a:rPr>
                                <m:t>𝐷𝐶</m:t>
                              </m:r>
                            </m:sub>
                          </m:sSub>
                          <m:r>
                            <a:rPr lang="en-US" altLang="zh-CN" b="0" i="1" smtClean="0">
                              <a:latin typeface="Cambria Math"/>
                            </a:rPr>
                            <m:t>(</m:t>
                          </m:r>
                          <m:r>
                            <a:rPr lang="en-US" altLang="zh-CN" b="0" i="1" smtClean="0">
                              <a:latin typeface="Cambria Math"/>
                            </a:rPr>
                            <m:t>𝑥</m:t>
                          </m:r>
                          <m:r>
                            <a:rPr lang="en-US" altLang="zh-CN" b="0" i="1" smtClean="0">
                              <a:latin typeface="Cambria Math"/>
                            </a:rPr>
                            <m:t>)</m:t>
                          </m:r>
                        </m:e>
                      </m:nary>
                    </m:oMath>
                  </m:oMathPara>
                </a14:m>
                <a:endParaRPr lang="zh-CN" alt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3779912" y="3556319"/>
                <a:ext cx="3684920" cy="76450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p:cNvSpPr/>
              <p:nvPr/>
            </p:nvSpPr>
            <p:spPr>
              <a:xfrm>
                <a:off x="787939" y="5805264"/>
                <a:ext cx="20906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i="1">
                              <a:latin typeface="Cambria Math"/>
                            </a:rPr>
                            <m:t>𝐶𝑙𝑜𝑠𝑒𝑛𝑒𝑠𝑠</m:t>
                          </m:r>
                        </m:e>
                        <m:sub>
                          <m:r>
                            <a:rPr lang="en-US" altLang="zh-CN" i="1">
                              <a:latin typeface="Cambria Math"/>
                            </a:rPr>
                            <m:t>𝐶𝐷</m:t>
                          </m:r>
                        </m:sub>
                      </m:sSub>
                      <m:r>
                        <a:rPr lang="en-US" altLang="zh-CN" b="0" i="1" smtClean="0">
                          <a:latin typeface="Cambria Math"/>
                        </a:rPr>
                        <m:t>=0.4</m:t>
                      </m:r>
                    </m:oMath>
                  </m:oMathPara>
                </a14:m>
                <a:endParaRPr lang="zh-CN" altLang="en-US" dirty="0"/>
              </a:p>
            </p:txBody>
          </p:sp>
        </mc:Choice>
        <mc:Fallback xmlns="">
          <p:sp>
            <p:nvSpPr>
              <p:cNvPr id="51" name="矩形 50"/>
              <p:cNvSpPr>
                <a:spLocks noRot="1" noChangeAspect="1" noMove="1" noResize="1" noEditPoints="1" noAdjustHandles="1" noChangeArrowheads="1" noChangeShapeType="1" noTextEdit="1"/>
              </p:cNvSpPr>
              <p:nvPr/>
            </p:nvSpPr>
            <p:spPr>
              <a:xfrm>
                <a:off x="787939" y="5805264"/>
                <a:ext cx="2090637" cy="369332"/>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104" name="直接连接符 103"/>
          <p:cNvCxnSpPr/>
          <p:nvPr/>
        </p:nvCxnSpPr>
        <p:spPr>
          <a:xfrm>
            <a:off x="1594293" y="4867966"/>
            <a:ext cx="1105499" cy="87888"/>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5" name="矩形标注 104"/>
          <p:cNvSpPr/>
          <p:nvPr/>
        </p:nvSpPr>
        <p:spPr>
          <a:xfrm>
            <a:off x="2442032" y="3175052"/>
            <a:ext cx="1872208" cy="381267"/>
          </a:xfrm>
          <a:prstGeom prst="wedgeRectCallout">
            <a:avLst>
              <a:gd name="adj1" fmla="val 46392"/>
              <a:gd name="adj2" fmla="val 79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直接依赖紧密距离度</a:t>
            </a:r>
            <a:endParaRPr lang="zh-CN" altLang="en-US" sz="1400" b="1" dirty="0"/>
          </a:p>
        </p:txBody>
      </p:sp>
      <mc:AlternateContent xmlns:mc="http://schemas.openxmlformats.org/markup-compatibility/2006" xmlns:a14="http://schemas.microsoft.com/office/drawing/2010/main">
        <mc:Choice Requires="a14">
          <p:sp>
            <p:nvSpPr>
              <p:cNvPr id="43" name="TextBox 42"/>
              <p:cNvSpPr txBox="1"/>
              <p:nvPr/>
            </p:nvSpPr>
            <p:spPr>
              <a:xfrm>
                <a:off x="2339752" y="4917502"/>
                <a:ext cx="6581097" cy="477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𝐼𝑅</m:t>
                          </m:r>
                        </m:e>
                        <m:sub>
                          <m:r>
                            <a:rPr lang="en-US" altLang="zh-CN" b="0" i="1" smtClean="0">
                              <a:latin typeface="Cambria Math"/>
                            </a:rPr>
                            <m:t>𝑖𝑛</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𝐼𝑅</m:t>
                          </m:r>
                        </m:e>
                        <m:sub>
                          <m:r>
                            <a:rPr lang="en-US" altLang="zh-CN" b="0" i="1" smtClean="0">
                              <a:latin typeface="Cambria Math"/>
                            </a:rPr>
                            <m:t>𝑐𝑢𝑟𝑟𝑒𝑛𝑡</m:t>
                          </m:r>
                        </m:sub>
                      </m:sSub>
                      <m:r>
                        <a:rPr lang="en-US" altLang="zh-CN" b="0" i="1" smtClean="0">
                          <a:latin typeface="Cambria Math"/>
                        </a:rPr>
                        <m:t>+</m:t>
                      </m:r>
                      <m:box>
                        <m:boxPr>
                          <m:ctrlPr>
                            <a:rPr lang="en-US" altLang="zh-CN" b="0" i="1" smtClean="0">
                              <a:latin typeface="Cambria Math"/>
                            </a:rPr>
                          </m:ctrlPr>
                        </m:boxPr>
                        <m:e>
                          <m:argPr>
                            <m:argSz m:val="-1"/>
                          </m:argPr>
                          <m:f>
                            <m:fPr>
                              <m:ctrlPr>
                                <a:rPr lang="en-US" altLang="zh-CN" b="0" i="1" smtClean="0">
                                  <a:latin typeface="Cambria Math"/>
                                </a:rPr>
                              </m:ctrlPr>
                            </m:fPr>
                            <m:num>
                              <m:sSub>
                                <m:sSubPr>
                                  <m:ctrlPr>
                                    <a:rPr lang="en-US" altLang="zh-CN" b="0" i="1" smtClean="0">
                                      <a:latin typeface="Cambria Math"/>
                                    </a:rPr>
                                  </m:ctrlPr>
                                </m:sSubPr>
                                <m:e>
                                  <m:r>
                                    <a:rPr lang="en-US" altLang="zh-CN" b="0" i="1" smtClean="0">
                                      <a:latin typeface="Cambria Math"/>
                                    </a:rPr>
                                    <m:t>𝐼𝑅</m:t>
                                  </m:r>
                                </m:e>
                                <m:sub>
                                  <m:r>
                                    <a:rPr lang="en-US" altLang="zh-CN" b="0" i="1" smtClean="0">
                                      <a:latin typeface="Cambria Math"/>
                                    </a:rPr>
                                    <m:t>𝑡𝑜𝑝</m:t>
                                  </m:r>
                                </m:sub>
                              </m:sSub>
                            </m:num>
                            <m:den>
                              <m:r>
                                <a:rPr lang="en-US" altLang="zh-CN" b="0" i="1" smtClean="0">
                                  <a:latin typeface="Cambria Math"/>
                                </a:rPr>
                                <m:t>𝑅𝑒𝑔𝑖𝑜𝑛𝑆𝑖𝑧𝑒</m:t>
                              </m:r>
                            </m:den>
                          </m:f>
                        </m:e>
                      </m:box>
                      <m:r>
                        <a:rPr lang="en-US" altLang="zh-CN" b="0" i="1" smtClean="0">
                          <a:latin typeface="Cambria Math"/>
                        </a:rPr>
                        <m:t>)(1+</m:t>
                      </m:r>
                      <m:sSub>
                        <m:sSubPr>
                          <m:ctrlPr>
                            <a:rPr lang="en-US" altLang="zh-CN" b="0" i="1" smtClean="0">
                              <a:latin typeface="Cambria Math"/>
                            </a:rPr>
                          </m:ctrlPr>
                        </m:sSubPr>
                        <m:e>
                          <m:r>
                            <a:rPr lang="en-US" altLang="zh-CN" b="0" i="1" smtClean="0">
                              <a:latin typeface="Cambria Math"/>
                            </a:rPr>
                            <m:t>𝐵𝑜𝑛𝑢𝑠</m:t>
                          </m:r>
                        </m:e>
                        <m:sub>
                          <m:r>
                            <a:rPr lang="en-US" altLang="zh-CN" b="0" i="1" smtClean="0">
                              <a:latin typeface="Cambria Math"/>
                            </a:rPr>
                            <m:t>𝐷𝐶</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𝐶𝑙𝑜𝑠𝑒𝑛𝑒𝑠𝑠</m:t>
                          </m:r>
                        </m:e>
                        <m:sub>
                          <m:r>
                            <a:rPr lang="en-US" altLang="zh-CN" b="0" i="1" smtClean="0">
                              <a:latin typeface="Cambria Math"/>
                            </a:rPr>
                            <m:t>𝐶𝐷</m:t>
                          </m:r>
                        </m:sub>
                      </m:sSub>
                      <m:r>
                        <a:rPr lang="en-US" altLang="zh-CN" b="0" i="1" smtClean="0">
                          <a:latin typeface="Cambria Math"/>
                        </a:rPr>
                        <m:t>(</m:t>
                      </m:r>
                      <m:r>
                        <a:rPr lang="en-US" altLang="zh-CN" b="0" i="1" smtClean="0">
                          <a:latin typeface="Cambria Math"/>
                        </a:rPr>
                        <m:t>𝑥</m:t>
                      </m:r>
                      <m:r>
                        <a:rPr lang="en-US" altLang="zh-CN" b="0" i="1" smtClean="0">
                          <a:latin typeface="Cambria Math"/>
                        </a:rPr>
                        <m:t>))</m:t>
                      </m:r>
                    </m:oMath>
                  </m:oMathPara>
                </a14:m>
                <a:endParaRPr lang="zh-CN" alt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2339752" y="4917502"/>
                <a:ext cx="6581097" cy="477951"/>
              </a:xfrm>
              <a:prstGeom prst="rect">
                <a:avLst/>
              </a:prstGeom>
              <a:blipFill rotWithShape="1">
                <a:blip r:embed="rId6"/>
                <a:stretch>
                  <a:fillRect b="-8974"/>
                </a:stretch>
              </a:blipFill>
            </p:spPr>
            <p:txBody>
              <a:bodyPr/>
              <a:lstStyle/>
              <a:p>
                <a:r>
                  <a:rPr lang="zh-CN" altLang="en-US">
                    <a:noFill/>
                  </a:rPr>
                  <a:t> </a:t>
                </a:r>
              </a:p>
            </p:txBody>
          </p:sp>
        </mc:Fallback>
      </mc:AlternateContent>
      <p:sp>
        <p:nvSpPr>
          <p:cNvPr id="44" name="圆角矩形标注 43"/>
          <p:cNvSpPr/>
          <p:nvPr/>
        </p:nvSpPr>
        <p:spPr>
          <a:xfrm>
            <a:off x="3685995" y="5610774"/>
            <a:ext cx="1944216" cy="372787"/>
          </a:xfrm>
          <a:prstGeom prst="wedgeRoundRectCallout">
            <a:avLst>
              <a:gd name="adj1" fmla="val 29581"/>
              <a:gd name="adj2" fmla="val -1225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域内代码元素个数</a:t>
            </a:r>
            <a:endParaRPr lang="zh-CN" altLang="en-US" sz="1600" dirty="0"/>
          </a:p>
        </p:txBody>
      </p:sp>
      <p:sp>
        <p:nvSpPr>
          <p:cNvPr id="45" name="圆角矩形标注 44"/>
          <p:cNvSpPr/>
          <p:nvPr/>
        </p:nvSpPr>
        <p:spPr>
          <a:xfrm>
            <a:off x="2339752" y="4633506"/>
            <a:ext cx="1656184" cy="286364"/>
          </a:xfrm>
          <a:prstGeom prst="wedgeRoundRectCallout">
            <a:avLst>
              <a:gd name="adj1" fmla="val 36015"/>
              <a:gd name="adj2" fmla="val 963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与需求相似度值</a:t>
            </a:r>
            <a:endParaRPr lang="zh-CN" altLang="en-US" sz="1600" dirty="0"/>
          </a:p>
        </p:txBody>
      </p:sp>
      <p:sp>
        <p:nvSpPr>
          <p:cNvPr id="46" name="圆角矩形标注 45"/>
          <p:cNvSpPr/>
          <p:nvPr/>
        </p:nvSpPr>
        <p:spPr>
          <a:xfrm>
            <a:off x="4233752" y="4307389"/>
            <a:ext cx="1440160" cy="498832"/>
          </a:xfrm>
          <a:prstGeom prst="wedgeRoundRectCallout">
            <a:avLst>
              <a:gd name="adj1" fmla="val -1201"/>
              <a:gd name="adj2" fmla="val 92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相似度全局</a:t>
            </a:r>
            <a:endParaRPr lang="en-US" altLang="zh-CN" sz="1600" dirty="0" smtClean="0"/>
          </a:p>
          <a:p>
            <a:pPr algn="ctr"/>
            <a:r>
              <a:rPr lang="zh-CN" altLang="en-US" sz="1600" dirty="0" smtClean="0"/>
              <a:t>最大值</a:t>
            </a:r>
            <a:endParaRPr lang="zh-CN" altLang="en-US" sz="1600" dirty="0"/>
          </a:p>
        </p:txBody>
      </p:sp>
      <p:sp>
        <p:nvSpPr>
          <p:cNvPr id="47" name="矩形 46"/>
          <p:cNvSpPr/>
          <p:nvPr/>
        </p:nvSpPr>
        <p:spPr>
          <a:xfrm>
            <a:off x="5968521" y="4919870"/>
            <a:ext cx="2664296" cy="408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标注 47"/>
          <p:cNvSpPr/>
          <p:nvPr/>
        </p:nvSpPr>
        <p:spPr>
          <a:xfrm>
            <a:off x="6400568" y="4149080"/>
            <a:ext cx="1610563" cy="498832"/>
          </a:xfrm>
          <a:prstGeom prst="wedgeRoundRectCallout">
            <a:avLst>
              <a:gd name="adj1" fmla="val -1201"/>
              <a:gd name="adj2" fmla="val 92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紧密度“距离”</a:t>
            </a:r>
            <a:endParaRPr lang="zh-CN" altLang="en-US" sz="1600" dirty="0"/>
          </a:p>
        </p:txBody>
      </p:sp>
      <mc:AlternateContent xmlns:mc="http://schemas.openxmlformats.org/markup-compatibility/2006" xmlns:a14="http://schemas.microsoft.com/office/drawing/2010/main">
        <mc:Choice Requires="a14">
          <p:sp>
            <p:nvSpPr>
              <p:cNvPr id="5" name="矩形 4"/>
              <p:cNvSpPr/>
              <p:nvPr/>
            </p:nvSpPr>
            <p:spPr>
              <a:xfrm>
                <a:off x="5968521" y="5596882"/>
                <a:ext cx="2042610" cy="390748"/>
              </a:xfrm>
              <a:prstGeom prst="rect">
                <a:avLst/>
              </a:prstGeom>
              <a:ln w="19050">
                <a:solidFill>
                  <a:srgbClr val="FF0000"/>
                </a:solidFill>
              </a:ln>
            </p:spPr>
            <p:txBody>
              <a:bodyPr wrap="none">
                <a:spAutoFit/>
              </a:bodyPr>
              <a:lstStyle/>
              <a:p>
                <a14:m>
                  <m:oMath xmlns:m="http://schemas.openxmlformats.org/officeDocument/2006/math">
                    <m:sSub>
                      <m:sSubPr>
                        <m:ctrlPr>
                          <a:rPr lang="en-US" altLang="zh-CN" i="1" smtClean="0">
                            <a:solidFill>
                              <a:schemeClr val="bg2">
                                <a:lumMod val="50000"/>
                              </a:schemeClr>
                            </a:solidFill>
                            <a:latin typeface="Cambria Math"/>
                          </a:rPr>
                        </m:ctrlPr>
                      </m:sSubPr>
                      <m:e>
                        <m:r>
                          <a:rPr lang="en-US" altLang="zh-CN" i="1">
                            <a:solidFill>
                              <a:schemeClr val="bg2">
                                <a:lumMod val="50000"/>
                              </a:schemeClr>
                            </a:solidFill>
                            <a:latin typeface="Cambria Math"/>
                          </a:rPr>
                          <m:t>𝐼𝑅</m:t>
                        </m:r>
                      </m:e>
                      <m:sub>
                        <m:r>
                          <a:rPr lang="en-US" altLang="zh-CN" i="1">
                            <a:solidFill>
                              <a:schemeClr val="bg2">
                                <a:lumMod val="50000"/>
                              </a:schemeClr>
                            </a:solidFill>
                            <a:latin typeface="Cambria Math"/>
                          </a:rPr>
                          <m:t>𝑖𝑛</m:t>
                        </m:r>
                      </m:sub>
                    </m:sSub>
                  </m:oMath>
                </a14:m>
                <a:r>
                  <a:rPr lang="zh-CN" altLang="en-US" dirty="0" smtClean="0">
                    <a:solidFill>
                      <a:schemeClr val="bg2">
                        <a:lumMod val="50000"/>
                      </a:schemeClr>
                    </a:solidFill>
                  </a:rPr>
                  <a:t>值不超过</a:t>
                </a:r>
                <a14:m>
                  <m:oMath xmlns:m="http://schemas.openxmlformats.org/officeDocument/2006/math">
                    <m:sSub>
                      <m:sSubPr>
                        <m:ctrlPr>
                          <a:rPr lang="en-US" altLang="zh-CN" i="1">
                            <a:solidFill>
                              <a:schemeClr val="bg2">
                                <a:lumMod val="50000"/>
                              </a:schemeClr>
                            </a:solidFill>
                            <a:latin typeface="Cambria Math"/>
                          </a:rPr>
                        </m:ctrlPr>
                      </m:sSubPr>
                      <m:e>
                        <m:r>
                          <a:rPr lang="en-US" altLang="zh-CN" i="1">
                            <a:solidFill>
                              <a:schemeClr val="bg2">
                                <a:lumMod val="50000"/>
                              </a:schemeClr>
                            </a:solidFill>
                            <a:latin typeface="Cambria Math"/>
                          </a:rPr>
                          <m:t>𝐼𝑅</m:t>
                        </m:r>
                      </m:e>
                      <m:sub>
                        <m:r>
                          <a:rPr lang="en-US" altLang="zh-CN" i="1">
                            <a:solidFill>
                              <a:schemeClr val="bg2">
                                <a:lumMod val="50000"/>
                              </a:schemeClr>
                            </a:solidFill>
                            <a:latin typeface="Cambria Math"/>
                          </a:rPr>
                          <m:t>𝑡𝑜𝑝</m:t>
                        </m:r>
                      </m:sub>
                    </m:sSub>
                  </m:oMath>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968521" y="5596882"/>
                <a:ext cx="2042610" cy="390748"/>
              </a:xfrm>
              <a:prstGeom prst="rect">
                <a:avLst/>
              </a:prstGeom>
              <a:blipFill rotWithShape="1">
                <a:blip r:embed="rId7"/>
                <a:stretch>
                  <a:fillRect t="-10448" b="-10448"/>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863291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41"/>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0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24"/>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10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39"/>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0"/>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1"/>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7"/>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1"/>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5"/>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91"/>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92"/>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94"/>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96"/>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97"/>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50"/>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99"/>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0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0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04"/>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4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4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4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4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4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9" grpId="0" animBg="1"/>
      <p:bldP spid="39" grpId="1" animBg="1"/>
      <p:bldP spid="39" grpId="2" animBg="1"/>
      <p:bldP spid="40" grpId="0" animBg="1"/>
      <p:bldP spid="40" grpId="1" animBg="1"/>
      <p:bldP spid="41" grpId="0" animBg="1"/>
      <p:bldP spid="41" grpId="1" animBg="1"/>
      <p:bldP spid="41" grpId="2" animBg="1"/>
      <p:bldP spid="85" grpId="0"/>
      <p:bldP spid="85" grpId="1"/>
      <p:bldP spid="91" grpId="0"/>
      <p:bldP spid="91" grpId="1"/>
      <p:bldP spid="92" grpId="0"/>
      <p:bldP spid="92" grpId="1"/>
      <p:bldP spid="93" grpId="0"/>
      <p:bldP spid="93" grpId="1"/>
      <p:bldP spid="94" grpId="0"/>
      <p:bldP spid="94" grpId="1"/>
      <p:bldP spid="95" grpId="0"/>
      <p:bldP spid="95" grpId="1"/>
      <p:bldP spid="96" grpId="0" animBg="1"/>
      <p:bldP spid="96" grpId="1" animBg="1"/>
      <p:bldP spid="97" grpId="0" animBg="1"/>
      <p:bldP spid="97" grpId="1" animBg="1"/>
      <p:bldP spid="50" grpId="0" animBg="1"/>
      <p:bldP spid="50" grpId="1" animBg="1"/>
      <p:bldP spid="102" grpId="0"/>
      <p:bldP spid="102" grpId="1"/>
      <p:bldP spid="103" grpId="0"/>
      <p:bldP spid="51" grpId="0"/>
      <p:bldP spid="51" grpId="1"/>
      <p:bldP spid="105" grpId="0" animBg="1"/>
      <p:bldP spid="43" grpId="0"/>
      <p:bldP spid="44" grpId="0" animBg="1"/>
      <p:bldP spid="45" grpId="0" animBg="1"/>
      <p:bldP spid="46" grpId="0" animBg="1"/>
      <p:bldP spid="47" grpId="0" animBg="1"/>
      <p:bldP spid="48"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2800" dirty="0"/>
              <a:t>调整</a:t>
            </a:r>
            <a:r>
              <a:rPr lang="zh-CN" altLang="en-US" sz="2800" dirty="0" smtClean="0"/>
              <a:t>域内代码元素对应候选线索相似度值</a:t>
            </a:r>
            <a:endParaRPr lang="zh-CN" altLang="en-US" sz="2800" dirty="0"/>
          </a:p>
        </p:txBody>
      </p:sp>
      <p:sp>
        <p:nvSpPr>
          <p:cNvPr id="3" name="内容占位符 2"/>
          <p:cNvSpPr>
            <a:spLocks noGrp="1"/>
          </p:cNvSpPr>
          <p:nvPr>
            <p:ph idx="1"/>
          </p:nvPr>
        </p:nvSpPr>
        <p:spPr>
          <a:xfrm>
            <a:off x="457200" y="980728"/>
            <a:ext cx="8229600" cy="5145435"/>
          </a:xfrm>
        </p:spPr>
        <p:txBody>
          <a:bodyPr/>
          <a:lstStyle/>
          <a:p>
            <a:r>
              <a:rPr lang="zh-CN" altLang="en-US" sz="2400" dirty="0"/>
              <a:t>域内代码元素处理</a:t>
            </a:r>
            <a:endParaRPr lang="en-US" altLang="zh-CN" sz="2400" dirty="0"/>
          </a:p>
          <a:p>
            <a:pPr lvl="1"/>
            <a:r>
              <a:rPr lang="zh-CN" altLang="en-US" sz="2000" dirty="0"/>
              <a:t>代码域的大小，即代码域包含代码元素的个数</a:t>
            </a:r>
          </a:p>
          <a:p>
            <a:pPr lvl="1"/>
            <a:r>
              <a:rPr lang="zh-CN" altLang="en-US" sz="2000" dirty="0"/>
              <a:t>域内其它类与代表类的紧密度“距离”</a:t>
            </a:r>
            <a:endParaRPr lang="en-US" altLang="zh-CN" sz="2000" dirty="0"/>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16</a:t>
            </a:fld>
            <a:endParaRPr lang="zh-CN" altLang="en-US"/>
          </a:p>
        </p:txBody>
      </p:sp>
      <p:sp>
        <p:nvSpPr>
          <p:cNvPr id="29" name="TextBox 28"/>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p:sp>
        <p:nvSpPr>
          <p:cNvPr id="39" name="矩形 38"/>
          <p:cNvSpPr/>
          <p:nvPr/>
        </p:nvSpPr>
        <p:spPr>
          <a:xfrm>
            <a:off x="136629" y="2779874"/>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41" name="矩形 40"/>
          <p:cNvSpPr/>
          <p:nvPr/>
        </p:nvSpPr>
        <p:spPr>
          <a:xfrm>
            <a:off x="1533165" y="2781900"/>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2" name="矩形 41"/>
          <p:cNvSpPr/>
          <p:nvPr/>
        </p:nvSpPr>
        <p:spPr>
          <a:xfrm>
            <a:off x="1550118" y="3527628"/>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43" name="矩形 42"/>
          <p:cNvSpPr/>
          <p:nvPr/>
        </p:nvSpPr>
        <p:spPr>
          <a:xfrm>
            <a:off x="1554999" y="4292041"/>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46" name="矩形 45"/>
          <p:cNvSpPr/>
          <p:nvPr/>
        </p:nvSpPr>
        <p:spPr>
          <a:xfrm>
            <a:off x="2870551" y="2708920"/>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47" name="矩形 46"/>
          <p:cNvSpPr/>
          <p:nvPr/>
        </p:nvSpPr>
        <p:spPr>
          <a:xfrm>
            <a:off x="2768866" y="3437348"/>
            <a:ext cx="1024296" cy="3334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8" name="矩形 47"/>
          <p:cNvSpPr/>
          <p:nvPr/>
        </p:nvSpPr>
        <p:spPr>
          <a:xfrm>
            <a:off x="2850680" y="4302417"/>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EditDrug</a:t>
            </a:r>
          </a:p>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rgbClr val="FFC000"/>
              </a:solidFill>
              <a:effectLst/>
              <a:ea typeface="等线" panose="02010600030101010101" pitchFamily="2" charset="-122"/>
              <a:cs typeface="Times New Roman" panose="02020603050405020304" pitchFamily="18" charset="0"/>
            </a:endParaRPr>
          </a:p>
        </p:txBody>
      </p:sp>
      <p:cxnSp>
        <p:nvCxnSpPr>
          <p:cNvPr id="49" name="直接箭头连接符 48"/>
          <p:cNvCxnSpPr>
            <a:stCxn id="48" idx="0"/>
            <a:endCxn id="47" idx="2"/>
          </p:cNvCxnSpPr>
          <p:nvPr/>
        </p:nvCxnSpPr>
        <p:spPr>
          <a:xfrm flipH="1" flipV="1">
            <a:off x="3281014" y="3770767"/>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8" idx="1"/>
            <a:endCxn id="42" idx="3"/>
          </p:cNvCxnSpPr>
          <p:nvPr/>
        </p:nvCxnSpPr>
        <p:spPr>
          <a:xfrm flipH="1" flipV="1">
            <a:off x="2273004" y="3694338"/>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矩形 50"/>
          <p:cNvSpPr/>
          <p:nvPr/>
        </p:nvSpPr>
        <p:spPr>
          <a:xfrm>
            <a:off x="4075279" y="3429000"/>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err="1"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rgbClr val="FFC000"/>
              </a:solidFill>
              <a:effectLst/>
              <a:ea typeface="等线" panose="02010600030101010101" pitchFamily="2" charset="-122"/>
              <a:cs typeface="Times New Roman" panose="02020603050405020304" pitchFamily="18" charset="0"/>
            </a:endParaRPr>
          </a:p>
        </p:txBody>
      </p:sp>
      <p:sp>
        <p:nvSpPr>
          <p:cNvPr id="52" name="矩形 51"/>
          <p:cNvSpPr/>
          <p:nvPr/>
        </p:nvSpPr>
        <p:spPr>
          <a:xfrm>
            <a:off x="4075279" y="4302417"/>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rgbClr val="FFC000"/>
              </a:solidFill>
              <a:effectLst/>
              <a:ea typeface="等线" panose="02010600030101010101" pitchFamily="2" charset="-122"/>
              <a:cs typeface="Times New Roman" panose="02020603050405020304" pitchFamily="18" charset="0"/>
            </a:endParaRPr>
          </a:p>
        </p:txBody>
      </p:sp>
      <p:cxnSp>
        <p:nvCxnSpPr>
          <p:cNvPr id="53" name="直接箭头连接符 52"/>
          <p:cNvCxnSpPr>
            <a:stCxn id="48" idx="3"/>
            <a:endCxn id="52" idx="1"/>
          </p:cNvCxnSpPr>
          <p:nvPr/>
        </p:nvCxnSpPr>
        <p:spPr>
          <a:xfrm>
            <a:off x="3715239" y="4477777"/>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9" idx="3"/>
            <a:endCxn id="42" idx="1"/>
          </p:cNvCxnSpPr>
          <p:nvPr/>
        </p:nvCxnSpPr>
        <p:spPr>
          <a:xfrm>
            <a:off x="1209252" y="2960421"/>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6" idx="2"/>
            <a:endCxn id="42" idx="3"/>
          </p:cNvCxnSpPr>
          <p:nvPr/>
        </p:nvCxnSpPr>
        <p:spPr>
          <a:xfrm flipH="1">
            <a:off x="2273004" y="3070016"/>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39" idx="3"/>
            <a:endCxn id="41" idx="1"/>
          </p:cNvCxnSpPr>
          <p:nvPr/>
        </p:nvCxnSpPr>
        <p:spPr>
          <a:xfrm>
            <a:off x="1209252" y="2960421"/>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1"/>
            <a:endCxn id="43" idx="3"/>
          </p:cNvCxnSpPr>
          <p:nvPr/>
        </p:nvCxnSpPr>
        <p:spPr>
          <a:xfrm flipH="1">
            <a:off x="2455336" y="3604058"/>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78916" y="3551181"/>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73" name="矩形 72"/>
          <p:cNvSpPr/>
          <p:nvPr/>
        </p:nvSpPr>
        <p:spPr>
          <a:xfrm>
            <a:off x="78916" y="4292041"/>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78" name="直接箭头连接符 77"/>
          <p:cNvCxnSpPr>
            <a:stCxn id="39" idx="2"/>
            <a:endCxn id="66" idx="0"/>
          </p:cNvCxnSpPr>
          <p:nvPr/>
        </p:nvCxnSpPr>
        <p:spPr>
          <a:xfrm>
            <a:off x="672941" y="3140968"/>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5496" y="2492896"/>
            <a:ext cx="5191912" cy="24389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1831045" y="4931876"/>
            <a:ext cx="1194041" cy="369332"/>
          </a:xfrm>
          <a:prstGeom prst="rect">
            <a:avLst/>
          </a:prstGeom>
          <a:noFill/>
        </p:spPr>
        <p:txBody>
          <a:bodyPr wrap="square" rtlCol="0">
            <a:spAutoFit/>
          </a:bodyPr>
          <a:lstStyle/>
          <a:p>
            <a:r>
              <a:rPr lang="zh-CN" altLang="en-US" dirty="0" smtClean="0"/>
              <a:t>代码依赖</a:t>
            </a:r>
            <a:endParaRPr lang="zh-CN" altLang="en-US" dirty="0"/>
          </a:p>
        </p:txBody>
      </p:sp>
      <p:sp>
        <p:nvSpPr>
          <p:cNvPr id="105" name="TextBox 104"/>
          <p:cNvSpPr txBox="1"/>
          <p:nvPr/>
        </p:nvSpPr>
        <p:spPr>
          <a:xfrm>
            <a:off x="8827178" y="2120466"/>
            <a:ext cx="641366" cy="369332"/>
          </a:xfrm>
          <a:prstGeom prst="rect">
            <a:avLst/>
          </a:prstGeom>
          <a:noFill/>
        </p:spPr>
        <p:txBody>
          <a:bodyPr wrap="square" rtlCol="0">
            <a:spAutoFit/>
          </a:bodyPr>
          <a:lstStyle/>
          <a:p>
            <a:r>
              <a:rPr lang="zh-CN" altLang="en-US" dirty="0" smtClean="0"/>
              <a:t>√</a:t>
            </a:r>
            <a:endParaRPr lang="zh-CN" altLang="en-US" dirty="0"/>
          </a:p>
        </p:txBody>
      </p:sp>
      <p:cxnSp>
        <p:nvCxnSpPr>
          <p:cNvPr id="106" name="直接箭头连接符 105"/>
          <p:cNvCxnSpPr>
            <a:stCxn id="73" idx="0"/>
            <a:endCxn id="66" idx="2"/>
          </p:cNvCxnSpPr>
          <p:nvPr/>
        </p:nvCxnSpPr>
        <p:spPr>
          <a:xfrm flipV="1">
            <a:off x="666804" y="3861048"/>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73" idx="3"/>
            <a:endCxn id="43" idx="1"/>
          </p:cNvCxnSpPr>
          <p:nvPr/>
        </p:nvCxnSpPr>
        <p:spPr>
          <a:xfrm>
            <a:off x="1254691" y="4472589"/>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73" idx="0"/>
            <a:endCxn id="42" idx="1"/>
          </p:cNvCxnSpPr>
          <p:nvPr/>
        </p:nvCxnSpPr>
        <p:spPr>
          <a:xfrm flipV="1">
            <a:off x="666804" y="3694338"/>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3793162" y="3717030"/>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47" idx="2"/>
            <a:endCxn id="52" idx="0"/>
          </p:cNvCxnSpPr>
          <p:nvPr/>
        </p:nvCxnSpPr>
        <p:spPr>
          <a:xfrm>
            <a:off x="3281014" y="3770767"/>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7" idx="2"/>
            <a:endCxn id="52" idx="1"/>
          </p:cNvCxnSpPr>
          <p:nvPr/>
        </p:nvCxnSpPr>
        <p:spPr>
          <a:xfrm>
            <a:off x="3281014" y="3770767"/>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51" idx="2"/>
            <a:endCxn id="52" idx="0"/>
          </p:cNvCxnSpPr>
          <p:nvPr/>
        </p:nvCxnSpPr>
        <p:spPr>
          <a:xfrm flipH="1">
            <a:off x="4543221" y="3779120"/>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793162" y="3501008"/>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22951" y="2780928"/>
            <a:ext cx="489762" cy="276999"/>
          </a:xfrm>
          <a:prstGeom prst="rect">
            <a:avLst/>
          </a:prstGeom>
          <a:noFill/>
        </p:spPr>
        <p:txBody>
          <a:bodyPr wrap="square" rtlCol="0">
            <a:spAutoFit/>
          </a:bodyPr>
          <a:lstStyle/>
          <a:p>
            <a:r>
              <a:rPr lang="en-US" altLang="zh-CN" sz="1200" dirty="0" smtClean="0"/>
              <a:t>0.62</a:t>
            </a:r>
            <a:endParaRPr lang="zh-CN" altLang="en-US" sz="1200" dirty="0"/>
          </a:p>
        </p:txBody>
      </p:sp>
      <p:cxnSp>
        <p:nvCxnSpPr>
          <p:cNvPr id="4100" name="直接箭头连接符 4099"/>
          <p:cNvCxnSpPr/>
          <p:nvPr/>
        </p:nvCxnSpPr>
        <p:spPr>
          <a:xfrm flipH="1" flipV="1">
            <a:off x="1108461" y="3142995"/>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275351" y="3224009"/>
            <a:ext cx="489762" cy="276999"/>
          </a:xfrm>
          <a:prstGeom prst="rect">
            <a:avLst/>
          </a:prstGeom>
          <a:noFill/>
        </p:spPr>
        <p:txBody>
          <a:bodyPr wrap="square" rtlCol="0">
            <a:spAutoFit/>
          </a:bodyPr>
          <a:lstStyle/>
          <a:p>
            <a:r>
              <a:rPr lang="en-US" altLang="zh-CN" sz="1200" dirty="0" smtClean="0"/>
              <a:t>0.15</a:t>
            </a:r>
            <a:endParaRPr lang="zh-CN" altLang="en-US" sz="1200" dirty="0"/>
          </a:p>
        </p:txBody>
      </p:sp>
      <p:sp>
        <p:nvSpPr>
          <p:cNvPr id="134" name="TextBox 133"/>
          <p:cNvSpPr txBox="1"/>
          <p:nvPr/>
        </p:nvSpPr>
        <p:spPr>
          <a:xfrm>
            <a:off x="1410983" y="3872081"/>
            <a:ext cx="489762" cy="276999"/>
          </a:xfrm>
          <a:prstGeom prst="rect">
            <a:avLst/>
          </a:prstGeom>
          <a:noFill/>
        </p:spPr>
        <p:txBody>
          <a:bodyPr wrap="square" rtlCol="0">
            <a:spAutoFit/>
          </a:bodyPr>
          <a:lstStyle/>
          <a:p>
            <a:r>
              <a:rPr lang="en-US" altLang="zh-CN" sz="1200" dirty="0" smtClean="0"/>
              <a:t>0.17</a:t>
            </a:r>
            <a:endParaRPr lang="zh-CN" altLang="en-US" sz="1200" dirty="0"/>
          </a:p>
        </p:txBody>
      </p:sp>
      <p:sp>
        <p:nvSpPr>
          <p:cNvPr id="135" name="TextBox 134"/>
          <p:cNvSpPr txBox="1"/>
          <p:nvPr/>
        </p:nvSpPr>
        <p:spPr>
          <a:xfrm>
            <a:off x="330863" y="3212976"/>
            <a:ext cx="489762" cy="276999"/>
          </a:xfrm>
          <a:prstGeom prst="rect">
            <a:avLst/>
          </a:prstGeom>
          <a:noFill/>
        </p:spPr>
        <p:txBody>
          <a:bodyPr wrap="square" rtlCol="0">
            <a:spAutoFit/>
          </a:bodyPr>
          <a:lstStyle/>
          <a:p>
            <a:r>
              <a:rPr lang="en-US" altLang="zh-CN" sz="1200" dirty="0" smtClean="0"/>
              <a:t>0.43</a:t>
            </a:r>
            <a:endParaRPr lang="zh-CN" altLang="en-US" sz="1200" dirty="0"/>
          </a:p>
        </p:txBody>
      </p:sp>
      <p:sp>
        <p:nvSpPr>
          <p:cNvPr id="136" name="TextBox 135"/>
          <p:cNvSpPr txBox="1"/>
          <p:nvPr/>
        </p:nvSpPr>
        <p:spPr>
          <a:xfrm>
            <a:off x="273149" y="3944089"/>
            <a:ext cx="489762" cy="276999"/>
          </a:xfrm>
          <a:prstGeom prst="rect">
            <a:avLst/>
          </a:prstGeom>
          <a:noFill/>
        </p:spPr>
        <p:txBody>
          <a:bodyPr wrap="square" rtlCol="0">
            <a:spAutoFit/>
          </a:bodyPr>
          <a:lstStyle/>
          <a:p>
            <a:r>
              <a:rPr lang="en-US" altLang="zh-CN" sz="1200" dirty="0" smtClean="0"/>
              <a:t>0.44</a:t>
            </a:r>
            <a:endParaRPr lang="zh-CN" altLang="en-US" sz="1200" dirty="0"/>
          </a:p>
        </p:txBody>
      </p:sp>
      <p:sp>
        <p:nvSpPr>
          <p:cNvPr id="137" name="TextBox 136"/>
          <p:cNvSpPr txBox="1"/>
          <p:nvPr/>
        </p:nvSpPr>
        <p:spPr>
          <a:xfrm>
            <a:off x="921221" y="3933056"/>
            <a:ext cx="489762" cy="276999"/>
          </a:xfrm>
          <a:prstGeom prst="rect">
            <a:avLst/>
          </a:prstGeom>
          <a:noFill/>
        </p:spPr>
        <p:txBody>
          <a:bodyPr wrap="square" rtlCol="0">
            <a:spAutoFit/>
          </a:bodyPr>
          <a:lstStyle/>
          <a:p>
            <a:r>
              <a:rPr lang="en-US" altLang="zh-CN" sz="1200" dirty="0" smtClean="0"/>
              <a:t>0.25</a:t>
            </a:r>
            <a:endParaRPr lang="zh-CN" altLang="en-US" sz="1200" dirty="0"/>
          </a:p>
        </p:txBody>
      </p:sp>
      <p:sp>
        <p:nvSpPr>
          <p:cNvPr id="138" name="TextBox 137"/>
          <p:cNvSpPr txBox="1"/>
          <p:nvPr/>
        </p:nvSpPr>
        <p:spPr>
          <a:xfrm>
            <a:off x="1209253" y="4232121"/>
            <a:ext cx="489762" cy="276999"/>
          </a:xfrm>
          <a:prstGeom prst="rect">
            <a:avLst/>
          </a:prstGeom>
          <a:noFill/>
        </p:spPr>
        <p:txBody>
          <a:bodyPr wrap="square" rtlCol="0">
            <a:spAutoFit/>
          </a:bodyPr>
          <a:lstStyle/>
          <a:p>
            <a:r>
              <a:rPr lang="en-US" altLang="zh-CN" sz="1200" dirty="0" smtClean="0"/>
              <a:t>0.29</a:t>
            </a:r>
            <a:endParaRPr lang="zh-CN" altLang="en-US" sz="1200" dirty="0"/>
          </a:p>
        </p:txBody>
      </p:sp>
      <p:sp>
        <p:nvSpPr>
          <p:cNvPr id="139" name="TextBox 138"/>
          <p:cNvSpPr txBox="1"/>
          <p:nvPr/>
        </p:nvSpPr>
        <p:spPr>
          <a:xfrm>
            <a:off x="2577405" y="3140968"/>
            <a:ext cx="489762" cy="276999"/>
          </a:xfrm>
          <a:prstGeom prst="rect">
            <a:avLst/>
          </a:prstGeom>
          <a:noFill/>
        </p:spPr>
        <p:txBody>
          <a:bodyPr wrap="square" rtlCol="0">
            <a:spAutoFit/>
          </a:bodyPr>
          <a:lstStyle/>
          <a:p>
            <a:r>
              <a:rPr lang="en-US" altLang="zh-CN" sz="1200" dirty="0" smtClean="0"/>
              <a:t>0.40</a:t>
            </a:r>
            <a:endParaRPr lang="zh-CN" altLang="en-US" sz="1200" dirty="0"/>
          </a:p>
        </p:txBody>
      </p:sp>
      <p:sp>
        <p:nvSpPr>
          <p:cNvPr id="140" name="TextBox 139"/>
          <p:cNvSpPr txBox="1"/>
          <p:nvPr/>
        </p:nvSpPr>
        <p:spPr>
          <a:xfrm>
            <a:off x="2537947" y="4221088"/>
            <a:ext cx="489762" cy="276999"/>
          </a:xfrm>
          <a:prstGeom prst="rect">
            <a:avLst/>
          </a:prstGeom>
          <a:noFill/>
        </p:spPr>
        <p:txBody>
          <a:bodyPr wrap="square" rtlCol="0">
            <a:spAutoFit/>
          </a:bodyPr>
          <a:lstStyle/>
          <a:p>
            <a:r>
              <a:rPr lang="en-US" altLang="zh-CN" sz="1200" dirty="0" smtClean="0"/>
              <a:t>0.18</a:t>
            </a:r>
            <a:endParaRPr lang="zh-CN" altLang="en-US" sz="1200" dirty="0"/>
          </a:p>
        </p:txBody>
      </p:sp>
      <p:sp>
        <p:nvSpPr>
          <p:cNvPr id="141" name="TextBox 140"/>
          <p:cNvSpPr txBox="1"/>
          <p:nvPr/>
        </p:nvSpPr>
        <p:spPr>
          <a:xfrm>
            <a:off x="2433389" y="3717032"/>
            <a:ext cx="489762" cy="276999"/>
          </a:xfrm>
          <a:prstGeom prst="rect">
            <a:avLst/>
          </a:prstGeom>
          <a:noFill/>
        </p:spPr>
        <p:txBody>
          <a:bodyPr wrap="square" rtlCol="0">
            <a:spAutoFit/>
          </a:bodyPr>
          <a:lstStyle/>
          <a:p>
            <a:r>
              <a:rPr lang="en-US" altLang="zh-CN" sz="1200" dirty="0" smtClean="0"/>
              <a:t>0.17</a:t>
            </a:r>
            <a:endParaRPr lang="zh-CN" altLang="en-US" sz="1200" dirty="0"/>
          </a:p>
        </p:txBody>
      </p:sp>
      <p:cxnSp>
        <p:nvCxnSpPr>
          <p:cNvPr id="4106" name="直接连接符 4105"/>
          <p:cNvCxnSpPr>
            <a:stCxn id="47" idx="2"/>
            <a:endCxn id="43" idx="3"/>
          </p:cNvCxnSpPr>
          <p:nvPr/>
        </p:nvCxnSpPr>
        <p:spPr>
          <a:xfrm flipH="1">
            <a:off x="2455336" y="3770767"/>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851143" y="3789040"/>
            <a:ext cx="489762" cy="276999"/>
          </a:xfrm>
          <a:prstGeom prst="rect">
            <a:avLst/>
          </a:prstGeom>
          <a:noFill/>
        </p:spPr>
        <p:txBody>
          <a:bodyPr wrap="square" rtlCol="0">
            <a:spAutoFit/>
          </a:bodyPr>
          <a:lstStyle/>
          <a:p>
            <a:r>
              <a:rPr lang="en-US" altLang="zh-CN" sz="1200" dirty="0" smtClean="0"/>
              <a:t>0.36</a:t>
            </a:r>
            <a:endParaRPr lang="zh-CN" altLang="en-US" sz="1200" dirty="0"/>
          </a:p>
        </p:txBody>
      </p:sp>
      <p:sp>
        <p:nvSpPr>
          <p:cNvPr id="149" name="TextBox 148"/>
          <p:cNvSpPr txBox="1"/>
          <p:nvPr/>
        </p:nvSpPr>
        <p:spPr>
          <a:xfrm>
            <a:off x="3003543" y="3941440"/>
            <a:ext cx="489762" cy="276999"/>
          </a:xfrm>
          <a:prstGeom prst="rect">
            <a:avLst/>
          </a:prstGeom>
          <a:noFill/>
        </p:spPr>
        <p:txBody>
          <a:bodyPr wrap="square" rtlCol="0">
            <a:spAutoFit/>
          </a:bodyPr>
          <a:lstStyle/>
          <a:p>
            <a:r>
              <a:rPr lang="en-US" altLang="zh-CN" sz="1200" dirty="0" smtClean="0"/>
              <a:t>0.73</a:t>
            </a:r>
            <a:endParaRPr lang="zh-CN" altLang="en-US" sz="1200" dirty="0"/>
          </a:p>
        </p:txBody>
      </p:sp>
      <p:sp>
        <p:nvSpPr>
          <p:cNvPr id="150" name="TextBox 149"/>
          <p:cNvSpPr txBox="1"/>
          <p:nvPr/>
        </p:nvSpPr>
        <p:spPr>
          <a:xfrm>
            <a:off x="3657525" y="4448145"/>
            <a:ext cx="489762" cy="276999"/>
          </a:xfrm>
          <a:prstGeom prst="rect">
            <a:avLst/>
          </a:prstGeom>
          <a:noFill/>
        </p:spPr>
        <p:txBody>
          <a:bodyPr wrap="square" rtlCol="0">
            <a:spAutoFit/>
          </a:bodyPr>
          <a:lstStyle/>
          <a:p>
            <a:r>
              <a:rPr lang="en-US" altLang="zh-CN" sz="1200" dirty="0" smtClean="0"/>
              <a:t>0.31</a:t>
            </a:r>
            <a:endParaRPr lang="zh-CN" altLang="en-US" sz="1200" dirty="0"/>
          </a:p>
        </p:txBody>
      </p:sp>
      <p:sp>
        <p:nvSpPr>
          <p:cNvPr id="151" name="TextBox 150"/>
          <p:cNvSpPr txBox="1"/>
          <p:nvPr/>
        </p:nvSpPr>
        <p:spPr>
          <a:xfrm>
            <a:off x="3499215" y="4005064"/>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52" name="TextBox 151"/>
          <p:cNvSpPr txBox="1"/>
          <p:nvPr/>
        </p:nvSpPr>
        <p:spPr>
          <a:xfrm>
            <a:off x="3801541" y="3861048"/>
            <a:ext cx="489762" cy="276999"/>
          </a:xfrm>
          <a:prstGeom prst="rect">
            <a:avLst/>
          </a:prstGeom>
          <a:noFill/>
        </p:spPr>
        <p:txBody>
          <a:bodyPr wrap="square" rtlCol="0">
            <a:spAutoFit/>
          </a:bodyPr>
          <a:lstStyle/>
          <a:p>
            <a:r>
              <a:rPr lang="en-US" altLang="zh-CN" sz="1200" dirty="0" smtClean="0"/>
              <a:t>0.53</a:t>
            </a:r>
            <a:endParaRPr lang="zh-CN" altLang="en-US" sz="1200" dirty="0"/>
          </a:p>
        </p:txBody>
      </p:sp>
      <p:sp>
        <p:nvSpPr>
          <p:cNvPr id="153" name="TextBox 152"/>
          <p:cNvSpPr txBox="1"/>
          <p:nvPr/>
        </p:nvSpPr>
        <p:spPr>
          <a:xfrm>
            <a:off x="3715239" y="3296017"/>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54" name="TextBox 153"/>
          <p:cNvSpPr txBox="1"/>
          <p:nvPr/>
        </p:nvSpPr>
        <p:spPr>
          <a:xfrm>
            <a:off x="3729533" y="3501008"/>
            <a:ext cx="489762" cy="276999"/>
          </a:xfrm>
          <a:prstGeom prst="rect">
            <a:avLst/>
          </a:prstGeom>
          <a:noFill/>
        </p:spPr>
        <p:txBody>
          <a:bodyPr wrap="square" rtlCol="0">
            <a:spAutoFit/>
          </a:bodyPr>
          <a:lstStyle/>
          <a:p>
            <a:r>
              <a:rPr lang="en-US" altLang="zh-CN" sz="1200" dirty="0" smtClean="0"/>
              <a:t>0.62</a:t>
            </a:r>
            <a:endParaRPr lang="zh-CN" altLang="en-US" sz="1200" dirty="0"/>
          </a:p>
        </p:txBody>
      </p:sp>
      <p:sp>
        <p:nvSpPr>
          <p:cNvPr id="155" name="TextBox 154"/>
          <p:cNvSpPr txBox="1"/>
          <p:nvPr/>
        </p:nvSpPr>
        <p:spPr>
          <a:xfrm>
            <a:off x="4449613" y="3944089"/>
            <a:ext cx="489762" cy="276999"/>
          </a:xfrm>
          <a:prstGeom prst="rect">
            <a:avLst/>
          </a:prstGeom>
          <a:noFill/>
        </p:spPr>
        <p:txBody>
          <a:bodyPr wrap="square" rtlCol="0">
            <a:spAutoFit/>
          </a:bodyPr>
          <a:lstStyle/>
          <a:p>
            <a:r>
              <a:rPr lang="en-US" altLang="zh-CN" sz="1200" dirty="0" smtClean="0"/>
              <a:t>1.0</a:t>
            </a:r>
            <a:endParaRPr lang="zh-CN" altLang="en-US" sz="1200" dirty="0"/>
          </a:p>
        </p:txBody>
      </p:sp>
      <p:sp>
        <p:nvSpPr>
          <p:cNvPr id="4107" name="矩形 4106"/>
          <p:cNvSpPr/>
          <p:nvPr/>
        </p:nvSpPr>
        <p:spPr>
          <a:xfrm>
            <a:off x="78916" y="2708920"/>
            <a:ext cx="2772227"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8" name="矩形 4107"/>
          <p:cNvSpPr/>
          <p:nvPr/>
        </p:nvSpPr>
        <p:spPr>
          <a:xfrm>
            <a:off x="2678270" y="3362509"/>
            <a:ext cx="2473385" cy="13626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3" name="表格 62"/>
          <p:cNvGraphicFramePr>
            <a:graphicFrameLocks noGrp="1"/>
          </p:cNvGraphicFramePr>
          <p:nvPr>
            <p:extLst>
              <p:ext uri="{D42A27DB-BD31-4B8C-83A1-F6EECF244321}">
                <p14:modId xmlns:p14="http://schemas.microsoft.com/office/powerpoint/2010/main" val="1025405084"/>
              </p:ext>
            </p:extLst>
          </p:nvPr>
        </p:nvGraphicFramePr>
        <p:xfrm>
          <a:off x="5580112" y="1844824"/>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altLang="zh-CN" sz="1400" kern="100" dirty="0" err="1" smtClean="0">
                          <a:solidFill>
                            <a:srgbClr val="FFC000"/>
                          </a:solidFill>
                          <a:effectLst/>
                        </a:rPr>
                        <a:t>DrugCodesDAO</a:t>
                      </a:r>
                      <a:endParaRPr 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294586">
                <a:tc>
                  <a:txBody>
                    <a:bodyPr/>
                    <a:lstStyle/>
                    <a:p>
                      <a:pPr algn="ctr">
                        <a:spcAft>
                          <a:spcPts val="0"/>
                        </a:spcAft>
                      </a:pPr>
                      <a:r>
                        <a:rPr lang="en-US"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50079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4" name="矩形 3"/>
          <p:cNvSpPr/>
          <p:nvPr/>
        </p:nvSpPr>
        <p:spPr>
          <a:xfrm>
            <a:off x="5508104" y="2120466"/>
            <a:ext cx="331907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p:cNvSpPr txBox="1"/>
          <p:nvPr/>
        </p:nvSpPr>
        <p:spPr>
          <a:xfrm>
            <a:off x="4146658" y="2102081"/>
            <a:ext cx="641366" cy="369332"/>
          </a:xfrm>
          <a:prstGeom prst="rect">
            <a:avLst/>
          </a:prstGeom>
          <a:noFill/>
        </p:spPr>
        <p:txBody>
          <a:bodyPr wrap="square" rtlCol="0">
            <a:spAutoFit/>
          </a:bodyPr>
          <a:lstStyle/>
          <a:p>
            <a:r>
              <a:rPr lang="zh-CN" altLang="en-US" dirty="0" smtClean="0"/>
              <a:t>√</a:t>
            </a:r>
            <a:endParaRPr lang="zh-CN" altLang="en-US" dirty="0"/>
          </a:p>
        </p:txBody>
      </p:sp>
      <p:graphicFrame>
        <p:nvGraphicFramePr>
          <p:cNvPr id="68" name="表格 67"/>
          <p:cNvGraphicFramePr>
            <a:graphicFrameLocks noGrp="1"/>
          </p:cNvGraphicFramePr>
          <p:nvPr>
            <p:extLst>
              <p:ext uri="{D42A27DB-BD31-4B8C-83A1-F6EECF244321}">
                <p14:modId xmlns:p14="http://schemas.microsoft.com/office/powerpoint/2010/main" val="1469602306"/>
              </p:ext>
            </p:extLst>
          </p:nvPr>
        </p:nvGraphicFramePr>
        <p:xfrm>
          <a:off x="953491" y="1939632"/>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altLang="zh-CN" sz="1400" kern="100" dirty="0" err="1" smtClean="0">
                          <a:solidFill>
                            <a:srgbClr val="FFC000"/>
                          </a:solidFill>
                          <a:effectLst/>
                        </a:rPr>
                        <a:t>DrugCodesDAO</a:t>
                      </a:r>
                      <a:endParaRPr 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294586">
                <a:tc>
                  <a:txBody>
                    <a:bodyPr/>
                    <a:lstStyle/>
                    <a:p>
                      <a:pPr algn="ctr">
                        <a:spcAft>
                          <a:spcPts val="0"/>
                        </a:spcAft>
                      </a:pPr>
                      <a:r>
                        <a:rPr lang="en-US"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50079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graphicFrame>
        <p:nvGraphicFramePr>
          <p:cNvPr id="69" name="表格 68"/>
          <p:cNvGraphicFramePr>
            <a:graphicFrameLocks noGrp="1"/>
          </p:cNvGraphicFramePr>
          <p:nvPr>
            <p:extLst>
              <p:ext uri="{D42A27DB-BD31-4B8C-83A1-F6EECF244321}">
                <p14:modId xmlns:p14="http://schemas.microsoft.com/office/powerpoint/2010/main" val="1721637884"/>
              </p:ext>
            </p:extLst>
          </p:nvPr>
        </p:nvGraphicFramePr>
        <p:xfrm>
          <a:off x="5436096" y="1939632"/>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altLang="zh-CN" sz="1400" kern="100" dirty="0" err="1" smtClean="0">
                          <a:solidFill>
                            <a:srgbClr val="FFC000"/>
                          </a:solidFill>
                          <a:effectLst/>
                        </a:rPr>
                        <a:t>DrugCodesDAO</a:t>
                      </a:r>
                      <a:endParaRPr lang="zh-CN" alt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altLang="zh-CN" sz="1400" kern="100" dirty="0" smtClean="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extLst>
                  <a:ext uri="{0D108BD9-81ED-4DB2-BD59-A6C34878D82A}">
                    <a16:rowId xmlns="" xmlns:a16="http://schemas.microsoft.com/office/drawing/2014/main" val="3456513806"/>
                  </a:ext>
                </a:extLst>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cxnSp>
        <p:nvCxnSpPr>
          <p:cNvPr id="70" name="直接箭头连接符 69"/>
          <p:cNvCxnSpPr/>
          <p:nvPr/>
        </p:nvCxnSpPr>
        <p:spPr>
          <a:xfrm>
            <a:off x="4146658" y="2708920"/>
            <a:ext cx="1289438"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4146658" y="2996952"/>
            <a:ext cx="1289438" cy="504056"/>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4146658" y="3356992"/>
            <a:ext cx="1289438" cy="1368152"/>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65113" y="6381328"/>
            <a:ext cx="1330911" cy="369332"/>
          </a:xfrm>
          <a:prstGeom prst="rect">
            <a:avLst/>
          </a:prstGeom>
          <a:noFill/>
        </p:spPr>
        <p:txBody>
          <a:bodyPr wrap="square" rtlCol="0">
            <a:spAutoFit/>
          </a:bodyPr>
          <a:lstStyle/>
          <a:p>
            <a:r>
              <a:rPr lang="en-US" altLang="zh-CN" dirty="0" smtClean="0"/>
              <a:t>IR</a:t>
            </a:r>
            <a:r>
              <a:rPr lang="zh-CN" altLang="en-US" dirty="0" smtClean="0"/>
              <a:t>列表</a:t>
            </a:r>
            <a:endParaRPr lang="zh-CN" altLang="en-US" dirty="0"/>
          </a:p>
        </p:txBody>
      </p:sp>
      <p:sp>
        <p:nvSpPr>
          <p:cNvPr id="74" name="TextBox 73"/>
          <p:cNvSpPr txBox="1"/>
          <p:nvPr/>
        </p:nvSpPr>
        <p:spPr>
          <a:xfrm>
            <a:off x="5940152" y="6349062"/>
            <a:ext cx="1944216" cy="369332"/>
          </a:xfrm>
          <a:prstGeom prst="rect">
            <a:avLst/>
          </a:prstGeom>
          <a:noFill/>
        </p:spPr>
        <p:txBody>
          <a:bodyPr wrap="square" rtlCol="0">
            <a:spAutoFit/>
          </a:bodyPr>
          <a:lstStyle/>
          <a:p>
            <a:r>
              <a:rPr lang="zh-CN" altLang="en-US" dirty="0" smtClean="0"/>
              <a:t>优化后的</a:t>
            </a:r>
            <a:r>
              <a:rPr lang="en-US" altLang="zh-CN" dirty="0" smtClean="0"/>
              <a:t>IR</a:t>
            </a:r>
            <a:r>
              <a:rPr lang="zh-CN" altLang="en-US" dirty="0" smtClean="0"/>
              <a:t>列表</a:t>
            </a:r>
            <a:endParaRPr lang="zh-CN" altLang="en-US" dirty="0"/>
          </a:p>
        </p:txBody>
      </p:sp>
    </p:spTree>
    <p:extLst>
      <p:ext uri="{BB962C8B-B14F-4D97-AF65-F5344CB8AC3E}">
        <p14:creationId xmlns:p14="http://schemas.microsoft.com/office/powerpoint/2010/main" val="1228700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7"/>
                                        </p:tgtEl>
                                        <p:attrNameLst>
                                          <p:attrName>r</p:attrName>
                                        </p:attrNameLst>
                                      </p:cBhvr>
                                    </p:animRot>
                                    <p:animRot by="-240000">
                                      <p:cBhvr>
                                        <p:cTn id="7" dur="200" fill="hold">
                                          <p:stCondLst>
                                            <p:cond delay="200"/>
                                          </p:stCondLst>
                                        </p:cTn>
                                        <p:tgtEl>
                                          <p:spTgt spid="47"/>
                                        </p:tgtEl>
                                        <p:attrNameLst>
                                          <p:attrName>r</p:attrName>
                                        </p:attrNameLst>
                                      </p:cBhvr>
                                    </p:animRot>
                                    <p:animRot by="240000">
                                      <p:cBhvr>
                                        <p:cTn id="8" dur="200" fill="hold">
                                          <p:stCondLst>
                                            <p:cond delay="400"/>
                                          </p:stCondLst>
                                        </p:cTn>
                                        <p:tgtEl>
                                          <p:spTgt spid="47"/>
                                        </p:tgtEl>
                                        <p:attrNameLst>
                                          <p:attrName>r</p:attrName>
                                        </p:attrNameLst>
                                      </p:cBhvr>
                                    </p:animRot>
                                    <p:animRot by="-240000">
                                      <p:cBhvr>
                                        <p:cTn id="9" dur="200" fill="hold">
                                          <p:stCondLst>
                                            <p:cond delay="600"/>
                                          </p:stCondLst>
                                        </p:cTn>
                                        <p:tgtEl>
                                          <p:spTgt spid="47"/>
                                        </p:tgtEl>
                                        <p:attrNameLst>
                                          <p:attrName>r</p:attrName>
                                        </p:attrNameLst>
                                      </p:cBhvr>
                                    </p:animRot>
                                    <p:animRot by="120000">
                                      <p:cBhvr>
                                        <p:cTn id="10" dur="200" fill="hold">
                                          <p:stCondLst>
                                            <p:cond delay="800"/>
                                          </p:stCondLst>
                                        </p:cTn>
                                        <p:tgtEl>
                                          <p:spTgt spid="47"/>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4"/>
                                        </p:tgtEl>
                                        <p:attrNameLst>
                                          <p:attrName>r</p:attrName>
                                        </p:attrNameLst>
                                      </p:cBhvr>
                                    </p:animRot>
                                    <p:animRot by="-240000">
                                      <p:cBhvr>
                                        <p:cTn id="13" dur="200" fill="hold">
                                          <p:stCondLst>
                                            <p:cond delay="200"/>
                                          </p:stCondLst>
                                        </p:cTn>
                                        <p:tgtEl>
                                          <p:spTgt spid="4"/>
                                        </p:tgtEl>
                                        <p:attrNameLst>
                                          <p:attrName>r</p:attrName>
                                        </p:attrNameLst>
                                      </p:cBhvr>
                                    </p:animRot>
                                    <p:animRot by="240000">
                                      <p:cBhvr>
                                        <p:cTn id="14" dur="200" fill="hold">
                                          <p:stCondLst>
                                            <p:cond delay="400"/>
                                          </p:stCondLst>
                                        </p:cTn>
                                        <p:tgtEl>
                                          <p:spTgt spid="4"/>
                                        </p:tgtEl>
                                        <p:attrNameLst>
                                          <p:attrName>r</p:attrName>
                                        </p:attrNameLst>
                                      </p:cBhvr>
                                    </p:animRot>
                                    <p:animRot by="-240000">
                                      <p:cBhvr>
                                        <p:cTn id="15" dur="200" fill="hold">
                                          <p:stCondLst>
                                            <p:cond delay="600"/>
                                          </p:stCondLst>
                                        </p:cTn>
                                        <p:tgtEl>
                                          <p:spTgt spid="4"/>
                                        </p:tgtEl>
                                        <p:attrNameLst>
                                          <p:attrName>r</p:attrName>
                                        </p:attrNameLst>
                                      </p:cBhvr>
                                    </p:animRot>
                                    <p:animRot by="120000">
                                      <p:cBhvr>
                                        <p:cTn id="16" dur="200" fill="hold">
                                          <p:stCondLst>
                                            <p:cond delay="800"/>
                                          </p:stCondLst>
                                        </p:cTn>
                                        <p:tgtEl>
                                          <p:spTgt spid="4"/>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5"/>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0"/>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5"/>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2"/>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5"/>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73"/>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8"/>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0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0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1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1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2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2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24"/>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26"/>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12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100"/>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133"/>
                                        </p:tgtEl>
                                        <p:attrNameLst>
                                          <p:attrName>style.visibility</p:attrName>
                                        </p:attrNameLst>
                                      </p:cBhvr>
                                      <p:to>
                                        <p:strVal val="hidden"/>
                                      </p:to>
                                    </p:set>
                                  </p:childTnLst>
                                </p:cTn>
                              </p:par>
                              <p:par>
                                <p:cTn id="91" presetID="1" presetClass="exit" presetSubtype="0" fill="hold" grpId="0" nodeType="withEffect">
                                  <p:stCondLst>
                                    <p:cond delay="0"/>
                                  </p:stCondLst>
                                  <p:childTnLst>
                                    <p:set>
                                      <p:cBhvr>
                                        <p:cTn id="92" dur="1" fill="hold">
                                          <p:stCondLst>
                                            <p:cond delay="0"/>
                                          </p:stCondLst>
                                        </p:cTn>
                                        <p:tgtEl>
                                          <p:spTgt spid="134"/>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135"/>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136"/>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137"/>
                                        </p:tgtEl>
                                        <p:attrNameLst>
                                          <p:attrName>style.visibility</p:attrName>
                                        </p:attrNameLst>
                                      </p:cBhvr>
                                      <p:to>
                                        <p:strVal val="hidden"/>
                                      </p:to>
                                    </p:set>
                                  </p:childTnLst>
                                </p:cTn>
                              </p:par>
                              <p:par>
                                <p:cTn id="99" presetID="1" presetClass="exit" presetSubtype="0" fill="hold" grpId="0" nodeType="withEffect">
                                  <p:stCondLst>
                                    <p:cond delay="0"/>
                                  </p:stCondLst>
                                  <p:childTnLst>
                                    <p:set>
                                      <p:cBhvr>
                                        <p:cTn id="100" dur="1" fill="hold">
                                          <p:stCondLst>
                                            <p:cond delay="0"/>
                                          </p:stCondLst>
                                        </p:cTn>
                                        <p:tgtEl>
                                          <p:spTgt spid="138"/>
                                        </p:tgtEl>
                                        <p:attrNameLst>
                                          <p:attrName>style.visibility</p:attrName>
                                        </p:attrNameLst>
                                      </p:cBhvr>
                                      <p:to>
                                        <p:strVal val="hidden"/>
                                      </p:to>
                                    </p:set>
                                  </p:childTnLst>
                                </p:cTn>
                              </p:par>
                              <p:par>
                                <p:cTn id="101" presetID="1" presetClass="exit" presetSubtype="0" fill="hold" grpId="0" nodeType="withEffect">
                                  <p:stCondLst>
                                    <p:cond delay="0"/>
                                  </p:stCondLst>
                                  <p:childTnLst>
                                    <p:set>
                                      <p:cBhvr>
                                        <p:cTn id="102" dur="1" fill="hold">
                                          <p:stCondLst>
                                            <p:cond delay="0"/>
                                          </p:stCondLst>
                                        </p:cTn>
                                        <p:tgtEl>
                                          <p:spTgt spid="139"/>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140"/>
                                        </p:tgtEl>
                                        <p:attrNameLst>
                                          <p:attrName>style.visibility</p:attrName>
                                        </p:attrNameLst>
                                      </p:cBhvr>
                                      <p:to>
                                        <p:strVal val="hidden"/>
                                      </p:to>
                                    </p:set>
                                  </p:childTnLst>
                                </p:cTn>
                              </p:par>
                              <p:par>
                                <p:cTn id="105" presetID="1" presetClass="exit" presetSubtype="0" fill="hold" grpId="0" nodeType="withEffect">
                                  <p:stCondLst>
                                    <p:cond delay="0"/>
                                  </p:stCondLst>
                                  <p:childTnLst>
                                    <p:set>
                                      <p:cBhvr>
                                        <p:cTn id="106" dur="1" fill="hold">
                                          <p:stCondLst>
                                            <p:cond delay="0"/>
                                          </p:stCondLst>
                                        </p:cTn>
                                        <p:tgtEl>
                                          <p:spTgt spid="141"/>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106"/>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148"/>
                                        </p:tgtEl>
                                        <p:attrNameLst>
                                          <p:attrName>style.visibility</p:attrName>
                                        </p:attrNameLst>
                                      </p:cBhvr>
                                      <p:to>
                                        <p:strVal val="hidden"/>
                                      </p:to>
                                    </p:set>
                                  </p:childTnLst>
                                </p:cTn>
                              </p:par>
                              <p:par>
                                <p:cTn id="111" presetID="1" presetClass="exit" presetSubtype="0" fill="hold" grpId="0" nodeType="withEffect">
                                  <p:stCondLst>
                                    <p:cond delay="0"/>
                                  </p:stCondLst>
                                  <p:childTnLst>
                                    <p:set>
                                      <p:cBhvr>
                                        <p:cTn id="112" dur="1" fill="hold">
                                          <p:stCondLst>
                                            <p:cond delay="0"/>
                                          </p:stCondLst>
                                        </p:cTn>
                                        <p:tgtEl>
                                          <p:spTgt spid="149"/>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150"/>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151"/>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152"/>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153"/>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154"/>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155"/>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107"/>
                                        </p:tgtEl>
                                        <p:attrNameLst>
                                          <p:attrName>style.visibility</p:attrName>
                                        </p:attrNameLst>
                                      </p:cBhvr>
                                      <p:to>
                                        <p:strVal val="hidden"/>
                                      </p:to>
                                    </p:set>
                                  </p:childTnLst>
                                </p:cTn>
                              </p:par>
                              <p:par>
                                <p:cTn id="127" presetID="1" presetClass="exit" presetSubtype="0" fill="hold" grpId="0" nodeType="withEffect">
                                  <p:stCondLst>
                                    <p:cond delay="0"/>
                                  </p:stCondLst>
                                  <p:childTnLst>
                                    <p:set>
                                      <p:cBhvr>
                                        <p:cTn id="128" dur="1" fill="hold">
                                          <p:stCondLst>
                                            <p:cond delay="0"/>
                                          </p:stCondLst>
                                        </p:cTn>
                                        <p:tgtEl>
                                          <p:spTgt spid="4108"/>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6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6" grpId="0" animBg="1"/>
      <p:bldP spid="47" grpId="0" animBg="1"/>
      <p:bldP spid="47" grpId="1" animBg="1"/>
      <p:bldP spid="48" grpId="0" animBg="1"/>
      <p:bldP spid="51" grpId="0" animBg="1"/>
      <p:bldP spid="52" grpId="0" animBg="1"/>
      <p:bldP spid="66" grpId="0" animBg="1"/>
      <p:bldP spid="73" grpId="0" animBg="1"/>
      <p:bldP spid="79" grpId="0" animBg="1"/>
      <p:bldP spid="80" grpId="0"/>
      <p:bldP spid="105" grpId="0"/>
      <p:bldP spid="105" grpId="1"/>
      <p:bldP spid="127" grpId="0"/>
      <p:bldP spid="133" grpId="0"/>
      <p:bldP spid="134" grpId="0"/>
      <p:bldP spid="135" grpId="0"/>
      <p:bldP spid="136" grpId="0"/>
      <p:bldP spid="137" grpId="0"/>
      <p:bldP spid="138" grpId="0"/>
      <p:bldP spid="139" grpId="0"/>
      <p:bldP spid="140" grpId="0"/>
      <p:bldP spid="141" grpId="0"/>
      <p:bldP spid="148" grpId="0"/>
      <p:bldP spid="149" grpId="0"/>
      <p:bldP spid="150" grpId="0"/>
      <p:bldP spid="151" grpId="0"/>
      <p:bldP spid="152" grpId="0"/>
      <p:bldP spid="153" grpId="0"/>
      <p:bldP spid="154" grpId="0"/>
      <p:bldP spid="155" grpId="0"/>
      <p:bldP spid="4107" grpId="0" animBg="1"/>
      <p:bldP spid="4108" grpId="0" animBg="1"/>
      <p:bldP spid="4" grpId="0" animBg="1"/>
      <p:bldP spid="4" grpId="1" animBg="1"/>
      <p:bldP spid="67" grpId="0"/>
      <p:bldP spid="8"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2800" dirty="0"/>
              <a:t>调整</a:t>
            </a:r>
            <a:r>
              <a:rPr lang="zh-CN" altLang="en-US" sz="2800" dirty="0" smtClean="0"/>
              <a:t>域</a:t>
            </a:r>
            <a:r>
              <a:rPr lang="zh-CN" altLang="en-US" sz="2800" dirty="0"/>
              <a:t>外</a:t>
            </a:r>
            <a:r>
              <a:rPr lang="zh-CN" altLang="en-US" sz="2800" dirty="0" smtClean="0"/>
              <a:t>代码元素对应候选线索相似度值</a:t>
            </a:r>
            <a:endParaRPr lang="zh-CN" altLang="en-US" sz="2800" dirty="0"/>
          </a:p>
        </p:txBody>
      </p:sp>
      <p:sp>
        <p:nvSpPr>
          <p:cNvPr id="3" name="内容占位符 2"/>
          <p:cNvSpPr>
            <a:spLocks noGrp="1"/>
          </p:cNvSpPr>
          <p:nvPr>
            <p:ph idx="1"/>
          </p:nvPr>
        </p:nvSpPr>
        <p:spPr>
          <a:xfrm>
            <a:off x="457200" y="980728"/>
            <a:ext cx="8229600" cy="5145435"/>
          </a:xfrm>
        </p:spPr>
        <p:txBody>
          <a:bodyPr/>
          <a:lstStyle/>
          <a:p>
            <a:r>
              <a:rPr lang="zh-CN" altLang="en-US" sz="2400" dirty="0" smtClean="0"/>
              <a:t>域</a:t>
            </a:r>
            <a:r>
              <a:rPr lang="zh-CN" altLang="en-US" sz="2400" dirty="0"/>
              <a:t>外</a:t>
            </a:r>
            <a:r>
              <a:rPr lang="zh-CN" altLang="en-US" sz="2400" dirty="0" smtClean="0"/>
              <a:t>代码元素处理</a:t>
            </a:r>
            <a:endParaRPr lang="en-US" altLang="zh-CN" sz="2400" dirty="0" smtClean="0"/>
          </a:p>
          <a:p>
            <a:pPr lvl="1"/>
            <a:r>
              <a:rPr lang="zh-CN" altLang="en-US" sz="2000" dirty="0" smtClean="0"/>
              <a:t>域</a:t>
            </a:r>
            <a:r>
              <a:rPr lang="zh-CN" altLang="en-US" sz="2000" dirty="0"/>
              <a:t>外</a:t>
            </a:r>
            <a:r>
              <a:rPr lang="zh-CN" altLang="en-US" sz="2000" dirty="0" smtClean="0"/>
              <a:t>其它</a:t>
            </a:r>
            <a:r>
              <a:rPr lang="zh-CN" altLang="en-US" sz="2000" dirty="0"/>
              <a:t>类与代表类的紧密度“距离”</a:t>
            </a:r>
            <a:endParaRPr lang="en-US" altLang="zh-CN" sz="2000" dirty="0"/>
          </a:p>
          <a:p>
            <a:pPr lvl="2"/>
            <a:r>
              <a:rPr lang="zh-CN" altLang="en-US" sz="1800" dirty="0"/>
              <a:t>直接依赖紧密度“距离”：所有域内其它类到代表类路径中，紧密度累乘的最大值。路径需要满足一直调用或者一直被调用的关系。</a:t>
            </a:r>
            <a:endParaRPr lang="en-US" altLang="zh-CN" sz="1800" dirty="0"/>
          </a:p>
          <a:p>
            <a:pPr lvl="2"/>
            <a:r>
              <a:rPr lang="zh-CN" altLang="en-US" sz="1800" dirty="0"/>
              <a:t>数据依赖紧密度“距离”：只考虑两个类之间的直接数据依赖紧密度值</a:t>
            </a:r>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17</a:t>
            </a:fld>
            <a:endParaRPr lang="zh-CN" altLang="en-US"/>
          </a:p>
        </p:txBody>
      </p:sp>
      <p:sp>
        <p:nvSpPr>
          <p:cNvPr id="29" name="TextBox 28"/>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mc:AlternateContent xmlns:mc="http://schemas.openxmlformats.org/markup-compatibility/2006" xmlns:a14="http://schemas.microsoft.com/office/drawing/2010/main">
        <mc:Choice Requires="a14">
          <p:sp>
            <p:nvSpPr>
              <p:cNvPr id="4" name="TextBox 3"/>
              <p:cNvSpPr txBox="1"/>
              <p:nvPr/>
            </p:nvSpPr>
            <p:spPr>
              <a:xfrm>
                <a:off x="2340480" y="3398292"/>
                <a:ext cx="5687904"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𝐼𝑅</m:t>
                          </m:r>
                        </m:e>
                        <m:sub>
                          <m:r>
                            <m:rPr>
                              <m:sty m:val="p"/>
                            </m:rPr>
                            <a:rPr lang="en-US" altLang="zh-CN" i="1">
                              <a:latin typeface="Cambria Math"/>
                            </a:rPr>
                            <m:t>out</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𝐼𝑅</m:t>
                          </m:r>
                        </m:e>
                        <m:sub>
                          <m:r>
                            <a:rPr lang="en-US" altLang="zh-CN" b="0" i="1" smtClean="0">
                              <a:latin typeface="Cambria Math"/>
                            </a:rPr>
                            <m:t>𝑐𝑢𝑟𝑟𝑒𝑛𝑡</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𝐼𝑅</m:t>
                          </m:r>
                        </m:e>
                        <m:sub>
                          <m:r>
                            <a:rPr lang="en-US" altLang="zh-CN" b="0" i="1" smtClean="0">
                              <a:latin typeface="Cambria Math"/>
                            </a:rPr>
                            <m:t>𝑡𝑜𝑝</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𝐵𝑜𝑛𝑢𝑠</m:t>
                          </m:r>
                        </m:e>
                        <m:sub>
                          <m:r>
                            <a:rPr lang="en-US" altLang="zh-CN" b="0" i="1" smtClean="0">
                              <a:latin typeface="Cambria Math"/>
                            </a:rPr>
                            <m:t>𝐷𝐶</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𝐶𝑙𝑜𝑠𝑒𝑛𝑒𝑠𝑠</m:t>
                          </m:r>
                        </m:e>
                        <m:sub>
                          <m:r>
                            <a:rPr lang="en-US" altLang="zh-CN" b="0" i="1" smtClean="0">
                              <a:latin typeface="Cambria Math"/>
                            </a:rPr>
                            <m:t>𝐶𝐷</m:t>
                          </m:r>
                        </m:sub>
                      </m:sSub>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40480" y="3398292"/>
                <a:ext cx="5687904" cy="390748"/>
              </a:xfrm>
              <a:prstGeom prst="rect">
                <a:avLst/>
              </a:prstGeom>
              <a:blipFill rotWithShape="1">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131840" y="4097722"/>
                <a:ext cx="2158027" cy="390748"/>
              </a:xfrm>
              <a:prstGeom prst="rect">
                <a:avLst/>
              </a:prstGeom>
              <a:ln w="19050">
                <a:solidFill>
                  <a:srgbClr val="FF0000"/>
                </a:solidFill>
              </a:ln>
            </p:spPr>
            <p:txBody>
              <a:bodyPr wrap="none">
                <a:spAutoFit/>
              </a:bodyPr>
              <a:lstStyle/>
              <a:p>
                <a14:m>
                  <m:oMath xmlns:m="http://schemas.openxmlformats.org/officeDocument/2006/math">
                    <m:sSub>
                      <m:sSubPr>
                        <m:ctrlPr>
                          <a:rPr lang="en-US" altLang="zh-CN" i="1" smtClean="0">
                            <a:solidFill>
                              <a:schemeClr val="bg2">
                                <a:lumMod val="50000"/>
                              </a:schemeClr>
                            </a:solidFill>
                            <a:latin typeface="Cambria Math"/>
                          </a:rPr>
                        </m:ctrlPr>
                      </m:sSubPr>
                      <m:e>
                        <m:r>
                          <a:rPr lang="en-US" altLang="zh-CN" i="1">
                            <a:solidFill>
                              <a:schemeClr val="bg2">
                                <a:lumMod val="50000"/>
                              </a:schemeClr>
                            </a:solidFill>
                            <a:latin typeface="Cambria Math"/>
                          </a:rPr>
                          <m:t>𝐼𝑅</m:t>
                        </m:r>
                      </m:e>
                      <m:sub>
                        <m:r>
                          <a:rPr lang="en-US" altLang="zh-CN" b="0" i="1" smtClean="0">
                            <a:solidFill>
                              <a:schemeClr val="bg2">
                                <a:lumMod val="50000"/>
                              </a:schemeClr>
                            </a:solidFill>
                            <a:latin typeface="Cambria Math"/>
                          </a:rPr>
                          <m:t>𝑜𝑢𝑡</m:t>
                        </m:r>
                      </m:sub>
                    </m:sSub>
                  </m:oMath>
                </a14:m>
                <a:r>
                  <a:rPr lang="zh-CN" altLang="en-US" dirty="0" smtClean="0">
                    <a:solidFill>
                      <a:schemeClr val="bg2">
                        <a:lumMod val="50000"/>
                      </a:schemeClr>
                    </a:solidFill>
                  </a:rPr>
                  <a:t>值不超过</a:t>
                </a:r>
                <a14:m>
                  <m:oMath xmlns:m="http://schemas.openxmlformats.org/officeDocument/2006/math">
                    <m:sSub>
                      <m:sSubPr>
                        <m:ctrlPr>
                          <a:rPr lang="en-US" altLang="zh-CN" i="1">
                            <a:solidFill>
                              <a:schemeClr val="bg2">
                                <a:lumMod val="50000"/>
                              </a:schemeClr>
                            </a:solidFill>
                            <a:latin typeface="Cambria Math"/>
                          </a:rPr>
                        </m:ctrlPr>
                      </m:sSubPr>
                      <m:e>
                        <m:r>
                          <a:rPr lang="en-US" altLang="zh-CN" i="1">
                            <a:solidFill>
                              <a:schemeClr val="bg2">
                                <a:lumMod val="50000"/>
                              </a:schemeClr>
                            </a:solidFill>
                            <a:latin typeface="Cambria Math"/>
                          </a:rPr>
                          <m:t>𝐼𝑅</m:t>
                        </m:r>
                      </m:e>
                      <m:sub>
                        <m:r>
                          <a:rPr lang="en-US" altLang="zh-CN" i="1">
                            <a:solidFill>
                              <a:schemeClr val="bg2">
                                <a:lumMod val="50000"/>
                              </a:schemeClr>
                            </a:solidFill>
                            <a:latin typeface="Cambria Math"/>
                          </a:rPr>
                          <m:t>𝑡𝑜𝑝</m:t>
                        </m:r>
                      </m:sub>
                    </m:sSub>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131840" y="4097722"/>
                <a:ext cx="2158027" cy="390748"/>
              </a:xfrm>
              <a:prstGeom prst="rect">
                <a:avLst/>
              </a:prstGeom>
              <a:blipFill rotWithShape="1">
                <a:blip r:embed="rId4"/>
                <a:stretch>
                  <a:fillRect t="-10448" b="-10448"/>
                </a:stretch>
              </a:blipFill>
              <a:ln w="19050">
                <a:solidFill>
                  <a:srgbClr val="FF0000"/>
                </a:solidFill>
              </a:ln>
            </p:spPr>
            <p:txBody>
              <a:bodyPr/>
              <a:lstStyle/>
              <a:p>
                <a:r>
                  <a:rPr lang="zh-CN" altLang="en-US">
                    <a:noFill/>
                  </a:rPr>
                  <a:t> </a:t>
                </a:r>
              </a:p>
            </p:txBody>
          </p:sp>
        </mc:Fallback>
      </mc:AlternateContent>
      <p:sp>
        <p:nvSpPr>
          <p:cNvPr id="11" name="矩形 10"/>
          <p:cNvSpPr/>
          <p:nvPr/>
        </p:nvSpPr>
        <p:spPr>
          <a:xfrm>
            <a:off x="5076056" y="3407702"/>
            <a:ext cx="2664296" cy="408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508103" y="2636912"/>
            <a:ext cx="1610563" cy="498832"/>
          </a:xfrm>
          <a:prstGeom prst="wedgeRoundRectCallout">
            <a:avLst>
              <a:gd name="adj1" fmla="val -1201"/>
              <a:gd name="adj2" fmla="val 92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紧密度“距离”</a:t>
            </a:r>
            <a:endParaRPr lang="zh-CN" altLang="en-US" sz="1600" dirty="0"/>
          </a:p>
        </p:txBody>
      </p:sp>
    </p:spTree>
    <p:extLst>
      <p:ext uri="{BB962C8B-B14F-4D97-AF65-F5344CB8AC3E}">
        <p14:creationId xmlns:p14="http://schemas.microsoft.com/office/powerpoint/2010/main" val="274801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a:bodyPr>
          <a:lstStyle/>
          <a:p>
            <a:r>
              <a:rPr lang="zh-CN" altLang="en-US" sz="2800" dirty="0"/>
              <a:t>调整</a:t>
            </a:r>
            <a:r>
              <a:rPr lang="zh-CN" altLang="en-US" sz="2800" dirty="0" smtClean="0"/>
              <a:t>域</a:t>
            </a:r>
            <a:r>
              <a:rPr lang="zh-CN" altLang="en-US" sz="2800" dirty="0"/>
              <a:t>外</a:t>
            </a:r>
            <a:r>
              <a:rPr lang="zh-CN" altLang="en-US" sz="2800" dirty="0" smtClean="0"/>
              <a:t>代码元素对应候选线索相似度值</a:t>
            </a:r>
            <a:endParaRPr lang="zh-CN" altLang="en-US" sz="2800" dirty="0"/>
          </a:p>
        </p:txBody>
      </p:sp>
      <p:sp>
        <p:nvSpPr>
          <p:cNvPr id="3" name="内容占位符 2"/>
          <p:cNvSpPr>
            <a:spLocks noGrp="1"/>
          </p:cNvSpPr>
          <p:nvPr>
            <p:ph idx="1"/>
          </p:nvPr>
        </p:nvSpPr>
        <p:spPr>
          <a:xfrm>
            <a:off x="457200" y="980728"/>
            <a:ext cx="8229600" cy="5145435"/>
          </a:xfrm>
        </p:spPr>
        <p:txBody>
          <a:bodyPr/>
          <a:lstStyle/>
          <a:p>
            <a:r>
              <a:rPr lang="zh-CN" altLang="en-US" sz="2400" dirty="0"/>
              <a:t>域外代码元素处理</a:t>
            </a:r>
            <a:endParaRPr lang="en-US" altLang="zh-CN" sz="2400" dirty="0"/>
          </a:p>
          <a:p>
            <a:pPr lvl="1"/>
            <a:r>
              <a:rPr lang="zh-CN" altLang="en-US" sz="2000" dirty="0"/>
              <a:t>域外其它类与代表类的紧密度“距离”</a:t>
            </a:r>
            <a:endParaRPr lang="en-US" altLang="zh-CN" sz="2000" dirty="0"/>
          </a:p>
          <a:p>
            <a:pPr lvl="2"/>
            <a:r>
              <a:rPr lang="zh-CN" altLang="en-US" sz="1800" dirty="0"/>
              <a:t>直接依赖紧密度“距离”：所有域内其它类到代表类路径中，紧密度累乘的最大值。路径需要满足一直调用或者一直被调用的关系。</a:t>
            </a:r>
            <a:endParaRPr lang="en-US" altLang="zh-CN" sz="1800" dirty="0"/>
          </a:p>
          <a:p>
            <a:pPr lvl="2"/>
            <a:r>
              <a:rPr lang="zh-CN" altLang="en-US" sz="1800" dirty="0"/>
              <a:t>数据依赖紧密度“距离”：只考虑两个类之间的直接数据依赖紧密度值</a:t>
            </a:r>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18</a:t>
            </a:fld>
            <a:endParaRPr lang="zh-CN" altLang="en-US"/>
          </a:p>
        </p:txBody>
      </p:sp>
      <p:sp>
        <p:nvSpPr>
          <p:cNvPr id="29" name="TextBox 28"/>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解决方案</a:t>
            </a:r>
            <a:endParaRPr lang="zh-CN" altLang="en-US" sz="2800" dirty="0">
              <a:solidFill>
                <a:srgbClr val="800000"/>
              </a:solidFill>
              <a:latin typeface="华文细黑" pitchFamily="2" charset="-122"/>
              <a:ea typeface="华文细黑" pitchFamily="2" charset="-122"/>
            </a:endParaRPr>
          </a:p>
        </p:txBody>
      </p:sp>
      <p:sp>
        <p:nvSpPr>
          <p:cNvPr id="39" name="矩形 38"/>
          <p:cNvSpPr/>
          <p:nvPr/>
        </p:nvSpPr>
        <p:spPr>
          <a:xfrm>
            <a:off x="201302" y="3283930"/>
            <a:ext cx="1072623"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41" name="矩形 40"/>
          <p:cNvSpPr/>
          <p:nvPr/>
        </p:nvSpPr>
        <p:spPr>
          <a:xfrm>
            <a:off x="1597838" y="3285956"/>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2" name="矩形 41"/>
          <p:cNvSpPr/>
          <p:nvPr/>
        </p:nvSpPr>
        <p:spPr>
          <a:xfrm>
            <a:off x="1614791" y="4031684"/>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43" name="矩形 42"/>
          <p:cNvSpPr/>
          <p:nvPr/>
        </p:nvSpPr>
        <p:spPr>
          <a:xfrm>
            <a:off x="1619672" y="4796097"/>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chemeClr val="bg2">
                    <a:lumMod val="50000"/>
                  </a:schemeClr>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chemeClr val="bg2">
                    <a:lumMod val="50000"/>
                  </a:schemeClr>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chemeClr val="bg2">
                  <a:lumMod val="50000"/>
                </a:schemeClr>
              </a:solidFill>
              <a:effectLst/>
              <a:ea typeface="等线" panose="02010600030101010101" pitchFamily="2" charset="-122"/>
              <a:cs typeface="Times New Roman" panose="02020603050405020304" pitchFamily="18" charset="0"/>
            </a:endParaRPr>
          </a:p>
        </p:txBody>
      </p:sp>
      <p:sp>
        <p:nvSpPr>
          <p:cNvPr id="46" name="矩形 45"/>
          <p:cNvSpPr/>
          <p:nvPr/>
        </p:nvSpPr>
        <p:spPr>
          <a:xfrm>
            <a:off x="2935224" y="3212976"/>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47" name="矩形 46"/>
          <p:cNvSpPr/>
          <p:nvPr/>
        </p:nvSpPr>
        <p:spPr>
          <a:xfrm>
            <a:off x="2833539" y="3941404"/>
            <a:ext cx="1024296" cy="3334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8" name="矩形 47"/>
          <p:cNvSpPr/>
          <p:nvPr/>
        </p:nvSpPr>
        <p:spPr>
          <a:xfrm>
            <a:off x="2915353" y="4806473"/>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EditDrug</a:t>
            </a:r>
          </a:p>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solidFill>
                <a:srgbClr val="FFC000"/>
              </a:solidFill>
              <a:effectLst/>
              <a:ea typeface="等线" panose="02010600030101010101" pitchFamily="2" charset="-122"/>
              <a:cs typeface="Times New Roman" panose="02020603050405020304" pitchFamily="18" charset="0"/>
            </a:endParaRPr>
          </a:p>
        </p:txBody>
      </p:sp>
      <p:cxnSp>
        <p:nvCxnSpPr>
          <p:cNvPr id="49" name="直接箭头连接符 48"/>
          <p:cNvCxnSpPr>
            <a:stCxn id="48" idx="0"/>
            <a:endCxn id="47" idx="2"/>
          </p:cNvCxnSpPr>
          <p:nvPr/>
        </p:nvCxnSpPr>
        <p:spPr>
          <a:xfrm flipH="1" flipV="1">
            <a:off x="3345687" y="4274823"/>
            <a:ext cx="1946" cy="531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48" idx="1"/>
            <a:endCxn id="42" idx="3"/>
          </p:cNvCxnSpPr>
          <p:nvPr/>
        </p:nvCxnSpPr>
        <p:spPr>
          <a:xfrm flipH="1" flipV="1">
            <a:off x="2337677" y="4198394"/>
            <a:ext cx="577676" cy="783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矩形 50"/>
          <p:cNvSpPr/>
          <p:nvPr/>
        </p:nvSpPr>
        <p:spPr>
          <a:xfrm>
            <a:off x="4139952" y="3933056"/>
            <a:ext cx="1076376"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err="1"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DrugCodes</a:t>
            </a:r>
            <a:endPar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endParaRPr>
          </a:p>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solidFill>
                <a:srgbClr val="FFC000"/>
              </a:solidFill>
              <a:effectLst/>
              <a:ea typeface="等线" panose="02010600030101010101" pitchFamily="2" charset="-122"/>
              <a:cs typeface="Times New Roman" panose="02020603050405020304" pitchFamily="18" charset="0"/>
            </a:endParaRPr>
          </a:p>
        </p:txBody>
      </p:sp>
      <p:sp>
        <p:nvSpPr>
          <p:cNvPr id="52" name="矩形 51"/>
          <p:cNvSpPr/>
          <p:nvPr/>
        </p:nvSpPr>
        <p:spPr>
          <a:xfrm>
            <a:off x="4139952" y="4806473"/>
            <a:ext cx="935884" cy="3507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FFC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solidFill>
                <a:srgbClr val="FFC000"/>
              </a:solidFill>
              <a:effectLst/>
              <a:ea typeface="等线" panose="02010600030101010101" pitchFamily="2" charset="-122"/>
              <a:cs typeface="Times New Roman" panose="02020603050405020304" pitchFamily="18" charset="0"/>
            </a:endParaRPr>
          </a:p>
        </p:txBody>
      </p:sp>
      <p:cxnSp>
        <p:nvCxnSpPr>
          <p:cNvPr id="53" name="直接箭头连接符 52"/>
          <p:cNvCxnSpPr>
            <a:stCxn id="48" idx="3"/>
            <a:endCxn id="52" idx="1"/>
          </p:cNvCxnSpPr>
          <p:nvPr/>
        </p:nvCxnSpPr>
        <p:spPr>
          <a:xfrm>
            <a:off x="3779912" y="4981833"/>
            <a:ext cx="3600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39" idx="3"/>
            <a:endCxn id="42" idx="1"/>
          </p:cNvCxnSpPr>
          <p:nvPr/>
        </p:nvCxnSpPr>
        <p:spPr>
          <a:xfrm>
            <a:off x="1273925" y="3464477"/>
            <a:ext cx="340866" cy="733917"/>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6" idx="2"/>
            <a:endCxn id="42" idx="3"/>
          </p:cNvCxnSpPr>
          <p:nvPr/>
        </p:nvCxnSpPr>
        <p:spPr>
          <a:xfrm flipH="1">
            <a:off x="2337677" y="3574072"/>
            <a:ext cx="1058853" cy="62432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39" idx="3"/>
            <a:endCxn id="41" idx="1"/>
          </p:cNvCxnSpPr>
          <p:nvPr/>
        </p:nvCxnSpPr>
        <p:spPr>
          <a:xfrm>
            <a:off x="1273925" y="3464477"/>
            <a:ext cx="323913" cy="202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47" idx="1"/>
            <a:endCxn id="43" idx="3"/>
          </p:cNvCxnSpPr>
          <p:nvPr/>
        </p:nvCxnSpPr>
        <p:spPr>
          <a:xfrm flipH="1">
            <a:off x="2520009" y="4108114"/>
            <a:ext cx="313530" cy="86853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143589" y="4055237"/>
            <a:ext cx="1188051"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200" kern="100" dirty="0">
              <a:effectLst/>
              <a:ea typeface="等线" panose="02010600030101010101" pitchFamily="2" charset="-122"/>
              <a:cs typeface="Times New Roman" panose="02020603050405020304" pitchFamily="18" charset="0"/>
            </a:endParaRPr>
          </a:p>
        </p:txBody>
      </p:sp>
      <p:sp>
        <p:nvSpPr>
          <p:cNvPr id="73" name="矩形 72"/>
          <p:cNvSpPr/>
          <p:nvPr/>
        </p:nvSpPr>
        <p:spPr>
          <a:xfrm>
            <a:off x="143589" y="4796097"/>
            <a:ext cx="11757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2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200" kern="100" dirty="0">
              <a:effectLst/>
              <a:ea typeface="等线" panose="02010600030101010101" pitchFamily="2" charset="-122"/>
              <a:cs typeface="Times New Roman" panose="02020603050405020304" pitchFamily="18" charset="0"/>
            </a:endParaRPr>
          </a:p>
        </p:txBody>
      </p:sp>
      <p:cxnSp>
        <p:nvCxnSpPr>
          <p:cNvPr id="78" name="直接箭头连接符 77"/>
          <p:cNvCxnSpPr>
            <a:stCxn id="39" idx="2"/>
            <a:endCxn id="66" idx="0"/>
          </p:cNvCxnSpPr>
          <p:nvPr/>
        </p:nvCxnSpPr>
        <p:spPr>
          <a:xfrm>
            <a:off x="737614" y="3645024"/>
            <a:ext cx="1" cy="4102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00169" y="2996952"/>
            <a:ext cx="5191912" cy="24389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1895718" y="5435932"/>
            <a:ext cx="1194041" cy="369332"/>
          </a:xfrm>
          <a:prstGeom prst="rect">
            <a:avLst/>
          </a:prstGeom>
          <a:noFill/>
        </p:spPr>
        <p:txBody>
          <a:bodyPr wrap="square" rtlCol="0">
            <a:spAutoFit/>
          </a:bodyPr>
          <a:lstStyle/>
          <a:p>
            <a:r>
              <a:rPr lang="zh-CN" altLang="en-US" dirty="0" smtClean="0"/>
              <a:t>代码依赖</a:t>
            </a:r>
            <a:endParaRPr lang="zh-CN" altLang="en-US" dirty="0"/>
          </a:p>
        </p:txBody>
      </p:sp>
      <p:sp>
        <p:nvSpPr>
          <p:cNvPr id="105" name="TextBox 104"/>
          <p:cNvSpPr txBox="1"/>
          <p:nvPr/>
        </p:nvSpPr>
        <p:spPr>
          <a:xfrm>
            <a:off x="8604448" y="2195572"/>
            <a:ext cx="641366" cy="369332"/>
          </a:xfrm>
          <a:prstGeom prst="rect">
            <a:avLst/>
          </a:prstGeom>
          <a:noFill/>
        </p:spPr>
        <p:txBody>
          <a:bodyPr wrap="square" rtlCol="0">
            <a:spAutoFit/>
          </a:bodyPr>
          <a:lstStyle/>
          <a:p>
            <a:r>
              <a:rPr lang="zh-CN" altLang="en-US" dirty="0" smtClean="0"/>
              <a:t>√</a:t>
            </a:r>
            <a:endParaRPr lang="zh-CN" altLang="en-US" dirty="0"/>
          </a:p>
        </p:txBody>
      </p:sp>
      <p:cxnSp>
        <p:nvCxnSpPr>
          <p:cNvPr id="106" name="直接箭头连接符 105"/>
          <p:cNvCxnSpPr>
            <a:stCxn id="73" idx="0"/>
            <a:endCxn id="66" idx="2"/>
          </p:cNvCxnSpPr>
          <p:nvPr/>
        </p:nvCxnSpPr>
        <p:spPr>
          <a:xfrm flipV="1">
            <a:off x="731477" y="4365104"/>
            <a:ext cx="6138" cy="4309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73" idx="3"/>
            <a:endCxn id="43" idx="1"/>
          </p:cNvCxnSpPr>
          <p:nvPr/>
        </p:nvCxnSpPr>
        <p:spPr>
          <a:xfrm>
            <a:off x="1319364" y="4976645"/>
            <a:ext cx="300308"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直接箭头连接符 109"/>
          <p:cNvCxnSpPr>
            <a:stCxn id="73" idx="0"/>
            <a:endCxn id="42" idx="1"/>
          </p:cNvCxnSpPr>
          <p:nvPr/>
        </p:nvCxnSpPr>
        <p:spPr>
          <a:xfrm flipV="1">
            <a:off x="731477" y="4198394"/>
            <a:ext cx="883314" cy="59770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a:off x="3857835" y="4221086"/>
            <a:ext cx="282117"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47" idx="2"/>
            <a:endCxn id="52" idx="0"/>
          </p:cNvCxnSpPr>
          <p:nvPr/>
        </p:nvCxnSpPr>
        <p:spPr>
          <a:xfrm>
            <a:off x="3345687" y="4274823"/>
            <a:ext cx="1262207" cy="5316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7" idx="2"/>
            <a:endCxn id="52" idx="1"/>
          </p:cNvCxnSpPr>
          <p:nvPr/>
        </p:nvCxnSpPr>
        <p:spPr>
          <a:xfrm>
            <a:off x="3345687" y="4274823"/>
            <a:ext cx="794265" cy="7070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51" idx="2"/>
            <a:endCxn id="52" idx="0"/>
          </p:cNvCxnSpPr>
          <p:nvPr/>
        </p:nvCxnSpPr>
        <p:spPr>
          <a:xfrm flipH="1">
            <a:off x="4607894" y="4283176"/>
            <a:ext cx="70246" cy="52329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3857835" y="4005064"/>
            <a:ext cx="282117"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1187624" y="3284984"/>
            <a:ext cx="489762" cy="276999"/>
          </a:xfrm>
          <a:prstGeom prst="rect">
            <a:avLst/>
          </a:prstGeom>
          <a:noFill/>
        </p:spPr>
        <p:txBody>
          <a:bodyPr wrap="square" rtlCol="0">
            <a:spAutoFit/>
          </a:bodyPr>
          <a:lstStyle/>
          <a:p>
            <a:r>
              <a:rPr lang="en-US" altLang="zh-CN" sz="1200" dirty="0" smtClean="0"/>
              <a:t>0.62</a:t>
            </a:r>
            <a:endParaRPr lang="zh-CN" altLang="en-US" sz="1200" dirty="0"/>
          </a:p>
        </p:txBody>
      </p:sp>
      <p:cxnSp>
        <p:nvCxnSpPr>
          <p:cNvPr id="4100" name="直接箭头连接符 4099"/>
          <p:cNvCxnSpPr/>
          <p:nvPr/>
        </p:nvCxnSpPr>
        <p:spPr>
          <a:xfrm flipH="1" flipV="1">
            <a:off x="1173134" y="3647051"/>
            <a:ext cx="590554" cy="114904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340024" y="3728065"/>
            <a:ext cx="489762" cy="276999"/>
          </a:xfrm>
          <a:prstGeom prst="rect">
            <a:avLst/>
          </a:prstGeom>
          <a:noFill/>
        </p:spPr>
        <p:txBody>
          <a:bodyPr wrap="square" rtlCol="0">
            <a:spAutoFit/>
          </a:bodyPr>
          <a:lstStyle/>
          <a:p>
            <a:r>
              <a:rPr lang="en-US" altLang="zh-CN" sz="1200" dirty="0" smtClean="0"/>
              <a:t>0.15</a:t>
            </a:r>
            <a:endParaRPr lang="zh-CN" altLang="en-US" sz="1200" dirty="0"/>
          </a:p>
        </p:txBody>
      </p:sp>
      <p:sp>
        <p:nvSpPr>
          <p:cNvPr id="134" name="TextBox 133"/>
          <p:cNvSpPr txBox="1"/>
          <p:nvPr/>
        </p:nvSpPr>
        <p:spPr>
          <a:xfrm>
            <a:off x="1475656" y="4376137"/>
            <a:ext cx="489762" cy="276999"/>
          </a:xfrm>
          <a:prstGeom prst="rect">
            <a:avLst/>
          </a:prstGeom>
          <a:noFill/>
        </p:spPr>
        <p:txBody>
          <a:bodyPr wrap="square" rtlCol="0">
            <a:spAutoFit/>
          </a:bodyPr>
          <a:lstStyle/>
          <a:p>
            <a:r>
              <a:rPr lang="en-US" altLang="zh-CN" sz="1200" dirty="0" smtClean="0"/>
              <a:t>0.17</a:t>
            </a:r>
            <a:endParaRPr lang="zh-CN" altLang="en-US" sz="1200" dirty="0"/>
          </a:p>
        </p:txBody>
      </p:sp>
      <p:sp>
        <p:nvSpPr>
          <p:cNvPr id="135" name="TextBox 134"/>
          <p:cNvSpPr txBox="1"/>
          <p:nvPr/>
        </p:nvSpPr>
        <p:spPr>
          <a:xfrm>
            <a:off x="395536" y="3717032"/>
            <a:ext cx="489762" cy="276999"/>
          </a:xfrm>
          <a:prstGeom prst="rect">
            <a:avLst/>
          </a:prstGeom>
          <a:noFill/>
        </p:spPr>
        <p:txBody>
          <a:bodyPr wrap="square" rtlCol="0">
            <a:spAutoFit/>
          </a:bodyPr>
          <a:lstStyle/>
          <a:p>
            <a:r>
              <a:rPr lang="en-US" altLang="zh-CN" sz="1200" dirty="0" smtClean="0"/>
              <a:t>0.43</a:t>
            </a:r>
            <a:endParaRPr lang="zh-CN" altLang="en-US" sz="1200" dirty="0"/>
          </a:p>
        </p:txBody>
      </p:sp>
      <p:sp>
        <p:nvSpPr>
          <p:cNvPr id="136" name="TextBox 135"/>
          <p:cNvSpPr txBox="1"/>
          <p:nvPr/>
        </p:nvSpPr>
        <p:spPr>
          <a:xfrm>
            <a:off x="337822" y="4448145"/>
            <a:ext cx="489762" cy="276999"/>
          </a:xfrm>
          <a:prstGeom prst="rect">
            <a:avLst/>
          </a:prstGeom>
          <a:noFill/>
        </p:spPr>
        <p:txBody>
          <a:bodyPr wrap="square" rtlCol="0">
            <a:spAutoFit/>
          </a:bodyPr>
          <a:lstStyle/>
          <a:p>
            <a:r>
              <a:rPr lang="en-US" altLang="zh-CN" sz="1200" dirty="0" smtClean="0"/>
              <a:t>0.44</a:t>
            </a:r>
            <a:endParaRPr lang="zh-CN" altLang="en-US" sz="1200" dirty="0"/>
          </a:p>
        </p:txBody>
      </p:sp>
      <p:sp>
        <p:nvSpPr>
          <p:cNvPr id="137" name="TextBox 136"/>
          <p:cNvSpPr txBox="1"/>
          <p:nvPr/>
        </p:nvSpPr>
        <p:spPr>
          <a:xfrm>
            <a:off x="985894" y="4437112"/>
            <a:ext cx="489762" cy="276999"/>
          </a:xfrm>
          <a:prstGeom prst="rect">
            <a:avLst/>
          </a:prstGeom>
          <a:noFill/>
        </p:spPr>
        <p:txBody>
          <a:bodyPr wrap="square" rtlCol="0">
            <a:spAutoFit/>
          </a:bodyPr>
          <a:lstStyle/>
          <a:p>
            <a:r>
              <a:rPr lang="en-US" altLang="zh-CN" sz="1200" dirty="0" smtClean="0"/>
              <a:t>0.25</a:t>
            </a:r>
            <a:endParaRPr lang="zh-CN" altLang="en-US" sz="1200" dirty="0"/>
          </a:p>
        </p:txBody>
      </p:sp>
      <p:sp>
        <p:nvSpPr>
          <p:cNvPr id="138" name="TextBox 137"/>
          <p:cNvSpPr txBox="1"/>
          <p:nvPr/>
        </p:nvSpPr>
        <p:spPr>
          <a:xfrm>
            <a:off x="1273926" y="4736177"/>
            <a:ext cx="489762" cy="276999"/>
          </a:xfrm>
          <a:prstGeom prst="rect">
            <a:avLst/>
          </a:prstGeom>
          <a:noFill/>
        </p:spPr>
        <p:txBody>
          <a:bodyPr wrap="square" rtlCol="0">
            <a:spAutoFit/>
          </a:bodyPr>
          <a:lstStyle/>
          <a:p>
            <a:r>
              <a:rPr lang="en-US" altLang="zh-CN" sz="1200" dirty="0" smtClean="0"/>
              <a:t>0.29</a:t>
            </a:r>
            <a:endParaRPr lang="zh-CN" altLang="en-US" sz="1200" dirty="0"/>
          </a:p>
        </p:txBody>
      </p:sp>
      <p:sp>
        <p:nvSpPr>
          <p:cNvPr id="139" name="TextBox 138"/>
          <p:cNvSpPr txBox="1"/>
          <p:nvPr/>
        </p:nvSpPr>
        <p:spPr>
          <a:xfrm>
            <a:off x="2642078" y="3645024"/>
            <a:ext cx="489762" cy="276999"/>
          </a:xfrm>
          <a:prstGeom prst="rect">
            <a:avLst/>
          </a:prstGeom>
          <a:noFill/>
        </p:spPr>
        <p:txBody>
          <a:bodyPr wrap="square" rtlCol="0">
            <a:spAutoFit/>
          </a:bodyPr>
          <a:lstStyle/>
          <a:p>
            <a:r>
              <a:rPr lang="en-US" altLang="zh-CN" sz="1200" dirty="0" smtClean="0"/>
              <a:t>0.40</a:t>
            </a:r>
            <a:endParaRPr lang="zh-CN" altLang="en-US" sz="1200" dirty="0"/>
          </a:p>
        </p:txBody>
      </p:sp>
      <p:sp>
        <p:nvSpPr>
          <p:cNvPr id="140" name="TextBox 139"/>
          <p:cNvSpPr txBox="1"/>
          <p:nvPr/>
        </p:nvSpPr>
        <p:spPr>
          <a:xfrm>
            <a:off x="2602620" y="4725144"/>
            <a:ext cx="489762" cy="276999"/>
          </a:xfrm>
          <a:prstGeom prst="rect">
            <a:avLst/>
          </a:prstGeom>
          <a:noFill/>
        </p:spPr>
        <p:txBody>
          <a:bodyPr wrap="square" rtlCol="0">
            <a:spAutoFit/>
          </a:bodyPr>
          <a:lstStyle/>
          <a:p>
            <a:r>
              <a:rPr lang="en-US" altLang="zh-CN" sz="1200" dirty="0" smtClean="0"/>
              <a:t>0.18</a:t>
            </a:r>
            <a:endParaRPr lang="zh-CN" altLang="en-US" sz="1200" dirty="0"/>
          </a:p>
        </p:txBody>
      </p:sp>
      <p:sp>
        <p:nvSpPr>
          <p:cNvPr id="141" name="TextBox 140"/>
          <p:cNvSpPr txBox="1"/>
          <p:nvPr/>
        </p:nvSpPr>
        <p:spPr>
          <a:xfrm>
            <a:off x="2498062" y="4221088"/>
            <a:ext cx="489762" cy="276999"/>
          </a:xfrm>
          <a:prstGeom prst="rect">
            <a:avLst/>
          </a:prstGeom>
          <a:noFill/>
        </p:spPr>
        <p:txBody>
          <a:bodyPr wrap="square" rtlCol="0">
            <a:spAutoFit/>
          </a:bodyPr>
          <a:lstStyle/>
          <a:p>
            <a:r>
              <a:rPr lang="en-US" altLang="zh-CN" sz="1200" dirty="0" smtClean="0"/>
              <a:t>0.17</a:t>
            </a:r>
            <a:endParaRPr lang="zh-CN" altLang="en-US" sz="1200" dirty="0"/>
          </a:p>
        </p:txBody>
      </p:sp>
      <p:cxnSp>
        <p:nvCxnSpPr>
          <p:cNvPr id="4106" name="直接连接符 4105"/>
          <p:cNvCxnSpPr>
            <a:stCxn id="47" idx="2"/>
            <a:endCxn id="43" idx="3"/>
          </p:cNvCxnSpPr>
          <p:nvPr/>
        </p:nvCxnSpPr>
        <p:spPr>
          <a:xfrm flipH="1">
            <a:off x="2520009" y="4274823"/>
            <a:ext cx="825678" cy="7018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915816" y="4293096"/>
            <a:ext cx="489762" cy="276999"/>
          </a:xfrm>
          <a:prstGeom prst="rect">
            <a:avLst/>
          </a:prstGeom>
          <a:noFill/>
        </p:spPr>
        <p:txBody>
          <a:bodyPr wrap="square" rtlCol="0">
            <a:spAutoFit/>
          </a:bodyPr>
          <a:lstStyle/>
          <a:p>
            <a:r>
              <a:rPr lang="en-US" altLang="zh-CN" sz="1200" dirty="0" smtClean="0"/>
              <a:t>0.36</a:t>
            </a:r>
            <a:endParaRPr lang="zh-CN" altLang="en-US" sz="1200" dirty="0"/>
          </a:p>
        </p:txBody>
      </p:sp>
      <p:sp>
        <p:nvSpPr>
          <p:cNvPr id="149" name="TextBox 148"/>
          <p:cNvSpPr txBox="1"/>
          <p:nvPr/>
        </p:nvSpPr>
        <p:spPr>
          <a:xfrm>
            <a:off x="3068216" y="4445496"/>
            <a:ext cx="489762" cy="276999"/>
          </a:xfrm>
          <a:prstGeom prst="rect">
            <a:avLst/>
          </a:prstGeom>
          <a:noFill/>
        </p:spPr>
        <p:txBody>
          <a:bodyPr wrap="square" rtlCol="0">
            <a:spAutoFit/>
          </a:bodyPr>
          <a:lstStyle/>
          <a:p>
            <a:r>
              <a:rPr lang="en-US" altLang="zh-CN" sz="1200" dirty="0" smtClean="0"/>
              <a:t>0.73</a:t>
            </a:r>
            <a:endParaRPr lang="zh-CN" altLang="en-US" sz="1200" dirty="0"/>
          </a:p>
        </p:txBody>
      </p:sp>
      <p:sp>
        <p:nvSpPr>
          <p:cNvPr id="150" name="TextBox 149"/>
          <p:cNvSpPr txBox="1"/>
          <p:nvPr/>
        </p:nvSpPr>
        <p:spPr>
          <a:xfrm>
            <a:off x="3722198" y="4952201"/>
            <a:ext cx="489762" cy="276999"/>
          </a:xfrm>
          <a:prstGeom prst="rect">
            <a:avLst/>
          </a:prstGeom>
          <a:noFill/>
        </p:spPr>
        <p:txBody>
          <a:bodyPr wrap="square" rtlCol="0">
            <a:spAutoFit/>
          </a:bodyPr>
          <a:lstStyle/>
          <a:p>
            <a:r>
              <a:rPr lang="en-US" altLang="zh-CN" sz="1200" dirty="0" smtClean="0"/>
              <a:t>0.31</a:t>
            </a:r>
            <a:endParaRPr lang="zh-CN" altLang="en-US" sz="1200" dirty="0"/>
          </a:p>
        </p:txBody>
      </p:sp>
      <p:sp>
        <p:nvSpPr>
          <p:cNvPr id="151" name="TextBox 150"/>
          <p:cNvSpPr txBox="1"/>
          <p:nvPr/>
        </p:nvSpPr>
        <p:spPr>
          <a:xfrm>
            <a:off x="3563888" y="4509120"/>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52" name="TextBox 151"/>
          <p:cNvSpPr txBox="1"/>
          <p:nvPr/>
        </p:nvSpPr>
        <p:spPr>
          <a:xfrm>
            <a:off x="3866214" y="4365104"/>
            <a:ext cx="489762" cy="276999"/>
          </a:xfrm>
          <a:prstGeom prst="rect">
            <a:avLst/>
          </a:prstGeom>
          <a:noFill/>
        </p:spPr>
        <p:txBody>
          <a:bodyPr wrap="square" rtlCol="0">
            <a:spAutoFit/>
          </a:bodyPr>
          <a:lstStyle/>
          <a:p>
            <a:r>
              <a:rPr lang="en-US" altLang="zh-CN" sz="1200" dirty="0" smtClean="0"/>
              <a:t>0.53</a:t>
            </a:r>
            <a:endParaRPr lang="zh-CN" altLang="en-US" sz="1200" dirty="0"/>
          </a:p>
        </p:txBody>
      </p:sp>
      <p:sp>
        <p:nvSpPr>
          <p:cNvPr id="153" name="TextBox 152"/>
          <p:cNvSpPr txBox="1"/>
          <p:nvPr/>
        </p:nvSpPr>
        <p:spPr>
          <a:xfrm>
            <a:off x="3779912" y="3800073"/>
            <a:ext cx="489762" cy="276999"/>
          </a:xfrm>
          <a:prstGeom prst="rect">
            <a:avLst/>
          </a:prstGeom>
          <a:noFill/>
        </p:spPr>
        <p:txBody>
          <a:bodyPr wrap="square" rtlCol="0">
            <a:spAutoFit/>
          </a:bodyPr>
          <a:lstStyle/>
          <a:p>
            <a:r>
              <a:rPr lang="en-US" altLang="zh-CN" sz="1200" dirty="0" smtClean="0"/>
              <a:t>0.64</a:t>
            </a:r>
            <a:endParaRPr lang="zh-CN" altLang="en-US" sz="1200" dirty="0"/>
          </a:p>
        </p:txBody>
      </p:sp>
      <p:sp>
        <p:nvSpPr>
          <p:cNvPr id="154" name="TextBox 153"/>
          <p:cNvSpPr txBox="1"/>
          <p:nvPr/>
        </p:nvSpPr>
        <p:spPr>
          <a:xfrm>
            <a:off x="3794206" y="4005064"/>
            <a:ext cx="489762" cy="276999"/>
          </a:xfrm>
          <a:prstGeom prst="rect">
            <a:avLst/>
          </a:prstGeom>
          <a:noFill/>
        </p:spPr>
        <p:txBody>
          <a:bodyPr wrap="square" rtlCol="0">
            <a:spAutoFit/>
          </a:bodyPr>
          <a:lstStyle/>
          <a:p>
            <a:r>
              <a:rPr lang="en-US" altLang="zh-CN" sz="1200" dirty="0" smtClean="0"/>
              <a:t>0.62</a:t>
            </a:r>
            <a:endParaRPr lang="zh-CN" altLang="en-US" sz="1200" dirty="0"/>
          </a:p>
        </p:txBody>
      </p:sp>
      <p:sp>
        <p:nvSpPr>
          <p:cNvPr id="155" name="TextBox 154"/>
          <p:cNvSpPr txBox="1"/>
          <p:nvPr/>
        </p:nvSpPr>
        <p:spPr>
          <a:xfrm>
            <a:off x="4514286" y="4448145"/>
            <a:ext cx="489762" cy="276999"/>
          </a:xfrm>
          <a:prstGeom prst="rect">
            <a:avLst/>
          </a:prstGeom>
          <a:noFill/>
        </p:spPr>
        <p:txBody>
          <a:bodyPr wrap="square" rtlCol="0">
            <a:spAutoFit/>
          </a:bodyPr>
          <a:lstStyle/>
          <a:p>
            <a:r>
              <a:rPr lang="en-US" altLang="zh-CN" sz="1200" dirty="0" smtClean="0"/>
              <a:t>1.0</a:t>
            </a:r>
            <a:endParaRPr lang="zh-CN" altLang="en-US" sz="1200" dirty="0"/>
          </a:p>
        </p:txBody>
      </p:sp>
      <p:sp>
        <p:nvSpPr>
          <p:cNvPr id="4107" name="矩形 4106"/>
          <p:cNvSpPr/>
          <p:nvPr/>
        </p:nvSpPr>
        <p:spPr>
          <a:xfrm>
            <a:off x="143589" y="3212976"/>
            <a:ext cx="2772227" cy="50405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8" name="矩形 4107"/>
          <p:cNvSpPr/>
          <p:nvPr/>
        </p:nvSpPr>
        <p:spPr>
          <a:xfrm>
            <a:off x="2742943" y="3866565"/>
            <a:ext cx="2473385" cy="136263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3" name="表格 62"/>
          <p:cNvGraphicFramePr>
            <a:graphicFrameLocks noGrp="1"/>
          </p:cNvGraphicFramePr>
          <p:nvPr>
            <p:extLst>
              <p:ext uri="{D42A27DB-BD31-4B8C-83A1-F6EECF244321}">
                <p14:modId xmlns:p14="http://schemas.microsoft.com/office/powerpoint/2010/main" val="3921902794"/>
              </p:ext>
            </p:extLst>
          </p:nvPr>
        </p:nvGraphicFramePr>
        <p:xfrm>
          <a:off x="5436096" y="1939632"/>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smtClean="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DrugCodesDAO</a:t>
                      </a:r>
                      <a:endParaRPr 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extLst>
                  <a:ext uri="{0D108BD9-81ED-4DB2-BD59-A6C34878D82A}">
                    <a16:rowId xmlns="" xmlns:a16="http://schemas.microsoft.com/office/drawing/2014/main" val="3456513806"/>
                  </a:ext>
                </a:extLst>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0.2418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extLst>
                  <a:ext uri="{0D108BD9-81ED-4DB2-BD59-A6C34878D82A}">
                    <a16:rowId xmlns="" xmlns:a16="http://schemas.microsoft.com/office/drawing/2014/main" val="4068647200"/>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67" name="TextBox 66"/>
          <p:cNvSpPr txBox="1"/>
          <p:nvPr/>
        </p:nvSpPr>
        <p:spPr>
          <a:xfrm>
            <a:off x="3851031" y="2110103"/>
            <a:ext cx="641366" cy="369332"/>
          </a:xfrm>
          <a:prstGeom prst="rect">
            <a:avLst/>
          </a:prstGeom>
          <a:noFill/>
        </p:spPr>
        <p:txBody>
          <a:bodyPr wrap="square" rtlCol="0">
            <a:spAutoFit/>
          </a:bodyPr>
          <a:lstStyle/>
          <a:p>
            <a:r>
              <a:rPr lang="zh-CN" altLang="en-US" dirty="0" smtClean="0"/>
              <a:t>√</a:t>
            </a:r>
            <a:endParaRPr lang="zh-CN" altLang="en-US" dirty="0"/>
          </a:p>
        </p:txBody>
      </p:sp>
      <p:graphicFrame>
        <p:nvGraphicFramePr>
          <p:cNvPr id="68" name="表格 67"/>
          <p:cNvGraphicFramePr>
            <a:graphicFrameLocks noGrp="1"/>
          </p:cNvGraphicFramePr>
          <p:nvPr>
            <p:extLst>
              <p:ext uri="{D42A27DB-BD31-4B8C-83A1-F6EECF244321}">
                <p14:modId xmlns:p14="http://schemas.microsoft.com/office/powerpoint/2010/main" val="2112671654"/>
              </p:ext>
            </p:extLst>
          </p:nvPr>
        </p:nvGraphicFramePr>
        <p:xfrm>
          <a:off x="683568" y="1844824"/>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smtClean="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DrugCodesDAO</a:t>
                      </a:r>
                      <a:endParaRPr 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extLst>
                  <a:ext uri="{0D108BD9-81ED-4DB2-BD59-A6C34878D82A}">
                    <a16:rowId xmlns="" xmlns:a16="http://schemas.microsoft.com/office/drawing/2014/main" val="3456513806"/>
                  </a:ext>
                </a:extLst>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0.2418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extLst>
                  <a:ext uri="{0D108BD9-81ED-4DB2-BD59-A6C34878D82A}">
                    <a16:rowId xmlns="" xmlns:a16="http://schemas.microsoft.com/office/drawing/2014/main" val="4068647200"/>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graphicFrame>
        <p:nvGraphicFramePr>
          <p:cNvPr id="69" name="表格 68"/>
          <p:cNvGraphicFramePr>
            <a:graphicFrameLocks noGrp="1"/>
          </p:cNvGraphicFramePr>
          <p:nvPr>
            <p:extLst>
              <p:ext uri="{D42A27DB-BD31-4B8C-83A1-F6EECF244321}">
                <p14:modId xmlns:p14="http://schemas.microsoft.com/office/powerpoint/2010/main" val="656839014"/>
              </p:ext>
            </p:extLst>
          </p:nvPr>
        </p:nvGraphicFramePr>
        <p:xfrm>
          <a:off x="5364088" y="1939632"/>
          <a:ext cx="3168352" cy="4297680"/>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04800">
                <a:tc>
                  <a:txBody>
                    <a:bodyPr/>
                    <a:lstStyle/>
                    <a:p>
                      <a:pPr algn="ctr">
                        <a:spcAft>
                          <a:spcPts val="0"/>
                        </a:spcAft>
                      </a:pPr>
                      <a:r>
                        <a:rPr lang="en-US" sz="1400" b="1" kern="100" dirty="0" smtClean="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294586">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294586">
                <a:tc>
                  <a:txBody>
                    <a:bodyPr/>
                    <a:lstStyle/>
                    <a:p>
                      <a:pPr algn="ctr">
                        <a:spcAft>
                          <a:spcPts val="0"/>
                        </a:spcAft>
                      </a:pPr>
                      <a:r>
                        <a:rPr lang="en-US" altLang="zh-CN" sz="1400" kern="100" dirty="0" err="1" smtClean="0">
                          <a:solidFill>
                            <a:srgbClr val="FFC000"/>
                          </a:solidFill>
                          <a:effectLst/>
                        </a:rPr>
                        <a:t>DrugCodesDAO</a:t>
                      </a:r>
                      <a:endParaRPr lang="zh-CN" alt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editDrugCodes_jsp</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tr>
              <a:tr h="294586">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altLang="zh-CN" sz="1400" kern="100" dirty="0" smtClean="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C000"/>
                    </a:solidFill>
                  </a:tcPr>
                </a:tc>
                <a:extLst>
                  <a:ext uri="{0D108BD9-81ED-4DB2-BD59-A6C34878D82A}">
                    <a16:rowId xmlns="" xmlns:a16="http://schemas.microsoft.com/office/drawing/2014/main" val="3456513806"/>
                  </a:ext>
                </a:extLst>
              </a:tr>
              <a:tr h="294586">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c>
                  <a:txBody>
                    <a:bodyPr/>
                    <a:lstStyle/>
                    <a:p>
                      <a:pPr algn="ctr">
                        <a:spcAft>
                          <a:spcPts val="0"/>
                        </a:spcAft>
                      </a:pPr>
                      <a:r>
                        <a:rPr lang="en-US" sz="1400" kern="100" dirty="0" smtClean="0">
                          <a:effectLst/>
                        </a:rPr>
                        <a:t>0.</a:t>
                      </a:r>
                      <a:r>
                        <a:rPr lang="en-US" altLang="zh-CN" sz="1400" kern="100" dirty="0" smtClean="0">
                          <a:effectLst/>
                        </a:rPr>
                        <a:t>2954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FF0000"/>
                    </a:solidFill>
                  </a:tcPr>
                </a:tc>
              </a:tr>
              <a:tr h="500796">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0.2418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500796">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294586">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294586">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294586">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294586">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cxnSp>
        <p:nvCxnSpPr>
          <p:cNvPr id="70" name="直接箭头连接符 69"/>
          <p:cNvCxnSpPr/>
          <p:nvPr/>
        </p:nvCxnSpPr>
        <p:spPr>
          <a:xfrm flipV="1">
            <a:off x="3851920" y="3861048"/>
            <a:ext cx="1512168" cy="18722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765113" y="6093296"/>
            <a:ext cx="1330911" cy="338554"/>
          </a:xfrm>
          <a:prstGeom prst="rect">
            <a:avLst/>
          </a:prstGeom>
          <a:noFill/>
        </p:spPr>
        <p:txBody>
          <a:bodyPr wrap="square" rtlCol="0">
            <a:spAutoFit/>
          </a:bodyPr>
          <a:lstStyle/>
          <a:p>
            <a:r>
              <a:rPr lang="en-US" altLang="zh-CN" sz="1600" b="1" dirty="0" smtClean="0"/>
              <a:t>IR</a:t>
            </a:r>
            <a:r>
              <a:rPr lang="zh-CN" altLang="en-US" sz="1600" b="1" dirty="0" smtClean="0"/>
              <a:t>列表</a:t>
            </a:r>
            <a:endParaRPr lang="zh-CN" altLang="en-US" sz="1600" b="1" dirty="0"/>
          </a:p>
        </p:txBody>
      </p:sp>
      <p:sp>
        <p:nvSpPr>
          <p:cNvPr id="72" name="TextBox 71"/>
          <p:cNvSpPr txBox="1"/>
          <p:nvPr/>
        </p:nvSpPr>
        <p:spPr>
          <a:xfrm>
            <a:off x="5940152" y="6237312"/>
            <a:ext cx="1944216" cy="338554"/>
          </a:xfrm>
          <a:prstGeom prst="rect">
            <a:avLst/>
          </a:prstGeom>
          <a:noFill/>
        </p:spPr>
        <p:txBody>
          <a:bodyPr wrap="square" rtlCol="0">
            <a:spAutoFit/>
          </a:bodyPr>
          <a:lstStyle/>
          <a:p>
            <a:r>
              <a:rPr lang="zh-CN" altLang="en-US" sz="1600" b="1" dirty="0" smtClean="0"/>
              <a:t>优化后的</a:t>
            </a:r>
            <a:r>
              <a:rPr lang="en-US" altLang="zh-CN" sz="1600" b="1" dirty="0" smtClean="0"/>
              <a:t>IR</a:t>
            </a:r>
            <a:r>
              <a:rPr lang="zh-CN" altLang="en-US" sz="1600" b="1" dirty="0" smtClean="0"/>
              <a:t>列表</a:t>
            </a:r>
            <a:endParaRPr lang="zh-CN" altLang="en-US" sz="1600" b="1" dirty="0"/>
          </a:p>
        </p:txBody>
      </p:sp>
    </p:spTree>
    <p:extLst>
      <p:ext uri="{BB962C8B-B14F-4D97-AF65-F5344CB8AC3E}">
        <p14:creationId xmlns:p14="http://schemas.microsoft.com/office/powerpoint/2010/main" val="20045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0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10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10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32" presetClass="emph" presetSubtype="0" fill="hold" grpId="1" nodeType="clickEffect">
                                  <p:stCondLst>
                                    <p:cond delay="0"/>
                                  </p:stCondLst>
                                  <p:childTnLst>
                                    <p:animRot by="120000">
                                      <p:cBhvr>
                                        <p:cTn id="110" dur="100" fill="hold">
                                          <p:stCondLst>
                                            <p:cond delay="0"/>
                                          </p:stCondLst>
                                        </p:cTn>
                                        <p:tgtEl>
                                          <p:spTgt spid="43"/>
                                        </p:tgtEl>
                                        <p:attrNameLst>
                                          <p:attrName>r</p:attrName>
                                        </p:attrNameLst>
                                      </p:cBhvr>
                                    </p:animRot>
                                    <p:animRot by="-240000">
                                      <p:cBhvr>
                                        <p:cTn id="111" dur="200" fill="hold">
                                          <p:stCondLst>
                                            <p:cond delay="200"/>
                                          </p:stCondLst>
                                        </p:cTn>
                                        <p:tgtEl>
                                          <p:spTgt spid="43"/>
                                        </p:tgtEl>
                                        <p:attrNameLst>
                                          <p:attrName>r</p:attrName>
                                        </p:attrNameLst>
                                      </p:cBhvr>
                                    </p:animRot>
                                    <p:animRot by="240000">
                                      <p:cBhvr>
                                        <p:cTn id="112" dur="200" fill="hold">
                                          <p:stCondLst>
                                            <p:cond delay="400"/>
                                          </p:stCondLst>
                                        </p:cTn>
                                        <p:tgtEl>
                                          <p:spTgt spid="43"/>
                                        </p:tgtEl>
                                        <p:attrNameLst>
                                          <p:attrName>r</p:attrName>
                                        </p:attrNameLst>
                                      </p:cBhvr>
                                    </p:animRot>
                                    <p:animRot by="-240000">
                                      <p:cBhvr>
                                        <p:cTn id="113" dur="200" fill="hold">
                                          <p:stCondLst>
                                            <p:cond delay="600"/>
                                          </p:stCondLst>
                                        </p:cTn>
                                        <p:tgtEl>
                                          <p:spTgt spid="43"/>
                                        </p:tgtEl>
                                        <p:attrNameLst>
                                          <p:attrName>r</p:attrName>
                                        </p:attrNameLst>
                                      </p:cBhvr>
                                    </p:animRot>
                                    <p:animRot by="120000">
                                      <p:cBhvr>
                                        <p:cTn id="114" dur="200" fill="hold">
                                          <p:stCondLst>
                                            <p:cond delay="800"/>
                                          </p:stCondLst>
                                        </p:cTn>
                                        <p:tgtEl>
                                          <p:spTgt spid="43"/>
                                        </p:tgtEl>
                                        <p:attrNameLst>
                                          <p:attrName>r</p:attrName>
                                        </p:attrNameLst>
                                      </p:cBhvr>
                                    </p:animRot>
                                  </p:childTnLst>
                                </p:cTn>
                              </p:par>
                              <p:par>
                                <p:cTn id="115" presetID="32" presetClass="emph" presetSubtype="0" fill="hold" grpId="1" nodeType="withEffect">
                                  <p:stCondLst>
                                    <p:cond delay="0"/>
                                  </p:stCondLst>
                                  <p:childTnLst>
                                    <p:animRot by="120000">
                                      <p:cBhvr>
                                        <p:cTn id="116" dur="100" fill="hold">
                                          <p:stCondLst>
                                            <p:cond delay="0"/>
                                          </p:stCondLst>
                                        </p:cTn>
                                        <p:tgtEl>
                                          <p:spTgt spid="47"/>
                                        </p:tgtEl>
                                        <p:attrNameLst>
                                          <p:attrName>r</p:attrName>
                                        </p:attrNameLst>
                                      </p:cBhvr>
                                    </p:animRot>
                                    <p:animRot by="-240000">
                                      <p:cBhvr>
                                        <p:cTn id="117" dur="200" fill="hold">
                                          <p:stCondLst>
                                            <p:cond delay="200"/>
                                          </p:stCondLst>
                                        </p:cTn>
                                        <p:tgtEl>
                                          <p:spTgt spid="47"/>
                                        </p:tgtEl>
                                        <p:attrNameLst>
                                          <p:attrName>r</p:attrName>
                                        </p:attrNameLst>
                                      </p:cBhvr>
                                    </p:animRot>
                                    <p:animRot by="240000">
                                      <p:cBhvr>
                                        <p:cTn id="118" dur="200" fill="hold">
                                          <p:stCondLst>
                                            <p:cond delay="400"/>
                                          </p:stCondLst>
                                        </p:cTn>
                                        <p:tgtEl>
                                          <p:spTgt spid="47"/>
                                        </p:tgtEl>
                                        <p:attrNameLst>
                                          <p:attrName>r</p:attrName>
                                        </p:attrNameLst>
                                      </p:cBhvr>
                                    </p:animRot>
                                    <p:animRot by="-240000">
                                      <p:cBhvr>
                                        <p:cTn id="119" dur="200" fill="hold">
                                          <p:stCondLst>
                                            <p:cond delay="600"/>
                                          </p:stCondLst>
                                        </p:cTn>
                                        <p:tgtEl>
                                          <p:spTgt spid="47"/>
                                        </p:tgtEl>
                                        <p:attrNameLst>
                                          <p:attrName>r</p:attrName>
                                        </p:attrNameLst>
                                      </p:cBhvr>
                                    </p:animRot>
                                    <p:animRot by="120000">
                                      <p:cBhvr>
                                        <p:cTn id="120" dur="200" fill="hold">
                                          <p:stCondLst>
                                            <p:cond delay="800"/>
                                          </p:stCondLst>
                                        </p:cTn>
                                        <p:tgtEl>
                                          <p:spTgt spid="47"/>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0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39"/>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41"/>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42"/>
                                        </p:tgtEl>
                                        <p:attrNameLst>
                                          <p:attrName>style.visibility</p:attrName>
                                        </p:attrNameLst>
                                      </p:cBhvr>
                                      <p:to>
                                        <p:strVal val="hidden"/>
                                      </p:to>
                                    </p:set>
                                  </p:childTnLst>
                                </p:cTn>
                              </p:par>
                              <p:par>
                                <p:cTn id="135" presetID="1" presetClass="exit" presetSubtype="0" fill="hold" grpId="2" nodeType="with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6"/>
                                        </p:tgtEl>
                                        <p:attrNameLst>
                                          <p:attrName>style.visibility</p:attrName>
                                        </p:attrNameLst>
                                      </p:cBhvr>
                                      <p:to>
                                        <p:strVal val="hidden"/>
                                      </p:to>
                                    </p:set>
                                  </p:childTnLst>
                                </p:cTn>
                              </p:par>
                              <p:par>
                                <p:cTn id="139" presetID="1" presetClass="exit" presetSubtype="0" fill="hold" grpId="2" nodeType="withEffect">
                                  <p:stCondLst>
                                    <p:cond delay="0"/>
                                  </p:stCondLst>
                                  <p:childTnLst>
                                    <p:set>
                                      <p:cBhvr>
                                        <p:cTn id="140" dur="1" fill="hold">
                                          <p:stCondLst>
                                            <p:cond delay="0"/>
                                          </p:stCondLst>
                                        </p:cTn>
                                        <p:tgtEl>
                                          <p:spTgt spid="47"/>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8"/>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9"/>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5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1"/>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2"/>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53"/>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55"/>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59"/>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62"/>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6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66"/>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73"/>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78"/>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79"/>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80"/>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106"/>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108"/>
                                        </p:tgtEl>
                                        <p:attrNameLst>
                                          <p:attrName>style.visibility</p:attrName>
                                        </p:attrNameLst>
                                      </p:cBhvr>
                                      <p:to>
                                        <p:strVal val="hidden"/>
                                      </p:to>
                                    </p:set>
                                  </p:childTnLst>
                                </p:cTn>
                              </p:par>
                              <p:par>
                                <p:cTn id="175" presetID="1" presetClass="exit" presetSubtype="0" fill="hold" nodeType="withEffect">
                                  <p:stCondLst>
                                    <p:cond delay="0"/>
                                  </p:stCondLst>
                                  <p:childTnLst>
                                    <p:set>
                                      <p:cBhvr>
                                        <p:cTn id="176" dur="1" fill="hold">
                                          <p:stCondLst>
                                            <p:cond delay="0"/>
                                          </p:stCondLst>
                                        </p:cTn>
                                        <p:tgtEl>
                                          <p:spTgt spid="110"/>
                                        </p:tgtEl>
                                        <p:attrNameLst>
                                          <p:attrName>style.visibility</p:attrName>
                                        </p:attrNameLst>
                                      </p:cBhvr>
                                      <p:to>
                                        <p:strVal val="hidden"/>
                                      </p:to>
                                    </p:set>
                                  </p:childTnLst>
                                </p:cTn>
                              </p:par>
                              <p:par>
                                <p:cTn id="177" presetID="1" presetClass="exit" presetSubtype="0" fill="hold" nodeType="withEffect">
                                  <p:stCondLst>
                                    <p:cond delay="0"/>
                                  </p:stCondLst>
                                  <p:childTnLst>
                                    <p:set>
                                      <p:cBhvr>
                                        <p:cTn id="178" dur="1" fill="hold">
                                          <p:stCondLst>
                                            <p:cond delay="0"/>
                                          </p:stCondLst>
                                        </p:cTn>
                                        <p:tgtEl>
                                          <p:spTgt spid="112"/>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120"/>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122"/>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0"/>
                                          </p:stCondLst>
                                        </p:cTn>
                                        <p:tgtEl>
                                          <p:spTgt spid="124"/>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127"/>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4100"/>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133"/>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134"/>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135"/>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136"/>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137"/>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138"/>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139"/>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140"/>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141"/>
                                        </p:tgtEl>
                                        <p:attrNameLst>
                                          <p:attrName>style.visibility</p:attrName>
                                        </p:attrNameLst>
                                      </p:cBhvr>
                                      <p:to>
                                        <p:strVal val="hidden"/>
                                      </p:to>
                                    </p:set>
                                  </p:childTnLst>
                                </p:cTn>
                              </p:par>
                              <p:par>
                                <p:cTn id="209" presetID="1" presetClass="exit" presetSubtype="0" fill="hold" nodeType="withEffect">
                                  <p:stCondLst>
                                    <p:cond delay="0"/>
                                  </p:stCondLst>
                                  <p:childTnLst>
                                    <p:set>
                                      <p:cBhvr>
                                        <p:cTn id="210" dur="1" fill="hold">
                                          <p:stCondLst>
                                            <p:cond delay="0"/>
                                          </p:stCondLst>
                                        </p:cTn>
                                        <p:tgtEl>
                                          <p:spTgt spid="4106"/>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148"/>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14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150"/>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151"/>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152"/>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153"/>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154"/>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155"/>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4107"/>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4108"/>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105"/>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63"/>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67"/>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68"/>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9"/>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7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71"/>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1" grpId="0" animBg="1"/>
      <p:bldP spid="41" grpId="1" animBg="1"/>
      <p:bldP spid="42" grpId="0" animBg="1"/>
      <p:bldP spid="42" grpId="1" animBg="1"/>
      <p:bldP spid="43" grpId="0" animBg="1"/>
      <p:bldP spid="43" grpId="1" animBg="1"/>
      <p:bldP spid="43" grpId="2" animBg="1"/>
      <p:bldP spid="46" grpId="0" animBg="1"/>
      <p:bldP spid="46" grpId="1" animBg="1"/>
      <p:bldP spid="47" grpId="0" animBg="1"/>
      <p:bldP spid="47" grpId="1" animBg="1"/>
      <p:bldP spid="47" grpId="2" animBg="1"/>
      <p:bldP spid="48" grpId="0" animBg="1"/>
      <p:bldP spid="48" grpId="1" animBg="1"/>
      <p:bldP spid="51" grpId="0" animBg="1"/>
      <p:bldP spid="51" grpId="1" animBg="1"/>
      <p:bldP spid="52" grpId="0" animBg="1"/>
      <p:bldP spid="52" grpId="1" animBg="1"/>
      <p:bldP spid="66" grpId="0" animBg="1"/>
      <p:bldP spid="66" grpId="1" animBg="1"/>
      <p:bldP spid="73" grpId="0" animBg="1"/>
      <p:bldP spid="73" grpId="1" animBg="1"/>
      <p:bldP spid="79" grpId="0" animBg="1"/>
      <p:bldP spid="79" grpId="1" animBg="1"/>
      <p:bldP spid="80" grpId="0"/>
      <p:bldP spid="80" grpId="1"/>
      <p:bldP spid="105" grpId="0"/>
      <p:bldP spid="105" grpId="1"/>
      <p:bldP spid="127" grpId="0"/>
      <p:bldP spid="127"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4107" grpId="0" animBg="1"/>
      <p:bldP spid="4107" grpId="1" animBg="1"/>
      <p:bldP spid="4108" grpId="0" animBg="1"/>
      <p:bldP spid="4108" grpId="1" animBg="1"/>
      <p:bldP spid="67" grpId="0"/>
      <p:bldP spid="71" grpId="0"/>
      <p:bldP spid="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t>主要工作</a:t>
            </a:r>
            <a:endParaRPr lang="en-US" altLang="zh-CN" dirty="0" smtClean="0"/>
          </a:p>
          <a:p>
            <a:pPr lvl="1"/>
            <a:r>
              <a:rPr lang="zh-CN" altLang="en-US" dirty="0" smtClean="0">
                <a:solidFill>
                  <a:schemeClr val="bg1">
                    <a:lumMod val="50000"/>
                  </a:schemeClr>
                </a:solidFill>
              </a:rPr>
              <a:t>结合代码依赖和用户反馈的软件可追踪生成方法</a:t>
            </a:r>
            <a:r>
              <a:rPr lang="en-US" altLang="zh-CN" dirty="0" smtClean="0">
                <a:solidFill>
                  <a:schemeClr val="bg1">
                    <a:lumMod val="50000"/>
                  </a:schemeClr>
                </a:solidFill>
              </a:rPr>
              <a:t>(CLUSTER)</a:t>
            </a:r>
          </a:p>
          <a:p>
            <a:pPr lvl="1"/>
            <a:r>
              <a:rPr lang="zh-CN" altLang="en-US" dirty="0" smtClean="0"/>
              <a:t>基于代码托管平台的开源数据组织及方法验证</a:t>
            </a:r>
            <a:endParaRPr lang="en-US" altLang="zh-CN" dirty="0" smtClean="0"/>
          </a:p>
          <a:p>
            <a:pPr lvl="2"/>
            <a:r>
              <a:rPr lang="zh-CN" altLang="en-US" dirty="0" smtClean="0"/>
              <a:t>基于</a:t>
            </a:r>
            <a:r>
              <a:rPr lang="en-US" altLang="zh-CN" dirty="0" smtClean="0"/>
              <a:t>issue-tracking</a:t>
            </a:r>
            <a:r>
              <a:rPr lang="zh-CN" altLang="en-US" dirty="0" smtClean="0"/>
              <a:t>工具的可追踪数据整理</a:t>
            </a:r>
            <a:endParaRPr lang="en-US" altLang="zh-CN" dirty="0" smtClean="0"/>
          </a:p>
          <a:p>
            <a:pPr lvl="2"/>
            <a:r>
              <a:rPr lang="zh-CN" altLang="en-US" dirty="0" smtClean="0">
                <a:solidFill>
                  <a:schemeClr val="bg1">
                    <a:lumMod val="50000"/>
                  </a:schemeClr>
                </a:solidFill>
              </a:rPr>
              <a:t>基于测试集的动态代码依赖数据捕获</a:t>
            </a:r>
            <a:endParaRPr lang="en-US" altLang="zh-CN" dirty="0" smtClean="0">
              <a:solidFill>
                <a:schemeClr val="bg1">
                  <a:lumMod val="50000"/>
                </a:schemeClr>
              </a:solidFill>
            </a:endParaRPr>
          </a:p>
          <a:p>
            <a:pPr lvl="2"/>
            <a:r>
              <a:rPr lang="zh-CN" altLang="en-US" dirty="0" smtClean="0">
                <a:solidFill>
                  <a:schemeClr val="bg1">
                    <a:lumMod val="50000"/>
                  </a:schemeClr>
                </a:solidFill>
              </a:rPr>
              <a:t>方法正确性和显著性度量</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结合代码依赖和用户反馈的软件可追踪生成工具</a:t>
            </a:r>
            <a:endParaRPr lang="en-US" altLang="zh-CN" dirty="0" smtClean="0">
              <a:solidFill>
                <a:schemeClr val="bg1">
                  <a:lumMod val="50000"/>
                </a:schemeClr>
              </a:solidFill>
            </a:endParaRPr>
          </a:p>
          <a:p>
            <a:r>
              <a:rPr lang="zh-CN" altLang="en-US" dirty="0" smtClean="0">
                <a:solidFill>
                  <a:schemeClr val="bg1">
                    <a:lumMod val="50000"/>
                  </a:schemeClr>
                </a:solidFill>
              </a:rPr>
              <a:t>总结与展望</a:t>
            </a:r>
            <a:endParaRPr lang="zh-CN" altLang="en-US" dirty="0">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131674410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研究背景</a:t>
            </a:r>
            <a:endParaRPr lang="en-US" altLang="zh-CN" dirty="0" smtClean="0"/>
          </a:p>
          <a:p>
            <a:pPr lvl="1"/>
            <a:r>
              <a:rPr lang="zh-CN" altLang="en-US" dirty="0" smtClean="0"/>
              <a:t>基于信息检索的软件可追踪生成技术及增强策略</a:t>
            </a:r>
            <a:endParaRPr lang="en-US" altLang="zh-CN" dirty="0" smtClean="0"/>
          </a:p>
          <a:p>
            <a:r>
              <a:rPr lang="zh-CN" altLang="en-US" dirty="0" smtClean="0"/>
              <a:t>研究问题</a:t>
            </a:r>
            <a:endParaRPr lang="en-US" altLang="zh-CN" dirty="0" smtClean="0"/>
          </a:p>
          <a:p>
            <a:pPr lvl="1"/>
            <a:r>
              <a:rPr lang="zh-CN" altLang="en-US" dirty="0" smtClean="0"/>
              <a:t>结合代码依赖和用户反馈提高软件可追踪数据的精度</a:t>
            </a:r>
            <a:endParaRPr lang="en-US" altLang="zh-CN" dirty="0" smtClean="0"/>
          </a:p>
          <a:p>
            <a:r>
              <a:rPr lang="zh-CN" altLang="en-US" dirty="0" smtClean="0"/>
              <a:t>主要工作</a:t>
            </a:r>
            <a:endParaRPr lang="en-US" altLang="zh-CN" dirty="0" smtClean="0"/>
          </a:p>
          <a:p>
            <a:pPr lvl="1"/>
            <a:r>
              <a:rPr lang="zh-CN" altLang="en-US" dirty="0" smtClean="0"/>
              <a:t>结合代码依赖和用户反馈的软件可追踪生成方法</a:t>
            </a:r>
            <a:r>
              <a:rPr lang="en-US" altLang="zh-CN" dirty="0" smtClean="0"/>
              <a:t>(CLUSTER)</a:t>
            </a:r>
          </a:p>
          <a:p>
            <a:pPr lvl="1"/>
            <a:r>
              <a:rPr lang="zh-CN" altLang="en-US" dirty="0" smtClean="0"/>
              <a:t>基于代码托管平台的开源数据组织及方法验证</a:t>
            </a:r>
            <a:endParaRPr lang="en-US" altLang="zh-CN" dirty="0" smtClean="0"/>
          </a:p>
          <a:p>
            <a:pPr lvl="2"/>
            <a:r>
              <a:rPr lang="zh-CN" altLang="en-US" dirty="0" smtClean="0"/>
              <a:t>基于</a:t>
            </a:r>
            <a:r>
              <a:rPr lang="en-US" altLang="zh-CN" dirty="0" smtClean="0"/>
              <a:t>issue-tracking</a:t>
            </a:r>
            <a:r>
              <a:rPr lang="zh-CN" altLang="en-US" dirty="0" smtClean="0"/>
              <a:t>工具的可追踪数据整理</a:t>
            </a:r>
            <a:endParaRPr lang="en-US" altLang="zh-CN" dirty="0" smtClean="0"/>
          </a:p>
          <a:p>
            <a:pPr lvl="2"/>
            <a:r>
              <a:rPr lang="zh-CN" altLang="en-US" dirty="0"/>
              <a:t>基于测试集的动态代码依赖数据</a:t>
            </a:r>
            <a:r>
              <a:rPr lang="zh-CN" altLang="en-US" dirty="0" smtClean="0"/>
              <a:t>捕获</a:t>
            </a:r>
            <a:endParaRPr lang="en-US" altLang="zh-CN" dirty="0" smtClean="0"/>
          </a:p>
          <a:p>
            <a:pPr lvl="2"/>
            <a:r>
              <a:rPr lang="zh-CN" altLang="en-US" dirty="0" smtClean="0"/>
              <a:t>方法正确性和显著性度量</a:t>
            </a:r>
            <a:endParaRPr lang="en-US" altLang="zh-CN" dirty="0" smtClean="0"/>
          </a:p>
          <a:p>
            <a:pPr lvl="1"/>
            <a:r>
              <a:rPr lang="zh-CN" altLang="en-US" dirty="0" smtClean="0"/>
              <a:t>结合代码依赖和用户反馈的软件可追踪生成工具</a:t>
            </a:r>
            <a:endParaRPr lang="en-US" altLang="zh-CN" dirty="0" smtClean="0"/>
          </a:p>
          <a:p>
            <a:r>
              <a:rPr lang="zh-CN" altLang="en-US" dirty="0" smtClean="0"/>
              <a:t>总结与展望</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219580033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6840760" cy="1143000"/>
          </a:xfrm>
        </p:spPr>
        <p:txBody>
          <a:bodyPr>
            <a:normAutofit/>
          </a:bodyPr>
          <a:lstStyle/>
          <a:p>
            <a:r>
              <a:rPr lang="zh-CN" altLang="en-US" sz="2800" dirty="0" smtClean="0"/>
              <a:t>基于代码托管平台的数据组织及方法验证</a:t>
            </a:r>
            <a:endParaRPr lang="zh-CN" altLang="en-US" sz="2800" dirty="0"/>
          </a:p>
        </p:txBody>
      </p:sp>
      <p:sp>
        <p:nvSpPr>
          <p:cNvPr id="3" name="内容占位符 2"/>
          <p:cNvSpPr>
            <a:spLocks noGrp="1"/>
          </p:cNvSpPr>
          <p:nvPr>
            <p:ph idx="1"/>
          </p:nvPr>
        </p:nvSpPr>
        <p:spPr>
          <a:xfrm>
            <a:off x="457200" y="1268760"/>
            <a:ext cx="8229600" cy="4857403"/>
          </a:xfrm>
        </p:spPr>
        <p:txBody>
          <a:bodyPr>
            <a:normAutofit/>
          </a:bodyPr>
          <a:lstStyle/>
          <a:p>
            <a:r>
              <a:rPr lang="zh-CN" altLang="en-US" sz="2400" dirty="0" smtClean="0"/>
              <a:t>软件可追踪方法在开源软件项目中的表现</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5" name="矩形 4"/>
          <p:cNvSpPr/>
          <p:nvPr/>
        </p:nvSpPr>
        <p:spPr>
          <a:xfrm>
            <a:off x="3059832" y="2636912"/>
            <a:ext cx="244827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a:t>
            </a:r>
            <a:r>
              <a:rPr lang="zh-CN" altLang="en-US" dirty="0" smtClean="0"/>
              <a:t>源项目软件</a:t>
            </a:r>
            <a:endParaRPr lang="en-US" altLang="zh-CN" dirty="0" smtClean="0"/>
          </a:p>
          <a:p>
            <a:pPr algn="ctr"/>
            <a:r>
              <a:rPr lang="zh-CN" altLang="en-US" dirty="0" smtClean="0"/>
              <a:t>可追踪数据集构造</a:t>
            </a:r>
            <a:endParaRPr lang="zh-CN" altLang="en-US" dirty="0"/>
          </a:p>
        </p:txBody>
      </p:sp>
      <p:sp>
        <p:nvSpPr>
          <p:cNvPr id="6" name="矩形 5"/>
          <p:cNvSpPr/>
          <p:nvPr/>
        </p:nvSpPr>
        <p:spPr>
          <a:xfrm>
            <a:off x="5490934" y="3716059"/>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代码依赖数据</a:t>
            </a:r>
            <a:endParaRPr lang="zh-CN" altLang="en-US" dirty="0"/>
          </a:p>
        </p:txBody>
      </p:sp>
      <p:sp>
        <p:nvSpPr>
          <p:cNvPr id="7" name="矩形 6"/>
          <p:cNvSpPr/>
          <p:nvPr/>
        </p:nvSpPr>
        <p:spPr>
          <a:xfrm>
            <a:off x="1553556" y="3643078"/>
            <a:ext cx="1932431"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需求到代码追踪关系数据</a:t>
            </a:r>
            <a:endParaRPr lang="zh-CN" altLang="en-US" dirty="0"/>
          </a:p>
        </p:txBody>
      </p:sp>
      <p:sp>
        <p:nvSpPr>
          <p:cNvPr id="8" name="矩形 7"/>
          <p:cNvSpPr/>
          <p:nvPr/>
        </p:nvSpPr>
        <p:spPr>
          <a:xfrm>
            <a:off x="5364088" y="4941168"/>
            <a:ext cx="280831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通过运行软件系统自带的用于验证自身功能的测试用例得到其代码依赖数据。</a:t>
            </a:r>
            <a:endParaRPr lang="zh-CN" altLang="en-US" dirty="0"/>
          </a:p>
        </p:txBody>
      </p:sp>
      <p:sp>
        <p:nvSpPr>
          <p:cNvPr id="9" name="矩形 8"/>
          <p:cNvSpPr/>
          <p:nvPr/>
        </p:nvSpPr>
        <p:spPr>
          <a:xfrm>
            <a:off x="1295636" y="4941168"/>
            <a:ext cx="309634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分析软件系统在</a:t>
            </a:r>
            <a:r>
              <a:rPr lang="en-US" altLang="zh-CN" dirty="0" smtClean="0"/>
              <a:t>issue-tracking</a:t>
            </a:r>
            <a:r>
              <a:rPr lang="zh-CN" altLang="en-US" dirty="0" smtClean="0"/>
              <a:t>工具和</a:t>
            </a:r>
            <a:r>
              <a:rPr lang="en-US" altLang="zh-CN" dirty="0" err="1" smtClean="0"/>
              <a:t>github</a:t>
            </a:r>
            <a:r>
              <a:rPr lang="zh-CN" altLang="en-US" dirty="0" smtClean="0"/>
              <a:t>上的数据整理其需求到代码的追踪关系。</a:t>
            </a:r>
            <a:endParaRPr lang="zh-CN" altLang="en-US" dirty="0"/>
          </a:p>
        </p:txBody>
      </p:sp>
      <p:sp>
        <p:nvSpPr>
          <p:cNvPr id="10" name="下箭头 9"/>
          <p:cNvSpPr/>
          <p:nvPr/>
        </p:nvSpPr>
        <p:spPr>
          <a:xfrm>
            <a:off x="2519772" y="3212976"/>
            <a:ext cx="324036" cy="430102"/>
          </a:xfrm>
          <a:prstGeom prst="downArrow">
            <a:avLst/>
          </a:prstGeom>
          <a:noFill/>
          <a:ln>
            <a:solidFill>
              <a:schemeClr val="tx1"/>
            </a:solidFill>
          </a:ln>
          <a:scene3d>
            <a:camera prst="orthographicFront">
              <a:rot lat="0" lon="0" rev="18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2267744" y="4437112"/>
            <a:ext cx="324036" cy="430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336196" y="4437112"/>
            <a:ext cx="324036" cy="43010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5904148" y="3212976"/>
            <a:ext cx="324036" cy="430102"/>
          </a:xfrm>
          <a:prstGeom prst="downArrow">
            <a:avLst/>
          </a:prstGeom>
          <a:noFill/>
          <a:ln>
            <a:solidFill>
              <a:schemeClr val="tx1"/>
            </a:solidFill>
          </a:ln>
          <a:scene3d>
            <a:camera prst="orthographicFront">
              <a:rot lat="0" lon="0" rev="30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5892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74638"/>
            <a:ext cx="6840760" cy="1143000"/>
          </a:xfrm>
        </p:spPr>
        <p:txBody>
          <a:bodyPr>
            <a:normAutofit/>
          </a:bodyPr>
          <a:lstStyle/>
          <a:p>
            <a:r>
              <a:rPr lang="zh-CN" altLang="en-US" sz="2800" dirty="0" smtClean="0"/>
              <a:t>基于代码托管平台的数据组织及方法验证</a:t>
            </a:r>
            <a:endParaRPr lang="zh-CN" altLang="en-US" sz="2800" dirty="0"/>
          </a:p>
        </p:txBody>
      </p:sp>
      <p:sp>
        <p:nvSpPr>
          <p:cNvPr id="3" name="内容占位符 2"/>
          <p:cNvSpPr>
            <a:spLocks noGrp="1"/>
          </p:cNvSpPr>
          <p:nvPr>
            <p:ph idx="1"/>
          </p:nvPr>
        </p:nvSpPr>
        <p:spPr>
          <a:xfrm>
            <a:off x="457200" y="1268760"/>
            <a:ext cx="8229600" cy="4857403"/>
          </a:xfrm>
        </p:spPr>
        <p:txBody>
          <a:bodyPr>
            <a:normAutofit fontScale="92500" lnSpcReduction="10000"/>
          </a:bodyPr>
          <a:lstStyle/>
          <a:p>
            <a:r>
              <a:rPr lang="zh-CN" altLang="en-US" sz="3000" dirty="0" smtClean="0"/>
              <a:t>方法验证面临的挑战</a:t>
            </a:r>
            <a:endParaRPr lang="en-US" altLang="zh-CN" sz="3000" dirty="0" smtClean="0"/>
          </a:p>
          <a:p>
            <a:pPr lvl="1"/>
            <a:r>
              <a:rPr lang="zh-CN" altLang="zh-CN" sz="2600" dirty="0" smtClean="0"/>
              <a:t>当前</a:t>
            </a:r>
            <a:r>
              <a:rPr lang="zh-CN" altLang="zh-CN" sz="2600" dirty="0"/>
              <a:t>领域内用于方法验证的实验系统通常是人工标注的小型实验系统，与</a:t>
            </a:r>
            <a:r>
              <a:rPr lang="zh-CN" altLang="zh-CN" sz="2600" dirty="0">
                <a:solidFill>
                  <a:schemeClr val="bg2">
                    <a:lumMod val="50000"/>
                  </a:schemeClr>
                </a:solidFill>
              </a:rPr>
              <a:t>日常实践</a:t>
            </a:r>
            <a:r>
              <a:rPr lang="zh-CN" altLang="zh-CN" sz="2600" dirty="0"/>
              <a:t>中的系统差异较大</a:t>
            </a:r>
            <a:r>
              <a:rPr lang="zh-CN" altLang="zh-CN" dirty="0"/>
              <a:t>。</a:t>
            </a:r>
          </a:p>
          <a:p>
            <a:pPr lvl="2"/>
            <a:r>
              <a:rPr lang="en-US" altLang="zh-CN" dirty="0"/>
              <a:t>  </a:t>
            </a:r>
            <a:r>
              <a:rPr lang="zh-CN" altLang="zh-CN" dirty="0" smtClean="0"/>
              <a:t>我们</a:t>
            </a:r>
            <a:r>
              <a:rPr lang="zh-CN" altLang="zh-CN" dirty="0"/>
              <a:t>选取了</a:t>
            </a:r>
            <a:r>
              <a:rPr lang="en-US" altLang="zh-CN" dirty="0" err="1"/>
              <a:t>github</a:t>
            </a:r>
            <a:r>
              <a:rPr lang="zh-CN" altLang="zh-CN" dirty="0"/>
              <a:t>上比较活跃，</a:t>
            </a:r>
            <a:r>
              <a:rPr lang="en-US" altLang="zh-CN" dirty="0"/>
              <a:t>star</a:t>
            </a:r>
            <a:r>
              <a:rPr lang="zh-CN" altLang="zh-CN" dirty="0"/>
              <a:t>比较高（受认可），广泛用于日常实践中的</a:t>
            </a:r>
            <a:r>
              <a:rPr lang="en-US" altLang="zh-CN" dirty="0"/>
              <a:t>3</a:t>
            </a:r>
            <a:r>
              <a:rPr lang="zh-CN" altLang="zh-CN" dirty="0"/>
              <a:t>各开源系统</a:t>
            </a:r>
            <a:r>
              <a:rPr lang="en-US" altLang="zh-CN" dirty="0"/>
              <a:t>maven, pig, </a:t>
            </a:r>
            <a:r>
              <a:rPr lang="en-US" altLang="zh-CN" dirty="0" err="1"/>
              <a:t>infinispan</a:t>
            </a:r>
            <a:r>
              <a:rPr lang="zh-CN" altLang="zh-CN" dirty="0"/>
              <a:t>。</a:t>
            </a:r>
          </a:p>
          <a:p>
            <a:pPr lvl="1"/>
            <a:r>
              <a:rPr lang="zh-CN" altLang="zh-CN" dirty="0" smtClean="0"/>
              <a:t>这</a:t>
            </a:r>
            <a:r>
              <a:rPr lang="zh-CN" altLang="zh-CN" dirty="0"/>
              <a:t>三个开源系统没有现成的数据集：</a:t>
            </a:r>
          </a:p>
          <a:p>
            <a:pPr lvl="2"/>
            <a:r>
              <a:rPr lang="zh-CN" altLang="zh-CN" dirty="0" smtClean="0"/>
              <a:t>它们</a:t>
            </a:r>
            <a:r>
              <a:rPr lang="zh-CN" altLang="zh-CN" dirty="0"/>
              <a:t>无法独立运行，导致代码依赖不好捕获，我们提出通过运行它们用于验证自身功能的测试集进而得到其代码依赖子集然后得到通过对代码依赖子集进行合并得到代码依赖集。</a:t>
            </a:r>
          </a:p>
          <a:p>
            <a:pPr lvl="2"/>
            <a:r>
              <a:rPr lang="zh-CN" altLang="zh-CN" dirty="0" smtClean="0"/>
              <a:t>对于</a:t>
            </a:r>
            <a:r>
              <a:rPr lang="zh-CN" altLang="zh-CN" dirty="0"/>
              <a:t>它们的需求到代码的可追踪数据：整理它们在</a:t>
            </a:r>
            <a:r>
              <a:rPr lang="en-US" altLang="zh-CN" dirty="0"/>
              <a:t>issue-tracking</a:t>
            </a:r>
            <a:r>
              <a:rPr lang="zh-CN" altLang="zh-CN" dirty="0"/>
              <a:t>工具（用来管理需求）和</a:t>
            </a:r>
            <a:r>
              <a:rPr lang="en-US" altLang="zh-CN" dirty="0" err="1"/>
              <a:t>github</a:t>
            </a:r>
            <a:r>
              <a:rPr lang="zh-CN" altLang="zh-CN" dirty="0"/>
              <a:t>上的相关数据得到它们的可追踪数据集。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141998217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19" y="188640"/>
            <a:ext cx="7488832" cy="576064"/>
          </a:xfrm>
        </p:spPr>
        <p:txBody>
          <a:bodyPr>
            <a:noAutofit/>
          </a:bodyPr>
          <a:lstStyle/>
          <a:p>
            <a:r>
              <a:rPr lang="zh-CN" altLang="en-US" sz="2800" dirty="0" smtClean="0"/>
              <a:t>软件可追踪数据组织</a:t>
            </a:r>
            <a:r>
              <a:rPr lang="en-US" altLang="zh-CN" sz="2800" dirty="0" smtClean="0"/>
              <a:t>-</a:t>
            </a:r>
            <a:r>
              <a:rPr lang="zh-CN" altLang="en-US" sz="2800" dirty="0" smtClean="0"/>
              <a:t>需求从提出到实现的过程</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3" name="矩形 2"/>
          <p:cNvSpPr/>
          <p:nvPr/>
        </p:nvSpPr>
        <p:spPr>
          <a:xfrm>
            <a:off x="2431168" y="980728"/>
            <a:ext cx="1152128"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开源项目</a:t>
            </a:r>
          </a:p>
        </p:txBody>
      </p:sp>
      <p:sp>
        <p:nvSpPr>
          <p:cNvPr id="8" name="矩形 7"/>
          <p:cNvSpPr/>
          <p:nvPr/>
        </p:nvSpPr>
        <p:spPr>
          <a:xfrm>
            <a:off x="1619671" y="1700808"/>
            <a:ext cx="72008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需求</a:t>
            </a:r>
          </a:p>
        </p:txBody>
      </p:sp>
      <p:sp>
        <p:nvSpPr>
          <p:cNvPr id="9" name="矩形 8"/>
          <p:cNvSpPr/>
          <p:nvPr/>
        </p:nvSpPr>
        <p:spPr>
          <a:xfrm>
            <a:off x="3545884" y="1700808"/>
            <a:ext cx="792089"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代码</a:t>
            </a:r>
            <a:endParaRPr lang="zh-CN" altLang="en-US" dirty="0">
              <a:solidFill>
                <a:schemeClr val="tx1"/>
              </a:solidFill>
            </a:endParaRPr>
          </a:p>
        </p:txBody>
      </p:sp>
      <p:sp>
        <p:nvSpPr>
          <p:cNvPr id="10" name="矩形 9"/>
          <p:cNvSpPr/>
          <p:nvPr/>
        </p:nvSpPr>
        <p:spPr>
          <a:xfrm>
            <a:off x="1619671" y="2492896"/>
            <a:ext cx="720081"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JIRA</a:t>
            </a:r>
            <a:endParaRPr lang="zh-CN" altLang="en-US" dirty="0">
              <a:solidFill>
                <a:schemeClr val="tx1"/>
              </a:solidFill>
            </a:endParaRPr>
          </a:p>
        </p:txBody>
      </p:sp>
      <p:sp>
        <p:nvSpPr>
          <p:cNvPr id="11" name="矩形 10"/>
          <p:cNvSpPr/>
          <p:nvPr/>
        </p:nvSpPr>
        <p:spPr>
          <a:xfrm>
            <a:off x="3541124" y="2492896"/>
            <a:ext cx="792089"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github</a:t>
            </a:r>
            <a:endParaRPr lang="zh-CN" altLang="en-US" dirty="0">
              <a:solidFill>
                <a:schemeClr val="tx1"/>
              </a:solidFill>
            </a:endParaRP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642" y="3284984"/>
            <a:ext cx="3619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接箭头连接符 12"/>
          <p:cNvCxnSpPr>
            <a:stCxn id="14" idx="0"/>
            <a:endCxn id="10" idx="2"/>
          </p:cNvCxnSpPr>
          <p:nvPr/>
        </p:nvCxnSpPr>
        <p:spPr>
          <a:xfrm flipV="1">
            <a:off x="718617" y="2924944"/>
            <a:ext cx="1261095" cy="3600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7584" y="2852936"/>
            <a:ext cx="1008112" cy="369332"/>
          </a:xfrm>
          <a:prstGeom prst="rect">
            <a:avLst/>
          </a:prstGeom>
          <a:noFill/>
        </p:spPr>
        <p:txBody>
          <a:bodyPr wrap="square" rtlCol="0">
            <a:spAutoFit/>
          </a:bodyPr>
          <a:lstStyle/>
          <a:p>
            <a:r>
              <a:rPr lang="en-US" altLang="zh-CN" dirty="0" smtClean="0"/>
              <a:t>issue</a:t>
            </a:r>
            <a:endParaRPr lang="zh-CN" altLang="en-US" dirty="0"/>
          </a:p>
        </p:txBody>
      </p:sp>
      <p:sp>
        <p:nvSpPr>
          <p:cNvPr id="25" name="TextBox 24"/>
          <p:cNvSpPr txBox="1"/>
          <p:nvPr/>
        </p:nvSpPr>
        <p:spPr>
          <a:xfrm>
            <a:off x="432495" y="3933056"/>
            <a:ext cx="539105" cy="307777"/>
          </a:xfrm>
          <a:prstGeom prst="rect">
            <a:avLst/>
          </a:prstGeom>
          <a:noFill/>
        </p:spPr>
        <p:txBody>
          <a:bodyPr wrap="square" rtlCol="0">
            <a:spAutoFit/>
          </a:bodyPr>
          <a:lstStyle/>
          <a:p>
            <a:r>
              <a:rPr lang="zh-CN" altLang="en-US" sz="1400" dirty="0" smtClean="0"/>
              <a:t>用户</a:t>
            </a:r>
            <a:endParaRPr lang="zh-CN" altLang="en-US" sz="1400" dirty="0"/>
          </a:p>
        </p:txBody>
      </p:sp>
      <p:sp>
        <p:nvSpPr>
          <p:cNvPr id="19" name="圆角矩形标注 18"/>
          <p:cNvSpPr/>
          <p:nvPr/>
        </p:nvSpPr>
        <p:spPr>
          <a:xfrm>
            <a:off x="0" y="2240103"/>
            <a:ext cx="1331640" cy="504056"/>
          </a:xfrm>
          <a:prstGeom prst="wedgeRoundRectCallout">
            <a:avLst>
              <a:gd name="adj1" fmla="val 30887"/>
              <a:gd name="adj2" fmla="val 844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描述软件行为变更信息</a:t>
            </a:r>
            <a:endParaRPr lang="zh-CN" altLang="en-US" sz="1400" dirty="0"/>
          </a:p>
        </p:txBody>
      </p:sp>
      <p:sp>
        <p:nvSpPr>
          <p:cNvPr id="24" name="TextBox 23"/>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数据组织</a:t>
            </a:r>
            <a:endParaRPr lang="zh-CN" altLang="en-US" sz="2800" dirty="0">
              <a:solidFill>
                <a:srgbClr val="800000"/>
              </a:solidFill>
              <a:latin typeface="华文细黑" pitchFamily="2" charset="-122"/>
              <a:ea typeface="华文细黑" pitchFamily="2" charset="-122"/>
            </a:endParaRPr>
          </a:p>
        </p:txBody>
      </p:sp>
      <p:cxnSp>
        <p:nvCxnSpPr>
          <p:cNvPr id="20" name="肘形连接符 19"/>
          <p:cNvCxnSpPr>
            <a:stCxn id="3" idx="2"/>
            <a:endCxn id="8" idx="0"/>
          </p:cNvCxnSpPr>
          <p:nvPr/>
        </p:nvCxnSpPr>
        <p:spPr>
          <a:xfrm rot="5400000">
            <a:off x="2349456" y="1043032"/>
            <a:ext cx="288032" cy="1027520"/>
          </a:xfrm>
          <a:prstGeom prst="bentConnector3">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3" idx="2"/>
            <a:endCxn id="9" idx="0"/>
          </p:cNvCxnSpPr>
          <p:nvPr/>
        </p:nvCxnSpPr>
        <p:spPr>
          <a:xfrm rot="16200000" flipH="1">
            <a:off x="3330564" y="1089443"/>
            <a:ext cx="288032" cy="934697"/>
          </a:xfrm>
          <a:prstGeom prst="bentConnector3">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2"/>
            <a:endCxn id="10" idx="0"/>
          </p:cNvCxnSpPr>
          <p:nvPr/>
        </p:nvCxnSpPr>
        <p:spPr>
          <a:xfrm>
            <a:off x="1979712" y="2132856"/>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2"/>
            <a:endCxn id="11" idx="0"/>
          </p:cNvCxnSpPr>
          <p:nvPr/>
        </p:nvCxnSpPr>
        <p:spPr>
          <a:xfrm flipH="1">
            <a:off x="3937169" y="2132856"/>
            <a:ext cx="476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428892"/>
            <a:ext cx="4631155" cy="2345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下箭头 37"/>
          <p:cNvSpPr/>
          <p:nvPr/>
        </p:nvSpPr>
        <p:spPr>
          <a:xfrm>
            <a:off x="5982005" y="3818315"/>
            <a:ext cx="678228" cy="474781"/>
          </a:xfrm>
          <a:prstGeom prst="downArrow">
            <a:avLst>
              <a:gd name="adj1" fmla="val 50000"/>
              <a:gd name="adj2" fmla="val 528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7509" y="4365104"/>
            <a:ext cx="5207219"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椭圆 21"/>
          <p:cNvSpPr/>
          <p:nvPr/>
        </p:nvSpPr>
        <p:spPr>
          <a:xfrm>
            <a:off x="2555776" y="3284984"/>
            <a:ext cx="1202463" cy="1008112"/>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555776" y="4365104"/>
            <a:ext cx="1152128" cy="307777"/>
          </a:xfrm>
          <a:prstGeom prst="rect">
            <a:avLst/>
          </a:prstGeom>
          <a:noFill/>
        </p:spPr>
        <p:txBody>
          <a:bodyPr wrap="square" rtlCol="0">
            <a:spAutoFit/>
          </a:bodyPr>
          <a:lstStyle/>
          <a:p>
            <a:r>
              <a:rPr lang="zh-CN" altLang="en-US" sz="1400" b="1" dirty="0" smtClean="0"/>
              <a:t>软件工程师</a:t>
            </a:r>
            <a:endParaRPr lang="zh-CN" altLang="en-US" sz="1400" b="1" dirty="0"/>
          </a:p>
        </p:txBody>
      </p:sp>
      <p:cxnSp>
        <p:nvCxnSpPr>
          <p:cNvPr id="26" name="直接箭头连接符 25"/>
          <p:cNvCxnSpPr>
            <a:endCxn id="22" idx="1"/>
          </p:cNvCxnSpPr>
          <p:nvPr/>
        </p:nvCxnSpPr>
        <p:spPr>
          <a:xfrm>
            <a:off x="1979712" y="2924944"/>
            <a:ext cx="752161" cy="5076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7"/>
          </p:cNvCxnSpPr>
          <p:nvPr/>
        </p:nvCxnSpPr>
        <p:spPr>
          <a:xfrm flipV="1">
            <a:off x="3582142" y="2924944"/>
            <a:ext cx="355027" cy="507675"/>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07904" y="3005336"/>
            <a:ext cx="1008112" cy="338554"/>
          </a:xfrm>
          <a:prstGeom prst="rect">
            <a:avLst/>
          </a:prstGeom>
          <a:noFill/>
        </p:spPr>
        <p:txBody>
          <a:bodyPr wrap="square" rtlCol="0">
            <a:spAutoFit/>
          </a:bodyPr>
          <a:lstStyle/>
          <a:p>
            <a:r>
              <a:rPr lang="zh-CN" altLang="en-US" sz="1600" dirty="0" smtClean="0"/>
              <a:t>代码提交</a:t>
            </a:r>
            <a:endParaRPr lang="zh-CN" altLang="en-US" sz="1600" dirty="0"/>
          </a:p>
        </p:txBody>
      </p:sp>
      <p:pic>
        <p:nvPicPr>
          <p:cNvPr id="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1175" y="3429000"/>
            <a:ext cx="289075" cy="45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735" y="3408164"/>
            <a:ext cx="289075" cy="45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6781" y="3789040"/>
            <a:ext cx="289075" cy="452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16016" y="872298"/>
            <a:ext cx="4106243" cy="2628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92080" y="4121434"/>
            <a:ext cx="2880320" cy="206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下箭头 38"/>
          <p:cNvSpPr/>
          <p:nvPr/>
        </p:nvSpPr>
        <p:spPr>
          <a:xfrm>
            <a:off x="6336196" y="3535697"/>
            <a:ext cx="792088" cy="50668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3" y="3789040"/>
            <a:ext cx="4536505"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3670443"/>
            <a:ext cx="2880320" cy="206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TextBox 41"/>
          <p:cNvSpPr txBox="1"/>
          <p:nvPr/>
        </p:nvSpPr>
        <p:spPr>
          <a:xfrm>
            <a:off x="1619672" y="5733256"/>
            <a:ext cx="1872208" cy="369332"/>
          </a:xfrm>
          <a:prstGeom prst="rect">
            <a:avLst/>
          </a:prstGeom>
          <a:noFill/>
        </p:spPr>
        <p:txBody>
          <a:bodyPr wrap="square" rtlCol="0">
            <a:spAutoFit/>
          </a:bodyPr>
          <a:lstStyle/>
          <a:p>
            <a:r>
              <a:rPr lang="zh-CN" altLang="en-US" b="1" dirty="0" smtClean="0"/>
              <a:t>需求</a:t>
            </a:r>
            <a:r>
              <a:rPr lang="en-US" altLang="zh-CN" b="1" dirty="0" smtClean="0"/>
              <a:t>Pig-4963</a:t>
            </a:r>
            <a:endParaRPr lang="zh-CN" altLang="en-US" b="1" dirty="0"/>
          </a:p>
        </p:txBody>
      </p:sp>
      <p:sp>
        <p:nvSpPr>
          <p:cNvPr id="43" name="TextBox 42"/>
          <p:cNvSpPr txBox="1"/>
          <p:nvPr/>
        </p:nvSpPr>
        <p:spPr>
          <a:xfrm>
            <a:off x="5652119" y="5805264"/>
            <a:ext cx="3312369" cy="369332"/>
          </a:xfrm>
          <a:prstGeom prst="rect">
            <a:avLst/>
          </a:prstGeom>
          <a:noFill/>
        </p:spPr>
        <p:txBody>
          <a:bodyPr wrap="square" rtlCol="0">
            <a:spAutoFit/>
          </a:bodyPr>
          <a:lstStyle/>
          <a:p>
            <a:r>
              <a:rPr lang="zh-CN" altLang="en-US" b="1" dirty="0" smtClean="0"/>
              <a:t>代码</a:t>
            </a:r>
            <a:r>
              <a:rPr lang="en-US" altLang="zh-CN" b="1" dirty="0" smtClean="0"/>
              <a:t>(</a:t>
            </a:r>
            <a:r>
              <a:rPr lang="zh-CN" altLang="en-US" b="1" dirty="0" smtClean="0"/>
              <a:t>针对</a:t>
            </a:r>
            <a:r>
              <a:rPr lang="en-US" altLang="zh-CN" b="1" dirty="0" smtClean="0"/>
              <a:t>Pig-4963</a:t>
            </a:r>
            <a:r>
              <a:rPr lang="zh-CN" altLang="en-US" b="1" dirty="0" smtClean="0"/>
              <a:t>的代码提交</a:t>
            </a:r>
            <a:r>
              <a:rPr lang="en-US" altLang="zh-CN" b="1" dirty="0" smtClean="0"/>
              <a:t>)</a:t>
            </a:r>
            <a:endParaRPr lang="zh-CN" altLang="en-US" b="1" dirty="0"/>
          </a:p>
        </p:txBody>
      </p:sp>
      <p:sp>
        <p:nvSpPr>
          <p:cNvPr id="44" name="下箭头 43"/>
          <p:cNvSpPr/>
          <p:nvPr/>
        </p:nvSpPr>
        <p:spPr>
          <a:xfrm>
            <a:off x="1187624" y="2996952"/>
            <a:ext cx="576064" cy="673491"/>
          </a:xfrm>
          <a:prstGeom prst="downArrow">
            <a:avLst/>
          </a:prstGeom>
          <a:noFill/>
          <a:ln>
            <a:solidFill>
              <a:schemeClr val="tx1"/>
            </a:solidFill>
          </a:ln>
          <a:scene3d>
            <a:camera prst="orthographicFront">
              <a:rot lat="0" lon="0" rev="189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下箭头 44"/>
          <p:cNvSpPr/>
          <p:nvPr/>
        </p:nvSpPr>
        <p:spPr>
          <a:xfrm>
            <a:off x="4644008" y="2971533"/>
            <a:ext cx="576064" cy="673491"/>
          </a:xfrm>
          <a:prstGeom prst="downArrow">
            <a:avLst/>
          </a:prstGeom>
          <a:noFill/>
          <a:ln>
            <a:solidFill>
              <a:schemeClr val="tx1"/>
            </a:solidFill>
          </a:ln>
          <a:scene3d>
            <a:camera prst="orthographicFront">
              <a:rot lat="0" lon="0" rev="36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左右箭头 45"/>
          <p:cNvSpPr/>
          <p:nvPr/>
        </p:nvSpPr>
        <p:spPr>
          <a:xfrm>
            <a:off x="4644008" y="4460407"/>
            <a:ext cx="1080120" cy="480761"/>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6"/>
          <p:cNvSpPr txBox="1"/>
          <p:nvPr/>
        </p:nvSpPr>
        <p:spPr>
          <a:xfrm>
            <a:off x="4670449" y="4167949"/>
            <a:ext cx="1872208" cy="369332"/>
          </a:xfrm>
          <a:prstGeom prst="rect">
            <a:avLst/>
          </a:prstGeom>
          <a:noFill/>
        </p:spPr>
        <p:txBody>
          <a:bodyPr wrap="square" rtlCol="0">
            <a:spAutoFit/>
          </a:bodyPr>
          <a:lstStyle/>
          <a:p>
            <a:r>
              <a:rPr lang="zh-CN" altLang="en-US" b="1" dirty="0" smtClean="0"/>
              <a:t>关联关系</a:t>
            </a:r>
            <a:endParaRPr lang="zh-CN" altLang="en-US" b="1" dirty="0"/>
          </a:p>
        </p:txBody>
      </p:sp>
    </p:spTree>
    <p:extLst>
      <p:ext uri="{BB962C8B-B14F-4D97-AF65-F5344CB8AC3E}">
        <p14:creationId xmlns:p14="http://schemas.microsoft.com/office/powerpoint/2010/main" val="9414228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19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8"/>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8194"/>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4"/>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5"/>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5"/>
                                        </p:tgtEl>
                                        <p:attrNameLst>
                                          <p:attrName>style.visibility</p:attrName>
                                        </p:attrNameLst>
                                      </p:cBhvr>
                                      <p:to>
                                        <p:strVal val="hidden"/>
                                      </p:to>
                                    </p:set>
                                  </p:childTnLst>
                                </p:cTn>
                              </p:par>
                              <p:par>
                                <p:cTn id="70" presetID="1" presetClass="exit" presetSubtype="0" fill="hold" grpId="2" nodeType="withEffect">
                                  <p:stCondLst>
                                    <p:cond delay="0"/>
                                  </p:stCondLst>
                                  <p:childTnLst>
                                    <p:set>
                                      <p:cBhvr>
                                        <p:cTn id="71" dur="1" fill="hold">
                                          <p:stCondLst>
                                            <p:cond delay="0"/>
                                          </p:stCondLst>
                                        </p:cTn>
                                        <p:tgtEl>
                                          <p:spTgt spid="38"/>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8"/>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6"/>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22"/>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23"/>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29"/>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34"/>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3"/>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5"/>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36"/>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39"/>
                                        </p:tgtEl>
                                        <p:attrNameLst>
                                          <p:attrName>style.visibility</p:attrName>
                                        </p:attrNameLst>
                                      </p:cBhvr>
                                      <p:to>
                                        <p:strVal val="hidden"/>
                                      </p:to>
                                    </p:set>
                                  </p:childTnLst>
                                </p:cTn>
                              </p:par>
                              <p:par>
                                <p:cTn id="94" presetID="1" presetClass="exit" presetSubtype="0" fill="hold" grpId="2" nodeType="withEffect">
                                  <p:stCondLst>
                                    <p:cond delay="0"/>
                                  </p:stCondLst>
                                  <p:childTnLst>
                                    <p:set>
                                      <p:cBhvr>
                                        <p:cTn id="95" dur="1" fill="hold">
                                          <p:stCondLst>
                                            <p:cond delay="0"/>
                                          </p:stCondLst>
                                        </p:cTn>
                                        <p:tgtEl>
                                          <p:spTgt spid="3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4"/>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4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4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4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5" grpId="0"/>
      <p:bldP spid="25" grpId="1"/>
      <p:bldP spid="19" grpId="0" animBg="1"/>
      <p:bldP spid="19" grpId="1" animBg="1"/>
      <p:bldP spid="38" grpId="0" animBg="1"/>
      <p:bldP spid="38" grpId="1" animBg="1"/>
      <p:bldP spid="38" grpId="2" animBg="1"/>
      <p:bldP spid="22" grpId="0" animBg="1"/>
      <p:bldP spid="22" grpId="1" animBg="1"/>
      <p:bldP spid="23" grpId="0"/>
      <p:bldP spid="23" grpId="1"/>
      <p:bldP spid="29" grpId="0"/>
      <p:bldP spid="29" grpId="1"/>
      <p:bldP spid="39" grpId="0" animBg="1"/>
      <p:bldP spid="39" grpId="1" animBg="1"/>
      <p:bldP spid="39" grpId="2" animBg="1"/>
      <p:bldP spid="42" grpId="0"/>
      <p:bldP spid="43" grpId="0"/>
      <p:bldP spid="44" grpId="0" animBg="1"/>
      <p:bldP spid="45" grpId="0" animBg="1"/>
      <p:bldP spid="46" grpId="0" animBg="1"/>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23</a:t>
            </a:fld>
            <a:endParaRPr lang="zh-CN" altLang="en-US"/>
          </a:p>
        </p:txBody>
      </p:sp>
      <p:sp>
        <p:nvSpPr>
          <p:cNvPr id="31" name="标题 1"/>
          <p:cNvSpPr>
            <a:spLocks noGrp="1"/>
          </p:cNvSpPr>
          <p:nvPr>
            <p:ph type="title"/>
          </p:nvPr>
        </p:nvSpPr>
        <p:spPr>
          <a:xfrm>
            <a:off x="35496" y="188640"/>
            <a:ext cx="7488832" cy="720080"/>
          </a:xfrm>
        </p:spPr>
        <p:txBody>
          <a:bodyPr>
            <a:noAutofit/>
          </a:bodyPr>
          <a:lstStyle/>
          <a:p>
            <a:r>
              <a:rPr lang="zh-CN" altLang="en-US" sz="2800" dirty="0" smtClean="0"/>
              <a:t>软件可追踪数据整理</a:t>
            </a:r>
            <a:r>
              <a:rPr lang="en-US" altLang="zh-CN" sz="2800" dirty="0" smtClean="0"/>
              <a:t>-</a:t>
            </a:r>
            <a:r>
              <a:rPr lang="zh-CN" altLang="en-US" sz="2800" dirty="0" smtClean="0"/>
              <a:t>整体流程</a:t>
            </a:r>
            <a:endParaRPr lang="zh-CN"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412776"/>
            <a:ext cx="7038422" cy="2703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内容占位符 2"/>
          <p:cNvSpPr>
            <a:spLocks noGrp="1"/>
          </p:cNvSpPr>
          <p:nvPr>
            <p:ph idx="1"/>
          </p:nvPr>
        </p:nvSpPr>
        <p:spPr>
          <a:xfrm>
            <a:off x="457200" y="908720"/>
            <a:ext cx="8229600" cy="5217443"/>
          </a:xfrm>
          <a:ln>
            <a:solidFill>
              <a:schemeClr val="bg1"/>
            </a:solidFill>
          </a:ln>
        </p:spPr>
        <p:txBody>
          <a:bodyPr>
            <a:normAutofit/>
          </a:bodyPr>
          <a:lstStyle/>
          <a:p>
            <a:r>
              <a:rPr lang="en-US" altLang="zh-CN" sz="2400" b="1" dirty="0" smtClean="0"/>
              <a:t>[</a:t>
            </a:r>
            <a:r>
              <a:rPr lang="en-US" altLang="zh-CN" sz="2400" dirty="0" err="1" smtClean="0"/>
              <a:t>Rath</a:t>
            </a:r>
            <a:r>
              <a:rPr lang="en-US" altLang="zh-CN" sz="2400" dirty="0" smtClean="0"/>
              <a:t>+@RE</a:t>
            </a:r>
            <a:r>
              <a:rPr lang="en-US" altLang="zh-CN" sz="2400" b="1" dirty="0" smtClean="0"/>
              <a:t>]</a:t>
            </a:r>
            <a:r>
              <a:rPr lang="zh-CN" altLang="en-US" sz="2400" b="1" dirty="0" smtClean="0"/>
              <a:t>对开源项目在</a:t>
            </a:r>
            <a:r>
              <a:rPr lang="en-US" altLang="zh-CN" sz="2400" b="1" dirty="0" err="1" smtClean="0"/>
              <a:t>github</a:t>
            </a:r>
            <a:r>
              <a:rPr lang="zh-CN" altLang="en-US" sz="2400" b="1" dirty="0" smtClean="0"/>
              <a:t>和</a:t>
            </a:r>
            <a:r>
              <a:rPr lang="en-US" altLang="zh-CN" sz="2400" b="1" dirty="0" smtClean="0"/>
              <a:t>JIRA</a:t>
            </a:r>
            <a:r>
              <a:rPr lang="zh-CN" altLang="en-US" sz="2400" b="1" dirty="0" smtClean="0"/>
              <a:t>的数据整理</a:t>
            </a:r>
            <a:endParaRPr lang="en-US" altLang="zh-CN" sz="2400" b="1" dirty="0" smtClean="0"/>
          </a:p>
        </p:txBody>
      </p:sp>
      <p:sp>
        <p:nvSpPr>
          <p:cNvPr id="5" name="下箭头 4"/>
          <p:cNvSpPr/>
          <p:nvPr/>
        </p:nvSpPr>
        <p:spPr>
          <a:xfrm>
            <a:off x="3635896" y="4149080"/>
            <a:ext cx="720080" cy="39241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187895379"/>
              </p:ext>
            </p:extLst>
          </p:nvPr>
        </p:nvGraphicFramePr>
        <p:xfrm>
          <a:off x="1403648" y="4609936"/>
          <a:ext cx="5080000" cy="148336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370840">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UC1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UC2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UC3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C1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C2</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CN" dirty="0" smtClean="0">
                          <a:solidFill>
                            <a:schemeClr val="tx1"/>
                          </a:solidFill>
                        </a:rPr>
                        <a:t>C3</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smtClean="0">
                          <a:solidFill>
                            <a:schemeClr val="tx1"/>
                          </a:solidFill>
                        </a:rPr>
                        <a:t>X</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矩形 9"/>
          <p:cNvSpPr/>
          <p:nvPr/>
        </p:nvSpPr>
        <p:spPr>
          <a:xfrm>
            <a:off x="4788024" y="4221088"/>
            <a:ext cx="648072" cy="320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需求</a:t>
            </a:r>
          </a:p>
        </p:txBody>
      </p:sp>
      <p:sp>
        <p:nvSpPr>
          <p:cNvPr id="19" name="矩形 18"/>
          <p:cNvSpPr/>
          <p:nvPr/>
        </p:nvSpPr>
        <p:spPr>
          <a:xfrm>
            <a:off x="683568" y="5196830"/>
            <a:ext cx="648072" cy="32040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代码</a:t>
            </a:r>
            <a:endParaRPr lang="zh-CN" altLang="en-US" dirty="0">
              <a:solidFill>
                <a:schemeClr val="bg1"/>
              </a:solidFill>
            </a:endParaRPr>
          </a:p>
        </p:txBody>
      </p:sp>
      <p:sp>
        <p:nvSpPr>
          <p:cNvPr id="11" name="矩形 10"/>
          <p:cNvSpPr/>
          <p:nvPr/>
        </p:nvSpPr>
        <p:spPr>
          <a:xfrm>
            <a:off x="971600" y="1844824"/>
            <a:ext cx="7038422" cy="10801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71600" y="2996952"/>
            <a:ext cx="7038422" cy="79208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标注 11"/>
          <p:cNvSpPr/>
          <p:nvPr/>
        </p:nvSpPr>
        <p:spPr>
          <a:xfrm>
            <a:off x="35496" y="1916832"/>
            <a:ext cx="864096" cy="432048"/>
          </a:xfrm>
          <a:prstGeom prst="wedgeRectCallout">
            <a:avLst>
              <a:gd name="adj1" fmla="val 51804"/>
              <a:gd name="adj2" fmla="val 95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t>JIRA</a:t>
            </a:r>
            <a:r>
              <a:rPr lang="zh-CN" altLang="en-US" sz="1400" b="1" dirty="0" smtClean="0"/>
              <a:t>数据</a:t>
            </a:r>
            <a:endParaRPr lang="zh-CN" altLang="en-US" sz="1400" b="1" dirty="0"/>
          </a:p>
        </p:txBody>
      </p:sp>
      <p:sp>
        <p:nvSpPr>
          <p:cNvPr id="23" name="矩形标注 22"/>
          <p:cNvSpPr/>
          <p:nvPr/>
        </p:nvSpPr>
        <p:spPr>
          <a:xfrm>
            <a:off x="107504" y="2996952"/>
            <a:ext cx="792088" cy="432048"/>
          </a:xfrm>
          <a:prstGeom prst="wedgeRectCallout">
            <a:avLst>
              <a:gd name="adj1" fmla="val 53101"/>
              <a:gd name="adj2" fmla="val 81524"/>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err="1" smtClean="0"/>
              <a:t>Github</a:t>
            </a:r>
            <a:endParaRPr lang="en-US" altLang="zh-CN" sz="1400" b="1" dirty="0" smtClean="0"/>
          </a:p>
          <a:p>
            <a:pPr algn="ctr"/>
            <a:r>
              <a:rPr lang="zh-CN" altLang="en-US" sz="1400" b="1" dirty="0" smtClean="0"/>
              <a:t>数据</a:t>
            </a:r>
            <a:endParaRPr lang="zh-CN" altLang="en-US" sz="1400" b="1" dirty="0"/>
          </a:p>
        </p:txBody>
      </p:sp>
    </p:spTree>
    <p:extLst>
      <p:ext uri="{BB962C8B-B14F-4D97-AF65-F5344CB8AC3E}">
        <p14:creationId xmlns:p14="http://schemas.microsoft.com/office/powerpoint/2010/main" val="262928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6" name="标题 1"/>
          <p:cNvSpPr txBox="1">
            <a:spLocks/>
          </p:cNvSpPr>
          <p:nvPr/>
        </p:nvSpPr>
        <p:spPr>
          <a:xfrm>
            <a:off x="323528" y="188640"/>
            <a:ext cx="7488832" cy="72008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800000"/>
                </a:solidFill>
                <a:effectLst>
                  <a:outerShdw blurRad="38100" dist="38100" dir="2700000" algn="tl">
                    <a:srgbClr val="000000">
                      <a:alpha val="43137"/>
                    </a:srgbClr>
                  </a:outerShdw>
                </a:effectLst>
                <a:latin typeface="华文细黑" pitchFamily="2" charset="-122"/>
                <a:ea typeface="华文细黑" pitchFamily="2" charset="-122"/>
                <a:cs typeface="+mj-cs"/>
              </a:defRPr>
            </a:lvl1pPr>
          </a:lstStyle>
          <a:p>
            <a:r>
              <a:rPr lang="zh-CN" altLang="en-US" sz="3200" dirty="0" smtClean="0"/>
              <a:t>软件可追踪数据整理</a:t>
            </a:r>
            <a:r>
              <a:rPr lang="en-US" altLang="zh-CN" sz="3200" dirty="0" smtClean="0"/>
              <a:t>-</a:t>
            </a:r>
            <a:r>
              <a:rPr lang="zh-CN" altLang="en-US" sz="3200" dirty="0" smtClean="0"/>
              <a:t>细节</a:t>
            </a:r>
            <a:endParaRPr lang="zh-CN" altLang="en-US" sz="3200" dirty="0"/>
          </a:p>
        </p:txBody>
      </p:sp>
      <p:sp>
        <p:nvSpPr>
          <p:cNvPr id="16" name="矩形 15"/>
          <p:cNvSpPr/>
          <p:nvPr/>
        </p:nvSpPr>
        <p:spPr>
          <a:xfrm>
            <a:off x="1691680" y="1268938"/>
            <a:ext cx="1080120" cy="43204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issue</a:t>
            </a:r>
            <a:endParaRPr lang="zh-CN" altLang="en-US" sz="1600" dirty="0">
              <a:solidFill>
                <a:schemeClr val="tx1"/>
              </a:solidFill>
            </a:endParaRPr>
          </a:p>
        </p:txBody>
      </p:sp>
      <p:sp>
        <p:nvSpPr>
          <p:cNvPr id="17" name="矩形 16"/>
          <p:cNvSpPr/>
          <p:nvPr/>
        </p:nvSpPr>
        <p:spPr>
          <a:xfrm>
            <a:off x="872338" y="2210773"/>
            <a:ext cx="576064"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bug</a:t>
            </a:r>
            <a:endParaRPr lang="zh-CN" altLang="en-US" sz="1600" dirty="0">
              <a:solidFill>
                <a:schemeClr val="tx1"/>
              </a:solidFill>
            </a:endParaRPr>
          </a:p>
        </p:txBody>
      </p:sp>
      <p:sp>
        <p:nvSpPr>
          <p:cNvPr id="18" name="矩形 17"/>
          <p:cNvSpPr/>
          <p:nvPr/>
        </p:nvSpPr>
        <p:spPr>
          <a:xfrm>
            <a:off x="1678231" y="2211770"/>
            <a:ext cx="1080120"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e</a:t>
            </a:r>
            <a:r>
              <a:rPr lang="en-US" altLang="zh-CN" sz="1600" dirty="0" smtClean="0">
                <a:solidFill>
                  <a:schemeClr val="tx1"/>
                </a:solidFill>
              </a:rPr>
              <a:t>nhance</a:t>
            </a:r>
          </a:p>
          <a:p>
            <a:pPr algn="ctr"/>
            <a:r>
              <a:rPr lang="en-US" altLang="zh-CN" sz="1600" dirty="0" err="1" smtClean="0">
                <a:solidFill>
                  <a:schemeClr val="tx1"/>
                </a:solidFill>
              </a:rPr>
              <a:t>ment</a:t>
            </a:r>
            <a:endParaRPr lang="zh-CN" altLang="en-US" sz="1600" dirty="0">
              <a:solidFill>
                <a:schemeClr val="tx1"/>
              </a:solidFill>
            </a:endParaRPr>
          </a:p>
        </p:txBody>
      </p:sp>
      <p:sp>
        <p:nvSpPr>
          <p:cNvPr id="19" name="矩形 18"/>
          <p:cNvSpPr/>
          <p:nvPr/>
        </p:nvSpPr>
        <p:spPr>
          <a:xfrm>
            <a:off x="3078602" y="2210773"/>
            <a:ext cx="1008112"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New Feature</a:t>
            </a:r>
            <a:endParaRPr lang="zh-CN" altLang="en-US" sz="1600" dirty="0">
              <a:solidFill>
                <a:schemeClr val="tx1"/>
              </a:solidFill>
            </a:endParaRPr>
          </a:p>
        </p:txBody>
      </p:sp>
      <p:sp>
        <p:nvSpPr>
          <p:cNvPr id="34" name="矩形 33"/>
          <p:cNvSpPr/>
          <p:nvPr/>
        </p:nvSpPr>
        <p:spPr>
          <a:xfrm>
            <a:off x="1796771" y="2988257"/>
            <a:ext cx="1080120" cy="43204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i</a:t>
            </a:r>
            <a:r>
              <a:rPr lang="en-US" altLang="zh-CN" sz="1600" dirty="0" err="1" smtClean="0">
                <a:solidFill>
                  <a:schemeClr val="tx1"/>
                </a:solidFill>
              </a:rPr>
              <a:t>ssue_link</a:t>
            </a:r>
            <a:endParaRPr lang="zh-CN" altLang="en-US" sz="1600" dirty="0">
              <a:solidFill>
                <a:schemeClr val="tx1"/>
              </a:solidFill>
            </a:endParaRPr>
          </a:p>
        </p:txBody>
      </p:sp>
      <p:sp>
        <p:nvSpPr>
          <p:cNvPr id="38" name="矩形 37"/>
          <p:cNvSpPr/>
          <p:nvPr/>
        </p:nvSpPr>
        <p:spPr>
          <a:xfrm>
            <a:off x="815494" y="2133034"/>
            <a:ext cx="2028314" cy="576064"/>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32048" y="1196752"/>
            <a:ext cx="1043608" cy="60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不同类型</a:t>
            </a:r>
            <a:endParaRPr lang="en-US" altLang="zh-CN" sz="1600" b="1" dirty="0" smtClean="0"/>
          </a:p>
          <a:p>
            <a:r>
              <a:rPr lang="zh-CN" altLang="en-US" sz="1600" b="1" dirty="0" smtClean="0"/>
              <a:t>的</a:t>
            </a:r>
            <a:r>
              <a:rPr lang="en-US" altLang="zh-CN" sz="1600" b="1" dirty="0" smtClean="0"/>
              <a:t>issue</a:t>
            </a:r>
            <a:endParaRPr lang="zh-CN" altLang="en-US" sz="1600" b="1" dirty="0"/>
          </a:p>
        </p:txBody>
      </p:sp>
      <p:sp>
        <p:nvSpPr>
          <p:cNvPr id="49" name="矩形标注 48"/>
          <p:cNvSpPr/>
          <p:nvPr/>
        </p:nvSpPr>
        <p:spPr>
          <a:xfrm>
            <a:off x="3078602" y="1724610"/>
            <a:ext cx="1656184" cy="4320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描述一个新需求</a:t>
            </a:r>
            <a:r>
              <a:rPr lang="en-US" altLang="zh-CN" sz="1400" b="1" dirty="0" smtClean="0"/>
              <a:t>[8]</a:t>
            </a:r>
            <a:endParaRPr lang="zh-CN" altLang="en-US" sz="1400" b="1" dirty="0"/>
          </a:p>
        </p:txBody>
      </p:sp>
      <p:sp>
        <p:nvSpPr>
          <p:cNvPr id="50" name="矩形标注 49"/>
          <p:cNvSpPr/>
          <p:nvPr/>
        </p:nvSpPr>
        <p:spPr>
          <a:xfrm>
            <a:off x="288673" y="1628800"/>
            <a:ext cx="1656184" cy="432048"/>
          </a:xfrm>
          <a:prstGeom prst="wedgeRectCallout">
            <a:avLst>
              <a:gd name="adj1" fmla="val -7185"/>
              <a:gd name="adj2" fmla="val 743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对</a:t>
            </a:r>
            <a:r>
              <a:rPr lang="en-US" altLang="zh-CN" sz="1400" b="1" dirty="0" smtClean="0"/>
              <a:t>new feature</a:t>
            </a:r>
            <a:r>
              <a:rPr lang="zh-CN" altLang="en-US" sz="1400" b="1" dirty="0" smtClean="0"/>
              <a:t>的修改和完善</a:t>
            </a:r>
            <a:endParaRPr lang="zh-CN" altLang="en-US" sz="1400" b="1" dirty="0"/>
          </a:p>
        </p:txBody>
      </p:sp>
      <p:sp>
        <p:nvSpPr>
          <p:cNvPr id="54" name="矩形 53"/>
          <p:cNvSpPr/>
          <p:nvPr/>
        </p:nvSpPr>
        <p:spPr>
          <a:xfrm>
            <a:off x="5857479" y="3152166"/>
            <a:ext cx="1224136" cy="432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bg1"/>
                </a:solidFill>
              </a:rPr>
              <a:t>c</a:t>
            </a:r>
            <a:r>
              <a:rPr lang="en-US" altLang="zh-CN" sz="1600" b="1" dirty="0" err="1" smtClean="0">
                <a:solidFill>
                  <a:schemeClr val="bg1"/>
                </a:solidFill>
              </a:rPr>
              <a:t>hange_set</a:t>
            </a:r>
            <a:endParaRPr lang="zh-CN" altLang="en-US" sz="1600" b="1" dirty="0">
              <a:solidFill>
                <a:schemeClr val="bg1"/>
              </a:solidFill>
            </a:endParaRPr>
          </a:p>
        </p:txBody>
      </p:sp>
      <p:sp>
        <p:nvSpPr>
          <p:cNvPr id="55" name="矩形 54"/>
          <p:cNvSpPr/>
          <p:nvPr/>
        </p:nvSpPr>
        <p:spPr>
          <a:xfrm>
            <a:off x="7380312" y="1351793"/>
            <a:ext cx="1359768" cy="432048"/>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bg1"/>
                </a:solidFill>
              </a:rPr>
              <a:t>code_change</a:t>
            </a:r>
            <a:endParaRPr lang="zh-CN" altLang="en-US" sz="1600" b="1" dirty="0">
              <a:solidFill>
                <a:schemeClr val="bg1"/>
              </a:solidFill>
            </a:endParaRPr>
          </a:p>
        </p:txBody>
      </p:sp>
      <p:sp>
        <p:nvSpPr>
          <p:cNvPr id="56" name="矩形 55"/>
          <p:cNvSpPr/>
          <p:nvPr/>
        </p:nvSpPr>
        <p:spPr>
          <a:xfrm>
            <a:off x="5857479" y="1373330"/>
            <a:ext cx="1152128" cy="47149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bg1"/>
                </a:solidFill>
              </a:rPr>
              <a:t>change_set</a:t>
            </a:r>
            <a:endParaRPr lang="en-US" altLang="zh-CN" sz="1600" b="1" dirty="0" smtClean="0">
              <a:solidFill>
                <a:schemeClr val="bg1"/>
              </a:solidFill>
            </a:endParaRPr>
          </a:p>
          <a:p>
            <a:pPr algn="ctr"/>
            <a:r>
              <a:rPr lang="en-US" altLang="zh-CN" sz="1600" b="1" dirty="0" smtClean="0">
                <a:solidFill>
                  <a:schemeClr val="bg1"/>
                </a:solidFill>
              </a:rPr>
              <a:t>_link</a:t>
            </a:r>
            <a:endParaRPr lang="zh-CN" altLang="en-US" sz="1600" b="1" dirty="0">
              <a:solidFill>
                <a:schemeClr val="bg1"/>
              </a:solidFill>
            </a:endParaRPr>
          </a:p>
        </p:txBody>
      </p:sp>
      <p:sp>
        <p:nvSpPr>
          <p:cNvPr id="57" name="TextBox 56"/>
          <p:cNvSpPr txBox="1"/>
          <p:nvPr/>
        </p:nvSpPr>
        <p:spPr>
          <a:xfrm>
            <a:off x="574921" y="3573016"/>
            <a:ext cx="1170898" cy="369332"/>
          </a:xfrm>
          <a:prstGeom prst="rect">
            <a:avLst/>
          </a:prstGeom>
          <a:noFill/>
        </p:spPr>
        <p:txBody>
          <a:bodyPr wrap="square" rtlCol="0">
            <a:spAutoFit/>
          </a:bodyPr>
          <a:lstStyle/>
          <a:p>
            <a:r>
              <a:rPr lang="en-US" altLang="zh-CN" dirty="0">
                <a:solidFill>
                  <a:schemeClr val="bg2">
                    <a:lumMod val="50000"/>
                  </a:schemeClr>
                </a:solidFill>
              </a:rPr>
              <a:t>p</a:t>
            </a:r>
            <a:r>
              <a:rPr lang="en-US" altLang="zh-CN" dirty="0" smtClean="0">
                <a:solidFill>
                  <a:schemeClr val="bg2">
                    <a:lumMod val="50000"/>
                  </a:schemeClr>
                </a:solidFill>
              </a:rPr>
              <a:t>art of</a:t>
            </a:r>
            <a:endParaRPr lang="zh-CN" altLang="en-US" dirty="0">
              <a:solidFill>
                <a:schemeClr val="bg2">
                  <a:lumMod val="50000"/>
                </a:schemeClr>
              </a:solidFill>
            </a:endParaRPr>
          </a:p>
        </p:txBody>
      </p:sp>
      <p:sp>
        <p:nvSpPr>
          <p:cNvPr id="58" name="TextBox 57"/>
          <p:cNvSpPr txBox="1"/>
          <p:nvPr/>
        </p:nvSpPr>
        <p:spPr>
          <a:xfrm>
            <a:off x="1585471" y="3573016"/>
            <a:ext cx="1368152" cy="369332"/>
          </a:xfrm>
          <a:prstGeom prst="rect">
            <a:avLst/>
          </a:prstGeom>
          <a:noFill/>
        </p:spPr>
        <p:txBody>
          <a:bodyPr wrap="square" rtlCol="0">
            <a:spAutoFit/>
          </a:bodyPr>
          <a:lstStyle/>
          <a:p>
            <a:r>
              <a:rPr lang="en-US" altLang="zh-CN" dirty="0">
                <a:solidFill>
                  <a:schemeClr val="bg2">
                    <a:lumMod val="50000"/>
                  </a:schemeClr>
                </a:solidFill>
              </a:rPr>
              <a:t>i</a:t>
            </a:r>
            <a:r>
              <a:rPr lang="en-US" altLang="zh-CN" dirty="0" smtClean="0">
                <a:solidFill>
                  <a:schemeClr val="bg2">
                    <a:lumMod val="50000"/>
                  </a:schemeClr>
                </a:solidFill>
              </a:rPr>
              <a:t>s related  to</a:t>
            </a:r>
            <a:endParaRPr lang="zh-CN" altLang="en-US" dirty="0">
              <a:solidFill>
                <a:schemeClr val="bg2">
                  <a:lumMod val="50000"/>
                </a:schemeClr>
              </a:solidFill>
            </a:endParaRPr>
          </a:p>
        </p:txBody>
      </p:sp>
      <p:sp>
        <p:nvSpPr>
          <p:cNvPr id="59" name="TextBox 58"/>
          <p:cNvSpPr txBox="1"/>
          <p:nvPr/>
        </p:nvSpPr>
        <p:spPr>
          <a:xfrm>
            <a:off x="2953623" y="3573016"/>
            <a:ext cx="1170898" cy="369332"/>
          </a:xfrm>
          <a:prstGeom prst="rect">
            <a:avLst/>
          </a:prstGeom>
          <a:noFill/>
        </p:spPr>
        <p:txBody>
          <a:bodyPr wrap="square" rtlCol="0">
            <a:spAutoFit/>
          </a:bodyPr>
          <a:lstStyle/>
          <a:p>
            <a:r>
              <a:rPr lang="en-US" altLang="zh-CN" dirty="0" smtClean="0">
                <a:solidFill>
                  <a:schemeClr val="bg2">
                    <a:lumMod val="50000"/>
                  </a:schemeClr>
                </a:solidFill>
              </a:rPr>
              <a:t>duplicate</a:t>
            </a:r>
            <a:endParaRPr lang="zh-CN" altLang="en-US" dirty="0">
              <a:solidFill>
                <a:schemeClr val="bg2">
                  <a:lumMod val="50000"/>
                </a:schemeClr>
              </a:solidFill>
            </a:endParaRPr>
          </a:p>
        </p:txBody>
      </p:sp>
      <p:cxnSp>
        <p:nvCxnSpPr>
          <p:cNvPr id="63" name="肘形连接符 62"/>
          <p:cNvCxnSpPr>
            <a:endCxn id="34" idx="1"/>
          </p:cNvCxnSpPr>
          <p:nvPr/>
        </p:nvCxnSpPr>
        <p:spPr>
          <a:xfrm rot="16200000" flipH="1">
            <a:off x="1443529" y="2851039"/>
            <a:ext cx="495184" cy="211300"/>
          </a:xfrm>
          <a:prstGeom prst="bentConnector2">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34" idx="3"/>
            <a:endCxn id="19" idx="2"/>
          </p:cNvCxnSpPr>
          <p:nvPr/>
        </p:nvCxnSpPr>
        <p:spPr>
          <a:xfrm flipV="1">
            <a:off x="2876891" y="2642821"/>
            <a:ext cx="705767" cy="561460"/>
          </a:xfrm>
          <a:prstGeom prst="bentConnector2">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288673" y="1124744"/>
            <a:ext cx="4499351" cy="280831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4128" y="1196752"/>
            <a:ext cx="3168352" cy="2736304"/>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p:cNvCxnSpPr/>
          <p:nvPr/>
        </p:nvCxnSpPr>
        <p:spPr>
          <a:xfrm flipH="1">
            <a:off x="1160370" y="3420305"/>
            <a:ext cx="585449" cy="1122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34" idx="2"/>
          </p:cNvCxnSpPr>
          <p:nvPr/>
        </p:nvCxnSpPr>
        <p:spPr>
          <a:xfrm>
            <a:off x="2336831" y="3420305"/>
            <a:ext cx="0" cy="224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2953623" y="3420305"/>
            <a:ext cx="394241" cy="224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948785" y="2881020"/>
            <a:ext cx="575922" cy="368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t>合并</a:t>
            </a:r>
          </a:p>
        </p:txBody>
      </p:sp>
      <p:sp>
        <p:nvSpPr>
          <p:cNvPr id="3" name="矩形 2"/>
          <p:cNvSpPr/>
          <p:nvPr/>
        </p:nvSpPr>
        <p:spPr>
          <a:xfrm>
            <a:off x="5848983" y="2179300"/>
            <a:ext cx="864096" cy="294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i</a:t>
            </a:r>
            <a:r>
              <a:rPr lang="en-US" altLang="zh-CN" sz="1600" dirty="0" err="1" smtClean="0">
                <a:solidFill>
                  <a:schemeClr val="tx1"/>
                </a:solidFill>
              </a:rPr>
              <a:t>ssue_id</a:t>
            </a:r>
            <a:endParaRPr lang="zh-CN" altLang="en-US" sz="1600" dirty="0">
              <a:solidFill>
                <a:schemeClr val="tx1"/>
              </a:solidFill>
            </a:endParaRPr>
          </a:p>
        </p:txBody>
      </p:sp>
      <p:sp>
        <p:nvSpPr>
          <p:cNvPr id="33" name="矩形 32"/>
          <p:cNvSpPr/>
          <p:nvPr/>
        </p:nvSpPr>
        <p:spPr>
          <a:xfrm>
            <a:off x="6876256" y="2179300"/>
            <a:ext cx="864096" cy="512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c</a:t>
            </a:r>
            <a:r>
              <a:rPr lang="en-US" altLang="zh-CN" sz="1600" dirty="0" err="1" smtClean="0">
                <a:solidFill>
                  <a:schemeClr val="tx1"/>
                </a:solidFill>
              </a:rPr>
              <a:t>ommit_hash</a:t>
            </a:r>
            <a:endParaRPr lang="zh-CN" altLang="en-US" sz="1600" dirty="0">
              <a:solidFill>
                <a:schemeClr val="tx1"/>
              </a:solidFill>
            </a:endParaRPr>
          </a:p>
        </p:txBody>
      </p:sp>
      <p:sp>
        <p:nvSpPr>
          <p:cNvPr id="35" name="矩形 34"/>
          <p:cNvSpPr/>
          <p:nvPr/>
        </p:nvSpPr>
        <p:spPr>
          <a:xfrm>
            <a:off x="7928547" y="2055593"/>
            <a:ext cx="648072" cy="3000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code</a:t>
            </a:r>
            <a:endParaRPr lang="zh-CN" altLang="en-US" sz="1600" dirty="0">
              <a:solidFill>
                <a:schemeClr val="tx1"/>
              </a:solidFill>
            </a:endParaRPr>
          </a:p>
        </p:txBody>
      </p:sp>
      <p:sp>
        <p:nvSpPr>
          <p:cNvPr id="36" name="矩形 35"/>
          <p:cNvSpPr/>
          <p:nvPr/>
        </p:nvSpPr>
        <p:spPr>
          <a:xfrm>
            <a:off x="7430832" y="2877478"/>
            <a:ext cx="1122890" cy="294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message</a:t>
            </a:r>
            <a:endParaRPr lang="zh-CN" altLang="en-US" sz="1600" dirty="0">
              <a:solidFill>
                <a:schemeClr val="tx1"/>
              </a:solidFill>
            </a:endParaRPr>
          </a:p>
        </p:txBody>
      </p:sp>
      <p:cxnSp>
        <p:nvCxnSpPr>
          <p:cNvPr id="7" name="直接箭头连接符 6"/>
          <p:cNvCxnSpPr/>
          <p:nvPr/>
        </p:nvCxnSpPr>
        <p:spPr>
          <a:xfrm flipH="1">
            <a:off x="6084168" y="1844824"/>
            <a:ext cx="196863" cy="33447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6" idx="2"/>
            <a:endCxn id="33" idx="0"/>
          </p:cNvCxnSpPr>
          <p:nvPr/>
        </p:nvCxnSpPr>
        <p:spPr>
          <a:xfrm>
            <a:off x="6433543" y="1844824"/>
            <a:ext cx="874761" cy="33447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7280475" y="1783841"/>
            <a:ext cx="751892" cy="39545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35" idx="0"/>
          </p:cNvCxnSpPr>
          <p:nvPr/>
        </p:nvCxnSpPr>
        <p:spPr>
          <a:xfrm>
            <a:off x="8032367" y="1783841"/>
            <a:ext cx="220216" cy="27175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433543" y="2691427"/>
            <a:ext cx="838757" cy="46073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433543" y="3024858"/>
            <a:ext cx="961285" cy="12730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5724128" y="4365104"/>
            <a:ext cx="10219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message</a:t>
            </a:r>
            <a:endParaRPr lang="zh-CN" altLang="en-US" dirty="0"/>
          </a:p>
        </p:txBody>
      </p:sp>
      <p:sp>
        <p:nvSpPr>
          <p:cNvPr id="60" name="矩形 59"/>
          <p:cNvSpPr/>
          <p:nvPr/>
        </p:nvSpPr>
        <p:spPr>
          <a:xfrm>
            <a:off x="6751401" y="4365104"/>
            <a:ext cx="10219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code</a:t>
            </a:r>
            <a:endParaRPr lang="zh-CN" altLang="en-US" dirty="0"/>
          </a:p>
        </p:txBody>
      </p:sp>
      <p:sp>
        <p:nvSpPr>
          <p:cNvPr id="61" name="矩形 60"/>
          <p:cNvSpPr/>
          <p:nvPr/>
        </p:nvSpPr>
        <p:spPr>
          <a:xfrm>
            <a:off x="7759513" y="4365104"/>
            <a:ext cx="10219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err="1" smtClean="0"/>
              <a:t>ssue_id</a:t>
            </a:r>
            <a:endParaRPr lang="zh-CN" altLang="en-US" dirty="0"/>
          </a:p>
        </p:txBody>
      </p:sp>
      <p:sp>
        <p:nvSpPr>
          <p:cNvPr id="62" name="矩形 61"/>
          <p:cNvSpPr/>
          <p:nvPr/>
        </p:nvSpPr>
        <p:spPr>
          <a:xfrm>
            <a:off x="953853" y="4365104"/>
            <a:ext cx="239401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合并后的</a:t>
            </a:r>
            <a:r>
              <a:rPr lang="en-US" altLang="zh-CN" sz="1600" dirty="0" err="1" smtClean="0"/>
              <a:t>issue_id</a:t>
            </a:r>
            <a:r>
              <a:rPr lang="zh-CN" altLang="en-US" sz="1600" dirty="0" smtClean="0"/>
              <a:t>集合</a:t>
            </a:r>
            <a:endParaRPr lang="zh-CN" altLang="en-US" sz="1600" dirty="0"/>
          </a:p>
        </p:txBody>
      </p:sp>
      <p:sp>
        <p:nvSpPr>
          <p:cNvPr id="64" name="矩形 63"/>
          <p:cNvSpPr/>
          <p:nvPr/>
        </p:nvSpPr>
        <p:spPr>
          <a:xfrm>
            <a:off x="3347864" y="4365104"/>
            <a:ext cx="19442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合并后的</a:t>
            </a:r>
            <a:r>
              <a:rPr lang="en-US" altLang="zh-CN" sz="1600" dirty="0" smtClean="0"/>
              <a:t>description</a:t>
            </a:r>
            <a:endParaRPr lang="zh-CN" altLang="en-US" sz="1600" dirty="0"/>
          </a:p>
        </p:txBody>
      </p:sp>
      <p:sp>
        <p:nvSpPr>
          <p:cNvPr id="40" name="矩形 39"/>
          <p:cNvSpPr/>
          <p:nvPr/>
        </p:nvSpPr>
        <p:spPr>
          <a:xfrm>
            <a:off x="3347865" y="4293096"/>
            <a:ext cx="3403535" cy="504056"/>
          </a:xfrm>
          <a:prstGeom prst="rect">
            <a:avLst/>
          </a:prstGeom>
          <a:noFill/>
          <a:ln w="28575">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下箭头 40"/>
          <p:cNvSpPr/>
          <p:nvPr/>
        </p:nvSpPr>
        <p:spPr>
          <a:xfrm>
            <a:off x="4932484" y="4832543"/>
            <a:ext cx="431604" cy="39665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下箭头 70"/>
          <p:cNvSpPr/>
          <p:nvPr/>
        </p:nvSpPr>
        <p:spPr>
          <a:xfrm>
            <a:off x="6948708" y="4832543"/>
            <a:ext cx="431604" cy="39665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4788024" y="5373216"/>
            <a:ext cx="7920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需求</a:t>
            </a:r>
            <a:endParaRPr lang="zh-CN" altLang="en-US" dirty="0"/>
          </a:p>
        </p:txBody>
      </p:sp>
      <p:sp>
        <p:nvSpPr>
          <p:cNvPr id="73" name="矩形 72"/>
          <p:cNvSpPr/>
          <p:nvPr/>
        </p:nvSpPr>
        <p:spPr>
          <a:xfrm>
            <a:off x="6768466" y="5360795"/>
            <a:ext cx="7920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代码</a:t>
            </a:r>
          </a:p>
        </p:txBody>
      </p:sp>
      <p:sp>
        <p:nvSpPr>
          <p:cNvPr id="43" name="左右箭头 42"/>
          <p:cNvSpPr/>
          <p:nvPr/>
        </p:nvSpPr>
        <p:spPr>
          <a:xfrm>
            <a:off x="5714547" y="5451434"/>
            <a:ext cx="936104" cy="419627"/>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箭头连接符 44"/>
          <p:cNvCxnSpPr/>
          <p:nvPr/>
        </p:nvCxnSpPr>
        <p:spPr>
          <a:xfrm flipH="1">
            <a:off x="1236746" y="1783841"/>
            <a:ext cx="592905" cy="1977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2150859" y="1799114"/>
            <a:ext cx="0" cy="2564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2627784" y="1799114"/>
            <a:ext cx="601990" cy="2564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829651" y="3933056"/>
            <a:ext cx="1014157" cy="338554"/>
          </a:xfrm>
          <a:prstGeom prst="rect">
            <a:avLst/>
          </a:prstGeom>
          <a:noFill/>
        </p:spPr>
        <p:txBody>
          <a:bodyPr wrap="square" rtlCol="0">
            <a:spAutoFit/>
          </a:bodyPr>
          <a:lstStyle/>
          <a:p>
            <a:r>
              <a:rPr lang="en-US" altLang="zh-CN" sz="1600" b="1" dirty="0" smtClean="0"/>
              <a:t>JIRA</a:t>
            </a:r>
            <a:r>
              <a:rPr lang="zh-CN" altLang="en-US" sz="1600" b="1" dirty="0" smtClean="0"/>
              <a:t>平台</a:t>
            </a:r>
            <a:endParaRPr lang="zh-CN" altLang="en-US" sz="1600" b="1" dirty="0"/>
          </a:p>
        </p:txBody>
      </p:sp>
      <p:sp>
        <p:nvSpPr>
          <p:cNvPr id="79" name="TextBox 78"/>
          <p:cNvSpPr txBox="1"/>
          <p:nvPr/>
        </p:nvSpPr>
        <p:spPr>
          <a:xfrm>
            <a:off x="6870211" y="3933056"/>
            <a:ext cx="1189985" cy="338554"/>
          </a:xfrm>
          <a:prstGeom prst="rect">
            <a:avLst/>
          </a:prstGeom>
          <a:noFill/>
        </p:spPr>
        <p:txBody>
          <a:bodyPr wrap="square" rtlCol="0">
            <a:spAutoFit/>
          </a:bodyPr>
          <a:lstStyle/>
          <a:p>
            <a:r>
              <a:rPr lang="en-US" altLang="zh-CN" sz="1600" b="1" dirty="0" err="1"/>
              <a:t>github</a:t>
            </a:r>
            <a:r>
              <a:rPr lang="zh-CN" altLang="en-US" sz="1600" b="1" dirty="0" smtClean="0"/>
              <a:t>平台</a:t>
            </a:r>
            <a:endParaRPr lang="zh-CN" altLang="en-US" sz="1600" b="1" dirty="0"/>
          </a:p>
        </p:txBody>
      </p:sp>
    </p:spTree>
    <p:extLst>
      <p:ext uri="{BB962C8B-B14F-4D97-AF65-F5344CB8AC3E}">
        <p14:creationId xmlns:p14="http://schemas.microsoft.com/office/powerpoint/2010/main" val="10954021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4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4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34" grpId="0" animBg="1"/>
      <p:bldP spid="34" grpId="1" animBg="1"/>
      <p:bldP spid="34" grpId="2" animBg="1"/>
      <p:bldP spid="38" grpId="0" animBg="1"/>
      <p:bldP spid="39" grpId="0" animBg="1"/>
      <p:bldP spid="39" grpId="1" animBg="1"/>
      <p:bldP spid="49" grpId="0" animBg="1"/>
      <p:bldP spid="49" grpId="1" animBg="1"/>
      <p:bldP spid="50" grpId="0" animBg="1"/>
      <p:bldP spid="50" grpId="1" animBg="1"/>
      <p:bldP spid="54" grpId="0" animBg="1"/>
      <p:bldP spid="55" grpId="0" animBg="1"/>
      <p:bldP spid="56" grpId="0" animBg="1"/>
      <p:bldP spid="57" grpId="0"/>
      <p:bldP spid="58" grpId="0"/>
      <p:bldP spid="59" grpId="0"/>
      <p:bldP spid="69" grpId="0" animBg="1"/>
      <p:bldP spid="84" grpId="0" animBg="1"/>
      <p:bldP spid="3" grpId="0" animBg="1"/>
      <p:bldP spid="33" grpId="0" animBg="1"/>
      <p:bldP spid="35" grpId="0" animBg="1"/>
      <p:bldP spid="36" grpId="0" animBg="1"/>
      <p:bldP spid="37" grpId="0" animBg="1"/>
      <p:bldP spid="60" grpId="0" animBg="1"/>
      <p:bldP spid="61" grpId="0" animBg="1"/>
      <p:bldP spid="62" grpId="0" animBg="1"/>
      <p:bldP spid="64" grpId="0" animBg="1"/>
      <p:bldP spid="40" grpId="0" animBg="1"/>
      <p:bldP spid="41" grpId="0" animBg="1"/>
      <p:bldP spid="71" grpId="0" animBg="1"/>
      <p:bldP spid="42" grpId="0" animBg="1"/>
      <p:bldP spid="73" grpId="0" animBg="1"/>
      <p:bldP spid="43" grpId="0" animBg="1"/>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ln>
            <a:solidFill>
              <a:schemeClr val="bg1"/>
            </a:solidFill>
          </a:ln>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t>主要工作</a:t>
            </a:r>
            <a:endParaRPr lang="en-US" altLang="zh-CN" dirty="0" smtClean="0"/>
          </a:p>
          <a:p>
            <a:pPr lvl="1"/>
            <a:r>
              <a:rPr lang="zh-CN" altLang="en-US" dirty="0" smtClean="0">
                <a:solidFill>
                  <a:schemeClr val="bg1">
                    <a:lumMod val="50000"/>
                  </a:schemeClr>
                </a:solidFill>
              </a:rPr>
              <a:t>结合代码依赖和用户反馈的软件可追踪生成方法</a:t>
            </a:r>
            <a:r>
              <a:rPr lang="en-US" altLang="zh-CN" dirty="0" smtClean="0">
                <a:solidFill>
                  <a:schemeClr val="bg1">
                    <a:lumMod val="50000"/>
                  </a:schemeClr>
                </a:solidFill>
              </a:rPr>
              <a:t>(CLUSTER)</a:t>
            </a:r>
          </a:p>
          <a:p>
            <a:pPr lvl="1"/>
            <a:r>
              <a:rPr lang="zh-CN" altLang="en-US" dirty="0" smtClean="0"/>
              <a:t>基于代码托管平台的开源数据组织及方法验证</a:t>
            </a:r>
            <a:endParaRPr lang="en-US" altLang="zh-CN" dirty="0" smtClean="0"/>
          </a:p>
          <a:p>
            <a:pPr lvl="2"/>
            <a:r>
              <a:rPr lang="zh-CN" altLang="en-US" dirty="0" smtClean="0">
                <a:solidFill>
                  <a:schemeClr val="bg1">
                    <a:lumMod val="50000"/>
                  </a:schemeClr>
                </a:solidFill>
              </a:rPr>
              <a:t>基于</a:t>
            </a:r>
            <a:r>
              <a:rPr lang="en-US" altLang="zh-CN" dirty="0" smtClean="0">
                <a:solidFill>
                  <a:schemeClr val="bg1">
                    <a:lumMod val="50000"/>
                  </a:schemeClr>
                </a:solidFill>
              </a:rPr>
              <a:t>issue-tracking</a:t>
            </a:r>
            <a:r>
              <a:rPr lang="zh-CN" altLang="en-US" dirty="0" smtClean="0">
                <a:solidFill>
                  <a:schemeClr val="bg1">
                    <a:lumMod val="50000"/>
                  </a:schemeClr>
                </a:solidFill>
              </a:rPr>
              <a:t>工具的可追踪数据整理</a:t>
            </a:r>
            <a:endParaRPr lang="en-US" altLang="zh-CN" dirty="0" smtClean="0">
              <a:solidFill>
                <a:schemeClr val="bg1">
                  <a:lumMod val="50000"/>
                </a:schemeClr>
              </a:solidFill>
            </a:endParaRPr>
          </a:p>
          <a:p>
            <a:pPr lvl="2"/>
            <a:r>
              <a:rPr lang="zh-CN" altLang="en-US" dirty="0" smtClean="0"/>
              <a:t>基于测试集的动态代码依赖数据捕获</a:t>
            </a:r>
            <a:endParaRPr lang="en-US" altLang="zh-CN" dirty="0" smtClean="0"/>
          </a:p>
          <a:p>
            <a:pPr lvl="2"/>
            <a:r>
              <a:rPr lang="zh-CN" altLang="en-US" dirty="0" smtClean="0">
                <a:solidFill>
                  <a:schemeClr val="bg1">
                    <a:lumMod val="50000"/>
                  </a:schemeClr>
                </a:solidFill>
              </a:rPr>
              <a:t>方法正确性和显著性度量</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结合代码依赖和用户反馈的软件可追踪生成工具</a:t>
            </a:r>
            <a:endParaRPr lang="en-US" altLang="zh-CN" dirty="0" smtClean="0">
              <a:solidFill>
                <a:schemeClr val="bg1">
                  <a:lumMod val="50000"/>
                </a:schemeClr>
              </a:solidFill>
            </a:endParaRPr>
          </a:p>
          <a:p>
            <a:r>
              <a:rPr lang="zh-CN" altLang="en-US" dirty="0" smtClean="0">
                <a:solidFill>
                  <a:schemeClr val="bg1">
                    <a:lumMod val="50000"/>
                  </a:schemeClr>
                </a:solidFill>
              </a:rPr>
              <a:t>总结与展望</a:t>
            </a:r>
            <a:endParaRPr lang="zh-CN" altLang="en-US" dirty="0">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67313418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6840760" cy="778098"/>
          </a:xfrm>
        </p:spPr>
        <p:txBody>
          <a:bodyPr>
            <a:normAutofit/>
          </a:bodyPr>
          <a:lstStyle/>
          <a:p>
            <a:r>
              <a:rPr lang="zh-CN" altLang="en-US" sz="2800" dirty="0" smtClean="0"/>
              <a:t>基于测试集的代码依赖捕获</a:t>
            </a:r>
            <a:endParaRPr lang="zh-CN" altLang="en-US" sz="2800" dirty="0"/>
          </a:p>
        </p:txBody>
      </p:sp>
      <p:sp>
        <p:nvSpPr>
          <p:cNvPr id="3" name="内容占位符 2"/>
          <p:cNvSpPr>
            <a:spLocks noGrp="1"/>
          </p:cNvSpPr>
          <p:nvPr>
            <p:ph idx="1"/>
          </p:nvPr>
        </p:nvSpPr>
        <p:spPr>
          <a:xfrm>
            <a:off x="457200" y="1052736"/>
            <a:ext cx="8229600" cy="5073427"/>
          </a:xfrm>
        </p:spPr>
        <p:txBody>
          <a:bodyPr>
            <a:normAutofit/>
          </a:bodyPr>
          <a:lstStyle/>
          <a:p>
            <a:r>
              <a:rPr lang="zh-CN" altLang="en-US" sz="2400" dirty="0" smtClean="0"/>
              <a:t>代码依赖捕获工具</a:t>
            </a:r>
            <a:endParaRPr lang="en-US" altLang="zh-CN" sz="2400" dirty="0" smtClean="0"/>
          </a:p>
          <a:p>
            <a:pPr lvl="1"/>
            <a:r>
              <a:rPr lang="zh-CN" altLang="en-US" sz="2000" dirty="0" smtClean="0"/>
              <a:t>使用方式</a:t>
            </a:r>
            <a:endParaRPr lang="en-US" altLang="zh-CN" sz="2000" dirty="0" smtClean="0"/>
          </a:p>
          <a:p>
            <a:pPr lvl="2"/>
            <a:r>
              <a:rPr lang="zh-CN" altLang="en-US" sz="2000" dirty="0" smtClean="0"/>
              <a:t>可以独立运行的应用软件：直接插桩到运行该软件的虚拟机中</a:t>
            </a:r>
            <a:endParaRPr lang="en-US" altLang="zh-CN" sz="2000" dirty="0" smtClean="0"/>
          </a:p>
          <a:p>
            <a:pPr lvl="2"/>
            <a:r>
              <a:rPr lang="zh-CN" altLang="en-US" sz="2000" dirty="0" smtClean="0"/>
              <a:t>不能独立运行的支撑软件：插桩到运行测试集的虚拟机中，得到代码依赖子集，然后对代码依赖子集进行合并操作。</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数据组织</a:t>
            </a:r>
            <a:endParaRPr lang="zh-CN" altLang="en-US" sz="2800" dirty="0">
              <a:solidFill>
                <a:srgbClr val="800000"/>
              </a:solidFill>
              <a:latin typeface="华文细黑" pitchFamily="2" charset="-122"/>
              <a:ea typeface="华文细黑" pitchFamily="2"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512" y="2892400"/>
            <a:ext cx="6267042" cy="3128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915622"/>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6840760" cy="778098"/>
          </a:xfrm>
        </p:spPr>
        <p:txBody>
          <a:bodyPr>
            <a:normAutofit/>
          </a:bodyPr>
          <a:lstStyle/>
          <a:p>
            <a:r>
              <a:rPr lang="zh-CN" altLang="en-US" sz="2800" dirty="0" smtClean="0"/>
              <a:t>基于测试集的代码依赖捕获</a:t>
            </a:r>
            <a:r>
              <a:rPr lang="en-US" altLang="zh-CN" sz="2800" dirty="0" smtClean="0"/>
              <a:t>-</a:t>
            </a:r>
            <a:r>
              <a:rPr lang="zh-CN" altLang="en-US" sz="2800" dirty="0" smtClean="0"/>
              <a:t>技术细节</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数据组织</a:t>
            </a:r>
            <a:endParaRPr lang="zh-CN" altLang="en-US" sz="2800" dirty="0">
              <a:solidFill>
                <a:srgbClr val="800000"/>
              </a:solidFill>
              <a:latin typeface="华文细黑" pitchFamily="2" charset="-122"/>
              <a:ea typeface="华文细黑" pitchFamily="2" charset="-122"/>
            </a:endParaRPr>
          </a:p>
        </p:txBody>
      </p:sp>
      <p:sp>
        <p:nvSpPr>
          <p:cNvPr id="6" name="矩形 5"/>
          <p:cNvSpPr/>
          <p:nvPr/>
        </p:nvSpPr>
        <p:spPr>
          <a:xfrm>
            <a:off x="2339752" y="1124744"/>
            <a:ext cx="1296144"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开源软件</a:t>
            </a:r>
            <a:endParaRPr lang="zh-CN" altLang="en-US" dirty="0">
              <a:solidFill>
                <a:schemeClr val="tx1"/>
              </a:solidFill>
            </a:endParaRPr>
          </a:p>
        </p:txBody>
      </p:sp>
      <p:sp>
        <p:nvSpPr>
          <p:cNvPr id="8" name="矩形 7"/>
          <p:cNvSpPr/>
          <p:nvPr/>
        </p:nvSpPr>
        <p:spPr>
          <a:xfrm>
            <a:off x="1619672" y="2060848"/>
            <a:ext cx="1057883"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Maven</a:t>
            </a:r>
            <a:endParaRPr lang="zh-CN" altLang="en-US" dirty="0">
              <a:solidFill>
                <a:schemeClr val="tx1"/>
              </a:solidFill>
            </a:endParaRPr>
          </a:p>
        </p:txBody>
      </p:sp>
      <p:sp>
        <p:nvSpPr>
          <p:cNvPr id="9" name="矩形 8"/>
          <p:cNvSpPr/>
          <p:nvPr/>
        </p:nvSpPr>
        <p:spPr>
          <a:xfrm>
            <a:off x="3347864" y="2047739"/>
            <a:ext cx="1008112"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Ant</a:t>
            </a:r>
            <a:endParaRPr lang="zh-CN" altLang="en-US" dirty="0">
              <a:solidFill>
                <a:schemeClr val="tx1"/>
              </a:solidFill>
            </a:endParaRPr>
          </a:p>
        </p:txBody>
      </p:sp>
      <p:sp>
        <p:nvSpPr>
          <p:cNvPr id="10" name="矩形 9"/>
          <p:cNvSpPr/>
          <p:nvPr/>
        </p:nvSpPr>
        <p:spPr>
          <a:xfrm>
            <a:off x="2225492" y="3016263"/>
            <a:ext cx="1512168" cy="6478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新启虚拟机运行测试集</a:t>
            </a:r>
            <a:endParaRPr lang="zh-CN" altLang="en-US" dirty="0">
              <a:solidFill>
                <a:schemeClr val="tx1"/>
              </a:solidFill>
            </a:endParaRPr>
          </a:p>
        </p:txBody>
      </p:sp>
      <p:cxnSp>
        <p:nvCxnSpPr>
          <p:cNvPr id="11" name="直接箭头连接符 10"/>
          <p:cNvCxnSpPr>
            <a:stCxn id="6" idx="2"/>
          </p:cNvCxnSpPr>
          <p:nvPr/>
        </p:nvCxnSpPr>
        <p:spPr>
          <a:xfrm flipH="1">
            <a:off x="2148613" y="1628800"/>
            <a:ext cx="839211" cy="4189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2"/>
            <a:endCxn id="9" idx="0"/>
          </p:cNvCxnSpPr>
          <p:nvPr/>
        </p:nvCxnSpPr>
        <p:spPr>
          <a:xfrm>
            <a:off x="2987824" y="1628800"/>
            <a:ext cx="864096" cy="4189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2"/>
            <a:endCxn id="10" idx="0"/>
          </p:cNvCxnSpPr>
          <p:nvPr/>
        </p:nvCxnSpPr>
        <p:spPr>
          <a:xfrm>
            <a:off x="2148614" y="2564904"/>
            <a:ext cx="832962" cy="45135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a:endCxn id="10" idx="0"/>
          </p:cNvCxnSpPr>
          <p:nvPr/>
        </p:nvCxnSpPr>
        <p:spPr>
          <a:xfrm flipH="1">
            <a:off x="2981576" y="2551795"/>
            <a:ext cx="870344" cy="4644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403648" y="1988840"/>
            <a:ext cx="3168352" cy="648072"/>
          </a:xfrm>
          <a:prstGeom prst="rect">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18"/>
          <p:cNvSpPr/>
          <p:nvPr/>
        </p:nvSpPr>
        <p:spPr>
          <a:xfrm>
            <a:off x="179512" y="1700808"/>
            <a:ext cx="1152128" cy="360040"/>
          </a:xfrm>
          <a:prstGeom prst="wedgeRectCallout">
            <a:avLst>
              <a:gd name="adj1" fmla="val 54074"/>
              <a:gd name="adj2" fmla="val 910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构建工具</a:t>
            </a:r>
            <a:endParaRPr lang="zh-CN" altLang="en-US" dirty="0"/>
          </a:p>
        </p:txBody>
      </p:sp>
      <p:sp>
        <p:nvSpPr>
          <p:cNvPr id="20" name="下箭头 19"/>
          <p:cNvSpPr/>
          <p:nvPr/>
        </p:nvSpPr>
        <p:spPr>
          <a:xfrm>
            <a:off x="2568218" y="3789040"/>
            <a:ext cx="635630" cy="43204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365104"/>
            <a:ext cx="1635902" cy="1370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矩形 24"/>
          <p:cNvSpPr/>
          <p:nvPr/>
        </p:nvSpPr>
        <p:spPr>
          <a:xfrm>
            <a:off x="1907704" y="4376792"/>
            <a:ext cx="2016224" cy="1440160"/>
          </a:xfrm>
          <a:prstGeom prst="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2225492" y="5877272"/>
            <a:ext cx="1626428" cy="338554"/>
          </a:xfrm>
          <a:prstGeom prst="rect">
            <a:avLst/>
          </a:prstGeom>
          <a:noFill/>
        </p:spPr>
        <p:txBody>
          <a:bodyPr wrap="square" rtlCol="0">
            <a:spAutoFit/>
          </a:bodyPr>
          <a:lstStyle/>
          <a:p>
            <a:r>
              <a:rPr lang="zh-CN" altLang="en-US" sz="1600" b="1" dirty="0" smtClean="0"/>
              <a:t>代码依赖</a:t>
            </a:r>
            <a:endParaRPr lang="zh-CN" altLang="en-US" sz="1600" b="1" dirty="0"/>
          </a:p>
        </p:txBody>
      </p:sp>
      <p:sp>
        <p:nvSpPr>
          <p:cNvPr id="27" name="矩形 26"/>
          <p:cNvSpPr/>
          <p:nvPr/>
        </p:nvSpPr>
        <p:spPr>
          <a:xfrm>
            <a:off x="4541533" y="3016263"/>
            <a:ext cx="1440160"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将工具插桩到</a:t>
            </a:r>
            <a:endParaRPr lang="en-US" altLang="zh-CN" sz="1600" dirty="0" smtClean="0"/>
          </a:p>
          <a:p>
            <a:r>
              <a:rPr lang="zh-CN" altLang="en-US" sz="1600" dirty="0" smtClean="0"/>
              <a:t>新启虚拟机</a:t>
            </a:r>
            <a:endParaRPr lang="zh-CN" altLang="en-US" sz="1600" dirty="0"/>
          </a:p>
        </p:txBody>
      </p:sp>
      <p:sp>
        <p:nvSpPr>
          <p:cNvPr id="24" name="左箭头 23"/>
          <p:cNvSpPr/>
          <p:nvPr/>
        </p:nvSpPr>
        <p:spPr>
          <a:xfrm>
            <a:off x="3851920" y="3160145"/>
            <a:ext cx="504056" cy="3600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5628" y="1376772"/>
            <a:ext cx="3282353" cy="8633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64866" y="4454636"/>
            <a:ext cx="3282353" cy="9185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8" name="右箭头 27"/>
          <p:cNvSpPr/>
          <p:nvPr/>
        </p:nvSpPr>
        <p:spPr>
          <a:xfrm>
            <a:off x="5404694" y="2420888"/>
            <a:ext cx="720080" cy="379351"/>
          </a:xfrm>
          <a:prstGeom prst="rightArrow">
            <a:avLst/>
          </a:prstGeom>
          <a:noFill/>
          <a:ln>
            <a:solidFill>
              <a:schemeClr val="tx1"/>
            </a:solidFill>
          </a:ln>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5404694" y="3841737"/>
            <a:ext cx="720080" cy="379351"/>
          </a:xfrm>
          <a:prstGeom prst="rightArrow">
            <a:avLst/>
          </a:prstGeom>
          <a:noFill/>
          <a:ln>
            <a:solidFill>
              <a:schemeClr val="tx1"/>
            </a:solidFill>
          </a:ln>
          <a:scene3d>
            <a:camera prst="orthographicFront">
              <a:rot lat="0" lon="0" rev="19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9254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4" grpId="0" animBg="1"/>
      <p:bldP spid="28" grpId="0" animBg="1"/>
      <p:bldP spid="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ln>
            <a:solidFill>
              <a:schemeClr val="bg1"/>
            </a:solidFill>
          </a:ln>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t>主要工作</a:t>
            </a:r>
            <a:endParaRPr lang="en-US" altLang="zh-CN" dirty="0" smtClean="0"/>
          </a:p>
          <a:p>
            <a:pPr lvl="1"/>
            <a:r>
              <a:rPr lang="zh-CN" altLang="en-US" dirty="0" smtClean="0">
                <a:solidFill>
                  <a:schemeClr val="bg1">
                    <a:lumMod val="50000"/>
                  </a:schemeClr>
                </a:solidFill>
              </a:rPr>
              <a:t>结合代码依赖和用户反馈的软件可追踪生成方法</a:t>
            </a:r>
            <a:r>
              <a:rPr lang="en-US" altLang="zh-CN" dirty="0" smtClean="0">
                <a:solidFill>
                  <a:schemeClr val="bg1">
                    <a:lumMod val="50000"/>
                  </a:schemeClr>
                </a:solidFill>
              </a:rPr>
              <a:t>(CLUSTER)</a:t>
            </a:r>
          </a:p>
          <a:p>
            <a:pPr lvl="1"/>
            <a:r>
              <a:rPr lang="zh-CN" altLang="en-US" dirty="0" smtClean="0"/>
              <a:t>基于代码托管平台的开源数据组织及方法验证</a:t>
            </a:r>
            <a:endParaRPr lang="en-US" altLang="zh-CN" dirty="0" smtClean="0"/>
          </a:p>
          <a:p>
            <a:pPr lvl="2"/>
            <a:r>
              <a:rPr lang="zh-CN" altLang="en-US" dirty="0" smtClean="0">
                <a:solidFill>
                  <a:schemeClr val="bg1">
                    <a:lumMod val="50000"/>
                  </a:schemeClr>
                </a:solidFill>
              </a:rPr>
              <a:t>基于</a:t>
            </a:r>
            <a:r>
              <a:rPr lang="en-US" altLang="zh-CN" dirty="0" smtClean="0">
                <a:solidFill>
                  <a:schemeClr val="bg1">
                    <a:lumMod val="50000"/>
                  </a:schemeClr>
                </a:solidFill>
              </a:rPr>
              <a:t>issue-tracking</a:t>
            </a:r>
            <a:r>
              <a:rPr lang="zh-CN" altLang="en-US" dirty="0" smtClean="0">
                <a:solidFill>
                  <a:schemeClr val="bg1">
                    <a:lumMod val="50000"/>
                  </a:schemeClr>
                </a:solidFill>
              </a:rPr>
              <a:t>工具的可追踪数据整理</a:t>
            </a:r>
            <a:endParaRPr lang="en-US" altLang="zh-CN" dirty="0" smtClean="0">
              <a:solidFill>
                <a:schemeClr val="bg1">
                  <a:lumMod val="50000"/>
                </a:schemeClr>
              </a:solidFill>
            </a:endParaRPr>
          </a:p>
          <a:p>
            <a:pPr lvl="2"/>
            <a:r>
              <a:rPr lang="zh-CN" altLang="en-US" dirty="0" smtClean="0">
                <a:solidFill>
                  <a:schemeClr val="bg1">
                    <a:lumMod val="50000"/>
                  </a:schemeClr>
                </a:solidFill>
              </a:rPr>
              <a:t>基于测试集的动态代码依赖数据捕获</a:t>
            </a:r>
            <a:endParaRPr lang="en-US" altLang="zh-CN" dirty="0" smtClean="0">
              <a:solidFill>
                <a:schemeClr val="bg1">
                  <a:lumMod val="50000"/>
                </a:schemeClr>
              </a:solidFill>
            </a:endParaRPr>
          </a:p>
          <a:p>
            <a:pPr lvl="2"/>
            <a:r>
              <a:rPr lang="zh-CN" altLang="en-US" dirty="0" smtClean="0"/>
              <a:t>方法正确性和显著性度量</a:t>
            </a:r>
            <a:endParaRPr lang="en-US" altLang="zh-CN" dirty="0" smtClean="0"/>
          </a:p>
          <a:p>
            <a:pPr lvl="1"/>
            <a:r>
              <a:rPr lang="zh-CN" altLang="en-US" dirty="0" smtClean="0">
                <a:solidFill>
                  <a:schemeClr val="bg1">
                    <a:lumMod val="50000"/>
                  </a:schemeClr>
                </a:solidFill>
              </a:rPr>
              <a:t>结合代码依赖和用户反馈的软件可追踪生成工具</a:t>
            </a:r>
            <a:endParaRPr lang="en-US" altLang="zh-CN" dirty="0" smtClean="0">
              <a:solidFill>
                <a:schemeClr val="bg1">
                  <a:lumMod val="50000"/>
                </a:schemeClr>
              </a:solidFill>
            </a:endParaRPr>
          </a:p>
          <a:p>
            <a:r>
              <a:rPr lang="zh-CN" altLang="en-US" dirty="0" smtClean="0">
                <a:solidFill>
                  <a:schemeClr val="bg1">
                    <a:lumMod val="50000"/>
                  </a:schemeClr>
                </a:solidFill>
              </a:rPr>
              <a:t>总结与展望</a:t>
            </a:r>
            <a:endParaRPr lang="zh-CN" altLang="en-US" dirty="0">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17814267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2800" dirty="0" smtClean="0"/>
              <a:t>评估指标</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7504" y="1196752"/>
                <a:ext cx="8856984" cy="5040560"/>
              </a:xfrm>
            </p:spPr>
            <p:txBody>
              <a:bodyPr>
                <a:normAutofit/>
              </a:bodyPr>
              <a:lstStyle/>
              <a:p>
                <a:r>
                  <a:rPr lang="zh-CN" altLang="en-US" sz="2800" dirty="0" smtClean="0"/>
                  <a:t>正确性测试</a:t>
                </a:r>
                <a:endParaRPr lang="en-US" altLang="zh-CN" sz="2800" dirty="0"/>
              </a:p>
              <a:p>
                <a:pPr marL="0" indent="0">
                  <a:buNone/>
                </a:pPr>
                <a:endParaRPr lang="en-US" altLang="zh-CN" sz="2400" i="1" dirty="0" smtClean="0">
                  <a:latin typeface="Cambria Math"/>
                </a:endParaRPr>
              </a:p>
              <a:p>
                <a:pPr marL="0" indent="0">
                  <a:buNone/>
                </a:pPr>
                <a:endParaRPr lang="en-US" altLang="zh-CN" sz="2800" dirty="0" smtClean="0"/>
              </a:p>
              <a:p>
                <a:r>
                  <a:rPr lang="zh-CN" altLang="en-US" sz="2800" dirty="0" smtClean="0"/>
                  <a:t>显著性测试</a:t>
                </a:r>
                <a:endParaRPr lang="en-US" altLang="zh-CN" sz="2800" dirty="0" smtClean="0"/>
              </a:p>
              <a:p>
                <a:pPr lvl="1"/>
                <a:r>
                  <a:rPr lang="en-US" altLang="zh-CN" sz="2400" dirty="0" smtClean="0"/>
                  <a:t>P-value</a:t>
                </a:r>
              </a:p>
              <a:p>
                <a:pPr lvl="2"/>
                <a:r>
                  <a:rPr lang="zh-CN" altLang="en-US" sz="2000" dirty="0"/>
                  <a:t>零假设：</a:t>
                </a:r>
                <a:r>
                  <a:rPr lang="en-US" altLang="zh-CN" sz="2000" dirty="0"/>
                  <a:t>CLUSTER</a:t>
                </a:r>
                <a:r>
                  <a:rPr lang="zh-CN" altLang="en-US" sz="2000" dirty="0"/>
                  <a:t>的性能与基线方法没有明显</a:t>
                </a:r>
                <a:r>
                  <a:rPr lang="zh-CN" altLang="en-US" sz="2000" dirty="0" smtClean="0"/>
                  <a:t>区别</a:t>
                </a:r>
                <a:endParaRPr lang="en-US" altLang="zh-CN" sz="2000" dirty="0" smtClean="0"/>
              </a:p>
              <a:p>
                <a:pPr lvl="2"/>
                <a:r>
                  <a:rPr lang="zh-CN" altLang="en-US" sz="2000" dirty="0"/>
                  <a:t>单独依赖变量</a:t>
                </a:r>
                <a:r>
                  <a:rPr lang="en-US" altLang="zh-CN" sz="2000" dirty="0"/>
                  <a:t>: </a:t>
                </a:r>
                <a:r>
                  <a:rPr lang="zh-CN" altLang="en-US" sz="2000" dirty="0"/>
                  <a:t>每个</a:t>
                </a:r>
                <a:r>
                  <a:rPr lang="en-US" altLang="zh-CN" sz="2000" dirty="0"/>
                  <a:t>Recall</a:t>
                </a:r>
                <a:r>
                  <a:rPr lang="zh-CN" altLang="en-US" sz="2000" dirty="0"/>
                  <a:t>上的</a:t>
                </a:r>
                <a:r>
                  <a:rPr lang="en-US" altLang="zh-CN" sz="2000" dirty="0" smtClean="0"/>
                  <a:t>F-Measure</a:t>
                </a:r>
                <a:endParaRPr lang="en-US" altLang="zh-CN" sz="2000" dirty="0"/>
              </a:p>
              <a:p>
                <a:pPr lvl="2"/>
                <a:r>
                  <a:rPr lang="zh-CN" altLang="en-US" sz="2000" dirty="0"/>
                  <a:t>显著性水平：</a:t>
                </a:r>
                <a:r>
                  <a:rPr lang="en-US" altLang="zh-CN" sz="2000" dirty="0"/>
                  <a:t>α = </a:t>
                </a:r>
                <a:r>
                  <a:rPr lang="en-US" altLang="zh-CN" sz="2000" dirty="0" smtClean="0"/>
                  <a:t>0.05</a:t>
                </a:r>
              </a:p>
              <a:p>
                <a:pPr lvl="1"/>
                <a:r>
                  <a:rPr lang="en-US" altLang="zh-CN" sz="2400" dirty="0" smtClean="0"/>
                  <a:t>AP</a:t>
                </a:r>
                <a:r>
                  <a:rPr lang="zh-CN" altLang="en-US" sz="2400" dirty="0" smtClean="0"/>
                  <a:t>和</a:t>
                </a:r>
                <a:r>
                  <a:rPr lang="en-US" altLang="zh-CN" sz="2400" dirty="0" smtClean="0"/>
                  <a:t>MAP</a:t>
                </a:r>
              </a:p>
              <a:p>
                <a:pPr marL="457200" lvl="1" indent="0">
                  <a:buNone/>
                </a:pPr>
                <a14:m>
                  <m:oMathPara xmlns:m="http://schemas.openxmlformats.org/officeDocument/2006/math">
                    <m:oMathParaPr>
                      <m:jc m:val="centerGroup"/>
                    </m:oMathParaPr>
                    <m:oMath xmlns:m="http://schemas.openxmlformats.org/officeDocument/2006/math">
                      <m:r>
                        <a:rPr lang="en-US" altLang="zh-CN" sz="2000" b="0" i="1" smtClean="0">
                          <a:latin typeface="Cambria Math"/>
                        </a:rPr>
                        <m:t>𝐴𝑃</m:t>
                      </m:r>
                      <m:r>
                        <a:rPr lang="en-US" altLang="zh-CN" sz="2000" b="0" i="1" smtClean="0">
                          <a:latin typeface="Cambria Math"/>
                        </a:rPr>
                        <m:t>=</m:t>
                      </m:r>
                      <m:box>
                        <m:boxPr>
                          <m:ctrlPr>
                            <a:rPr lang="en-US" altLang="zh-CN" sz="2000" b="0" i="1" smtClean="0">
                              <a:latin typeface="Cambria Math"/>
                            </a:rPr>
                          </m:ctrlPr>
                        </m:boxPr>
                        <m:e>
                          <m:argPr>
                            <m:argSz m:val="-1"/>
                          </m:argPr>
                          <m:f>
                            <m:fPr>
                              <m:ctrlPr>
                                <a:rPr lang="en-US" altLang="zh-CN" sz="2000" b="0" i="1" smtClean="0">
                                  <a:latin typeface="Cambria Math"/>
                                </a:rPr>
                              </m:ctrlPr>
                            </m:fPr>
                            <m:num>
                              <m:nary>
                                <m:naryPr>
                                  <m:chr m:val="∑"/>
                                  <m:ctrlPr>
                                    <a:rPr lang="en-US" altLang="zh-CN" sz="2000" b="0" i="1" smtClean="0">
                                      <a:latin typeface="Cambria Math"/>
                                    </a:rPr>
                                  </m:ctrlPr>
                                </m:naryPr>
                                <m:sub>
                                  <m:r>
                                    <m:rPr>
                                      <m:brk m:alnAt="23"/>
                                    </m:rPr>
                                    <a:rPr lang="en-US" altLang="zh-CN" sz="2000" b="0" i="1" smtClean="0">
                                      <a:latin typeface="Cambria Math"/>
                                    </a:rPr>
                                    <m:t>𝑟</m:t>
                                  </m:r>
                                  <m:r>
                                    <a:rPr lang="en-US" altLang="zh-CN" sz="2000" b="0" i="1" smtClean="0">
                                      <a:latin typeface="Cambria Math"/>
                                    </a:rPr>
                                    <m:t>=1</m:t>
                                  </m:r>
                                </m:sub>
                                <m:sup>
                                  <m:r>
                                    <a:rPr lang="en-US" altLang="zh-CN" sz="2000" b="0" i="1" smtClean="0">
                                      <a:latin typeface="Cambria Math"/>
                                    </a:rPr>
                                    <m:t>𝑁</m:t>
                                  </m:r>
                                </m:sup>
                                <m:e>
                                  <m:r>
                                    <a:rPr lang="en-US" altLang="zh-CN" sz="2000" b="0" i="1" smtClean="0">
                                      <a:latin typeface="Cambria Math"/>
                                    </a:rPr>
                                    <m:t>(</m:t>
                                  </m:r>
                                  <m:r>
                                    <a:rPr lang="en-US" altLang="zh-CN" sz="2000" b="0" i="1" smtClean="0">
                                      <a:latin typeface="Cambria Math"/>
                                    </a:rPr>
                                    <m:t>𝑃𝑟𝑒𝑐𝑖𝑠𝑖𝑜𝑛</m:t>
                                  </m:r>
                                  <m:r>
                                    <a:rPr lang="en-US" altLang="zh-CN" sz="2000" b="0" i="1" smtClean="0">
                                      <a:latin typeface="Cambria Math"/>
                                    </a:rPr>
                                    <m:t>(</m:t>
                                  </m:r>
                                  <m:r>
                                    <a:rPr lang="en-US" altLang="zh-CN" sz="2000" b="0" i="1" smtClean="0">
                                      <a:latin typeface="Cambria Math"/>
                                    </a:rPr>
                                    <m:t>𝑟</m:t>
                                  </m:r>
                                  <m:r>
                                    <a:rPr lang="en-US" altLang="zh-CN" sz="2000" b="0" i="1" smtClean="0">
                                      <a:latin typeface="Cambria Math"/>
                                    </a:rPr>
                                    <m:t>)×</m:t>
                                  </m:r>
                                  <m:r>
                                    <a:rPr lang="en-US" altLang="zh-CN" sz="2000" b="0" i="1" smtClean="0">
                                      <a:latin typeface="Cambria Math"/>
                                      <a:ea typeface="Cambria Math"/>
                                    </a:rPr>
                                    <m:t>𝑖𝑠𝑅𝑒𝑙𝑒𝑣𝑎𝑛𝑡</m:t>
                                  </m:r>
                                  <m:r>
                                    <a:rPr lang="en-US" altLang="zh-CN" sz="2000" b="0" i="1" smtClean="0">
                                      <a:latin typeface="Cambria Math"/>
                                      <a:ea typeface="Cambria Math"/>
                                    </a:rPr>
                                    <m:t>(</m:t>
                                  </m:r>
                                  <m:r>
                                    <a:rPr lang="en-US" altLang="zh-CN" sz="2000" b="0" i="1" smtClean="0">
                                      <a:latin typeface="Cambria Math"/>
                                      <a:ea typeface="Cambria Math"/>
                                    </a:rPr>
                                    <m:t>𝑟</m:t>
                                  </m:r>
                                  <m:r>
                                    <a:rPr lang="en-US" altLang="zh-CN" sz="2000" b="0" i="1" smtClean="0">
                                      <a:latin typeface="Cambria Math"/>
                                      <a:ea typeface="Cambria Math"/>
                                    </a:rPr>
                                    <m:t>))</m:t>
                                  </m:r>
                                </m:e>
                              </m:nary>
                            </m:num>
                            <m:den>
                              <m:r>
                                <a:rPr lang="en-US" altLang="zh-CN" sz="2000" b="0" i="1" smtClean="0">
                                  <a:latin typeface="Cambria Math"/>
                                </a:rPr>
                                <m:t>|</m:t>
                              </m:r>
                              <m:r>
                                <a:rPr lang="en-US" altLang="zh-CN" sz="2000" b="0" i="1" smtClean="0">
                                  <a:latin typeface="Cambria Math"/>
                                </a:rPr>
                                <m:t>𝑅𝑒𝑙𝑒𝑣𝑎𝑛𝑡𝐷𝑜𝑐𝑢𝑚𝑒𝑛𝑡𝑠</m:t>
                              </m:r>
                              <m:r>
                                <a:rPr lang="en-US" altLang="zh-CN" sz="2000" b="0" i="1" smtClean="0">
                                  <a:latin typeface="Cambria Math"/>
                                </a:rPr>
                                <m:t>|</m:t>
                              </m:r>
                            </m:den>
                          </m:f>
                        </m:e>
                      </m:box>
                    </m:oMath>
                  </m:oMathPara>
                </a14:m>
                <a:endParaRPr lang="en-US" altLang="zh-CN" sz="2000" dirty="0"/>
              </a:p>
              <a:p>
                <a:pPr lvl="2"/>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7504" y="1196752"/>
                <a:ext cx="8856984" cy="5040560"/>
              </a:xfrm>
              <a:blipFill rotWithShape="1">
                <a:blip r:embed="rId3"/>
                <a:stretch>
                  <a:fillRect l="-1239" t="-169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29</a:t>
            </a:fld>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2411760" y="5527516"/>
                <a:ext cx="2003112" cy="65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𝑀𝐴𝑃</m:t>
                      </m:r>
                      <m:r>
                        <a:rPr lang="en-US" altLang="zh-CN" b="0" i="1" smtClean="0">
                          <a:latin typeface="Cambria Math" panose="02040503050406030204" pitchFamily="18" charset="0"/>
                        </a:rPr>
                        <m:t>=</m:t>
                      </m:r>
                      <m:f>
                        <m:fPr>
                          <m:ctrlPr>
                            <a:rPr lang="en-US" altLang="zh-CN" b="0" i="1" smtClean="0">
                              <a:latin typeface="Cambria Math"/>
                            </a:rPr>
                          </m:ctrlPr>
                        </m:fPr>
                        <m:num>
                          <m:nary>
                            <m:naryPr>
                              <m:chr m:val="∑"/>
                              <m:ctrlPr>
                                <a:rPr lang="en-US" altLang="zh-CN" b="0" i="1" smtClean="0">
                                  <a:latin typeface="Cambria Math"/>
                                </a:rPr>
                              </m:ctrlPr>
                            </m:naryPr>
                            <m:sub>
                              <m:r>
                                <m:rPr>
                                  <m:brk m:alnAt="23"/>
                                </m:rPr>
                                <a:rPr lang="en-US" altLang="zh-CN" b="0" i="1" smtClean="0">
                                  <a:latin typeface="Cambria Math" panose="02040503050406030204" pitchFamily="18" charset="0"/>
                                </a:rPr>
                                <m:t>𝑞</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e>
                              <m:r>
                                <a:rPr lang="en-US" altLang="zh-CN" b="0" i="1" smtClean="0">
                                  <a:latin typeface="Cambria Math" panose="02040503050406030204" pitchFamily="18" charset="0"/>
                                </a:rPr>
                                <m:t>𝐴𝑃</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e>
                          </m:nary>
                        </m:num>
                        <m:den>
                          <m:r>
                            <a:rPr lang="en-US" altLang="zh-CN" b="0" i="1" smtClean="0">
                              <a:latin typeface="Cambria Math" panose="02040503050406030204" pitchFamily="18" charset="0"/>
                            </a:rPr>
                            <m:t>𝑄</m:t>
                          </m:r>
                        </m:den>
                      </m:f>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411760" y="5527516"/>
                <a:ext cx="2003112" cy="6567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94342" y="1833012"/>
                <a:ext cx="3816424" cy="8663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𝑟𝑒𝑐𝑎𝑙𝑙</m:t>
                      </m:r>
                      <m:r>
                        <a:rPr lang="en-US" altLang="zh-CN" sz="2400" i="1">
                          <a:latin typeface="Cambria Math"/>
                        </a:rPr>
                        <m:t>=</m:t>
                      </m:r>
                      <m:box>
                        <m:boxPr>
                          <m:ctrlPr>
                            <a:rPr lang="en-US" altLang="zh-CN" sz="2400" i="1">
                              <a:latin typeface="Cambria Math"/>
                            </a:rPr>
                          </m:ctrlPr>
                        </m:boxPr>
                        <m:e>
                          <m:argPr>
                            <m:argSz m:val="-1"/>
                          </m:argPr>
                          <m:f>
                            <m:fPr>
                              <m:ctrlPr>
                                <a:rPr lang="en-US" altLang="zh-CN" sz="2400" i="1">
                                  <a:latin typeface="Cambria Math"/>
                                </a:rPr>
                              </m:ctrlPr>
                            </m:fPr>
                            <m:num>
                              <m:r>
                                <a:rPr lang="en-US" altLang="zh-CN" sz="2400" i="1">
                                  <a:latin typeface="Cambria Math"/>
                                </a:rPr>
                                <m:t>|</m:t>
                              </m:r>
                              <m:r>
                                <a:rPr lang="en-US" altLang="zh-CN" sz="2400" i="1">
                                  <a:latin typeface="Cambria Math"/>
                                </a:rPr>
                                <m:t>𝑐𝑜𝑟𝑟𝑒𝑐𝑡</m:t>
                              </m:r>
                              <m:r>
                                <a:rPr lang="en-US" altLang="zh-CN" sz="2400" i="1">
                                  <a:latin typeface="Cambria Math"/>
                                  <a:ea typeface="Cambria Math"/>
                                </a:rPr>
                                <m:t>∩</m:t>
                              </m:r>
                              <m:r>
                                <a:rPr lang="en-US" altLang="zh-CN" sz="2400" i="1">
                                  <a:latin typeface="Cambria Math"/>
                                  <a:ea typeface="Cambria Math"/>
                                </a:rPr>
                                <m:t>𝑟𝑒𝑡𝑟𝑖𝑒𝑣𝑒𝑑</m:t>
                              </m:r>
                              <m:r>
                                <a:rPr lang="en-US" altLang="zh-CN" sz="2400" i="1">
                                  <a:latin typeface="Cambria Math"/>
                                </a:rPr>
                                <m:t>|</m:t>
                              </m:r>
                            </m:num>
                            <m:den>
                              <m:r>
                                <a:rPr lang="en-US" altLang="zh-CN" sz="2400" i="1">
                                  <a:latin typeface="Cambria Math"/>
                                </a:rPr>
                                <m:t>|</m:t>
                              </m:r>
                              <m:r>
                                <a:rPr lang="en-US" altLang="zh-CN" sz="2400" i="1">
                                  <a:latin typeface="Cambria Math"/>
                                </a:rPr>
                                <m:t>𝑐𝑜𝑟𝑟𝑒𝑐𝑡</m:t>
                              </m:r>
                              <m:r>
                                <a:rPr lang="en-US" altLang="zh-CN" sz="2400" i="1">
                                  <a:latin typeface="Cambria Math"/>
                                </a:rPr>
                                <m:t>|</m:t>
                              </m:r>
                            </m:den>
                          </m:f>
                          <m:r>
                            <a:rPr lang="en-US" altLang="zh-CN" sz="2400" i="1">
                              <a:latin typeface="Cambria Math"/>
                            </a:rPr>
                            <m:t>%</m:t>
                          </m:r>
                        </m:e>
                      </m:box>
                    </m:oMath>
                  </m:oMathPara>
                </a14:m>
                <a:endParaRPr lang="en-US" altLang="zh-CN" sz="2400" dirty="0"/>
              </a:p>
              <a:p>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94342" y="1833012"/>
                <a:ext cx="3816424" cy="866391"/>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67544" y="1844824"/>
                <a:ext cx="4528120" cy="5893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dirty="0">
                          <a:latin typeface="Cambria Math"/>
                        </a:rPr>
                        <m:t>precision</m:t>
                      </m:r>
                      <m:r>
                        <a:rPr lang="en-US" altLang="zh-CN" sz="2400" dirty="0">
                          <a:latin typeface="Cambria Math"/>
                        </a:rPr>
                        <m:t>=</m:t>
                      </m:r>
                      <m:box>
                        <m:boxPr>
                          <m:ctrlPr>
                            <a:rPr lang="en-US" altLang="zh-CN" sz="2400" i="1" dirty="0">
                              <a:latin typeface="Cambria Math"/>
                            </a:rPr>
                          </m:ctrlPr>
                        </m:boxPr>
                        <m:e>
                          <m:argPr>
                            <m:argSz m:val="-1"/>
                          </m:argPr>
                          <m:f>
                            <m:fPr>
                              <m:ctrlPr>
                                <a:rPr lang="en-US" altLang="zh-CN" sz="2400" i="1" dirty="0">
                                  <a:latin typeface="Cambria Math"/>
                                </a:rPr>
                              </m:ctrlPr>
                            </m:fPr>
                            <m:num>
                              <m:r>
                                <a:rPr lang="en-US" altLang="zh-CN" sz="2400" i="1" dirty="0">
                                  <a:latin typeface="Cambria Math"/>
                                </a:rPr>
                                <m:t>|</m:t>
                              </m:r>
                              <m:r>
                                <a:rPr lang="en-US" altLang="zh-CN" sz="2400" i="1" dirty="0">
                                  <a:latin typeface="Cambria Math"/>
                                </a:rPr>
                                <m:t>𝑐𝑜𝑟𝑟𝑒𝑐𝑡</m:t>
                              </m:r>
                              <m:r>
                                <a:rPr lang="en-US" altLang="zh-CN" sz="2400" i="1" dirty="0">
                                  <a:latin typeface="Cambria Math"/>
                                  <a:ea typeface="Cambria Math"/>
                                </a:rPr>
                                <m:t>∩</m:t>
                              </m:r>
                              <m:r>
                                <a:rPr lang="en-US" altLang="zh-CN" sz="2400" i="1" dirty="0">
                                  <a:latin typeface="Cambria Math"/>
                                  <a:ea typeface="Cambria Math"/>
                                </a:rPr>
                                <m:t>𝑟𝑒𝑡𝑟𝑖𝑒𝑣𝑒𝑑</m:t>
                              </m:r>
                              <m:r>
                                <a:rPr lang="en-US" altLang="zh-CN" sz="2400" i="1" dirty="0">
                                  <a:latin typeface="Cambria Math"/>
                                </a:rPr>
                                <m:t>|</m:t>
                              </m:r>
                            </m:num>
                            <m:den>
                              <m:r>
                                <a:rPr lang="en-US" altLang="zh-CN" sz="2400" i="1" dirty="0">
                                  <a:latin typeface="Cambria Math"/>
                                </a:rPr>
                                <m:t>|</m:t>
                              </m:r>
                              <m:r>
                                <a:rPr lang="en-US" altLang="zh-CN" sz="2400" i="1" dirty="0">
                                  <a:latin typeface="Cambria Math"/>
                                </a:rPr>
                                <m:t>𝑟𝑒𝑡𝑟𝑖𝑒𝑣𝑒𝑑</m:t>
                              </m:r>
                              <m:r>
                                <a:rPr lang="en-US" altLang="zh-CN" sz="2400" i="1" dirty="0">
                                  <a:latin typeface="Cambria Math"/>
                                </a:rPr>
                                <m:t>|</m:t>
                              </m:r>
                            </m:den>
                          </m:f>
                          <m:r>
                            <a:rPr lang="en-US" altLang="zh-CN" sz="2400" i="1" dirty="0">
                              <a:latin typeface="Cambria Math"/>
                            </a:rPr>
                            <m:t>% </m:t>
                          </m:r>
                        </m:e>
                      </m:box>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67544" y="1844824"/>
                <a:ext cx="4528120" cy="589392"/>
              </a:xfrm>
              <a:prstGeom prst="rect">
                <a:avLst/>
              </a:prstGeom>
              <a:blipFill rotWithShape="1">
                <a:blip r:embed="rId6"/>
                <a:stretch>
                  <a:fillRect/>
                </a:stretch>
              </a:blipFill>
            </p:spPr>
            <p:txBody>
              <a:bodyPr/>
              <a:lstStyle/>
              <a:p>
                <a:r>
                  <a:rPr lang="zh-CN" altLang="en-US">
                    <a:noFill/>
                  </a:rPr>
                  <a:t> </a:t>
                </a:r>
              </a:p>
            </p:txBody>
          </p:sp>
        </mc:Fallback>
      </mc:AlternateContent>
      <p:pic>
        <p:nvPicPr>
          <p:cNvPr id="8" name="Picture 3"/>
          <p:cNvPicPr>
            <a:picLocks noChangeAspect="1" noChangeArrowheads="1"/>
          </p:cNvPicPr>
          <p:nvPr/>
        </p:nvPicPr>
        <p:blipFill>
          <a:blip r:embed="rId7" cstate="print"/>
          <a:srcRect/>
          <a:stretch>
            <a:fillRect/>
          </a:stretch>
        </p:blipFill>
        <p:spPr bwMode="auto">
          <a:xfrm>
            <a:off x="5796136" y="3933055"/>
            <a:ext cx="1508557" cy="669209"/>
          </a:xfrm>
          <a:prstGeom prst="rect">
            <a:avLst/>
          </a:prstGeom>
          <a:noFill/>
          <a:ln w="9525">
            <a:noFill/>
            <a:miter lim="800000"/>
            <a:headEnd/>
            <a:tailEnd/>
          </a:ln>
        </p:spPr>
      </p:pic>
    </p:spTree>
    <p:extLst>
      <p:ext uri="{BB962C8B-B14F-4D97-AF65-F5344CB8AC3E}">
        <p14:creationId xmlns:p14="http://schemas.microsoft.com/office/powerpoint/2010/main" val="405421101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50106"/>
          </a:xfrm>
        </p:spPr>
        <p:txBody>
          <a:bodyPr>
            <a:normAutofit/>
          </a:bodyPr>
          <a:lstStyle/>
          <a:p>
            <a:r>
              <a:rPr lang="zh-CN" altLang="en-US" sz="2800" dirty="0" smtClean="0"/>
              <a:t>软件可追踪性简介</a:t>
            </a:r>
            <a:r>
              <a:rPr lang="en-US" altLang="zh-CN" sz="2800" dirty="0" smtClean="0"/>
              <a:t>-</a:t>
            </a:r>
            <a:r>
              <a:rPr lang="zh-CN" altLang="en-US" sz="2800" dirty="0" smtClean="0"/>
              <a:t>概念</a:t>
            </a:r>
            <a:endParaRPr lang="zh-CN" altLang="en-US" sz="2800" dirty="0"/>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3</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a:solidFill>
                  <a:srgbClr val="800000"/>
                </a:solidFill>
                <a:latin typeface="华文细黑" pitchFamily="2" charset="-122"/>
                <a:ea typeface="华文细黑" pitchFamily="2" charset="-122"/>
              </a:rPr>
              <a:t>研究背景</a:t>
            </a:r>
          </a:p>
        </p:txBody>
      </p:sp>
      <p:sp>
        <p:nvSpPr>
          <p:cNvPr id="3" name="矩形 2"/>
          <p:cNvSpPr/>
          <p:nvPr/>
        </p:nvSpPr>
        <p:spPr>
          <a:xfrm>
            <a:off x="755576" y="1412864"/>
            <a:ext cx="1213056"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详细设计</a:t>
            </a:r>
            <a:endParaRPr lang="zh-CN" altLang="en-US" dirty="0">
              <a:solidFill>
                <a:schemeClr val="tx1"/>
              </a:solidFill>
            </a:endParaRPr>
          </a:p>
        </p:txBody>
      </p:sp>
      <p:sp>
        <p:nvSpPr>
          <p:cNvPr id="16" name="矩形 15"/>
          <p:cNvSpPr/>
          <p:nvPr/>
        </p:nvSpPr>
        <p:spPr>
          <a:xfrm>
            <a:off x="755576" y="2506588"/>
            <a:ext cx="1152128"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需求</a:t>
            </a:r>
            <a:endParaRPr lang="zh-CN" altLang="en-US" dirty="0">
              <a:solidFill>
                <a:schemeClr val="tx1"/>
              </a:solidFill>
            </a:endParaRPr>
          </a:p>
        </p:txBody>
      </p:sp>
      <p:sp>
        <p:nvSpPr>
          <p:cNvPr id="18" name="矩形 17"/>
          <p:cNvSpPr/>
          <p:nvPr/>
        </p:nvSpPr>
        <p:spPr>
          <a:xfrm>
            <a:off x="3311860" y="2537488"/>
            <a:ext cx="1152128"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代码</a:t>
            </a:r>
            <a:endParaRPr lang="zh-CN" altLang="en-US" dirty="0">
              <a:solidFill>
                <a:schemeClr val="tx1"/>
              </a:solidFill>
            </a:endParaRPr>
          </a:p>
        </p:txBody>
      </p:sp>
      <p:sp>
        <p:nvSpPr>
          <p:cNvPr id="19" name="矩形 18"/>
          <p:cNvSpPr/>
          <p:nvPr/>
        </p:nvSpPr>
        <p:spPr>
          <a:xfrm>
            <a:off x="3301204" y="1412864"/>
            <a:ext cx="1152128" cy="5760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测试集</a:t>
            </a:r>
            <a:endParaRPr lang="zh-CN" altLang="en-US" dirty="0">
              <a:solidFill>
                <a:schemeClr val="tx1"/>
              </a:solidFill>
            </a:endParaRPr>
          </a:p>
        </p:txBody>
      </p:sp>
      <p:sp>
        <p:nvSpPr>
          <p:cNvPr id="8" name="矩形 7"/>
          <p:cNvSpPr/>
          <p:nvPr/>
        </p:nvSpPr>
        <p:spPr>
          <a:xfrm>
            <a:off x="4716016" y="980728"/>
            <a:ext cx="4118806" cy="115212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bg1"/>
                </a:solidFill>
              </a:rPr>
              <a:t>软件可追踪性：</a:t>
            </a:r>
            <a:r>
              <a:rPr lang="zh-CN" altLang="en-US" dirty="0" smtClean="0">
                <a:solidFill>
                  <a:schemeClr val="bg1"/>
                </a:solidFill>
              </a:rPr>
              <a:t>软件开发过程中，建立和维护软件制品之间的</a:t>
            </a:r>
            <a:r>
              <a:rPr lang="zh-CN" altLang="en-US" b="1" dirty="0" smtClean="0">
                <a:solidFill>
                  <a:schemeClr val="bg1"/>
                </a:solidFill>
              </a:rPr>
              <a:t>关联关系</a:t>
            </a:r>
            <a:r>
              <a:rPr lang="zh-CN" altLang="en-US" dirty="0" smtClean="0">
                <a:solidFill>
                  <a:schemeClr val="bg1"/>
                </a:solidFill>
              </a:rPr>
              <a:t>，并利用这些关系对软件项目进行一系列分析的能力</a:t>
            </a:r>
            <a:r>
              <a:rPr lang="en-US" altLang="zh-CN" dirty="0" smtClean="0">
                <a:solidFill>
                  <a:schemeClr val="bg1"/>
                </a:solidFill>
              </a:rPr>
              <a:t>[</a:t>
            </a:r>
            <a:r>
              <a:rPr lang="en-US" altLang="zh-CN" dirty="0" err="1" smtClean="0">
                <a:solidFill>
                  <a:schemeClr val="bg1"/>
                </a:solidFill>
              </a:rPr>
              <a:t>coest</a:t>
            </a:r>
            <a:r>
              <a:rPr lang="en-US" altLang="zh-CN" dirty="0" smtClean="0">
                <a:solidFill>
                  <a:schemeClr val="bg1"/>
                </a:solidFill>
              </a:rPr>
              <a:t>]</a:t>
            </a:r>
            <a:endParaRPr lang="en-US" altLang="zh-CN" dirty="0">
              <a:solidFill>
                <a:schemeClr val="bg1"/>
              </a:solidFill>
            </a:endParaRPr>
          </a:p>
        </p:txBody>
      </p:sp>
      <p:sp>
        <p:nvSpPr>
          <p:cNvPr id="23" name="矩形 22"/>
          <p:cNvSpPr/>
          <p:nvPr/>
        </p:nvSpPr>
        <p:spPr>
          <a:xfrm>
            <a:off x="539552" y="2312920"/>
            <a:ext cx="4032448" cy="97206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970" y="4221088"/>
            <a:ext cx="6017374" cy="197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576064" y="5139542"/>
            <a:ext cx="1115616" cy="6326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i="1" dirty="0" smtClean="0"/>
              <a:t>代码</a:t>
            </a:r>
            <a:endParaRPr lang="zh-CN" altLang="en-US" sz="2800" i="1" dirty="0"/>
          </a:p>
        </p:txBody>
      </p:sp>
      <p:sp>
        <p:nvSpPr>
          <p:cNvPr id="20" name="矩形 19"/>
          <p:cNvSpPr/>
          <p:nvPr/>
        </p:nvSpPr>
        <p:spPr>
          <a:xfrm>
            <a:off x="6781859" y="3588393"/>
            <a:ext cx="1115616" cy="63269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i="1" dirty="0" smtClean="0"/>
              <a:t>需求</a:t>
            </a:r>
            <a:endParaRPr lang="zh-CN" altLang="en-US" sz="2800" i="1" dirty="0"/>
          </a:p>
        </p:txBody>
      </p:sp>
      <p:sp>
        <p:nvSpPr>
          <p:cNvPr id="24" name="矩形标注 23"/>
          <p:cNvSpPr/>
          <p:nvPr/>
        </p:nvSpPr>
        <p:spPr>
          <a:xfrm>
            <a:off x="4211960" y="4509120"/>
            <a:ext cx="1717918" cy="469433"/>
          </a:xfrm>
          <a:prstGeom prst="wedgeRectCallout">
            <a:avLst>
              <a:gd name="adj1" fmla="val 61952"/>
              <a:gd name="adj2" fmla="val 5396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rPr>
              <a:t>AuthDAO</a:t>
            </a:r>
            <a:r>
              <a:rPr lang="zh-CN" altLang="en-US" sz="1600" b="1" dirty="0" smtClean="0">
                <a:solidFill>
                  <a:schemeClr val="tx1"/>
                </a:solidFill>
              </a:rPr>
              <a:t>参与了需求</a:t>
            </a:r>
            <a:r>
              <a:rPr lang="en-US" altLang="zh-CN" sz="1600" b="1" dirty="0" smtClean="0">
                <a:solidFill>
                  <a:schemeClr val="tx1"/>
                </a:solidFill>
              </a:rPr>
              <a:t>UC26</a:t>
            </a:r>
            <a:r>
              <a:rPr lang="zh-CN" altLang="en-US" sz="1600" b="1" dirty="0" smtClean="0">
                <a:solidFill>
                  <a:schemeClr val="tx1"/>
                </a:solidFill>
              </a:rPr>
              <a:t>的实现</a:t>
            </a:r>
            <a:endParaRPr lang="zh-CN" altLang="en-US" sz="1600" b="1" dirty="0">
              <a:solidFill>
                <a:schemeClr val="tx1"/>
              </a:solidFill>
            </a:endParaRPr>
          </a:p>
        </p:txBody>
      </p:sp>
      <p:sp>
        <p:nvSpPr>
          <p:cNvPr id="26" name="矩形 25"/>
          <p:cNvSpPr/>
          <p:nvPr/>
        </p:nvSpPr>
        <p:spPr>
          <a:xfrm>
            <a:off x="2123728" y="4168112"/>
            <a:ext cx="2088232" cy="36003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需求追踪矩阵</a:t>
            </a:r>
            <a:r>
              <a:rPr lang="en-US" altLang="zh-CN" b="1" dirty="0" smtClean="0">
                <a:solidFill>
                  <a:schemeClr val="tx1"/>
                </a:solidFill>
              </a:rPr>
              <a:t>RTM</a:t>
            </a:r>
            <a:endParaRPr lang="zh-CN" altLang="en-US" b="1" dirty="0">
              <a:solidFill>
                <a:schemeClr val="tx1"/>
              </a:solidFill>
            </a:endParaRPr>
          </a:p>
        </p:txBody>
      </p:sp>
      <p:sp>
        <p:nvSpPr>
          <p:cNvPr id="7" name="下箭头 6"/>
          <p:cNvSpPr/>
          <p:nvPr/>
        </p:nvSpPr>
        <p:spPr>
          <a:xfrm>
            <a:off x="2733100" y="3320032"/>
            <a:ext cx="648072" cy="739112"/>
          </a:xfrm>
          <a:prstGeom prst="downArrow">
            <a:avLst/>
          </a:prstGeom>
          <a:noFill/>
          <a:ln>
            <a:solidFill>
              <a:schemeClr val="tx1"/>
            </a:solidFill>
          </a:ln>
          <a:scene3d>
            <a:camera prst="orthographicFront">
              <a:rot lat="0" lon="0" rev="1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751056" y="2554136"/>
            <a:ext cx="4118806" cy="8028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bg1"/>
                </a:solidFill>
              </a:rPr>
              <a:t>辅助软件维护与更新</a:t>
            </a:r>
            <a:r>
              <a:rPr lang="zh-CN" altLang="en-US" b="1" dirty="0" smtClean="0">
                <a:solidFill>
                  <a:schemeClr val="bg1"/>
                </a:solidFill>
              </a:rPr>
              <a:t>：</a:t>
            </a:r>
            <a:r>
              <a:rPr lang="zh-CN" altLang="en-US" i="1" dirty="0" smtClean="0">
                <a:solidFill>
                  <a:schemeClr val="bg1"/>
                </a:solidFill>
              </a:rPr>
              <a:t>提升</a:t>
            </a:r>
            <a:r>
              <a:rPr lang="en-US" altLang="zh-CN" i="1" dirty="0">
                <a:solidFill>
                  <a:schemeClr val="bg1"/>
                </a:solidFill>
              </a:rPr>
              <a:t>20%</a:t>
            </a:r>
            <a:r>
              <a:rPr lang="zh-CN" altLang="en-US" i="1" dirty="0">
                <a:solidFill>
                  <a:schemeClr val="bg1"/>
                </a:solidFill>
              </a:rPr>
              <a:t>的效率与</a:t>
            </a:r>
            <a:r>
              <a:rPr lang="en-US" altLang="zh-CN" i="1" dirty="0">
                <a:solidFill>
                  <a:schemeClr val="bg1"/>
                </a:solidFill>
              </a:rPr>
              <a:t>60%</a:t>
            </a:r>
            <a:r>
              <a:rPr lang="zh-CN" altLang="en-US" i="1" dirty="0" smtClean="0">
                <a:solidFill>
                  <a:schemeClr val="bg1"/>
                </a:solidFill>
              </a:rPr>
              <a:t>正确性</a:t>
            </a:r>
            <a:r>
              <a:rPr lang="en-US" altLang="zh-CN" dirty="0">
                <a:solidFill>
                  <a:schemeClr val="bg1"/>
                </a:solidFill>
              </a:rPr>
              <a:t>[</a:t>
            </a:r>
            <a:r>
              <a:rPr lang="en-US" altLang="zh-CN" dirty="0" err="1" smtClean="0">
                <a:solidFill>
                  <a:schemeClr val="bg1"/>
                </a:solidFill>
              </a:rPr>
              <a:t>Mäder</a:t>
            </a:r>
            <a:r>
              <a:rPr lang="en-US" altLang="zh-CN" dirty="0" smtClean="0">
                <a:solidFill>
                  <a:schemeClr val="bg1"/>
                </a:solidFill>
              </a:rPr>
              <a:t>+@ICSM]</a:t>
            </a:r>
            <a:r>
              <a:rPr lang="zh-CN" altLang="en-US" dirty="0" smtClean="0">
                <a:solidFill>
                  <a:schemeClr val="bg1"/>
                </a:solidFill>
              </a:rPr>
              <a:t>。</a:t>
            </a:r>
            <a:endParaRPr lang="zh-CN" altLang="en-US" dirty="0">
              <a:solidFill>
                <a:schemeClr val="bg1"/>
              </a:solidFill>
            </a:endParaRPr>
          </a:p>
        </p:txBody>
      </p:sp>
      <p:sp>
        <p:nvSpPr>
          <p:cNvPr id="6" name="TextBox 5"/>
          <p:cNvSpPr txBox="1"/>
          <p:nvPr/>
        </p:nvSpPr>
        <p:spPr>
          <a:xfrm>
            <a:off x="2126680" y="1362254"/>
            <a:ext cx="1257444" cy="338554"/>
          </a:xfrm>
          <a:prstGeom prst="rect">
            <a:avLst/>
          </a:prstGeom>
          <a:noFill/>
        </p:spPr>
        <p:txBody>
          <a:bodyPr wrap="square" rtlCol="0">
            <a:spAutoFit/>
          </a:bodyPr>
          <a:lstStyle/>
          <a:p>
            <a:r>
              <a:rPr lang="zh-CN" altLang="en-US" sz="1600" b="1" dirty="0"/>
              <a:t>关联关系</a:t>
            </a:r>
          </a:p>
        </p:txBody>
      </p:sp>
      <p:sp>
        <p:nvSpPr>
          <p:cNvPr id="10" name="圆角矩形标注 9"/>
          <p:cNvSpPr/>
          <p:nvPr/>
        </p:nvSpPr>
        <p:spPr>
          <a:xfrm>
            <a:off x="251520" y="3588393"/>
            <a:ext cx="1272856" cy="470751"/>
          </a:xfrm>
          <a:prstGeom prst="wedgeRoundRectCallout">
            <a:avLst>
              <a:gd name="adj1" fmla="val 56128"/>
              <a:gd name="adj2" fmla="val -116327"/>
              <a:gd name="adj3" fmla="val 16667"/>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研究热点</a:t>
            </a:r>
            <a:endParaRPr lang="zh-CN" altLang="en-US" b="1" dirty="0">
              <a:solidFill>
                <a:schemeClr val="tx1"/>
              </a:solidFill>
            </a:endParaRPr>
          </a:p>
        </p:txBody>
      </p:sp>
      <p:cxnSp>
        <p:nvCxnSpPr>
          <p:cNvPr id="12" name="直接箭头连接符 11"/>
          <p:cNvCxnSpPr/>
          <p:nvPr/>
        </p:nvCxnSpPr>
        <p:spPr>
          <a:xfrm>
            <a:off x="1919954" y="1700896"/>
            <a:ext cx="1343228" cy="1124624"/>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1859026" y="1700896"/>
            <a:ext cx="1393500" cy="1093724"/>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3"/>
            <a:endCxn id="19" idx="1"/>
          </p:cNvCxnSpPr>
          <p:nvPr/>
        </p:nvCxnSpPr>
        <p:spPr>
          <a:xfrm>
            <a:off x="1968632" y="1700896"/>
            <a:ext cx="1332572" cy="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 idx="2"/>
            <a:endCxn id="16" idx="0"/>
          </p:cNvCxnSpPr>
          <p:nvPr/>
        </p:nvCxnSpPr>
        <p:spPr>
          <a:xfrm flipH="1">
            <a:off x="1331640" y="1988928"/>
            <a:ext cx="30464" cy="51766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828590" y="1988928"/>
            <a:ext cx="10656" cy="54856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6" idx="3"/>
            <a:endCxn id="18" idx="1"/>
          </p:cNvCxnSpPr>
          <p:nvPr/>
        </p:nvCxnSpPr>
        <p:spPr>
          <a:xfrm>
            <a:off x="1907704" y="2794620"/>
            <a:ext cx="1404156" cy="30900"/>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4498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0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8" grpId="0" animBg="1"/>
      <p:bldP spid="19" grpId="0" animBg="1"/>
      <p:bldP spid="8" grpId="0" animBg="1"/>
      <p:bldP spid="23" grpId="0" animBg="1"/>
      <p:bldP spid="17" grpId="0" animBg="1"/>
      <p:bldP spid="20" grpId="0" animBg="1"/>
      <p:bldP spid="24" grpId="0" animBg="1"/>
      <p:bldP spid="26" grpId="0" animBg="1"/>
      <p:bldP spid="7" grpId="0" animBg="1"/>
      <p:bldP spid="27" grpId="0" animBg="1"/>
      <p:bldP spid="6"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332656"/>
            <a:ext cx="7488832" cy="720080"/>
          </a:xfrm>
        </p:spPr>
        <p:txBody>
          <a:bodyPr>
            <a:noAutofit/>
          </a:bodyPr>
          <a:lstStyle/>
          <a:p>
            <a:r>
              <a:rPr lang="zh-CN" altLang="en-US" sz="2800" dirty="0" smtClean="0"/>
              <a:t>实验系统信息</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196752"/>
            <a:ext cx="5950148" cy="3694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331640" y="5034983"/>
            <a:ext cx="5616624" cy="770281"/>
          </a:xfrm>
          <a:prstGeom prst="rect">
            <a:avLst/>
          </a:prstGeom>
          <a:solidFill>
            <a:schemeClr val="accent1"/>
          </a:solidFill>
          <a:ln>
            <a:solidFill>
              <a:schemeClr val="accent1"/>
            </a:solidFill>
          </a:ln>
          <a:effectLst/>
        </p:spPr>
        <p:style>
          <a:lnRef idx="1">
            <a:schemeClr val="accent2"/>
          </a:lnRef>
          <a:fillRef idx="3">
            <a:schemeClr val="accent2"/>
          </a:fillRef>
          <a:effectRef idx="2">
            <a:schemeClr val="accent2"/>
          </a:effectRef>
          <a:fontRef idx="minor">
            <a:schemeClr val="lt1"/>
          </a:fontRef>
        </p:style>
        <p:txBody>
          <a:bodyPr rtlCol="0" anchor="ctr"/>
          <a:lstStyle/>
          <a:p>
            <a:r>
              <a:rPr lang="en-US" altLang="zh-CN" sz="2000" dirty="0" err="1" smtClean="0">
                <a:solidFill>
                  <a:schemeClr val="bg1"/>
                </a:solidFill>
              </a:rPr>
              <a:t>iTrust</a:t>
            </a:r>
            <a:r>
              <a:rPr lang="zh-CN" altLang="en-US" sz="2000" dirty="0" smtClean="0">
                <a:solidFill>
                  <a:schemeClr val="bg1"/>
                </a:solidFill>
              </a:rPr>
              <a:t>为领域内常用的高水平软件可追踪数据集，</a:t>
            </a:r>
            <a:endParaRPr lang="en-US" altLang="zh-CN" sz="2000" dirty="0" smtClean="0">
              <a:solidFill>
                <a:schemeClr val="bg1"/>
              </a:solidFill>
            </a:endParaRPr>
          </a:p>
          <a:p>
            <a:r>
              <a:rPr lang="en-US" altLang="zh-CN" sz="2000" dirty="0" smtClean="0">
                <a:solidFill>
                  <a:schemeClr val="bg1"/>
                </a:solidFill>
              </a:rPr>
              <a:t>Maven</a:t>
            </a:r>
            <a:r>
              <a:rPr lang="zh-CN" altLang="en-US" sz="2000" dirty="0" smtClean="0">
                <a:solidFill>
                  <a:schemeClr val="bg1"/>
                </a:solidFill>
              </a:rPr>
              <a:t>、</a:t>
            </a:r>
            <a:r>
              <a:rPr lang="en-US" altLang="zh-CN" sz="2000" dirty="0" smtClean="0">
                <a:solidFill>
                  <a:schemeClr val="bg1"/>
                </a:solidFill>
              </a:rPr>
              <a:t>Pig</a:t>
            </a:r>
            <a:r>
              <a:rPr lang="zh-CN" altLang="en-US" sz="2000" dirty="0" smtClean="0">
                <a:solidFill>
                  <a:schemeClr val="bg1"/>
                </a:solidFill>
              </a:rPr>
              <a:t>、</a:t>
            </a:r>
            <a:r>
              <a:rPr lang="en-US" altLang="zh-CN" sz="2000" dirty="0" err="1" smtClean="0">
                <a:solidFill>
                  <a:schemeClr val="bg1"/>
                </a:solidFill>
              </a:rPr>
              <a:t>Infinispan</a:t>
            </a:r>
            <a:r>
              <a:rPr lang="zh-CN" altLang="en-US" sz="2000" dirty="0" smtClean="0">
                <a:solidFill>
                  <a:schemeClr val="bg1"/>
                </a:solidFill>
              </a:rPr>
              <a:t>为开源软件可追踪数据集。</a:t>
            </a:r>
            <a:endParaRPr lang="zh-CN" altLang="en-US" sz="2000" dirty="0">
              <a:solidFill>
                <a:schemeClr val="bg1"/>
              </a:solidFill>
            </a:endParaRPr>
          </a:p>
        </p:txBody>
      </p:sp>
      <p:sp>
        <p:nvSpPr>
          <p:cNvPr id="9" name="TextBox 8"/>
          <p:cNvSpPr txBox="1"/>
          <p:nvPr/>
        </p:nvSpPr>
        <p:spPr>
          <a:xfrm>
            <a:off x="7406043" y="116632"/>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实验</a:t>
            </a:r>
            <a:endParaRPr lang="zh-CN" altLang="en-US" sz="2800" dirty="0">
              <a:solidFill>
                <a:srgbClr val="800000"/>
              </a:solidFill>
              <a:latin typeface="华文细黑" pitchFamily="2" charset="-122"/>
              <a:ea typeface="华文细黑" pitchFamily="2" charset="-122"/>
            </a:endParaRPr>
          </a:p>
        </p:txBody>
      </p:sp>
    </p:spTree>
    <p:extLst>
      <p:ext uri="{BB962C8B-B14F-4D97-AF65-F5344CB8AC3E}">
        <p14:creationId xmlns:p14="http://schemas.microsoft.com/office/powerpoint/2010/main" val="4475668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332656"/>
            <a:ext cx="7488832" cy="720080"/>
          </a:xfrm>
        </p:spPr>
        <p:txBody>
          <a:bodyPr>
            <a:noAutofit/>
          </a:bodyPr>
          <a:lstStyle/>
          <a:p>
            <a:r>
              <a:rPr lang="en-US" altLang="zh-CN" sz="2800" dirty="0" smtClean="0"/>
              <a:t>Precision/Recall</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18" y="1124744"/>
            <a:ext cx="76771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48265" y="116632"/>
            <a:ext cx="2138586"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正确性测试</a:t>
            </a:r>
            <a:endParaRPr lang="zh-CN" altLang="en-US" sz="2800" dirty="0">
              <a:solidFill>
                <a:srgbClr val="800000"/>
              </a:solidFill>
              <a:latin typeface="华文细黑" pitchFamily="2" charset="-122"/>
              <a:ea typeface="华文细黑" pitchFamily="2" charset="-122"/>
            </a:endParaRPr>
          </a:p>
        </p:txBody>
      </p:sp>
      <p:sp>
        <p:nvSpPr>
          <p:cNvPr id="3" name="矩形 2"/>
          <p:cNvSpPr/>
          <p:nvPr/>
        </p:nvSpPr>
        <p:spPr>
          <a:xfrm>
            <a:off x="5436096" y="5877272"/>
            <a:ext cx="1152128" cy="289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标注 4"/>
          <p:cNvSpPr/>
          <p:nvPr/>
        </p:nvSpPr>
        <p:spPr>
          <a:xfrm>
            <a:off x="6732240" y="5455193"/>
            <a:ext cx="1080120" cy="432718"/>
          </a:xfrm>
          <a:prstGeom prst="wedgeRectCallout">
            <a:avLst>
              <a:gd name="adj1" fmla="val -61734"/>
              <a:gd name="adj2" fmla="val 4825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我们的方法</a:t>
            </a:r>
            <a:endParaRPr lang="zh-CN" altLang="en-US" sz="1400" b="1" dirty="0"/>
          </a:p>
        </p:txBody>
      </p:sp>
    </p:spTree>
    <p:extLst>
      <p:ext uri="{BB962C8B-B14F-4D97-AF65-F5344CB8AC3E}">
        <p14:creationId xmlns:p14="http://schemas.microsoft.com/office/powerpoint/2010/main" val="447566856"/>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30" y="59743"/>
            <a:ext cx="7488832" cy="720080"/>
          </a:xfrm>
        </p:spPr>
        <p:txBody>
          <a:bodyPr>
            <a:noAutofit/>
          </a:bodyPr>
          <a:lstStyle/>
          <a:p>
            <a:r>
              <a:rPr lang="en-US" altLang="zh-CN" sz="2800" dirty="0" smtClean="0"/>
              <a:t>AP MAP &amp; P-value</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3" name="矩形 2"/>
          <p:cNvSpPr/>
          <p:nvPr/>
        </p:nvSpPr>
        <p:spPr>
          <a:xfrm>
            <a:off x="1093302" y="5229200"/>
            <a:ext cx="6863074" cy="1355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bg1"/>
                </a:solidFill>
              </a:rPr>
              <a:t>在</a:t>
            </a:r>
            <a:r>
              <a:rPr lang="en-US" altLang="zh-CN" dirty="0">
                <a:solidFill>
                  <a:schemeClr val="bg1"/>
                </a:solidFill>
              </a:rPr>
              <a:t>36</a:t>
            </a:r>
            <a:r>
              <a:rPr lang="zh-CN" altLang="en-US" dirty="0">
                <a:solidFill>
                  <a:schemeClr val="bg1"/>
                </a:solidFill>
              </a:rPr>
              <a:t>个实验结果对比中</a:t>
            </a:r>
            <a:r>
              <a:rPr lang="zh-CN" altLang="en-US" dirty="0" smtClean="0">
                <a:solidFill>
                  <a:schemeClr val="bg1"/>
                </a:solidFill>
              </a:rPr>
              <a:t>，有</a:t>
            </a:r>
            <a:r>
              <a:rPr lang="en-US" altLang="zh-CN" dirty="0">
                <a:solidFill>
                  <a:schemeClr val="bg1"/>
                </a:solidFill>
              </a:rPr>
              <a:t>30</a:t>
            </a:r>
            <a:r>
              <a:rPr lang="zh-CN" altLang="en-US" dirty="0">
                <a:solidFill>
                  <a:schemeClr val="bg1"/>
                </a:solidFill>
              </a:rPr>
              <a:t>个实验结果</a:t>
            </a:r>
            <a:r>
              <a:rPr lang="en-US" altLang="zh-CN" dirty="0">
                <a:solidFill>
                  <a:schemeClr val="bg1"/>
                </a:solidFill>
              </a:rPr>
              <a:t>CLUSTER </a:t>
            </a:r>
            <a:r>
              <a:rPr lang="zh-CN" altLang="en-US" dirty="0">
                <a:solidFill>
                  <a:schemeClr val="bg1"/>
                </a:solidFill>
              </a:rPr>
              <a:t>的</a:t>
            </a:r>
            <a:r>
              <a:rPr lang="en-US" altLang="zh-CN" dirty="0">
                <a:solidFill>
                  <a:schemeClr val="bg1"/>
                </a:solidFill>
              </a:rPr>
              <a:t>F-</a:t>
            </a:r>
          </a:p>
          <a:p>
            <a:r>
              <a:rPr lang="en-US" altLang="zh-CN" dirty="0">
                <a:solidFill>
                  <a:schemeClr val="bg1"/>
                </a:solidFill>
              </a:rPr>
              <a:t>measure</a:t>
            </a:r>
            <a:r>
              <a:rPr lang="zh-CN" altLang="en-US" dirty="0">
                <a:solidFill>
                  <a:schemeClr val="bg1"/>
                </a:solidFill>
              </a:rPr>
              <a:t>值明显优于基线方法（</a:t>
            </a:r>
            <a:r>
              <a:rPr lang="en-US" altLang="zh-CN" dirty="0">
                <a:solidFill>
                  <a:schemeClr val="bg1"/>
                </a:solidFill>
              </a:rPr>
              <a:t>p-value&lt;0.05</a:t>
            </a:r>
            <a:r>
              <a:rPr lang="zh-CN" altLang="en-US" dirty="0">
                <a:solidFill>
                  <a:schemeClr val="bg1"/>
                </a:solidFill>
              </a:rPr>
              <a:t>并且</a:t>
            </a:r>
            <a:r>
              <a:rPr lang="en-US" altLang="zh-CN" dirty="0">
                <a:solidFill>
                  <a:schemeClr val="bg1"/>
                </a:solidFill>
              </a:rPr>
              <a:t>AP</a:t>
            </a:r>
            <a:r>
              <a:rPr lang="zh-CN" altLang="en-US" dirty="0">
                <a:solidFill>
                  <a:schemeClr val="bg1"/>
                </a:solidFill>
              </a:rPr>
              <a:t>值大于基线方法）。这表明</a:t>
            </a:r>
            <a:r>
              <a:rPr lang="zh-CN" altLang="en-US" dirty="0" smtClean="0">
                <a:solidFill>
                  <a:schemeClr val="bg1"/>
                </a:solidFill>
              </a:rPr>
              <a:t>在绝大多数</a:t>
            </a:r>
            <a:r>
              <a:rPr lang="zh-CN" altLang="en-US" dirty="0">
                <a:solidFill>
                  <a:schemeClr val="bg1"/>
                </a:solidFill>
              </a:rPr>
              <a:t>情况下，相比基线方法，</a:t>
            </a:r>
            <a:r>
              <a:rPr lang="en-US" altLang="zh-CN" dirty="0">
                <a:solidFill>
                  <a:schemeClr val="bg1"/>
                </a:solidFill>
              </a:rPr>
              <a:t>CLUSTER </a:t>
            </a:r>
            <a:r>
              <a:rPr lang="zh-CN" altLang="en-US" dirty="0">
                <a:solidFill>
                  <a:schemeClr val="bg1"/>
                </a:solidFill>
              </a:rPr>
              <a:t>提高了候选追踪列表的准确率</a:t>
            </a:r>
            <a:r>
              <a:rPr lang="zh-CN" altLang="en-US" dirty="0" smtClean="0">
                <a:solidFill>
                  <a:schemeClr val="bg1"/>
                </a:solidFill>
              </a:rPr>
              <a:t>和查全率</a:t>
            </a:r>
            <a:r>
              <a:rPr lang="zh-CN" altLang="en-US" dirty="0">
                <a:solidFill>
                  <a:schemeClr val="bg1"/>
                </a:solidFill>
              </a:rPr>
              <a:t>。</a:t>
            </a:r>
          </a:p>
        </p:txBody>
      </p:sp>
      <p:sp>
        <p:nvSpPr>
          <p:cNvPr id="6" name="TextBox 5"/>
          <p:cNvSpPr txBox="1"/>
          <p:nvPr/>
        </p:nvSpPr>
        <p:spPr>
          <a:xfrm>
            <a:off x="7185942" y="116632"/>
            <a:ext cx="2138586"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显著性测试</a:t>
            </a:r>
            <a:endParaRPr lang="zh-CN" altLang="en-US" sz="2800" dirty="0">
              <a:solidFill>
                <a:srgbClr val="800000"/>
              </a:solidFill>
              <a:latin typeface="华文细黑" pitchFamily="2" charset="-122"/>
              <a:ea typeface="华文细黑" pitchFamily="2" charset="-122"/>
            </a:endParaRPr>
          </a:p>
        </p:txBody>
      </p:sp>
      <p:sp>
        <p:nvSpPr>
          <p:cNvPr id="7" name="TextBox 6"/>
          <p:cNvSpPr txBox="1"/>
          <p:nvPr/>
        </p:nvSpPr>
        <p:spPr>
          <a:xfrm>
            <a:off x="2195736" y="639852"/>
            <a:ext cx="2016224" cy="461665"/>
          </a:xfrm>
          <a:prstGeom prst="rect">
            <a:avLst/>
          </a:prstGeom>
          <a:noFill/>
        </p:spPr>
        <p:txBody>
          <a:bodyPr wrap="square" rtlCol="0">
            <a:spAutoFit/>
          </a:bodyPr>
          <a:lstStyle/>
          <a:p>
            <a:r>
              <a:rPr lang="en-US" altLang="zh-CN" sz="2400" dirty="0" smtClean="0">
                <a:solidFill>
                  <a:schemeClr val="bg2">
                    <a:lumMod val="50000"/>
                  </a:schemeClr>
                </a:solidFill>
              </a:rPr>
              <a:t>Large is better</a:t>
            </a:r>
            <a:endParaRPr lang="zh-CN" altLang="en-US" sz="2400" dirty="0">
              <a:solidFill>
                <a:schemeClr val="bg2">
                  <a:lumMod val="50000"/>
                </a:schemeClr>
              </a:solidFill>
            </a:endParaRPr>
          </a:p>
        </p:txBody>
      </p:sp>
      <p:sp>
        <p:nvSpPr>
          <p:cNvPr id="9" name="TextBox 8"/>
          <p:cNvSpPr txBox="1"/>
          <p:nvPr/>
        </p:nvSpPr>
        <p:spPr>
          <a:xfrm>
            <a:off x="5292080" y="692696"/>
            <a:ext cx="2016224" cy="461665"/>
          </a:xfrm>
          <a:prstGeom prst="rect">
            <a:avLst/>
          </a:prstGeom>
          <a:noFill/>
        </p:spPr>
        <p:txBody>
          <a:bodyPr wrap="square" rtlCol="0">
            <a:spAutoFit/>
          </a:bodyPr>
          <a:lstStyle/>
          <a:p>
            <a:r>
              <a:rPr lang="en-US" altLang="zh-CN" sz="2400" dirty="0" smtClean="0">
                <a:solidFill>
                  <a:schemeClr val="bg2">
                    <a:lumMod val="50000"/>
                  </a:schemeClr>
                </a:solidFill>
              </a:rPr>
              <a:t>Small is better</a:t>
            </a:r>
            <a:endParaRPr lang="zh-CN" altLang="en-US" sz="2400" dirty="0">
              <a:solidFill>
                <a:schemeClr val="bg2">
                  <a:lumMod val="50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101517"/>
            <a:ext cx="6034573" cy="4055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2843808" y="1488376"/>
            <a:ext cx="360040" cy="21243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13" name="矩形 12"/>
          <p:cNvSpPr/>
          <p:nvPr/>
        </p:nvSpPr>
        <p:spPr>
          <a:xfrm>
            <a:off x="3347864" y="1488377"/>
            <a:ext cx="360040" cy="21602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14" name="矩形 13"/>
          <p:cNvSpPr/>
          <p:nvPr/>
        </p:nvSpPr>
        <p:spPr>
          <a:xfrm>
            <a:off x="5364088" y="1484784"/>
            <a:ext cx="432048" cy="216024"/>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cxnSp>
        <p:nvCxnSpPr>
          <p:cNvPr id="16" name="直接箭头连接符 15"/>
          <p:cNvCxnSpPr/>
          <p:nvPr/>
        </p:nvCxnSpPr>
        <p:spPr>
          <a:xfrm flipH="1">
            <a:off x="3023828" y="1052736"/>
            <a:ext cx="324036" cy="432048"/>
          </a:xfrm>
          <a:prstGeom prst="straightConnector1">
            <a:avLst/>
          </a:prstGeom>
          <a:ln w="28575">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347864" y="1052736"/>
            <a:ext cx="180020" cy="432048"/>
          </a:xfrm>
          <a:prstGeom prst="straightConnector1">
            <a:avLst/>
          </a:prstGeom>
          <a:ln w="28575">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4" idx="0"/>
          </p:cNvCxnSpPr>
          <p:nvPr/>
        </p:nvCxnSpPr>
        <p:spPr>
          <a:xfrm flipH="1">
            <a:off x="5580112" y="1052736"/>
            <a:ext cx="432048" cy="432048"/>
          </a:xfrm>
          <a:prstGeom prst="straightConnector1">
            <a:avLst/>
          </a:prstGeom>
          <a:ln w="28575">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矩形标注 14"/>
          <p:cNvSpPr/>
          <p:nvPr/>
        </p:nvSpPr>
        <p:spPr>
          <a:xfrm>
            <a:off x="553242" y="1988840"/>
            <a:ext cx="1080120" cy="432718"/>
          </a:xfrm>
          <a:prstGeom prst="wedgeRectCallout">
            <a:avLst>
              <a:gd name="adj1" fmla="val 82849"/>
              <a:gd name="adj2" fmla="val 387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我们的方法</a:t>
            </a:r>
            <a:endParaRPr lang="zh-CN" altLang="en-US" sz="1400" b="1" dirty="0"/>
          </a:p>
        </p:txBody>
      </p:sp>
      <p:sp>
        <p:nvSpPr>
          <p:cNvPr id="5" name="矩形 4"/>
          <p:cNvSpPr/>
          <p:nvPr/>
        </p:nvSpPr>
        <p:spPr>
          <a:xfrm>
            <a:off x="2051720" y="2276872"/>
            <a:ext cx="72008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631528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ln>
            <a:solidFill>
              <a:schemeClr val="bg1"/>
            </a:solidFill>
          </a:ln>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t>主要工作</a:t>
            </a:r>
            <a:endParaRPr lang="en-US" altLang="zh-CN" dirty="0" smtClean="0"/>
          </a:p>
          <a:p>
            <a:pPr lvl="1"/>
            <a:r>
              <a:rPr lang="zh-CN" altLang="en-US" dirty="0" smtClean="0">
                <a:solidFill>
                  <a:schemeClr val="bg1">
                    <a:lumMod val="50000"/>
                  </a:schemeClr>
                </a:solidFill>
              </a:rPr>
              <a:t>结合代码依赖和用户反馈的软件可追踪生成方法</a:t>
            </a:r>
            <a:r>
              <a:rPr lang="en-US" altLang="zh-CN" dirty="0" smtClean="0">
                <a:solidFill>
                  <a:schemeClr val="bg1">
                    <a:lumMod val="50000"/>
                  </a:schemeClr>
                </a:solidFill>
              </a:rPr>
              <a:t>(CLUSTER)</a:t>
            </a:r>
          </a:p>
          <a:p>
            <a:pPr lvl="1"/>
            <a:r>
              <a:rPr lang="zh-CN" altLang="en-US" dirty="0" smtClean="0">
                <a:solidFill>
                  <a:schemeClr val="bg1">
                    <a:lumMod val="50000"/>
                  </a:schemeClr>
                </a:solidFill>
              </a:rPr>
              <a:t>基于代码托管平台的开源数据组织及方法验证</a:t>
            </a:r>
            <a:endParaRPr lang="en-US" altLang="zh-CN" dirty="0" smtClean="0">
              <a:solidFill>
                <a:schemeClr val="bg1">
                  <a:lumMod val="50000"/>
                </a:schemeClr>
              </a:solidFill>
            </a:endParaRPr>
          </a:p>
          <a:p>
            <a:pPr lvl="2"/>
            <a:r>
              <a:rPr lang="zh-CN" altLang="en-US" dirty="0" smtClean="0">
                <a:solidFill>
                  <a:schemeClr val="bg1">
                    <a:lumMod val="50000"/>
                  </a:schemeClr>
                </a:solidFill>
              </a:rPr>
              <a:t>基于</a:t>
            </a:r>
            <a:r>
              <a:rPr lang="en-US" altLang="zh-CN" dirty="0" smtClean="0">
                <a:solidFill>
                  <a:schemeClr val="bg1">
                    <a:lumMod val="50000"/>
                  </a:schemeClr>
                </a:solidFill>
              </a:rPr>
              <a:t>issue-tracking</a:t>
            </a:r>
            <a:r>
              <a:rPr lang="zh-CN" altLang="en-US" dirty="0" smtClean="0">
                <a:solidFill>
                  <a:schemeClr val="bg1">
                    <a:lumMod val="50000"/>
                  </a:schemeClr>
                </a:solidFill>
              </a:rPr>
              <a:t>工具的可追踪数据整理</a:t>
            </a:r>
            <a:endParaRPr lang="en-US" altLang="zh-CN" dirty="0" smtClean="0">
              <a:solidFill>
                <a:schemeClr val="bg1">
                  <a:lumMod val="50000"/>
                </a:schemeClr>
              </a:solidFill>
            </a:endParaRPr>
          </a:p>
          <a:p>
            <a:pPr lvl="2"/>
            <a:r>
              <a:rPr lang="zh-CN" altLang="en-US" dirty="0" smtClean="0">
                <a:solidFill>
                  <a:schemeClr val="bg1">
                    <a:lumMod val="50000"/>
                  </a:schemeClr>
                </a:solidFill>
              </a:rPr>
              <a:t>基于测试集的动态代码依赖数据捕获</a:t>
            </a:r>
            <a:endParaRPr lang="en-US" altLang="zh-CN" dirty="0" smtClean="0">
              <a:solidFill>
                <a:schemeClr val="bg1">
                  <a:lumMod val="50000"/>
                </a:schemeClr>
              </a:solidFill>
            </a:endParaRPr>
          </a:p>
          <a:p>
            <a:pPr lvl="2"/>
            <a:r>
              <a:rPr lang="zh-CN" altLang="en-US" dirty="0" smtClean="0">
                <a:solidFill>
                  <a:schemeClr val="bg1">
                    <a:lumMod val="50000"/>
                  </a:schemeClr>
                </a:solidFill>
              </a:rPr>
              <a:t>方法正确性和显著性度量</a:t>
            </a:r>
            <a:endParaRPr lang="en-US" altLang="zh-CN" dirty="0" smtClean="0">
              <a:solidFill>
                <a:schemeClr val="bg1">
                  <a:lumMod val="50000"/>
                </a:schemeClr>
              </a:solidFill>
            </a:endParaRPr>
          </a:p>
          <a:p>
            <a:pPr lvl="1"/>
            <a:r>
              <a:rPr lang="zh-CN" altLang="en-US" dirty="0" smtClean="0"/>
              <a:t>结合代码依赖和用户反馈的软件可追踪生成工具</a:t>
            </a:r>
            <a:endParaRPr lang="en-US" altLang="zh-CN" dirty="0" smtClean="0"/>
          </a:p>
          <a:p>
            <a:r>
              <a:rPr lang="zh-CN" altLang="en-US" dirty="0" smtClean="0">
                <a:solidFill>
                  <a:schemeClr val="bg1">
                    <a:lumMod val="50000"/>
                  </a:schemeClr>
                </a:solidFill>
              </a:rPr>
              <a:t>总结与展望</a:t>
            </a:r>
            <a:endParaRPr lang="zh-CN" altLang="en-US" dirty="0">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3833110956"/>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 y="332656"/>
            <a:ext cx="7488832" cy="720080"/>
          </a:xfrm>
        </p:spPr>
        <p:txBody>
          <a:bodyPr>
            <a:noAutofit/>
          </a:bodyPr>
          <a:lstStyle/>
          <a:p>
            <a:r>
              <a:rPr lang="zh-CN" altLang="en-US" sz="2800" dirty="0" smtClean="0"/>
              <a:t>工具应用场景</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6" name="标题 1"/>
          <p:cNvSpPr txBox="1">
            <a:spLocks/>
          </p:cNvSpPr>
          <p:nvPr/>
        </p:nvSpPr>
        <p:spPr>
          <a:xfrm>
            <a:off x="7164288" y="188640"/>
            <a:ext cx="2232248" cy="2743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800000"/>
                </a:solidFill>
                <a:effectLst>
                  <a:outerShdw blurRad="38100" dist="38100" dir="2700000" algn="tl">
                    <a:srgbClr val="000000">
                      <a:alpha val="43137"/>
                    </a:srgbClr>
                  </a:outerShdw>
                </a:effectLst>
                <a:latin typeface="华文细黑" pitchFamily="2" charset="-122"/>
                <a:ea typeface="华文细黑" pitchFamily="2" charset="-122"/>
                <a:cs typeface="+mj-cs"/>
              </a:defRPr>
            </a:lvl1pPr>
          </a:lstStyle>
          <a:p>
            <a:r>
              <a:rPr lang="zh-CN" altLang="en-US" sz="1800" dirty="0" smtClean="0"/>
              <a:t>软件可追踪</a:t>
            </a:r>
            <a:endParaRPr lang="en-US" altLang="zh-CN" sz="1800" dirty="0" smtClean="0"/>
          </a:p>
          <a:p>
            <a:r>
              <a:rPr lang="zh-CN" altLang="en-US" sz="1800" dirty="0" smtClean="0"/>
              <a:t>生成工具</a:t>
            </a:r>
            <a:endParaRPr lang="zh-CN" altLang="en-US" sz="1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017" y="2652911"/>
            <a:ext cx="573400" cy="56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9573" y="2767043"/>
            <a:ext cx="826765" cy="73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3419872" y="1268760"/>
            <a:ext cx="7920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需求</a:t>
            </a:r>
            <a:endParaRPr lang="zh-CN" altLang="en-US" sz="1600" b="1" dirty="0"/>
          </a:p>
        </p:txBody>
      </p:sp>
      <p:sp>
        <p:nvSpPr>
          <p:cNvPr id="10" name="矩形 9"/>
          <p:cNvSpPr/>
          <p:nvPr/>
        </p:nvSpPr>
        <p:spPr>
          <a:xfrm>
            <a:off x="3419872" y="1700808"/>
            <a:ext cx="79208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代码</a:t>
            </a:r>
            <a:endParaRPr lang="zh-CN" altLang="en-US" sz="1600" b="1" dirty="0"/>
          </a:p>
        </p:txBody>
      </p:sp>
      <p:sp>
        <p:nvSpPr>
          <p:cNvPr id="5" name="矩形 4"/>
          <p:cNvSpPr/>
          <p:nvPr/>
        </p:nvSpPr>
        <p:spPr>
          <a:xfrm>
            <a:off x="2915816" y="1124744"/>
            <a:ext cx="1440160" cy="1008112"/>
          </a:xfrm>
          <a:prstGeom prst="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2886199" y="1124744"/>
            <a:ext cx="461665" cy="1008112"/>
          </a:xfrm>
          <a:prstGeom prst="rect">
            <a:avLst/>
          </a:prstGeom>
          <a:noFill/>
        </p:spPr>
        <p:txBody>
          <a:bodyPr vert="eaVert" wrap="square" rtlCol="0">
            <a:spAutoFit/>
          </a:bodyPr>
          <a:lstStyle/>
          <a:p>
            <a:r>
              <a:rPr lang="zh-CN" altLang="en-US" dirty="0" smtClean="0"/>
              <a:t>软件系统</a:t>
            </a:r>
            <a:endParaRPr lang="zh-CN" altLang="en-US" dirty="0"/>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637968"/>
            <a:ext cx="573400" cy="56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317" y="3228975"/>
            <a:ext cx="573400" cy="56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1331640" y="2636912"/>
            <a:ext cx="1440160" cy="1152128"/>
          </a:xfrm>
          <a:prstGeom prst="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644008" y="2636912"/>
            <a:ext cx="1440160" cy="1152128"/>
          </a:xfrm>
          <a:prstGeom prst="rect">
            <a:avLst/>
          </a:prstGeom>
          <a:no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15" idx="3"/>
            <a:endCxn id="16" idx="1"/>
          </p:cNvCxnSpPr>
          <p:nvPr/>
        </p:nvCxnSpPr>
        <p:spPr>
          <a:xfrm>
            <a:off x="2771800" y="3212976"/>
            <a:ext cx="1872208"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6" idx="0"/>
            <a:endCxn id="5" idx="3"/>
          </p:cNvCxnSpPr>
          <p:nvPr/>
        </p:nvCxnSpPr>
        <p:spPr>
          <a:xfrm rot="16200000" flipV="1">
            <a:off x="4355976" y="1628800"/>
            <a:ext cx="1008112" cy="1008112"/>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5" idx="0"/>
            <a:endCxn id="5" idx="1"/>
          </p:cNvCxnSpPr>
          <p:nvPr/>
        </p:nvCxnSpPr>
        <p:spPr>
          <a:xfrm rot="5400000" flipH="1" flipV="1">
            <a:off x="1979712" y="1700808"/>
            <a:ext cx="1008112" cy="864096"/>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83568" y="2984182"/>
            <a:ext cx="573400" cy="42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问题需求</a:t>
            </a:r>
          </a:p>
        </p:txBody>
      </p:sp>
      <p:sp>
        <p:nvSpPr>
          <p:cNvPr id="25" name="TextBox 24"/>
          <p:cNvSpPr txBox="1"/>
          <p:nvPr/>
        </p:nvSpPr>
        <p:spPr>
          <a:xfrm>
            <a:off x="1508996" y="3807820"/>
            <a:ext cx="1262804" cy="338554"/>
          </a:xfrm>
          <a:prstGeom prst="rect">
            <a:avLst/>
          </a:prstGeom>
          <a:noFill/>
        </p:spPr>
        <p:txBody>
          <a:bodyPr wrap="square" rtlCol="0">
            <a:spAutoFit/>
          </a:bodyPr>
          <a:lstStyle/>
          <a:p>
            <a:r>
              <a:rPr lang="zh-CN" altLang="en-US" sz="1600" b="1" dirty="0" smtClean="0"/>
              <a:t>测试人员</a:t>
            </a:r>
            <a:endParaRPr lang="zh-CN" altLang="en-US" sz="1600" b="1" dirty="0"/>
          </a:p>
        </p:txBody>
      </p:sp>
      <p:sp>
        <p:nvSpPr>
          <p:cNvPr id="31" name="TextBox 30"/>
          <p:cNvSpPr txBox="1"/>
          <p:nvPr/>
        </p:nvSpPr>
        <p:spPr>
          <a:xfrm>
            <a:off x="4893372" y="3810526"/>
            <a:ext cx="1262804" cy="338554"/>
          </a:xfrm>
          <a:prstGeom prst="rect">
            <a:avLst/>
          </a:prstGeom>
          <a:noFill/>
        </p:spPr>
        <p:txBody>
          <a:bodyPr wrap="square" rtlCol="0">
            <a:spAutoFit/>
          </a:bodyPr>
          <a:lstStyle/>
          <a:p>
            <a:r>
              <a:rPr lang="zh-CN" altLang="en-US" sz="1600" b="1" dirty="0" smtClean="0"/>
              <a:t>项目负责人</a:t>
            </a:r>
            <a:endParaRPr lang="zh-CN" altLang="en-US" sz="1600" b="1" dirty="0"/>
          </a:p>
        </p:txBody>
      </p:sp>
      <p:sp>
        <p:nvSpPr>
          <p:cNvPr id="32" name="矩形 31"/>
          <p:cNvSpPr/>
          <p:nvPr/>
        </p:nvSpPr>
        <p:spPr>
          <a:xfrm>
            <a:off x="3599892" y="4149080"/>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软件可追踪</a:t>
            </a:r>
            <a:endParaRPr lang="en-US" altLang="zh-CN" sz="1600" b="1" dirty="0" smtClean="0"/>
          </a:p>
          <a:p>
            <a:pPr algn="ctr"/>
            <a:r>
              <a:rPr lang="zh-CN" altLang="en-US" sz="1600" b="1" dirty="0" smtClean="0"/>
              <a:t>生成工具</a:t>
            </a:r>
            <a:endParaRPr lang="zh-CN" altLang="en-US" sz="1600" b="1" dirty="0"/>
          </a:p>
        </p:txBody>
      </p:sp>
      <p:sp>
        <p:nvSpPr>
          <p:cNvPr id="34" name="矩形 33"/>
          <p:cNvSpPr/>
          <p:nvPr/>
        </p:nvSpPr>
        <p:spPr>
          <a:xfrm>
            <a:off x="6258444" y="3015124"/>
            <a:ext cx="905843" cy="4277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问题需求</a:t>
            </a:r>
          </a:p>
        </p:txBody>
      </p:sp>
      <p:cxnSp>
        <p:nvCxnSpPr>
          <p:cNvPr id="36" name="直接箭头连接符 35"/>
          <p:cNvCxnSpPr>
            <a:endCxn id="32" idx="0"/>
          </p:cNvCxnSpPr>
          <p:nvPr/>
        </p:nvCxnSpPr>
        <p:spPr>
          <a:xfrm flipH="1">
            <a:off x="4355976" y="3789040"/>
            <a:ext cx="504056" cy="36004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右箭头 36"/>
          <p:cNvSpPr/>
          <p:nvPr/>
        </p:nvSpPr>
        <p:spPr>
          <a:xfrm>
            <a:off x="5364088" y="4365104"/>
            <a:ext cx="576064" cy="34352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084168" y="4218382"/>
            <a:ext cx="1296144" cy="6507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与问题需求相关的代码元素</a:t>
            </a:r>
            <a:endParaRPr lang="zh-CN" altLang="en-US" sz="1400" b="1" dirty="0"/>
          </a:p>
        </p:txBody>
      </p:sp>
      <p:sp>
        <p:nvSpPr>
          <p:cNvPr id="38" name="上下箭头 37"/>
          <p:cNvSpPr/>
          <p:nvPr/>
        </p:nvSpPr>
        <p:spPr>
          <a:xfrm>
            <a:off x="6516216" y="3509007"/>
            <a:ext cx="360040" cy="637367"/>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2750096" y="2204864"/>
            <a:ext cx="1893912" cy="307777"/>
          </a:xfrm>
          <a:prstGeom prst="rect">
            <a:avLst/>
          </a:prstGeom>
          <a:noFill/>
        </p:spPr>
        <p:txBody>
          <a:bodyPr wrap="square" rtlCol="0">
            <a:spAutoFit/>
          </a:bodyPr>
          <a:lstStyle/>
          <a:p>
            <a:r>
              <a:rPr lang="zh-CN" altLang="en-US" sz="1400" b="1" dirty="0" smtClean="0"/>
              <a:t>迭代多次的软件系统</a:t>
            </a:r>
            <a:endParaRPr lang="zh-CN" altLang="en-US" sz="1400" b="1" dirty="0"/>
          </a:p>
        </p:txBody>
      </p:sp>
    </p:spTree>
    <p:extLst>
      <p:ext uri="{BB962C8B-B14F-4D97-AF65-F5344CB8AC3E}">
        <p14:creationId xmlns:p14="http://schemas.microsoft.com/office/powerpoint/2010/main" val="39747160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32" grpId="0" animBg="1"/>
      <p:bldP spid="34" grpId="0" animBg="1"/>
      <p:bldP spid="37" grpId="0" animBg="1"/>
      <p:bldP spid="42" grpId="0" animBg="1"/>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2800" dirty="0" smtClean="0"/>
              <a:t>工具使用流程</a:t>
            </a:r>
            <a:endParaRPr lang="zh-CN" altLang="en-US" sz="2800" dirty="0"/>
          </a:p>
        </p:txBody>
      </p:sp>
      <p:sp>
        <p:nvSpPr>
          <p:cNvPr id="3" name="内容占位符 2"/>
          <p:cNvSpPr>
            <a:spLocks noGrp="1"/>
          </p:cNvSpPr>
          <p:nvPr>
            <p:ph idx="1"/>
          </p:nvPr>
        </p:nvSpPr>
        <p:spPr>
          <a:xfrm>
            <a:off x="457200" y="980728"/>
            <a:ext cx="8229600" cy="5145435"/>
          </a:xfrm>
        </p:spPr>
        <p:txBody>
          <a:bodyPr>
            <a:normAutofit/>
          </a:bodyPr>
          <a:lstStyle/>
          <a:p>
            <a:r>
              <a:rPr lang="zh-CN" altLang="en-US" sz="2800" dirty="0"/>
              <a:t>与</a:t>
            </a:r>
            <a:r>
              <a:rPr lang="en-US" altLang="zh-CN" sz="2800" dirty="0" smtClean="0"/>
              <a:t>UC18</a:t>
            </a:r>
            <a:r>
              <a:rPr lang="zh-CN" altLang="en-US" sz="2800" dirty="0" smtClean="0"/>
              <a:t>相关的代码元素</a:t>
            </a:r>
            <a:endParaRPr lang="en-US" altLang="zh-CN" sz="28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5" name="标题 1"/>
          <p:cNvSpPr txBox="1">
            <a:spLocks/>
          </p:cNvSpPr>
          <p:nvPr/>
        </p:nvSpPr>
        <p:spPr>
          <a:xfrm>
            <a:off x="7380312" y="188640"/>
            <a:ext cx="2232248" cy="2743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800000"/>
                </a:solidFill>
                <a:effectLst>
                  <a:outerShdw blurRad="38100" dist="38100" dir="2700000" algn="tl">
                    <a:srgbClr val="000000">
                      <a:alpha val="43137"/>
                    </a:srgbClr>
                  </a:outerShdw>
                </a:effectLst>
                <a:latin typeface="华文细黑" pitchFamily="2" charset="-122"/>
                <a:ea typeface="华文细黑" pitchFamily="2" charset="-122"/>
                <a:cs typeface="+mj-cs"/>
              </a:defRPr>
            </a:lvl1pPr>
          </a:lstStyle>
          <a:p>
            <a:r>
              <a:rPr lang="zh-CN" altLang="en-US" sz="1800" dirty="0" smtClean="0"/>
              <a:t>软件可追踪</a:t>
            </a:r>
            <a:endParaRPr lang="en-US" altLang="zh-CN" sz="1800" dirty="0" smtClean="0"/>
          </a:p>
          <a:p>
            <a:r>
              <a:rPr lang="zh-CN" altLang="en-US" sz="1800" dirty="0" smtClean="0"/>
              <a:t>生成工具</a:t>
            </a:r>
            <a:endParaRPr lang="zh-CN" altLang="en-US" sz="1800" dirty="0"/>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556792"/>
            <a:ext cx="2502625" cy="223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8024" y="3948291"/>
            <a:ext cx="2720727" cy="2433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920" y="1431873"/>
            <a:ext cx="1584176" cy="203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077072"/>
            <a:ext cx="1707910" cy="220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右箭头 12"/>
          <p:cNvSpPr/>
          <p:nvPr/>
        </p:nvSpPr>
        <p:spPr>
          <a:xfrm>
            <a:off x="3347864" y="3933056"/>
            <a:ext cx="1460442" cy="576064"/>
          </a:xfrm>
          <a:prstGeom prst="rightArrow">
            <a:avLst/>
          </a:prstGeom>
          <a:noFill/>
          <a:ln>
            <a:solidFill>
              <a:schemeClr val="tx1"/>
            </a:solidFill>
          </a:ln>
          <a:scene3d>
            <a:camera prst="orthographicFront">
              <a:rot lat="0" lon="0" rev="19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13"/>
          <p:cNvSpPr txBox="1"/>
          <p:nvPr/>
        </p:nvSpPr>
        <p:spPr>
          <a:xfrm>
            <a:off x="3634785" y="3684578"/>
            <a:ext cx="1224136" cy="276999"/>
          </a:xfrm>
          <a:prstGeom prst="rect">
            <a:avLst/>
          </a:prstGeom>
          <a:noFill/>
        </p:spPr>
        <p:txBody>
          <a:bodyPr wrap="square" rtlCol="0">
            <a:spAutoFit/>
          </a:bodyPr>
          <a:lstStyle/>
          <a:p>
            <a:r>
              <a:rPr lang="zh-CN" altLang="en-US" sz="1200" b="1" dirty="0" smtClean="0"/>
              <a:t>少量用户参与</a:t>
            </a:r>
            <a:endParaRPr lang="zh-CN" altLang="en-US" sz="1200" b="1" dirty="0"/>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551243"/>
            <a:ext cx="2502625" cy="2233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4071523"/>
            <a:ext cx="1707910" cy="2208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404683" y="5013176"/>
            <a:ext cx="16728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t>该列表按照与需求相关的可能性自大到小排序。</a:t>
            </a:r>
            <a:endParaRPr lang="zh-CN" altLang="en-US" sz="1600" dirty="0"/>
          </a:p>
        </p:txBody>
      </p:sp>
    </p:spTree>
    <p:extLst>
      <p:ext uri="{BB962C8B-B14F-4D97-AF65-F5344CB8AC3E}">
        <p14:creationId xmlns:p14="http://schemas.microsoft.com/office/powerpoint/2010/main" val="197419109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2800" dirty="0" smtClean="0"/>
              <a:t>工具使用举例</a:t>
            </a:r>
            <a:endParaRPr lang="zh-CN" altLang="en-US" sz="2800" dirty="0"/>
          </a:p>
        </p:txBody>
      </p:sp>
      <p:sp>
        <p:nvSpPr>
          <p:cNvPr id="3" name="内容占位符 2"/>
          <p:cNvSpPr>
            <a:spLocks noGrp="1"/>
          </p:cNvSpPr>
          <p:nvPr>
            <p:ph idx="1"/>
          </p:nvPr>
        </p:nvSpPr>
        <p:spPr>
          <a:xfrm>
            <a:off x="457200" y="980728"/>
            <a:ext cx="8229600" cy="5145435"/>
          </a:xfrm>
        </p:spPr>
        <p:txBody>
          <a:bodyPr>
            <a:normAutofit/>
          </a:bodyPr>
          <a:lstStyle/>
          <a:p>
            <a:r>
              <a:rPr lang="zh-CN" altLang="en-US" sz="2400" dirty="0" smtClean="0"/>
              <a:t>用户判断辅助措施</a:t>
            </a:r>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5" name="标题 1"/>
          <p:cNvSpPr txBox="1">
            <a:spLocks/>
          </p:cNvSpPr>
          <p:nvPr/>
        </p:nvSpPr>
        <p:spPr>
          <a:xfrm>
            <a:off x="7380312" y="188640"/>
            <a:ext cx="2232248" cy="27434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400" b="0" kern="1200">
                <a:solidFill>
                  <a:srgbClr val="800000"/>
                </a:solidFill>
                <a:effectLst>
                  <a:outerShdw blurRad="38100" dist="38100" dir="2700000" algn="tl">
                    <a:srgbClr val="000000">
                      <a:alpha val="43137"/>
                    </a:srgbClr>
                  </a:outerShdw>
                </a:effectLst>
                <a:latin typeface="华文细黑" pitchFamily="2" charset="-122"/>
                <a:ea typeface="华文细黑" pitchFamily="2" charset="-122"/>
                <a:cs typeface="+mj-cs"/>
              </a:defRPr>
            </a:lvl1pPr>
          </a:lstStyle>
          <a:p>
            <a:r>
              <a:rPr lang="zh-CN" altLang="en-US" sz="1800" dirty="0" smtClean="0"/>
              <a:t>软件可追踪</a:t>
            </a:r>
            <a:endParaRPr lang="en-US" altLang="zh-CN" sz="1800" dirty="0" smtClean="0"/>
          </a:p>
          <a:p>
            <a:r>
              <a:rPr lang="zh-CN" altLang="en-US" sz="1800" dirty="0" smtClean="0"/>
              <a:t>生成工具</a:t>
            </a:r>
            <a:endParaRPr lang="zh-CN" altLang="en-US" sz="1800" dirty="0"/>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2996952"/>
            <a:ext cx="2088232" cy="179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1556792"/>
            <a:ext cx="2329561" cy="1822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4309443"/>
            <a:ext cx="2482651" cy="1927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112" y="1414778"/>
            <a:ext cx="2232248" cy="1726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2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28840" y="4005064"/>
            <a:ext cx="2702944" cy="2129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左箭头 6"/>
          <p:cNvSpPr/>
          <p:nvPr/>
        </p:nvSpPr>
        <p:spPr>
          <a:xfrm>
            <a:off x="2806179" y="3047600"/>
            <a:ext cx="397669" cy="331195"/>
          </a:xfrm>
          <a:prstGeom prst="leftArrow">
            <a:avLst/>
          </a:prstGeom>
          <a:noFill/>
          <a:ln>
            <a:solidFill>
              <a:schemeClr val="tx1"/>
            </a:solidFill>
          </a:ln>
          <a:scene3d>
            <a:camera prst="orthographicFront">
              <a:rot lat="0" lon="0" rev="19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箭头 17"/>
          <p:cNvSpPr/>
          <p:nvPr/>
        </p:nvSpPr>
        <p:spPr>
          <a:xfrm>
            <a:off x="2843808" y="4249933"/>
            <a:ext cx="397669" cy="331195"/>
          </a:xfrm>
          <a:prstGeom prst="leftArrow">
            <a:avLst/>
          </a:prstGeom>
          <a:noFill/>
          <a:ln>
            <a:solidFill>
              <a:schemeClr val="tx1"/>
            </a:solidFill>
          </a:ln>
          <a:scene3d>
            <a:camera prst="orthographicFront">
              <a:rot lat="0" lon="0" rev="21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508104" y="4077072"/>
            <a:ext cx="360040" cy="338458"/>
          </a:xfrm>
          <a:prstGeom prst="rightArrow">
            <a:avLst/>
          </a:prstGeom>
          <a:noFill/>
          <a:ln>
            <a:solidFill>
              <a:schemeClr val="tx1"/>
            </a:solidFill>
          </a:ln>
          <a:scene3d>
            <a:camera prst="orthographicFront">
              <a:rot lat="0" lon="0" rev="191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55576" y="3501008"/>
            <a:ext cx="1440160" cy="338554"/>
          </a:xfrm>
          <a:prstGeom prst="rect">
            <a:avLst/>
          </a:prstGeom>
          <a:noFill/>
        </p:spPr>
        <p:txBody>
          <a:bodyPr wrap="square" rtlCol="0">
            <a:spAutoFit/>
          </a:bodyPr>
          <a:lstStyle/>
          <a:p>
            <a:r>
              <a:rPr lang="zh-CN" altLang="en-US" sz="1600" b="1" dirty="0" smtClean="0"/>
              <a:t>代码文本信息</a:t>
            </a:r>
            <a:endParaRPr lang="zh-CN" altLang="en-US" sz="1600" b="1" dirty="0"/>
          </a:p>
        </p:txBody>
      </p:sp>
      <p:sp>
        <p:nvSpPr>
          <p:cNvPr id="10" name="右箭头 9"/>
          <p:cNvSpPr/>
          <p:nvPr/>
        </p:nvSpPr>
        <p:spPr>
          <a:xfrm>
            <a:off x="3203848" y="2132856"/>
            <a:ext cx="1656184" cy="5040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04035" y="1556792"/>
            <a:ext cx="2465462" cy="584775"/>
          </a:xfrm>
          <a:prstGeom prst="rect">
            <a:avLst/>
          </a:prstGeom>
          <a:noFill/>
        </p:spPr>
        <p:txBody>
          <a:bodyPr wrap="square" rtlCol="0">
            <a:spAutoFit/>
          </a:bodyPr>
          <a:lstStyle/>
          <a:p>
            <a:r>
              <a:rPr lang="zh-CN" altLang="en-US" sz="1600" b="1" dirty="0" smtClean="0"/>
              <a:t>已验证的与</a:t>
            </a:r>
            <a:r>
              <a:rPr lang="en-US" altLang="zh-CN" sz="1600" b="1" dirty="0" err="1" smtClean="0"/>
              <a:t>HospitalDAO</a:t>
            </a:r>
            <a:r>
              <a:rPr lang="zh-CN" altLang="en-US" sz="1600" b="1" dirty="0" smtClean="0"/>
              <a:t>存在相关性的需求</a:t>
            </a:r>
            <a:endParaRPr lang="zh-CN" altLang="en-US" sz="1600" b="1" dirty="0"/>
          </a:p>
        </p:txBody>
      </p:sp>
      <p:pic>
        <p:nvPicPr>
          <p:cNvPr id="1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4678" y="2751150"/>
            <a:ext cx="1584176" cy="2036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707904" y="4437112"/>
            <a:ext cx="576064" cy="309614"/>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084655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315"/>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8" grpId="0" animBg="1"/>
      <p:bldP spid="9" grpId="0"/>
      <p:bldP spid="10" grpId="0" animBg="1"/>
      <p:bldP spid="22" grpId="0"/>
      <p:bldP spid="6" grpId="0" animBg="1"/>
      <p:bldP spid="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ln>
            <a:solidFill>
              <a:schemeClr val="bg1"/>
            </a:solidFill>
          </a:ln>
        </p:spPr>
        <p:txBody>
          <a:bodyPr>
            <a:normAutofit fontScale="77500" lnSpcReduction="20000"/>
          </a:bodyPr>
          <a:lstStyle/>
          <a:p>
            <a:r>
              <a:rPr lang="zh-CN" altLang="en-US" dirty="0" smtClean="0">
                <a:solidFill>
                  <a:schemeClr val="bg1">
                    <a:lumMod val="50000"/>
                  </a:schemeClr>
                </a:solidFill>
              </a:rPr>
              <a:t>研究背景</a:t>
            </a:r>
            <a:endParaRPr lang="en-US" altLang="zh-CN" dirty="0" smtClean="0">
              <a:solidFill>
                <a:schemeClr val="bg1">
                  <a:lumMod val="50000"/>
                </a:schemeClr>
              </a:solidFill>
            </a:endParaRPr>
          </a:p>
          <a:p>
            <a:pPr lvl="1"/>
            <a:r>
              <a:rPr lang="zh-CN" altLang="en-US" dirty="0" smtClean="0">
                <a:solidFill>
                  <a:schemeClr val="bg1">
                    <a:lumMod val="50000"/>
                  </a:schemeClr>
                </a:solidFill>
              </a:rPr>
              <a:t>基于信息检索的软件可追踪生成技术及增强策略</a:t>
            </a:r>
            <a:endParaRPr lang="en-US" altLang="zh-CN" dirty="0" smtClean="0">
              <a:solidFill>
                <a:schemeClr val="bg1">
                  <a:lumMod val="50000"/>
                </a:schemeClr>
              </a:solidFill>
            </a:endParaRPr>
          </a:p>
          <a:p>
            <a:r>
              <a:rPr lang="zh-CN" altLang="en-US" dirty="0" smtClean="0">
                <a:solidFill>
                  <a:schemeClr val="bg1">
                    <a:lumMod val="50000"/>
                  </a:schemeClr>
                </a:solidFill>
              </a:rPr>
              <a:t>研究问题</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结合代码依赖和用户反馈提高软件可追踪数据的精度</a:t>
            </a:r>
            <a:endParaRPr lang="en-US" altLang="zh-CN" dirty="0" smtClean="0">
              <a:solidFill>
                <a:schemeClr val="bg1">
                  <a:lumMod val="50000"/>
                </a:schemeClr>
              </a:solidFill>
            </a:endParaRPr>
          </a:p>
          <a:p>
            <a:r>
              <a:rPr lang="zh-CN" altLang="en-US" dirty="0" smtClean="0">
                <a:solidFill>
                  <a:schemeClr val="bg1">
                    <a:lumMod val="50000"/>
                  </a:schemeClr>
                </a:solidFill>
              </a:rPr>
              <a:t>主要工作</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结合代码依赖和用户反馈的软件可追踪生成方法</a:t>
            </a:r>
            <a:r>
              <a:rPr lang="en-US" altLang="zh-CN" dirty="0" smtClean="0">
                <a:solidFill>
                  <a:schemeClr val="bg1">
                    <a:lumMod val="50000"/>
                  </a:schemeClr>
                </a:solidFill>
              </a:rPr>
              <a:t>(CLUSTER)</a:t>
            </a:r>
          </a:p>
          <a:p>
            <a:pPr lvl="1"/>
            <a:r>
              <a:rPr lang="zh-CN" altLang="en-US" dirty="0" smtClean="0">
                <a:solidFill>
                  <a:schemeClr val="bg1">
                    <a:lumMod val="50000"/>
                  </a:schemeClr>
                </a:solidFill>
              </a:rPr>
              <a:t>基于代码托管平台的开源数据组织及方法验证</a:t>
            </a:r>
            <a:endParaRPr lang="en-US" altLang="zh-CN" dirty="0" smtClean="0">
              <a:solidFill>
                <a:schemeClr val="bg1">
                  <a:lumMod val="50000"/>
                </a:schemeClr>
              </a:solidFill>
            </a:endParaRPr>
          </a:p>
          <a:p>
            <a:pPr lvl="2"/>
            <a:r>
              <a:rPr lang="zh-CN" altLang="en-US" dirty="0" smtClean="0">
                <a:solidFill>
                  <a:schemeClr val="bg1">
                    <a:lumMod val="50000"/>
                  </a:schemeClr>
                </a:solidFill>
              </a:rPr>
              <a:t>基于</a:t>
            </a:r>
            <a:r>
              <a:rPr lang="en-US" altLang="zh-CN" dirty="0" smtClean="0">
                <a:solidFill>
                  <a:schemeClr val="bg1">
                    <a:lumMod val="50000"/>
                  </a:schemeClr>
                </a:solidFill>
              </a:rPr>
              <a:t>issue-tracking</a:t>
            </a:r>
            <a:r>
              <a:rPr lang="zh-CN" altLang="en-US" dirty="0" smtClean="0">
                <a:solidFill>
                  <a:schemeClr val="bg1">
                    <a:lumMod val="50000"/>
                  </a:schemeClr>
                </a:solidFill>
              </a:rPr>
              <a:t>工具的可追踪数据整理</a:t>
            </a:r>
            <a:endParaRPr lang="en-US" altLang="zh-CN" dirty="0" smtClean="0">
              <a:solidFill>
                <a:schemeClr val="bg1">
                  <a:lumMod val="50000"/>
                </a:schemeClr>
              </a:solidFill>
            </a:endParaRPr>
          </a:p>
          <a:p>
            <a:pPr lvl="2"/>
            <a:r>
              <a:rPr lang="zh-CN" altLang="en-US" dirty="0" smtClean="0">
                <a:solidFill>
                  <a:schemeClr val="bg1">
                    <a:lumMod val="50000"/>
                  </a:schemeClr>
                </a:solidFill>
              </a:rPr>
              <a:t>基于测试集的动态代码依赖数据捕获</a:t>
            </a:r>
            <a:endParaRPr lang="en-US" altLang="zh-CN" dirty="0" smtClean="0">
              <a:solidFill>
                <a:schemeClr val="bg1">
                  <a:lumMod val="50000"/>
                </a:schemeClr>
              </a:solidFill>
            </a:endParaRPr>
          </a:p>
          <a:p>
            <a:pPr lvl="2"/>
            <a:r>
              <a:rPr lang="zh-CN" altLang="en-US" dirty="0" smtClean="0">
                <a:solidFill>
                  <a:schemeClr val="bg1">
                    <a:lumMod val="50000"/>
                  </a:schemeClr>
                </a:solidFill>
              </a:rPr>
              <a:t>方法正确性和显著性度量</a:t>
            </a:r>
            <a:endParaRPr lang="en-US" altLang="zh-CN" dirty="0" smtClean="0">
              <a:solidFill>
                <a:schemeClr val="bg1">
                  <a:lumMod val="50000"/>
                </a:schemeClr>
              </a:solidFill>
            </a:endParaRPr>
          </a:p>
          <a:p>
            <a:pPr lvl="1"/>
            <a:r>
              <a:rPr lang="zh-CN" altLang="en-US" dirty="0" smtClean="0">
                <a:solidFill>
                  <a:schemeClr val="bg1">
                    <a:lumMod val="50000"/>
                  </a:schemeClr>
                </a:solidFill>
              </a:rPr>
              <a:t>结合代码依赖和用户反馈的软件可追踪生成工具</a:t>
            </a:r>
            <a:endParaRPr lang="en-US" altLang="zh-CN" dirty="0" smtClean="0">
              <a:solidFill>
                <a:schemeClr val="bg1">
                  <a:lumMod val="50000"/>
                </a:schemeClr>
              </a:solidFill>
            </a:endParaRPr>
          </a:p>
          <a:p>
            <a:r>
              <a:rPr lang="zh-CN" altLang="en-US" dirty="0" smtClean="0"/>
              <a:t>总结与展望</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1286088351"/>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2800" dirty="0" smtClean="0"/>
              <a:t>总结展望</a:t>
            </a:r>
            <a:endParaRPr lang="zh-CN" altLang="en-US" sz="2800" dirty="0"/>
          </a:p>
        </p:txBody>
      </p:sp>
      <p:sp>
        <p:nvSpPr>
          <p:cNvPr id="3" name="内容占位符 2"/>
          <p:cNvSpPr>
            <a:spLocks noGrp="1"/>
          </p:cNvSpPr>
          <p:nvPr>
            <p:ph idx="1"/>
          </p:nvPr>
        </p:nvSpPr>
        <p:spPr>
          <a:xfrm>
            <a:off x="107504" y="1196752"/>
            <a:ext cx="8856984" cy="4824536"/>
          </a:xfrm>
        </p:spPr>
        <p:txBody>
          <a:bodyPr>
            <a:normAutofit/>
          </a:bodyPr>
          <a:lstStyle/>
          <a:p>
            <a:r>
              <a:rPr lang="zh-CN" altLang="en-US" sz="2800" dirty="0" smtClean="0"/>
              <a:t>总结</a:t>
            </a:r>
            <a:endParaRPr lang="en-US" altLang="zh-CN" sz="2800" dirty="0" smtClean="0"/>
          </a:p>
          <a:p>
            <a:pPr lvl="1"/>
            <a:r>
              <a:rPr lang="zh-CN" altLang="en-US" sz="2400" dirty="0" smtClean="0"/>
              <a:t>提出了一种结合</a:t>
            </a:r>
            <a:r>
              <a:rPr lang="zh-CN" altLang="en-US" sz="2400" dirty="0"/>
              <a:t>代码依赖和用户反馈的软件可追踪生成方法</a:t>
            </a:r>
          </a:p>
          <a:p>
            <a:pPr lvl="1"/>
            <a:r>
              <a:rPr lang="zh-CN" altLang="en-US" sz="2400" dirty="0"/>
              <a:t>基于代码托管平台的开源数据组织及方法验证</a:t>
            </a:r>
          </a:p>
          <a:p>
            <a:pPr lvl="2"/>
            <a:r>
              <a:rPr lang="zh-CN" altLang="en-US" dirty="0"/>
              <a:t>基于测试集的动态代码依赖数据捕获</a:t>
            </a:r>
          </a:p>
          <a:p>
            <a:pPr lvl="2"/>
            <a:r>
              <a:rPr lang="zh-CN" altLang="en-US" dirty="0"/>
              <a:t>基于</a:t>
            </a:r>
            <a:r>
              <a:rPr lang="en-US" altLang="zh-CN" dirty="0"/>
              <a:t>issue-tracking</a:t>
            </a:r>
            <a:r>
              <a:rPr lang="zh-CN" altLang="en-US" dirty="0"/>
              <a:t>工具的可追踪数据整理</a:t>
            </a:r>
          </a:p>
          <a:p>
            <a:pPr lvl="2"/>
            <a:r>
              <a:rPr lang="zh-CN" altLang="en-US" dirty="0"/>
              <a:t>方法正确性和显著性度量</a:t>
            </a:r>
          </a:p>
          <a:p>
            <a:pPr lvl="1"/>
            <a:r>
              <a:rPr lang="zh-CN" altLang="en-US" sz="2400" dirty="0"/>
              <a:t>结合代码依赖和用户反馈的软件可追踪生成工具</a:t>
            </a:r>
          </a:p>
          <a:p>
            <a:r>
              <a:rPr lang="zh-CN" altLang="en-US" sz="2800" dirty="0" smtClean="0"/>
              <a:t>展望</a:t>
            </a:r>
            <a:endParaRPr lang="en-US" altLang="zh-CN" sz="2800" dirty="0" smtClean="0"/>
          </a:p>
          <a:p>
            <a:pPr lvl="1"/>
            <a:r>
              <a:rPr lang="zh-CN" altLang="en-US" sz="2000" dirty="0" smtClean="0"/>
              <a:t>考虑</a:t>
            </a:r>
            <a:r>
              <a:rPr lang="zh-CN" altLang="en-US" sz="2000" dirty="0"/>
              <a:t>用户反馈出错的情况：优化算法，</a:t>
            </a:r>
            <a:r>
              <a:rPr lang="zh-CN" altLang="en-US" sz="2000" dirty="0" smtClean="0"/>
              <a:t>使得在</a:t>
            </a:r>
            <a:r>
              <a:rPr lang="zh-CN" altLang="en-US" sz="2000" dirty="0"/>
              <a:t>有少量错误用户反馈的环境中，我们依然能提升候选追踪列表的精度。</a:t>
            </a:r>
            <a:endParaRPr lang="en-US" altLang="zh-CN" sz="2000" dirty="0" smtClean="0"/>
          </a:p>
          <a:p>
            <a:pPr lvl="1"/>
            <a:r>
              <a:rPr lang="zh-CN" altLang="en-US" sz="2000" dirty="0"/>
              <a:t>工具的整合：将过时需求更新辅助工具与</a:t>
            </a:r>
            <a:r>
              <a:rPr lang="en-US" altLang="zh-CN" sz="2000" dirty="0"/>
              <a:t>IDE</a:t>
            </a:r>
            <a:r>
              <a:rPr lang="zh-CN" altLang="en-US" sz="2000" dirty="0"/>
              <a:t>等开发环境相集成</a:t>
            </a:r>
          </a:p>
          <a:p>
            <a:pPr lvl="1"/>
            <a:endParaRPr lang="en-US" altLang="zh-CN" sz="3600" dirty="0" smtClean="0"/>
          </a:p>
          <a:p>
            <a:pPr lvl="1"/>
            <a:endParaRPr lang="en-US" altLang="zh-CN" sz="24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38</a:t>
            </a:fld>
            <a:endParaRPr lang="zh-CN" altLang="en-US"/>
          </a:p>
        </p:txBody>
      </p:sp>
    </p:spTree>
    <p:extLst>
      <p:ext uri="{BB962C8B-B14F-4D97-AF65-F5344CB8AC3E}">
        <p14:creationId xmlns:p14="http://schemas.microsoft.com/office/powerpoint/2010/main" val="330701431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sz="2800" dirty="0" smtClean="0"/>
              <a:t>科研及工作成果</a:t>
            </a:r>
            <a:endParaRPr lang="zh-CN" altLang="en-US" sz="2800" dirty="0"/>
          </a:p>
        </p:txBody>
      </p:sp>
      <p:sp>
        <p:nvSpPr>
          <p:cNvPr id="3" name="内容占位符 2"/>
          <p:cNvSpPr>
            <a:spLocks noGrp="1"/>
          </p:cNvSpPr>
          <p:nvPr>
            <p:ph idx="1"/>
          </p:nvPr>
        </p:nvSpPr>
        <p:spPr>
          <a:xfrm>
            <a:off x="0" y="1196752"/>
            <a:ext cx="8964488" cy="5256584"/>
          </a:xfrm>
        </p:spPr>
        <p:txBody>
          <a:bodyPr>
            <a:normAutofit fontScale="92500" lnSpcReduction="10000"/>
          </a:bodyPr>
          <a:lstStyle/>
          <a:p>
            <a:r>
              <a:rPr lang="zh-CN" altLang="en-US" sz="2400" dirty="0" smtClean="0"/>
              <a:t>论文</a:t>
            </a:r>
            <a:endParaRPr lang="en-US" altLang="zh-CN" sz="2400" dirty="0" smtClean="0"/>
          </a:p>
          <a:p>
            <a:pPr lvl="1"/>
            <a:r>
              <a:rPr lang="en-US" altLang="zh-CN" sz="1900" dirty="0" err="1">
                <a:solidFill>
                  <a:schemeClr val="tx1">
                    <a:lumMod val="85000"/>
                    <a:lumOff val="15000"/>
                  </a:schemeClr>
                </a:solidFill>
                <a:latin typeface="+mn-ea"/>
              </a:rPr>
              <a:t>Hongyu</a:t>
            </a:r>
            <a:r>
              <a:rPr lang="en-US" altLang="zh-CN" sz="1900" dirty="0">
                <a:solidFill>
                  <a:schemeClr val="tx1">
                    <a:lumMod val="85000"/>
                    <a:lumOff val="15000"/>
                  </a:schemeClr>
                </a:solidFill>
                <a:latin typeface="+mn-ea"/>
              </a:rPr>
              <a:t> </a:t>
            </a:r>
            <a:r>
              <a:rPr lang="en-US" altLang="zh-CN" sz="1900" dirty="0" err="1">
                <a:solidFill>
                  <a:schemeClr val="tx1">
                    <a:lumMod val="85000"/>
                    <a:lumOff val="15000"/>
                  </a:schemeClr>
                </a:solidFill>
                <a:latin typeface="+mn-ea"/>
              </a:rPr>
              <a:t>Kuang</a:t>
            </a:r>
            <a:r>
              <a:rPr lang="en-US" altLang="zh-CN" sz="1900" dirty="0">
                <a:solidFill>
                  <a:schemeClr val="tx1">
                    <a:lumMod val="85000"/>
                    <a:lumOff val="15000"/>
                  </a:schemeClr>
                </a:solidFill>
                <a:latin typeface="+mn-ea"/>
              </a:rPr>
              <a:t>, </a:t>
            </a:r>
            <a:r>
              <a:rPr lang="en-US" altLang="zh-CN" sz="1900" dirty="0" err="1" smtClean="0">
                <a:solidFill>
                  <a:schemeClr val="tx1">
                    <a:lumMod val="85000"/>
                    <a:lumOff val="15000"/>
                  </a:schemeClr>
                </a:solidFill>
                <a:latin typeface="+mn-ea"/>
              </a:rPr>
              <a:t>Zongfei</a:t>
            </a:r>
            <a:r>
              <a:rPr lang="en-US" altLang="zh-CN" sz="1900" dirty="0" smtClean="0">
                <a:solidFill>
                  <a:schemeClr val="tx1">
                    <a:lumMod val="85000"/>
                    <a:lumOff val="15000"/>
                  </a:schemeClr>
                </a:solidFill>
                <a:latin typeface="+mn-ea"/>
              </a:rPr>
              <a:t> Zhang, </a:t>
            </a:r>
            <a:r>
              <a:rPr lang="en-US" altLang="zh-CN" sz="1900" dirty="0" err="1">
                <a:solidFill>
                  <a:schemeClr val="tx1">
                    <a:lumMod val="85000"/>
                    <a:lumOff val="15000"/>
                  </a:schemeClr>
                </a:solidFill>
                <a:latin typeface="+mn-ea"/>
              </a:rPr>
              <a:t>Hao</a:t>
            </a:r>
            <a:r>
              <a:rPr lang="en-US" altLang="zh-CN" sz="1900" dirty="0">
                <a:solidFill>
                  <a:schemeClr val="tx1">
                    <a:lumMod val="85000"/>
                    <a:lumOff val="15000"/>
                  </a:schemeClr>
                </a:solidFill>
                <a:latin typeface="+mn-ea"/>
              </a:rPr>
              <a:t> Hu, Patrick Rempel, Jian </a:t>
            </a:r>
            <a:r>
              <a:rPr lang="en-US" altLang="zh-CN" sz="1900" dirty="0" err="1">
                <a:solidFill>
                  <a:schemeClr val="tx1">
                    <a:lumMod val="85000"/>
                    <a:lumOff val="15000"/>
                  </a:schemeClr>
                </a:solidFill>
                <a:latin typeface="+mn-ea"/>
              </a:rPr>
              <a:t>Lü</a:t>
            </a:r>
            <a:r>
              <a:rPr lang="en-US" altLang="zh-CN" sz="1900" dirty="0">
                <a:solidFill>
                  <a:schemeClr val="tx1">
                    <a:lumMod val="85000"/>
                    <a:lumOff val="15000"/>
                  </a:schemeClr>
                </a:solidFill>
                <a:latin typeface="+mn-ea"/>
              </a:rPr>
              <a:t>, Alexander </a:t>
            </a:r>
            <a:r>
              <a:rPr lang="en-US" altLang="zh-CN" sz="1900" dirty="0" err="1">
                <a:solidFill>
                  <a:schemeClr val="tx1">
                    <a:lumMod val="85000"/>
                    <a:lumOff val="15000"/>
                  </a:schemeClr>
                </a:solidFill>
                <a:latin typeface="+mn-ea"/>
              </a:rPr>
              <a:t>Egyed</a:t>
            </a:r>
            <a:r>
              <a:rPr lang="en-US" altLang="zh-CN" sz="1900" dirty="0">
                <a:solidFill>
                  <a:schemeClr val="tx1">
                    <a:lumMod val="85000"/>
                    <a:lumOff val="15000"/>
                  </a:schemeClr>
                </a:solidFill>
                <a:latin typeface="+mn-ea"/>
              </a:rPr>
              <a:t> and Patrick </a:t>
            </a:r>
            <a:r>
              <a:rPr lang="en-US" altLang="zh-CN" sz="1900" dirty="0" err="1" smtClean="0">
                <a:solidFill>
                  <a:schemeClr val="tx1">
                    <a:lumMod val="85000"/>
                    <a:lumOff val="15000"/>
                  </a:schemeClr>
                </a:solidFill>
                <a:latin typeface="+mn-ea"/>
              </a:rPr>
              <a:t>Mäder</a:t>
            </a:r>
            <a:r>
              <a:rPr lang="en-US" altLang="zh-CN" sz="1900" dirty="0" smtClean="0">
                <a:solidFill>
                  <a:schemeClr val="tx1">
                    <a:lumMod val="85000"/>
                    <a:lumOff val="15000"/>
                  </a:schemeClr>
                </a:solidFill>
                <a:latin typeface="+mn-ea"/>
              </a:rPr>
              <a:t>. Combining </a:t>
            </a:r>
            <a:r>
              <a:rPr lang="en-US" altLang="zh-CN" sz="1900" dirty="0">
                <a:solidFill>
                  <a:schemeClr val="tx1">
                    <a:lumMod val="85000"/>
                    <a:lumOff val="15000"/>
                  </a:schemeClr>
                </a:solidFill>
                <a:latin typeface="+mn-ea"/>
              </a:rPr>
              <a:t>User Feedback with Closeness Analysis on Code </a:t>
            </a:r>
            <a:r>
              <a:rPr lang="en-US" altLang="zh-CN" sz="1900" dirty="0" smtClean="0">
                <a:solidFill>
                  <a:schemeClr val="tx1">
                    <a:lumMod val="85000"/>
                    <a:lumOff val="15000"/>
                  </a:schemeClr>
                </a:solidFill>
                <a:latin typeface="+mn-ea"/>
              </a:rPr>
              <a:t>to Improve </a:t>
            </a:r>
            <a:r>
              <a:rPr lang="en-US" altLang="zh-CN" sz="1900" dirty="0">
                <a:solidFill>
                  <a:schemeClr val="tx1">
                    <a:lumMod val="85000"/>
                    <a:lumOff val="15000"/>
                  </a:schemeClr>
                </a:solidFill>
                <a:latin typeface="+mn-ea"/>
              </a:rPr>
              <a:t>IR-Based Traceability </a:t>
            </a:r>
            <a:r>
              <a:rPr lang="en-US" altLang="zh-CN" sz="1900" dirty="0" smtClean="0">
                <a:solidFill>
                  <a:schemeClr val="tx1">
                    <a:lumMod val="85000"/>
                    <a:lumOff val="15000"/>
                  </a:schemeClr>
                </a:solidFill>
                <a:latin typeface="+mn-ea"/>
              </a:rPr>
              <a:t>Recovery.</a:t>
            </a:r>
            <a:r>
              <a:rPr lang="en-US" altLang="zh-CN" sz="1900" dirty="0">
                <a:latin typeface="+mn-ea"/>
              </a:rPr>
              <a:t> </a:t>
            </a:r>
            <a:r>
              <a:rPr lang="en-US" altLang="zh-CN" sz="1900" dirty="0" smtClean="0">
                <a:latin typeface="+mn-ea"/>
              </a:rPr>
              <a:t>International </a:t>
            </a:r>
            <a:r>
              <a:rPr lang="en-US" altLang="zh-CN" sz="1900" dirty="0">
                <a:latin typeface="+mn-ea"/>
              </a:rPr>
              <a:t>Conference on Program </a:t>
            </a:r>
            <a:r>
              <a:rPr lang="en-US" altLang="zh-CN" sz="1900" dirty="0" smtClean="0">
                <a:latin typeface="+mn-ea"/>
              </a:rPr>
              <a:t>Comprehension(ICPC)2018. </a:t>
            </a:r>
            <a:r>
              <a:rPr lang="en-US" altLang="zh-CN" sz="2000" b="1" dirty="0" smtClean="0"/>
              <a:t>rejected</a:t>
            </a:r>
          </a:p>
          <a:p>
            <a:r>
              <a:rPr lang="zh-CN" altLang="en-US" sz="2400" dirty="0" smtClean="0"/>
              <a:t>专利</a:t>
            </a:r>
            <a:endParaRPr lang="en-US" altLang="zh-CN" sz="2400" dirty="0" smtClean="0"/>
          </a:p>
          <a:p>
            <a:pPr lvl="1"/>
            <a:r>
              <a:rPr lang="zh-CN" altLang="en-US" sz="2200" dirty="0" smtClean="0"/>
              <a:t>匡宏宇、胡昊、吕建、张宗飞“一种结合</a:t>
            </a:r>
            <a:r>
              <a:rPr lang="zh-CN" altLang="en-US" sz="2200" dirty="0"/>
              <a:t>代码依赖和用户反馈的软件可追踪生成</a:t>
            </a:r>
            <a:r>
              <a:rPr lang="zh-CN" altLang="en-US" sz="2200" dirty="0" smtClean="0"/>
              <a:t>方法” 申请号：</a:t>
            </a:r>
            <a:r>
              <a:rPr lang="en-US" altLang="zh-CN" sz="2200" dirty="0" smtClean="0"/>
              <a:t>201810184034.9 </a:t>
            </a:r>
            <a:r>
              <a:rPr lang="zh-CN" altLang="en-US" sz="2200" dirty="0" smtClean="0"/>
              <a:t>已受理</a:t>
            </a:r>
            <a:endParaRPr lang="zh-CN" altLang="en-US" sz="2200" dirty="0"/>
          </a:p>
          <a:p>
            <a:r>
              <a:rPr lang="zh-CN" altLang="en-US" sz="2400" dirty="0" smtClean="0"/>
              <a:t>代码依赖和软件可追踪数据集整理</a:t>
            </a:r>
            <a:endParaRPr lang="en-US" altLang="zh-CN" sz="2400" dirty="0" smtClean="0"/>
          </a:p>
          <a:p>
            <a:endParaRPr lang="en-US" altLang="zh-CN" sz="2800" dirty="0" smtClean="0"/>
          </a:p>
          <a:p>
            <a:endParaRPr lang="en-US" altLang="zh-CN" sz="2800" dirty="0"/>
          </a:p>
          <a:p>
            <a:endParaRPr lang="en-US" altLang="zh-CN" sz="2800" dirty="0" smtClean="0"/>
          </a:p>
          <a:p>
            <a:r>
              <a:rPr lang="zh-CN" altLang="en-US" sz="2400" dirty="0" smtClean="0"/>
              <a:t>助教</a:t>
            </a:r>
            <a:endParaRPr lang="en-US" altLang="zh-CN" sz="2400" dirty="0" smtClean="0"/>
          </a:p>
          <a:p>
            <a:pPr lvl="1"/>
            <a:r>
              <a:rPr lang="zh-CN" altLang="en-US" sz="2200" dirty="0"/>
              <a:t>程序设计基础实验</a:t>
            </a:r>
            <a:endParaRPr lang="en-US" altLang="zh-CN"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6" name="矩形 5"/>
          <p:cNvSpPr/>
          <p:nvPr/>
        </p:nvSpPr>
        <p:spPr>
          <a:xfrm>
            <a:off x="755576" y="4077072"/>
            <a:ext cx="3312368" cy="720080"/>
          </a:xfrm>
          <a:prstGeom prst="rect">
            <a:avLst/>
          </a:prstGeom>
          <a:noFill/>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20666" y="4077072"/>
            <a:ext cx="711374" cy="721848"/>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076056" y="4077072"/>
            <a:ext cx="1584176" cy="721848"/>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07704" y="4869160"/>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已完成</a:t>
            </a:r>
          </a:p>
        </p:txBody>
      </p:sp>
      <p:sp>
        <p:nvSpPr>
          <p:cNvPr id="11" name="矩形 10"/>
          <p:cNvSpPr/>
          <p:nvPr/>
        </p:nvSpPr>
        <p:spPr>
          <a:xfrm>
            <a:off x="4076650" y="4869160"/>
            <a:ext cx="99940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进行中</a:t>
            </a:r>
            <a:endParaRPr lang="zh-CN" altLang="en-US" dirty="0"/>
          </a:p>
        </p:txBody>
      </p:sp>
      <p:sp>
        <p:nvSpPr>
          <p:cNvPr id="12" name="矩形 11"/>
          <p:cNvSpPr/>
          <p:nvPr/>
        </p:nvSpPr>
        <p:spPr>
          <a:xfrm>
            <a:off x="5188421" y="4869160"/>
            <a:ext cx="132779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毕业前完成</a:t>
            </a:r>
            <a:endParaRPr lang="zh-CN" altLang="en-US" dirty="0"/>
          </a:p>
        </p:txBody>
      </p:sp>
      <p:graphicFrame>
        <p:nvGraphicFramePr>
          <p:cNvPr id="10" name="表格 9"/>
          <p:cNvGraphicFramePr>
            <a:graphicFrameLocks noGrp="1"/>
          </p:cNvGraphicFramePr>
          <p:nvPr>
            <p:extLst>
              <p:ext uri="{D42A27DB-BD31-4B8C-83A1-F6EECF244321}">
                <p14:modId xmlns:p14="http://schemas.microsoft.com/office/powerpoint/2010/main" val="3766294933"/>
              </p:ext>
            </p:extLst>
          </p:nvPr>
        </p:nvGraphicFramePr>
        <p:xfrm>
          <a:off x="717681" y="4221088"/>
          <a:ext cx="6014559" cy="365760"/>
        </p:xfrm>
        <a:graphic>
          <a:graphicData uri="http://schemas.openxmlformats.org/drawingml/2006/table">
            <a:tbl>
              <a:tblPr firstRow="1" bandRow="1">
                <a:tableStyleId>{5C22544A-7EE6-4342-B048-85BDC9FD1C3A}</a:tableStyleId>
              </a:tblPr>
              <a:tblGrid>
                <a:gridCol w="924333"/>
                <a:gridCol w="587835"/>
                <a:gridCol w="1132679"/>
                <a:gridCol w="752418"/>
                <a:gridCol w="889102"/>
                <a:gridCol w="864096"/>
                <a:gridCol w="864096"/>
              </a:tblGrid>
              <a:tr h="149736">
                <a:tc>
                  <a:txBody>
                    <a:bodyPr/>
                    <a:lstStyle/>
                    <a:p>
                      <a:pPr algn="ctr"/>
                      <a:r>
                        <a:rPr lang="en-US" altLang="zh-CN" b="0" dirty="0" smtClean="0">
                          <a:solidFill>
                            <a:schemeClr val="tx1"/>
                          </a:solidFill>
                        </a:rPr>
                        <a:t>Maven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Pig</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err="1" smtClean="0">
                          <a:solidFill>
                            <a:schemeClr val="tx1"/>
                          </a:solidFill>
                        </a:rPr>
                        <a:t>Infinispan</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Derby</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Drools</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Groovy</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Seam2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81340345"/>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50106"/>
          </a:xfrm>
        </p:spPr>
        <p:txBody>
          <a:bodyPr>
            <a:normAutofit/>
          </a:bodyPr>
          <a:lstStyle/>
          <a:p>
            <a:r>
              <a:rPr lang="zh-CN" altLang="en-US" sz="3200" dirty="0" smtClean="0"/>
              <a:t>软件可追踪性简介</a:t>
            </a:r>
            <a:r>
              <a:rPr lang="en-US" altLang="zh-CN" sz="3200" dirty="0" smtClean="0"/>
              <a:t>-IR</a:t>
            </a:r>
            <a:r>
              <a:rPr lang="zh-CN" altLang="en-US" sz="3200" dirty="0" smtClean="0"/>
              <a:t>方法</a:t>
            </a:r>
            <a:endParaRPr lang="zh-CN" altLang="en-US" sz="3200" dirty="0"/>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4</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a:solidFill>
                  <a:srgbClr val="800000"/>
                </a:solidFill>
                <a:latin typeface="华文细黑" pitchFamily="2" charset="-122"/>
                <a:ea typeface="华文细黑" pitchFamily="2" charset="-122"/>
              </a:rPr>
              <a:t>研究背景</a:t>
            </a:r>
          </a:p>
        </p:txBody>
      </p:sp>
      <p:sp>
        <p:nvSpPr>
          <p:cNvPr id="7" name="椭圆 6"/>
          <p:cNvSpPr/>
          <p:nvPr/>
        </p:nvSpPr>
        <p:spPr>
          <a:xfrm>
            <a:off x="107504" y="4830152"/>
            <a:ext cx="864096" cy="5790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代码</a:t>
            </a:r>
            <a:endParaRPr lang="zh-CN" altLang="en-US" sz="1600" dirty="0">
              <a:solidFill>
                <a:schemeClr val="tx1"/>
              </a:solidFill>
            </a:endParaRPr>
          </a:p>
        </p:txBody>
      </p:sp>
      <p:sp>
        <p:nvSpPr>
          <p:cNvPr id="8" name="矩形 7"/>
          <p:cNvSpPr/>
          <p:nvPr/>
        </p:nvSpPr>
        <p:spPr>
          <a:xfrm>
            <a:off x="1287464" y="4375484"/>
            <a:ext cx="844436"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smtClean="0">
                <a:solidFill>
                  <a:schemeClr val="tx1"/>
                </a:solidFill>
              </a:rPr>
              <a:t>抽取</a:t>
            </a:r>
            <a:endParaRPr lang="zh-CN" altLang="en-US" sz="1600" dirty="0">
              <a:solidFill>
                <a:schemeClr val="tx1"/>
              </a:solidFill>
            </a:endParaRPr>
          </a:p>
        </p:txBody>
      </p:sp>
      <p:sp>
        <p:nvSpPr>
          <p:cNvPr id="26" name="矩形 25"/>
          <p:cNvSpPr/>
          <p:nvPr/>
        </p:nvSpPr>
        <p:spPr>
          <a:xfrm>
            <a:off x="1295636" y="5242352"/>
            <a:ext cx="82809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a:solidFill>
                  <a:schemeClr val="tx1"/>
                </a:solidFill>
              </a:rPr>
              <a:t>分离</a:t>
            </a:r>
          </a:p>
        </p:txBody>
      </p:sp>
      <p:sp>
        <p:nvSpPr>
          <p:cNvPr id="33" name="矩形 32"/>
          <p:cNvSpPr/>
          <p:nvPr/>
        </p:nvSpPr>
        <p:spPr>
          <a:xfrm>
            <a:off x="2483768" y="3211516"/>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文本相似度计算</a:t>
            </a:r>
            <a:endParaRPr lang="zh-CN" altLang="en-US" sz="1600" dirty="0">
              <a:solidFill>
                <a:schemeClr val="tx1"/>
              </a:solidFill>
            </a:endParaRPr>
          </a:p>
        </p:txBody>
      </p:sp>
      <p:sp>
        <p:nvSpPr>
          <p:cNvPr id="17" name="矩形 16"/>
          <p:cNvSpPr/>
          <p:nvPr/>
        </p:nvSpPr>
        <p:spPr>
          <a:xfrm>
            <a:off x="2483768" y="4830152"/>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a:t>
            </a:r>
            <a:endParaRPr lang="en-US" altLang="zh-CN" sz="1600" dirty="0" smtClean="0">
              <a:solidFill>
                <a:schemeClr val="tx1"/>
              </a:solidFill>
            </a:endParaRPr>
          </a:p>
          <a:p>
            <a:pPr algn="ctr"/>
            <a:r>
              <a:rPr lang="zh-CN" altLang="en-US" sz="1600" dirty="0" smtClean="0">
                <a:solidFill>
                  <a:schemeClr val="tx1"/>
                </a:solidFill>
              </a:rPr>
              <a:t>预处理</a:t>
            </a:r>
            <a:endParaRPr lang="zh-CN" altLang="en-US" sz="1600" dirty="0">
              <a:solidFill>
                <a:schemeClr val="tx1"/>
              </a:solidFill>
            </a:endParaRPr>
          </a:p>
        </p:txBody>
      </p:sp>
      <p:sp>
        <p:nvSpPr>
          <p:cNvPr id="10" name="矩形 9"/>
          <p:cNvSpPr/>
          <p:nvPr/>
        </p:nvSpPr>
        <p:spPr>
          <a:xfrm>
            <a:off x="1151620" y="4221088"/>
            <a:ext cx="1152128" cy="1800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7" idx="6"/>
            <a:endCxn id="10" idx="1"/>
          </p:cNvCxnSpPr>
          <p:nvPr/>
        </p:nvCxnSpPr>
        <p:spPr>
          <a:xfrm>
            <a:off x="971600" y="5119686"/>
            <a:ext cx="180020" cy="15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7" idx="1"/>
          </p:cNvCxnSpPr>
          <p:nvPr/>
        </p:nvCxnSpPr>
        <p:spPr>
          <a:xfrm>
            <a:off x="2303748" y="5121188"/>
            <a:ext cx="180020" cy="3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3" name="图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2320" y="1484784"/>
            <a:ext cx="561116" cy="561116"/>
          </a:xfrm>
          <a:prstGeom prst="rect">
            <a:avLst/>
          </a:prstGeom>
        </p:spPr>
      </p:pic>
      <p:sp>
        <p:nvSpPr>
          <p:cNvPr id="74" name="右箭头 73"/>
          <p:cNvSpPr/>
          <p:nvPr/>
        </p:nvSpPr>
        <p:spPr>
          <a:xfrm>
            <a:off x="7164288" y="1628800"/>
            <a:ext cx="288032" cy="230594"/>
          </a:xfrm>
          <a:prstGeom prst="rightArrow">
            <a:avLst/>
          </a:prstGeom>
          <a:solidFill>
            <a:schemeClr val="bg1"/>
          </a:solidFill>
          <a:ln>
            <a:solidFill>
              <a:schemeClr val="tx1"/>
            </a:solid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右箭头 74"/>
          <p:cNvSpPr/>
          <p:nvPr/>
        </p:nvSpPr>
        <p:spPr>
          <a:xfrm>
            <a:off x="3563888" y="3356992"/>
            <a:ext cx="288032" cy="288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Box 86"/>
          <p:cNvSpPr txBox="1"/>
          <p:nvPr/>
        </p:nvSpPr>
        <p:spPr>
          <a:xfrm>
            <a:off x="1259632" y="6237312"/>
            <a:ext cx="2592288" cy="369332"/>
          </a:xfrm>
          <a:prstGeom prst="rect">
            <a:avLst/>
          </a:prstGeom>
          <a:noFill/>
        </p:spPr>
        <p:txBody>
          <a:bodyPr wrap="square" rtlCol="0">
            <a:spAutoFit/>
          </a:bodyPr>
          <a:lstStyle/>
          <a:p>
            <a:r>
              <a:rPr lang="zh-CN" altLang="en-US" dirty="0" smtClean="0"/>
              <a:t>信息检索方法（</a:t>
            </a:r>
            <a:r>
              <a:rPr lang="en-US" altLang="zh-CN" dirty="0" smtClean="0"/>
              <a:t>IR</a:t>
            </a:r>
            <a:r>
              <a:rPr lang="zh-CN" altLang="en-US" dirty="0" smtClean="0"/>
              <a:t>方法）</a:t>
            </a:r>
            <a:endParaRPr lang="zh-CN" altLang="en-US" dirty="0"/>
          </a:p>
        </p:txBody>
      </p:sp>
      <p:graphicFrame>
        <p:nvGraphicFramePr>
          <p:cNvPr id="31" name="表格 30"/>
          <p:cNvGraphicFramePr>
            <a:graphicFrameLocks noGrp="1"/>
          </p:cNvGraphicFramePr>
          <p:nvPr>
            <p:extLst>
              <p:ext uri="{D42A27DB-BD31-4B8C-83A1-F6EECF244321}">
                <p14:modId xmlns:p14="http://schemas.microsoft.com/office/powerpoint/2010/main" val="2247314314"/>
              </p:ext>
            </p:extLst>
          </p:nvPr>
        </p:nvGraphicFramePr>
        <p:xfrm>
          <a:off x="3923928" y="1196752"/>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a:t>
                      </a:r>
                      <a:r>
                        <a:rPr lang="en-US" altLang="zh-CN" sz="1400" kern="100" dirty="0" smtClean="0">
                          <a:effectLst/>
                        </a:rPr>
                        <a:t>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a:t>
                      </a:r>
                      <a:r>
                        <a:rPr lang="en-US" sz="1400" kern="100" dirty="0" smtClean="0">
                          <a:effectLst/>
                        </a:rPr>
                        <a:t>1</a:t>
                      </a:r>
                      <a:r>
                        <a:rPr lang="en-US" altLang="zh-CN" sz="1400" kern="100" dirty="0" smtClean="0">
                          <a:effectLst/>
                        </a:rPr>
                        <a:t>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DrugCodesBean</a:t>
                      </a:r>
                      <a:endParaRPr lang="en-US" altLang="zh-CN" sz="1400" kern="100" dirty="0" smtClean="0">
                        <a:effectLst/>
                      </a:endParaRPr>
                    </a:p>
                    <a:p>
                      <a:pPr algn="ctr">
                        <a:spcAft>
                          <a:spcPts val="0"/>
                        </a:spcAft>
                      </a:pPr>
                      <a:r>
                        <a:rPr lang="en-US" altLang="zh-CN" sz="1400" kern="100" dirty="0" smtClean="0">
                          <a:effectLst/>
                        </a:rPr>
                        <a:t>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36" name="矩形 35"/>
          <p:cNvSpPr/>
          <p:nvPr/>
        </p:nvSpPr>
        <p:spPr>
          <a:xfrm>
            <a:off x="2483768" y="2539269"/>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向量表示</a:t>
            </a:r>
            <a:endParaRPr lang="zh-CN" altLang="en-US" sz="1600" dirty="0">
              <a:solidFill>
                <a:schemeClr val="tx1"/>
              </a:solidFill>
            </a:endParaRPr>
          </a:p>
        </p:txBody>
      </p:sp>
      <p:sp>
        <p:nvSpPr>
          <p:cNvPr id="37" name="矩形 36"/>
          <p:cNvSpPr/>
          <p:nvPr/>
        </p:nvSpPr>
        <p:spPr>
          <a:xfrm>
            <a:off x="2483768" y="4077072"/>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向量表示</a:t>
            </a:r>
            <a:endParaRPr lang="zh-CN" altLang="en-US" sz="1600" dirty="0">
              <a:solidFill>
                <a:schemeClr val="tx1"/>
              </a:solidFill>
            </a:endParaRPr>
          </a:p>
        </p:txBody>
      </p:sp>
      <p:cxnSp>
        <p:nvCxnSpPr>
          <p:cNvPr id="20" name="直接箭头连接符 19"/>
          <p:cNvCxnSpPr>
            <a:endCxn id="37" idx="2"/>
          </p:cNvCxnSpPr>
          <p:nvPr/>
        </p:nvCxnSpPr>
        <p:spPr>
          <a:xfrm flipV="1">
            <a:off x="2987824" y="4530398"/>
            <a:ext cx="0" cy="2667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37" idx="0"/>
            <a:endCxn id="33" idx="2"/>
          </p:cNvCxnSpPr>
          <p:nvPr/>
        </p:nvCxnSpPr>
        <p:spPr>
          <a:xfrm flipV="1">
            <a:off x="2987824" y="3800144"/>
            <a:ext cx="0" cy="27692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36" idx="2"/>
            <a:endCxn id="33" idx="0"/>
          </p:cNvCxnSpPr>
          <p:nvPr/>
        </p:nvCxnSpPr>
        <p:spPr>
          <a:xfrm>
            <a:off x="2987824" y="2992595"/>
            <a:ext cx="0" cy="21892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7207" y="2924944"/>
            <a:ext cx="2231740" cy="81572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向量中的每一个维度为词项的</a:t>
            </a:r>
            <a:r>
              <a:rPr lang="en-US" altLang="zh-CN" dirty="0" err="1" smtClean="0">
                <a:solidFill>
                  <a:schemeClr val="bg1"/>
                </a:solidFill>
              </a:rPr>
              <a:t>tf-idf</a:t>
            </a:r>
            <a:r>
              <a:rPr lang="zh-CN" altLang="en-US" dirty="0" smtClean="0">
                <a:solidFill>
                  <a:schemeClr val="bg1"/>
                </a:solidFill>
              </a:rPr>
              <a:t>值</a:t>
            </a:r>
            <a:r>
              <a:rPr lang="zh-CN" altLang="en-US" dirty="0">
                <a:solidFill>
                  <a:schemeClr val="bg1"/>
                </a:solidFill>
              </a:rPr>
              <a:t>。</a:t>
            </a:r>
          </a:p>
        </p:txBody>
      </p:sp>
      <p:cxnSp>
        <p:nvCxnSpPr>
          <p:cNvPr id="34" name="直接箭头连接符 33"/>
          <p:cNvCxnSpPr>
            <a:stCxn id="8" idx="2"/>
            <a:endCxn id="26" idx="0"/>
          </p:cNvCxnSpPr>
          <p:nvPr/>
        </p:nvCxnSpPr>
        <p:spPr>
          <a:xfrm>
            <a:off x="1709682" y="4964112"/>
            <a:ext cx="0" cy="2782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158310" y="1340768"/>
            <a:ext cx="86409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需求</a:t>
            </a:r>
            <a:endParaRPr lang="zh-CN" altLang="en-US" sz="1600" dirty="0">
              <a:solidFill>
                <a:schemeClr val="tx1"/>
              </a:solidFill>
            </a:endParaRPr>
          </a:p>
        </p:txBody>
      </p:sp>
      <p:sp>
        <p:nvSpPr>
          <p:cNvPr id="38" name="矩形 37"/>
          <p:cNvSpPr/>
          <p:nvPr/>
        </p:nvSpPr>
        <p:spPr>
          <a:xfrm>
            <a:off x="1418450" y="1137280"/>
            <a:ext cx="1044116" cy="29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字母转换</a:t>
            </a:r>
            <a:endParaRPr lang="zh-CN" altLang="en-US" sz="1600" dirty="0">
              <a:solidFill>
                <a:schemeClr val="tx1"/>
              </a:solidFill>
            </a:endParaRPr>
          </a:p>
        </p:txBody>
      </p:sp>
      <p:sp>
        <p:nvSpPr>
          <p:cNvPr id="39" name="矩形 38"/>
          <p:cNvSpPr/>
          <p:nvPr/>
        </p:nvSpPr>
        <p:spPr>
          <a:xfrm>
            <a:off x="2653524" y="1739952"/>
            <a:ext cx="1001428"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去停用词</a:t>
            </a:r>
            <a:endParaRPr lang="zh-CN" altLang="en-US" sz="1600" dirty="0">
              <a:solidFill>
                <a:schemeClr val="tx1"/>
              </a:solidFill>
            </a:endParaRPr>
          </a:p>
        </p:txBody>
      </p:sp>
      <p:sp>
        <p:nvSpPr>
          <p:cNvPr id="40" name="矩形 39"/>
          <p:cNvSpPr/>
          <p:nvPr/>
        </p:nvSpPr>
        <p:spPr>
          <a:xfrm>
            <a:off x="1529662" y="1739952"/>
            <a:ext cx="864096"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词形</a:t>
            </a:r>
            <a:endParaRPr lang="en-US" altLang="zh-CN" sz="1600" dirty="0" smtClean="0">
              <a:solidFill>
                <a:schemeClr val="tx1"/>
              </a:solidFill>
            </a:endParaRPr>
          </a:p>
          <a:p>
            <a:pPr algn="ctr"/>
            <a:r>
              <a:rPr lang="zh-CN" altLang="en-US" sz="1600" dirty="0" smtClean="0">
                <a:solidFill>
                  <a:schemeClr val="tx1"/>
                </a:solidFill>
              </a:rPr>
              <a:t>还原</a:t>
            </a:r>
            <a:endParaRPr lang="zh-CN" altLang="en-US" sz="1600" dirty="0">
              <a:solidFill>
                <a:schemeClr val="tx1"/>
              </a:solidFill>
            </a:endParaRPr>
          </a:p>
        </p:txBody>
      </p:sp>
      <p:sp>
        <p:nvSpPr>
          <p:cNvPr id="41" name="矩形 40"/>
          <p:cNvSpPr/>
          <p:nvPr/>
        </p:nvSpPr>
        <p:spPr>
          <a:xfrm>
            <a:off x="1382446" y="980728"/>
            <a:ext cx="2376264" cy="129614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stCxn id="35" idx="6"/>
            <a:endCxn id="41" idx="1"/>
          </p:cNvCxnSpPr>
          <p:nvPr/>
        </p:nvCxnSpPr>
        <p:spPr>
          <a:xfrm>
            <a:off x="1022406" y="1628800"/>
            <a:ext cx="3600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55776" y="1124744"/>
            <a:ext cx="1224136" cy="338554"/>
          </a:xfrm>
          <a:prstGeom prst="rect">
            <a:avLst/>
          </a:prstGeom>
          <a:noFill/>
        </p:spPr>
        <p:txBody>
          <a:bodyPr wrap="square" rtlCol="0">
            <a:spAutoFit/>
          </a:bodyPr>
          <a:lstStyle/>
          <a:p>
            <a:r>
              <a:rPr lang="zh-CN" altLang="en-US" sz="1600" b="1" dirty="0" smtClean="0"/>
              <a:t>文本预处理</a:t>
            </a:r>
            <a:endParaRPr lang="zh-CN" altLang="en-US" sz="1600" b="1" dirty="0"/>
          </a:p>
        </p:txBody>
      </p:sp>
      <p:cxnSp>
        <p:nvCxnSpPr>
          <p:cNvPr id="44" name="直接箭头连接符 43"/>
          <p:cNvCxnSpPr>
            <a:stCxn id="38" idx="2"/>
          </p:cNvCxnSpPr>
          <p:nvPr/>
        </p:nvCxnSpPr>
        <p:spPr>
          <a:xfrm>
            <a:off x="1940508" y="1431594"/>
            <a:ext cx="0" cy="308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40" idx="3"/>
            <a:endCxn id="39" idx="1"/>
          </p:cNvCxnSpPr>
          <p:nvPr/>
        </p:nvCxnSpPr>
        <p:spPr>
          <a:xfrm>
            <a:off x="2393758" y="1975549"/>
            <a:ext cx="25976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2987824" y="2276063"/>
            <a:ext cx="0" cy="28884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椭圆形标注 46"/>
          <p:cNvSpPr/>
          <p:nvPr/>
        </p:nvSpPr>
        <p:spPr>
          <a:xfrm>
            <a:off x="7953023" y="736454"/>
            <a:ext cx="936104" cy="528798"/>
          </a:xfrm>
          <a:prstGeom prst="wedgeEllipseCallout">
            <a:avLst>
              <a:gd name="adj1" fmla="val -26979"/>
              <a:gd name="adj2" fmla="val 92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用户</a:t>
            </a:r>
            <a:endParaRPr lang="en-US" altLang="zh-CN" sz="1600" dirty="0" smtClean="0"/>
          </a:p>
          <a:p>
            <a:pPr algn="ctr"/>
            <a:r>
              <a:rPr lang="zh-CN" altLang="en-US" sz="1600" dirty="0" smtClean="0"/>
              <a:t>反馈</a:t>
            </a:r>
            <a:endParaRPr lang="zh-CN" altLang="en-US" sz="1600" dirty="0"/>
          </a:p>
        </p:txBody>
      </p:sp>
      <p:sp>
        <p:nvSpPr>
          <p:cNvPr id="48" name="TextBox 47"/>
          <p:cNvSpPr txBox="1"/>
          <p:nvPr/>
        </p:nvSpPr>
        <p:spPr>
          <a:xfrm>
            <a:off x="8100392" y="1556792"/>
            <a:ext cx="641366" cy="369332"/>
          </a:xfrm>
          <a:prstGeom prst="rect">
            <a:avLst/>
          </a:prstGeom>
          <a:noFill/>
        </p:spPr>
        <p:txBody>
          <a:bodyPr wrap="square" rtlCol="0">
            <a:spAutoFit/>
          </a:bodyPr>
          <a:lstStyle/>
          <a:p>
            <a:r>
              <a:rPr lang="zh-CN" altLang="en-US" dirty="0" smtClean="0"/>
              <a:t>√</a:t>
            </a:r>
            <a:endParaRPr lang="zh-CN" altLang="en-US" dirty="0"/>
          </a:p>
        </p:txBody>
      </p:sp>
      <p:sp>
        <p:nvSpPr>
          <p:cNvPr id="49" name="TextBox 48"/>
          <p:cNvSpPr txBox="1"/>
          <p:nvPr/>
        </p:nvSpPr>
        <p:spPr>
          <a:xfrm>
            <a:off x="8028384" y="1916832"/>
            <a:ext cx="599940" cy="369332"/>
          </a:xfrm>
          <a:prstGeom prst="rect">
            <a:avLst/>
          </a:prstGeom>
          <a:noFill/>
        </p:spPr>
        <p:txBody>
          <a:bodyPr wrap="square" rtlCol="0">
            <a:spAutoFit/>
          </a:bodyPr>
          <a:lstStyle/>
          <a:p>
            <a:r>
              <a:rPr lang="zh-CN" altLang="en-US" dirty="0" smtClean="0"/>
              <a:t> </a:t>
            </a:r>
            <a:r>
              <a:rPr lang="en-US" altLang="zh-CN" dirty="0" smtClean="0"/>
              <a:t>×</a:t>
            </a:r>
          </a:p>
        </p:txBody>
      </p:sp>
      <p:sp>
        <p:nvSpPr>
          <p:cNvPr id="50" name="矩形 49"/>
          <p:cNvSpPr/>
          <p:nvPr/>
        </p:nvSpPr>
        <p:spPr>
          <a:xfrm>
            <a:off x="8013436" y="1498918"/>
            <a:ext cx="446996" cy="12100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1" name="直接连接符 10"/>
          <p:cNvCxnSpPr/>
          <p:nvPr/>
        </p:nvCxnSpPr>
        <p:spPr>
          <a:xfrm>
            <a:off x="3731780" y="3140968"/>
            <a:ext cx="489654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311657" y="2852936"/>
            <a:ext cx="1580823" cy="288032"/>
          </a:xfrm>
          <a:prstGeom prst="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停止判断</a:t>
            </a:r>
            <a:endParaRPr lang="zh-CN" altLang="en-US" dirty="0">
              <a:solidFill>
                <a:schemeClr val="tx1"/>
              </a:solidFill>
            </a:endParaRPr>
          </a:p>
        </p:txBody>
      </p:sp>
      <p:sp>
        <p:nvSpPr>
          <p:cNvPr id="55" name="矩形 54"/>
          <p:cNvSpPr/>
          <p:nvPr/>
        </p:nvSpPr>
        <p:spPr>
          <a:xfrm>
            <a:off x="3851920" y="5248679"/>
            <a:ext cx="3384376" cy="34056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圆角矩形标注 55"/>
          <p:cNvSpPr/>
          <p:nvPr/>
        </p:nvSpPr>
        <p:spPr>
          <a:xfrm>
            <a:off x="7139111" y="3932265"/>
            <a:ext cx="1922562" cy="1152128"/>
          </a:xfrm>
          <a:prstGeom prst="wedgeRoundRectCallout">
            <a:avLst>
              <a:gd name="adj1" fmla="val -43821"/>
              <a:gd name="adj2" fmla="val 686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需求和代码元素存在关联关系但是文本相似度比较低。</a:t>
            </a:r>
            <a:endParaRPr lang="zh-CN" altLang="en-US" sz="1600" b="1" dirty="0"/>
          </a:p>
        </p:txBody>
      </p:sp>
      <p:sp>
        <p:nvSpPr>
          <p:cNvPr id="65" name="TextBox 64"/>
          <p:cNvSpPr txBox="1"/>
          <p:nvPr/>
        </p:nvSpPr>
        <p:spPr>
          <a:xfrm>
            <a:off x="8028384" y="2276872"/>
            <a:ext cx="599940" cy="369332"/>
          </a:xfrm>
          <a:prstGeom prst="rect">
            <a:avLst/>
          </a:prstGeom>
          <a:noFill/>
        </p:spPr>
        <p:txBody>
          <a:bodyPr wrap="square" rtlCol="0">
            <a:spAutoFit/>
          </a:bodyPr>
          <a:lstStyle/>
          <a:p>
            <a:r>
              <a:rPr lang="zh-CN" altLang="en-US" dirty="0" smtClean="0"/>
              <a:t> </a:t>
            </a:r>
            <a:r>
              <a:rPr lang="en-US" altLang="zh-CN" dirty="0" smtClean="0"/>
              <a:t>×</a:t>
            </a:r>
          </a:p>
        </p:txBody>
      </p:sp>
      <p:pic>
        <p:nvPicPr>
          <p:cNvPr id="6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254" y="1221561"/>
            <a:ext cx="3571043" cy="1703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4387" y="3933056"/>
            <a:ext cx="3637533" cy="2350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TextBox 67"/>
          <p:cNvSpPr txBox="1"/>
          <p:nvPr/>
        </p:nvSpPr>
        <p:spPr>
          <a:xfrm>
            <a:off x="15659" y="3286090"/>
            <a:ext cx="1909342" cy="338554"/>
          </a:xfrm>
          <a:prstGeom prst="rect">
            <a:avLst/>
          </a:prstGeom>
          <a:noFill/>
          <a:ln>
            <a:solidFill>
              <a:schemeClr val="tx1"/>
            </a:solidFill>
            <a:prstDash val="solid"/>
          </a:ln>
        </p:spPr>
        <p:txBody>
          <a:bodyPr wrap="square" rtlCol="0">
            <a:spAutoFit/>
          </a:bodyPr>
          <a:lstStyle/>
          <a:p>
            <a:r>
              <a:rPr lang="en-US" altLang="zh-CN" sz="1600" dirty="0" smtClean="0"/>
              <a:t>National Drug Code</a:t>
            </a:r>
            <a:endParaRPr lang="zh-CN" altLang="en-US" sz="1600" dirty="0"/>
          </a:p>
        </p:txBody>
      </p:sp>
      <p:cxnSp>
        <p:nvCxnSpPr>
          <p:cNvPr id="69" name="直接箭头连接符 68"/>
          <p:cNvCxnSpPr>
            <a:endCxn id="68" idx="0"/>
          </p:cNvCxnSpPr>
          <p:nvPr/>
        </p:nvCxnSpPr>
        <p:spPr>
          <a:xfrm flipH="1">
            <a:off x="970330" y="2924944"/>
            <a:ext cx="1007446" cy="3611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2033154" y="3624644"/>
            <a:ext cx="1355484" cy="3084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 name="乘号 70"/>
          <p:cNvSpPr/>
          <p:nvPr/>
        </p:nvSpPr>
        <p:spPr>
          <a:xfrm>
            <a:off x="1901875" y="3131071"/>
            <a:ext cx="924098" cy="6485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TextBox 71"/>
          <p:cNvSpPr txBox="1"/>
          <p:nvPr/>
        </p:nvSpPr>
        <p:spPr>
          <a:xfrm>
            <a:off x="1893049" y="2946405"/>
            <a:ext cx="1285040" cy="369332"/>
          </a:xfrm>
          <a:prstGeom prst="rect">
            <a:avLst/>
          </a:prstGeom>
          <a:noFill/>
        </p:spPr>
        <p:txBody>
          <a:bodyPr wrap="square" rtlCol="0">
            <a:spAutoFit/>
          </a:bodyPr>
          <a:lstStyle/>
          <a:p>
            <a:r>
              <a:rPr lang="zh-CN" altLang="en-US" b="1" dirty="0" smtClean="0">
                <a:solidFill>
                  <a:schemeClr val="tx2">
                    <a:lumMod val="75000"/>
                    <a:lumOff val="25000"/>
                  </a:schemeClr>
                </a:solidFill>
              </a:rPr>
              <a:t>词汇失配</a:t>
            </a:r>
            <a:endParaRPr lang="zh-CN" altLang="en-US" b="1" dirty="0">
              <a:solidFill>
                <a:schemeClr val="tx2">
                  <a:lumMod val="75000"/>
                  <a:lumOff val="25000"/>
                </a:schemeClr>
              </a:solidFill>
            </a:endParaRPr>
          </a:p>
        </p:txBody>
      </p:sp>
      <p:sp>
        <p:nvSpPr>
          <p:cNvPr id="76" name="TextBox 75"/>
          <p:cNvSpPr txBox="1"/>
          <p:nvPr/>
        </p:nvSpPr>
        <p:spPr>
          <a:xfrm>
            <a:off x="2843808" y="3284465"/>
            <a:ext cx="681625" cy="338554"/>
          </a:xfrm>
          <a:prstGeom prst="rect">
            <a:avLst/>
          </a:prstGeom>
          <a:noFill/>
          <a:ln>
            <a:solidFill>
              <a:schemeClr val="tx1"/>
            </a:solidFill>
            <a:prstDash val="solid"/>
          </a:ln>
        </p:spPr>
        <p:txBody>
          <a:bodyPr wrap="square" rtlCol="0">
            <a:spAutoFit/>
          </a:bodyPr>
          <a:lstStyle/>
          <a:p>
            <a:r>
              <a:rPr lang="en-US" altLang="zh-CN" sz="1600" dirty="0" smtClean="0"/>
              <a:t>NDC</a:t>
            </a:r>
            <a:endParaRPr lang="zh-CN" altLang="en-US" sz="1600" dirty="0"/>
          </a:p>
        </p:txBody>
      </p:sp>
      <p:sp>
        <p:nvSpPr>
          <p:cNvPr id="52" name="圆角矩形标注 51"/>
          <p:cNvSpPr/>
          <p:nvPr/>
        </p:nvSpPr>
        <p:spPr>
          <a:xfrm>
            <a:off x="7030910" y="4571346"/>
            <a:ext cx="1600970" cy="553120"/>
          </a:xfrm>
          <a:prstGeom prst="wedgeRoundRectCallout">
            <a:avLst>
              <a:gd name="adj1" fmla="val -43821"/>
              <a:gd name="adj2" fmla="val 686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具有相关性的候选线索</a:t>
            </a:r>
            <a:endParaRPr lang="zh-CN" altLang="en-US" sz="1600" b="1" dirty="0"/>
          </a:p>
        </p:txBody>
      </p:sp>
    </p:spTree>
    <p:extLst>
      <p:ext uri="{BB962C8B-B14F-4D97-AF65-F5344CB8AC3E}">
        <p14:creationId xmlns:p14="http://schemas.microsoft.com/office/powerpoint/2010/main" val="153713280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94444E-6 -2.84525E-7 L 0.00018 0.13023 " pathEditMode="relative" rAng="0" ptsTypes="AA">
                                      <p:cBhvr>
                                        <p:cTn id="20" dur="2000" fill="hold"/>
                                        <p:tgtEl>
                                          <p:spTgt spid="74"/>
                                        </p:tgtEl>
                                        <p:attrNameLst>
                                          <p:attrName>ppt_x</p:attrName>
                                          <p:attrName>ppt_y</p:attrName>
                                        </p:attrNameLst>
                                      </p:cBhvr>
                                      <p:rCtr x="0" y="6500"/>
                                    </p:animMotion>
                                  </p:childTnLst>
                                </p:cTn>
                              </p:par>
                              <p:par>
                                <p:cTn id="21" presetID="42" presetClass="path" presetSubtype="0" accel="50000" decel="50000" fill="hold" nodeType="withEffect">
                                  <p:stCondLst>
                                    <p:cond delay="0"/>
                                  </p:stCondLst>
                                  <p:childTnLst>
                                    <p:animMotion origin="layout" path="M 2.77778E-7 1.22369E-6 L 0.00087 0.12699 " pathEditMode="relative" rAng="0" ptsTypes="AA">
                                      <p:cBhvr>
                                        <p:cTn id="22" dur="2000" fill="hold"/>
                                        <p:tgtEl>
                                          <p:spTgt spid="73"/>
                                        </p:tgtEl>
                                        <p:attrNameLst>
                                          <p:attrName>ppt_x</p:attrName>
                                          <p:attrName>ppt_y</p:attrName>
                                        </p:attrNameLst>
                                      </p:cBhvr>
                                      <p:rCtr x="35" y="6338"/>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5"/>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2"/>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4"/>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2"/>
                                        </p:tgtEl>
                                        <p:attrNameLst>
                                          <p:attrName>style.visibility</p:attrName>
                                        </p:attrNameLst>
                                      </p:cBhvr>
                                      <p:to>
                                        <p:strVal val="hidden"/>
                                      </p:to>
                                    </p:set>
                                  </p:childTnLst>
                                </p:cTn>
                              </p:par>
                              <p:par>
                                <p:cTn id="95" presetID="1" presetClass="exit"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4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5"/>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6" grpId="0" animBg="1"/>
      <p:bldP spid="33" grpId="0" animBg="1"/>
      <p:bldP spid="17" grpId="0" animBg="1"/>
      <p:bldP spid="10" grpId="0" animBg="1"/>
      <p:bldP spid="74" grpId="0" animBg="1"/>
      <p:bldP spid="74" grpId="1" animBg="1"/>
      <p:bldP spid="75" grpId="0" animBg="1"/>
      <p:bldP spid="75" grpId="1" animBg="1"/>
      <p:bldP spid="87" grpId="0"/>
      <p:bldP spid="36" grpId="0" animBg="1"/>
      <p:bldP spid="37" grpId="0" animBg="1"/>
      <p:bldP spid="32" grpId="0" animBg="1"/>
      <p:bldP spid="35" grpId="0" animBg="1"/>
      <p:bldP spid="38" grpId="0" animBg="1"/>
      <p:bldP spid="39" grpId="0" animBg="1"/>
      <p:bldP spid="40" grpId="0" animBg="1"/>
      <p:bldP spid="41" grpId="0" animBg="1"/>
      <p:bldP spid="43" grpId="0"/>
      <p:bldP spid="47" grpId="0" animBg="1"/>
      <p:bldP spid="48" grpId="0"/>
      <p:bldP spid="49" grpId="0"/>
      <p:bldP spid="50" grpId="0" animBg="1"/>
      <p:bldP spid="24" grpId="0" animBg="1"/>
      <p:bldP spid="55" grpId="0" animBg="1"/>
      <p:bldP spid="56" grpId="0" animBg="1"/>
      <p:bldP spid="65" grpId="0"/>
      <p:bldP spid="68" grpId="0" animBg="1"/>
      <p:bldP spid="71" grpId="0" animBg="1"/>
      <p:bldP spid="72" grpId="0"/>
      <p:bldP spid="76" grpId="0" animBg="1"/>
      <p:bldP spid="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8229600" cy="634082"/>
          </a:xfrm>
        </p:spPr>
        <p:txBody>
          <a:bodyPr>
            <a:normAutofit/>
          </a:bodyPr>
          <a:lstStyle/>
          <a:p>
            <a:r>
              <a:rPr lang="zh-CN" altLang="en-US" sz="2800" dirty="0" smtClean="0"/>
              <a:t>参考文献</a:t>
            </a:r>
            <a:endParaRPr lang="zh-CN" altLang="en-US" sz="2800" dirty="0"/>
          </a:p>
        </p:txBody>
      </p:sp>
      <p:sp>
        <p:nvSpPr>
          <p:cNvPr id="3" name="内容占位符 2"/>
          <p:cNvSpPr>
            <a:spLocks noGrp="1"/>
          </p:cNvSpPr>
          <p:nvPr>
            <p:ph idx="1"/>
          </p:nvPr>
        </p:nvSpPr>
        <p:spPr>
          <a:xfrm>
            <a:off x="457200" y="764704"/>
            <a:ext cx="8229600" cy="5361459"/>
          </a:xfrm>
        </p:spPr>
        <p:txBody>
          <a:bodyPr>
            <a:noAutofit/>
          </a:bodyPr>
          <a:lstStyle/>
          <a:p>
            <a:pPr>
              <a:buFont typeface="Arial" pitchFamily="34" charset="0"/>
              <a:buAutoNum type="arabicPeriod"/>
            </a:pPr>
            <a:endParaRPr lang="en-US" altLang="zh-CN" sz="1400" dirty="0" smtClean="0">
              <a:solidFill>
                <a:srgbClr val="000000"/>
              </a:solidFill>
              <a:latin typeface="+mj-lt"/>
            </a:endParaRPr>
          </a:p>
          <a:p>
            <a:pPr>
              <a:buFont typeface="Arial" pitchFamily="34" charset="0"/>
              <a:buAutoNum type="arabicPeriod"/>
            </a:pPr>
            <a:r>
              <a:rPr lang="en-US" altLang="zh-CN" sz="1400" dirty="0"/>
              <a:t>Patrick </a:t>
            </a:r>
            <a:r>
              <a:rPr lang="en-US" altLang="zh-CN" sz="1400" dirty="0" err="1"/>
              <a:t>Mäder</a:t>
            </a:r>
            <a:r>
              <a:rPr lang="en-US" altLang="zh-CN" sz="1400" dirty="0"/>
              <a:t> and Alexander </a:t>
            </a:r>
            <a:r>
              <a:rPr lang="en-US" altLang="zh-CN" sz="1400" dirty="0" err="1"/>
              <a:t>Egyed</a:t>
            </a:r>
            <a:r>
              <a:rPr lang="en-US" altLang="zh-CN" sz="1400" dirty="0"/>
              <a:t>. Assessing the effect of requirements traceability for software maintenance. In 28th IEEE International Conference on Software Maintenance, ICSM 2012, Trento, Italy, September 23-28, 2012, pages 171–180, 2012</a:t>
            </a:r>
            <a:r>
              <a:rPr lang="en-US" altLang="zh-CN" sz="1400" dirty="0" smtClean="0"/>
              <a:t>.</a:t>
            </a:r>
          </a:p>
          <a:p>
            <a:pPr>
              <a:buFont typeface="Arial" pitchFamily="34" charset="0"/>
              <a:buAutoNum type="arabicPeriod"/>
            </a:pPr>
            <a:r>
              <a:rPr lang="en-US" altLang="zh-CN" sz="1400" dirty="0"/>
              <a:t>Collin McMillan, Denys </a:t>
            </a:r>
            <a:r>
              <a:rPr lang="en-US" altLang="zh-CN" sz="1400" dirty="0" err="1"/>
              <a:t>Poshyvanyk</a:t>
            </a:r>
            <a:r>
              <a:rPr lang="en-US" altLang="zh-CN" sz="1400" dirty="0"/>
              <a:t>, and Meghan </a:t>
            </a:r>
            <a:r>
              <a:rPr lang="en-US" altLang="zh-CN" sz="1400" dirty="0" err="1"/>
              <a:t>Revelle</a:t>
            </a:r>
            <a:r>
              <a:rPr lang="en-US" altLang="zh-CN" sz="1400" dirty="0"/>
              <a:t>. Combining textual and structural analysis of software artifacts for traceability link recovery. In ICSE Workshop on Traceability in Emerging Forms of Software Engineering (TEFSE), pages 41–48. IEEE, 2009</a:t>
            </a:r>
            <a:r>
              <a:rPr lang="en-US" altLang="zh-CN" sz="1400" dirty="0" smtClean="0"/>
              <a:t>.</a:t>
            </a:r>
            <a:endParaRPr lang="en-US" altLang="zh-CN" sz="1400" dirty="0">
              <a:solidFill>
                <a:srgbClr val="000000"/>
              </a:solidFill>
              <a:latin typeface="+mj-lt"/>
            </a:endParaRPr>
          </a:p>
          <a:p>
            <a:pPr>
              <a:buFont typeface="Arial" pitchFamily="34" charset="0"/>
              <a:buAutoNum type="arabicPeriod"/>
            </a:pPr>
            <a:r>
              <a:rPr lang="en-US" altLang="zh-CN" sz="1400" dirty="0" err="1" smtClean="0">
                <a:solidFill>
                  <a:srgbClr val="000000"/>
                </a:solidFill>
                <a:latin typeface="+mj-lt"/>
              </a:rPr>
              <a:t>Panichella</a:t>
            </a:r>
            <a:r>
              <a:rPr lang="en-US" altLang="zh-CN" sz="1400" dirty="0" smtClean="0">
                <a:solidFill>
                  <a:srgbClr val="000000"/>
                </a:solidFill>
                <a:latin typeface="+mj-lt"/>
              </a:rPr>
              <a:t> A, </a:t>
            </a:r>
            <a:r>
              <a:rPr lang="en-US" altLang="zh-CN" sz="1400" dirty="0" err="1" smtClean="0">
                <a:solidFill>
                  <a:srgbClr val="000000"/>
                </a:solidFill>
                <a:latin typeface="+mj-lt"/>
              </a:rPr>
              <a:t>Mcmillan</a:t>
            </a:r>
            <a:r>
              <a:rPr lang="en-US" altLang="zh-CN" sz="1400" dirty="0" smtClean="0">
                <a:solidFill>
                  <a:srgbClr val="000000"/>
                </a:solidFill>
                <a:latin typeface="+mj-lt"/>
              </a:rPr>
              <a:t> C, Moritz E, et al. When and How Using Structural Information to Improve IR-Based Traceability Recovery[J]. European Conference on Software Maintenance and Reengineering 2013, 88(2):199-208.</a:t>
            </a:r>
          </a:p>
          <a:p>
            <a:pPr>
              <a:buFont typeface="Arial" pitchFamily="34" charset="0"/>
              <a:buAutoNum type="arabicPeriod"/>
            </a:pPr>
            <a:r>
              <a:rPr lang="en-US" altLang="zh-CN" sz="1400" dirty="0" smtClean="0">
                <a:solidFill>
                  <a:srgbClr val="000000"/>
                </a:solidFill>
                <a:latin typeface="+mj-lt"/>
              </a:rPr>
              <a:t>H. </a:t>
            </a:r>
            <a:r>
              <a:rPr lang="en-US" altLang="zh-CN" sz="1400" dirty="0" err="1" smtClean="0">
                <a:solidFill>
                  <a:srgbClr val="000000"/>
                </a:solidFill>
                <a:latin typeface="+mj-lt"/>
              </a:rPr>
              <a:t>Kuang</a:t>
            </a:r>
            <a:r>
              <a:rPr lang="en-US" altLang="zh-CN" sz="1400" dirty="0" smtClean="0">
                <a:solidFill>
                  <a:srgbClr val="000000"/>
                </a:solidFill>
                <a:latin typeface="+mj-lt"/>
              </a:rPr>
              <a:t>, P. </a:t>
            </a:r>
            <a:r>
              <a:rPr lang="en-US" altLang="zh-CN" sz="1400" dirty="0" err="1" smtClean="0">
                <a:solidFill>
                  <a:srgbClr val="000000"/>
                </a:solidFill>
                <a:latin typeface="+mj-lt"/>
              </a:rPr>
              <a:t>Mäder</a:t>
            </a:r>
            <a:r>
              <a:rPr lang="en-US" altLang="zh-CN" sz="1400" dirty="0" smtClean="0">
                <a:solidFill>
                  <a:srgbClr val="000000"/>
                </a:solidFill>
                <a:latin typeface="+mj-lt"/>
              </a:rPr>
              <a:t>, H. Hu, A. </a:t>
            </a:r>
            <a:r>
              <a:rPr lang="en-US" altLang="zh-CN" sz="1400" dirty="0" err="1" smtClean="0">
                <a:solidFill>
                  <a:srgbClr val="000000"/>
                </a:solidFill>
                <a:latin typeface="+mj-lt"/>
              </a:rPr>
              <a:t>Ghabi</a:t>
            </a:r>
            <a:r>
              <a:rPr lang="en-US" altLang="zh-CN" sz="1400" dirty="0" smtClean="0">
                <a:solidFill>
                  <a:srgbClr val="000000"/>
                </a:solidFill>
                <a:latin typeface="+mj-lt"/>
              </a:rPr>
              <a:t>, L. Huang, J. </a:t>
            </a:r>
            <a:r>
              <a:rPr lang="en-US" altLang="zh-CN" sz="1400" dirty="0" err="1" smtClean="0">
                <a:solidFill>
                  <a:srgbClr val="000000"/>
                </a:solidFill>
                <a:latin typeface="+mj-lt"/>
              </a:rPr>
              <a:t>Lü</a:t>
            </a:r>
            <a:r>
              <a:rPr lang="en-US" altLang="zh-CN" sz="1400" dirty="0" smtClean="0">
                <a:solidFill>
                  <a:srgbClr val="000000"/>
                </a:solidFill>
                <a:latin typeface="+mj-lt"/>
              </a:rPr>
              <a:t>, and </a:t>
            </a:r>
            <a:r>
              <a:rPr lang="en-US" altLang="zh-CN" sz="1400" dirty="0" err="1" smtClean="0">
                <a:solidFill>
                  <a:srgbClr val="000000"/>
                </a:solidFill>
                <a:latin typeface="+mj-lt"/>
              </a:rPr>
              <a:t>A.Egyed</a:t>
            </a:r>
            <a:r>
              <a:rPr lang="en-US" altLang="zh-CN" sz="1400" dirty="0" smtClean="0">
                <a:solidFill>
                  <a:srgbClr val="000000"/>
                </a:solidFill>
                <a:latin typeface="+mj-lt"/>
              </a:rPr>
              <a:t>, “Can method data dependencies support the assessment of traceability between requirements and source code?”, Journal of software: Evolution and Process (J. </a:t>
            </a:r>
            <a:r>
              <a:rPr lang="en-US" altLang="zh-CN" sz="1400" dirty="0" err="1" smtClean="0">
                <a:solidFill>
                  <a:srgbClr val="000000"/>
                </a:solidFill>
                <a:latin typeface="+mj-lt"/>
              </a:rPr>
              <a:t>Softw</a:t>
            </a:r>
            <a:r>
              <a:rPr lang="en-US" altLang="zh-CN" sz="1400" dirty="0" smtClean="0">
                <a:solidFill>
                  <a:srgbClr val="000000"/>
                </a:solidFill>
                <a:latin typeface="+mj-lt"/>
              </a:rPr>
              <a:t>. </a:t>
            </a:r>
            <a:r>
              <a:rPr lang="en-US" altLang="zh-CN" sz="1400" dirty="0" err="1" smtClean="0">
                <a:solidFill>
                  <a:srgbClr val="000000"/>
                </a:solidFill>
                <a:latin typeface="+mj-lt"/>
              </a:rPr>
              <a:t>Evol</a:t>
            </a:r>
            <a:r>
              <a:rPr lang="en-US" altLang="zh-CN" sz="1400" dirty="0" smtClean="0">
                <a:solidFill>
                  <a:srgbClr val="000000"/>
                </a:solidFill>
                <a:latin typeface="+mj-lt"/>
              </a:rPr>
              <a:t>. and Proc.), 2015, Volume 27, Issue 11, pp. 838–866</a:t>
            </a:r>
            <a:r>
              <a:rPr lang="en-US" altLang="zh-CN" sz="1400" dirty="0" smtClean="0">
                <a:latin typeface="+mj-lt"/>
              </a:rPr>
              <a:t> </a:t>
            </a:r>
          </a:p>
          <a:p>
            <a:pPr>
              <a:buFont typeface="Arial" pitchFamily="34" charset="0"/>
              <a:buAutoNum type="arabicPeriod"/>
            </a:pPr>
            <a:r>
              <a:rPr lang="en-US" altLang="zh-CN" sz="1400" dirty="0" err="1">
                <a:latin typeface="+mj-lt"/>
              </a:rPr>
              <a:t>Burgstaller</a:t>
            </a:r>
            <a:r>
              <a:rPr lang="en-US" altLang="zh-CN" sz="1400" dirty="0">
                <a:latin typeface="+mj-lt"/>
              </a:rPr>
              <a:t> and A. </a:t>
            </a:r>
            <a:r>
              <a:rPr lang="en-US" altLang="zh-CN" sz="1400" dirty="0" err="1">
                <a:latin typeface="+mj-lt"/>
              </a:rPr>
              <a:t>Egyed</a:t>
            </a:r>
            <a:r>
              <a:rPr lang="en-US" altLang="zh-CN" sz="1400" dirty="0">
                <a:latin typeface="+mj-lt"/>
              </a:rPr>
              <a:t>, “Understanding where requirements are implemented”, in 26th IEEE International Conference on Software Maintenance (ICSM), </a:t>
            </a:r>
            <a:r>
              <a:rPr lang="en-US" altLang="zh-CN" sz="1400" dirty="0" err="1">
                <a:latin typeface="+mj-lt"/>
              </a:rPr>
              <a:t>Timișoara</a:t>
            </a:r>
            <a:r>
              <a:rPr lang="en-US" altLang="zh-CN" sz="1400" dirty="0">
                <a:latin typeface="+mj-lt"/>
              </a:rPr>
              <a:t>, Romania, 2010, pp. 1-5. </a:t>
            </a:r>
            <a:endParaRPr lang="en-US" altLang="zh-CN" sz="1400" dirty="0" smtClean="0">
              <a:latin typeface="+mj-lt"/>
            </a:endParaRPr>
          </a:p>
          <a:p>
            <a:pPr>
              <a:buFont typeface="Arial" pitchFamily="34" charset="0"/>
              <a:buAutoNum type="arabicPeriod"/>
            </a:pPr>
            <a:r>
              <a:rPr lang="en-US" altLang="zh-CN" sz="1400" dirty="0" err="1">
                <a:solidFill>
                  <a:srgbClr val="000000"/>
                </a:solidFill>
              </a:rPr>
              <a:t>Kuang</a:t>
            </a:r>
            <a:r>
              <a:rPr lang="en-US" altLang="zh-CN" sz="1400" dirty="0">
                <a:solidFill>
                  <a:srgbClr val="000000"/>
                </a:solidFill>
              </a:rPr>
              <a:t> H, </a:t>
            </a:r>
            <a:r>
              <a:rPr lang="en-US" altLang="zh-CN" sz="1400" dirty="0" err="1">
                <a:solidFill>
                  <a:srgbClr val="000000"/>
                </a:solidFill>
              </a:rPr>
              <a:t>Nie</a:t>
            </a:r>
            <a:r>
              <a:rPr lang="en-US" altLang="zh-CN" sz="1400" dirty="0">
                <a:solidFill>
                  <a:srgbClr val="000000"/>
                </a:solidFill>
              </a:rPr>
              <a:t> J, Hu H, et al. Analyzing closeness of code dependencies for improving IR-based Traceability Recovery[C] IEEE, International Conference on Software Analysis, Evolution and Reengineering. IEEE, 2017:68-78. </a:t>
            </a:r>
            <a:endParaRPr lang="en-US" altLang="zh-CN" sz="1400" dirty="0">
              <a:latin typeface="+mj-lt"/>
            </a:endParaRPr>
          </a:p>
          <a:p>
            <a:pPr>
              <a:buFont typeface="Arial" pitchFamily="34" charset="0"/>
              <a:buAutoNum type="arabicPeriod"/>
            </a:pPr>
            <a:r>
              <a:rPr lang="en-US" altLang="zh-CN" sz="1400" dirty="0">
                <a:latin typeface="+mj-lt"/>
              </a:rPr>
              <a:t>Michael </a:t>
            </a:r>
            <a:r>
              <a:rPr lang="en-US" altLang="zh-CN" sz="1400" dirty="0" err="1">
                <a:latin typeface="+mj-lt"/>
              </a:rPr>
              <a:t>Rath</a:t>
            </a:r>
            <a:r>
              <a:rPr lang="en-US" altLang="zh-CN" sz="1400" dirty="0">
                <a:latin typeface="+mj-lt"/>
              </a:rPr>
              <a:t>, Patrick </a:t>
            </a:r>
            <a:r>
              <a:rPr lang="en-US" altLang="zh-CN" sz="1400" dirty="0" err="1">
                <a:latin typeface="+mj-lt"/>
              </a:rPr>
              <a:t>Rempel</a:t>
            </a:r>
            <a:r>
              <a:rPr lang="en-US" altLang="zh-CN" sz="1400" dirty="0">
                <a:latin typeface="+mj-lt"/>
              </a:rPr>
              <a:t>, Patrick </a:t>
            </a:r>
            <a:r>
              <a:rPr lang="en-US" altLang="zh-CN" sz="1400" dirty="0" err="1">
                <a:latin typeface="+mj-lt"/>
              </a:rPr>
              <a:t>Mäder</a:t>
            </a:r>
            <a:r>
              <a:rPr lang="en-US" altLang="zh-CN" sz="1400" dirty="0">
                <a:latin typeface="+mj-lt"/>
              </a:rPr>
              <a:t>, "The </a:t>
            </a:r>
            <a:r>
              <a:rPr lang="en-US" altLang="zh-CN" sz="1400" dirty="0" err="1">
                <a:latin typeface="+mj-lt"/>
              </a:rPr>
              <a:t>IlmSeven</a:t>
            </a:r>
            <a:r>
              <a:rPr lang="en-US" altLang="zh-CN" sz="1400" dirty="0">
                <a:latin typeface="+mj-lt"/>
              </a:rPr>
              <a:t> Dataset", Requirements Engineering Conference (RE) 2017 IEEE 25th International, pp. 516-519, 2017, ISSN 2332-6441</a:t>
            </a:r>
            <a:r>
              <a:rPr lang="en-US" altLang="zh-CN" sz="1400" dirty="0" smtClean="0">
                <a:latin typeface="+mj-lt"/>
              </a:rPr>
              <a:t>.</a:t>
            </a:r>
          </a:p>
          <a:p>
            <a:pPr>
              <a:buFont typeface="Arial" pitchFamily="34" charset="0"/>
              <a:buAutoNum type="arabicPeriod"/>
            </a:pPr>
            <a:r>
              <a:rPr lang="en-US" altLang="zh-CN" sz="1400" dirty="0"/>
              <a:t>Jane Huffman Hayes, Alex </a:t>
            </a:r>
            <a:r>
              <a:rPr lang="en-US" altLang="zh-CN" sz="1400" dirty="0" err="1"/>
              <a:t>Dekhtyar</a:t>
            </a:r>
            <a:r>
              <a:rPr lang="en-US" altLang="zh-CN" sz="1400" dirty="0"/>
              <a:t>, and </a:t>
            </a:r>
            <a:r>
              <a:rPr lang="en-US" altLang="zh-CN" sz="1400" dirty="0" err="1"/>
              <a:t>Senthil</a:t>
            </a:r>
            <a:r>
              <a:rPr lang="en-US" altLang="zh-CN" sz="1400" dirty="0"/>
              <a:t> </a:t>
            </a:r>
            <a:r>
              <a:rPr lang="en-US" altLang="zh-CN" sz="1400" dirty="0" err="1"/>
              <a:t>Karthikeyan</a:t>
            </a:r>
            <a:r>
              <a:rPr lang="en-US" altLang="zh-CN" sz="1400" dirty="0"/>
              <a:t> </a:t>
            </a:r>
            <a:r>
              <a:rPr lang="en-US" altLang="zh-CN" sz="1400" dirty="0" err="1"/>
              <a:t>Sundaram</a:t>
            </a:r>
            <a:r>
              <a:rPr lang="en-US" altLang="zh-CN" sz="1400" dirty="0"/>
              <a:t>. </a:t>
            </a:r>
            <a:r>
              <a:rPr lang="en-US" altLang="zh-CN" sz="1400" dirty="0" smtClean="0"/>
              <a:t>Advancing </a:t>
            </a:r>
            <a:r>
              <a:rPr lang="en-US" altLang="zh-CN" sz="1400" dirty="0"/>
              <a:t>candidate link generation for requirements tracing: The study of </a:t>
            </a:r>
            <a:r>
              <a:rPr lang="en-US" altLang="zh-CN" sz="1400" dirty="0" smtClean="0"/>
              <a:t>methods</a:t>
            </a:r>
            <a:r>
              <a:rPr lang="en-US" altLang="zh-CN" sz="1400" dirty="0"/>
              <a:t>. IEEE Transactions on Software Engineering, 32(1):4–19, 2006.</a:t>
            </a:r>
            <a:br>
              <a:rPr lang="en-US" altLang="zh-CN" sz="1400" dirty="0"/>
            </a:br>
            <a:endParaRPr lang="en-US" altLang="zh-CN" sz="1400" dirty="0"/>
          </a:p>
          <a:p>
            <a:endParaRPr lang="en-US" altLang="zh-CN" sz="1400" dirty="0" smtClean="0"/>
          </a:p>
        </p:txBody>
      </p:sp>
      <p:sp>
        <p:nvSpPr>
          <p:cNvPr id="6" name="灯片编号占位符 5"/>
          <p:cNvSpPr>
            <a:spLocks noGrp="1"/>
          </p:cNvSpPr>
          <p:nvPr>
            <p:ph type="sldNum" sz="quarter" idx="12"/>
          </p:nvPr>
        </p:nvSpPr>
        <p:spPr/>
        <p:txBody>
          <a:bodyPr/>
          <a:lstStyle/>
          <a:p>
            <a:pPr>
              <a:defRPr/>
            </a:pPr>
            <a:fld id="{CEF3FCFC-507F-4826-ACBA-70533838EF33}" type="slidenum">
              <a:rPr lang="zh-CN" altLang="en-US" smtClean="0"/>
              <a:t>40</a:t>
            </a:fld>
            <a:endParaRPr lang="zh-CN" altLang="en-US" dirty="0"/>
          </a:p>
        </p:txBody>
      </p:sp>
    </p:spTree>
    <p:extLst>
      <p:ext uri="{BB962C8B-B14F-4D97-AF65-F5344CB8AC3E}">
        <p14:creationId xmlns:p14="http://schemas.microsoft.com/office/powerpoint/2010/main" val="3195268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41</a:t>
            </a:fld>
            <a:endParaRPr lang="zh-CN" altLang="en-US"/>
          </a:p>
        </p:txBody>
      </p:sp>
      <p:sp>
        <p:nvSpPr>
          <p:cNvPr id="5" name="Shape 168"/>
          <p:cNvSpPr>
            <a:spLocks noGrp="1"/>
          </p:cNvSpPr>
          <p:nvPr>
            <p:ph type="title"/>
          </p:nvPr>
        </p:nvSpPr>
        <p:spPr>
          <a:xfrm>
            <a:off x="3275856" y="1196752"/>
            <a:ext cx="2915619" cy="2756689"/>
          </a:xfrm>
          <a:prstGeom prst="rect">
            <a:avLst/>
          </a:prstGeom>
        </p:spPr>
        <p:txBody>
          <a:bodyPr>
            <a:normAutofit/>
          </a:bodyPr>
          <a:lstStyle/>
          <a:p>
            <a:r>
              <a:rPr lang="zh-CN" altLang="en-US" dirty="0" smtClean="0">
                <a:solidFill>
                  <a:srgbClr val="C00000"/>
                </a:solidFill>
                <a:latin typeface="微软雅黑" panose="020B0503020204020204" pitchFamily="34" charset="-122"/>
                <a:ea typeface="微软雅黑" panose="020B0503020204020204" pitchFamily="34" charset="-122"/>
              </a:rPr>
              <a:t>谢谢聆听 </a:t>
            </a:r>
            <a:r>
              <a:rPr lang="en-US" altLang="zh-CN" dirty="0" smtClean="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r>
            <a:br>
              <a:rPr lang="en-US" altLang="zh-CN" dirty="0">
                <a:solidFill>
                  <a:srgbClr val="C00000"/>
                </a:solidFill>
                <a:latin typeface="微软雅黑" panose="020B0503020204020204" pitchFamily="34" charset="-122"/>
                <a:ea typeface="微软雅黑" panose="020B0503020204020204" pitchFamily="34" charset="-122"/>
              </a:rPr>
            </a:br>
            <a:r>
              <a:rPr lang="en-US" altLang="zh-CN" dirty="0" smtClean="0">
                <a:solidFill>
                  <a:srgbClr val="C00000"/>
                </a:solidFill>
                <a:latin typeface="微软雅黑" panose="020B0503020204020204" pitchFamily="34" charset="-122"/>
                <a:ea typeface="微软雅黑" panose="020B0503020204020204" pitchFamily="34" charset="-122"/>
              </a:rPr>
              <a:t/>
            </a:r>
            <a:br>
              <a:rPr lang="en-US" altLang="zh-CN" dirty="0" smtClean="0">
                <a:solidFill>
                  <a:srgbClr val="C00000"/>
                </a:solidFill>
                <a:latin typeface="微软雅黑" panose="020B0503020204020204" pitchFamily="34" charset="-122"/>
                <a:ea typeface="微软雅黑" panose="020B0503020204020204" pitchFamily="34" charset="-122"/>
              </a:rPr>
            </a:br>
            <a:r>
              <a:rPr lang="en-US" altLang="zh-CN" dirty="0" smtClean="0">
                <a:solidFill>
                  <a:srgbClr val="C00000"/>
                </a:solidFill>
                <a:latin typeface="微软雅黑" panose="020B0503020204020204" pitchFamily="34" charset="-122"/>
                <a:ea typeface="微软雅黑" panose="020B0503020204020204" pitchFamily="34" charset="-122"/>
              </a:rPr>
              <a:t>Q&amp;A</a:t>
            </a:r>
            <a:endParaRPr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697261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850106"/>
          </a:xfrm>
        </p:spPr>
        <p:txBody>
          <a:bodyPr>
            <a:normAutofit/>
          </a:bodyPr>
          <a:lstStyle/>
          <a:p>
            <a:r>
              <a:rPr lang="zh-CN" altLang="en-US" sz="2800" dirty="0" smtClean="0"/>
              <a:t>结合用户反馈提高软件可追踪数据的精度</a:t>
            </a:r>
            <a:endParaRPr lang="zh-CN" altLang="en-US" sz="2800" dirty="0"/>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5</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研究问题</a:t>
            </a:r>
            <a:endParaRPr lang="zh-CN" altLang="en-US" sz="2800" dirty="0">
              <a:solidFill>
                <a:srgbClr val="800000"/>
              </a:solidFill>
              <a:latin typeface="华文细黑" pitchFamily="2" charset="-122"/>
              <a:ea typeface="华文细黑" pitchFamily="2" charset="-122"/>
            </a:endParaRPr>
          </a:p>
        </p:txBody>
      </p:sp>
      <p:pic>
        <p:nvPicPr>
          <p:cNvPr id="73" name="图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803922"/>
            <a:ext cx="561116" cy="561116"/>
          </a:xfrm>
          <a:prstGeom prst="rect">
            <a:avLst/>
          </a:prstGeom>
        </p:spPr>
      </p:pic>
      <p:graphicFrame>
        <p:nvGraphicFramePr>
          <p:cNvPr id="31" name="表格 30"/>
          <p:cNvGraphicFramePr>
            <a:graphicFrameLocks noGrp="1"/>
          </p:cNvGraphicFramePr>
          <p:nvPr>
            <p:extLst>
              <p:ext uri="{D42A27DB-BD31-4B8C-83A1-F6EECF244321}">
                <p14:modId xmlns:p14="http://schemas.microsoft.com/office/powerpoint/2010/main" val="1674877200"/>
              </p:ext>
            </p:extLst>
          </p:nvPr>
        </p:nvGraphicFramePr>
        <p:xfrm>
          <a:off x="827584" y="1083326"/>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0.3167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smtClean="0">
                          <a:effectLst/>
                        </a:rPr>
                        <a:t>0.1</a:t>
                      </a:r>
                      <a:r>
                        <a:rPr lang="en-US" altLang="zh-CN" sz="1400" kern="100" dirty="0" smtClean="0">
                          <a:effectLst/>
                        </a:rPr>
                        <a:t>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0.1</a:t>
                      </a:r>
                      <a:r>
                        <a:rPr lang="en-US" altLang="zh-CN" sz="1400" kern="100" dirty="0" smtClean="0">
                          <a:effectLst/>
                        </a:rPr>
                        <a:t>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DrugCodesBean</a:t>
                      </a:r>
                      <a:endParaRPr lang="en-US" altLang="zh-CN" sz="1400" kern="100" dirty="0" smtClean="0">
                        <a:effectLst/>
                      </a:endParaRPr>
                    </a:p>
                    <a:p>
                      <a:pPr algn="ctr">
                        <a:spcAft>
                          <a:spcPts val="0"/>
                        </a:spcAft>
                      </a:pPr>
                      <a:r>
                        <a:rPr lang="en-US" altLang="zh-CN" sz="1400" kern="100" dirty="0" smtClean="0">
                          <a:effectLst/>
                        </a:rPr>
                        <a:t>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0.1</a:t>
                      </a:r>
                      <a:r>
                        <a:rPr lang="en-US" altLang="zh-CN" sz="1400" kern="100" dirty="0" smtClean="0">
                          <a:effectLst/>
                        </a:rPr>
                        <a:t>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3297153624"/>
                  </a:ext>
                </a:extLst>
              </a:tr>
            </a:tbl>
          </a:graphicData>
        </a:graphic>
      </p:graphicFrame>
      <p:sp>
        <p:nvSpPr>
          <p:cNvPr id="3" name="矩形 2"/>
          <p:cNvSpPr/>
          <p:nvPr/>
        </p:nvSpPr>
        <p:spPr>
          <a:xfrm>
            <a:off x="755576" y="1463361"/>
            <a:ext cx="3384376" cy="34056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55576" y="2224343"/>
            <a:ext cx="3384376" cy="37007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箭头 6"/>
          <p:cNvSpPr/>
          <p:nvPr/>
        </p:nvSpPr>
        <p:spPr>
          <a:xfrm>
            <a:off x="4283968" y="1705649"/>
            <a:ext cx="360040" cy="211183"/>
          </a:xfrm>
          <a:prstGeom prst="leftArrow">
            <a:avLst/>
          </a:prstGeom>
          <a:scene3d>
            <a:camera prst="orthographicFront">
              <a:rot lat="0" lon="0" rev="200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箭头 24"/>
          <p:cNvSpPr/>
          <p:nvPr/>
        </p:nvSpPr>
        <p:spPr>
          <a:xfrm>
            <a:off x="4283968" y="2281713"/>
            <a:ext cx="360040" cy="211183"/>
          </a:xfrm>
          <a:prstGeom prst="leftArrow">
            <a:avLst/>
          </a:prstGeom>
          <a:scene3d>
            <a:camera prst="orthographicFront">
              <a:rot lat="0" lon="0" rev="21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342325434"/>
              </p:ext>
            </p:extLst>
          </p:nvPr>
        </p:nvGraphicFramePr>
        <p:xfrm>
          <a:off x="5724128" y="1052736"/>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solidFill>
                            <a:schemeClr val="tx1"/>
                          </a:solidFill>
                          <a:effectLst/>
                        </a:rPr>
                        <a:t>DrugCodesDAO</a:t>
                      </a:r>
                      <a:endParaRPr lang="zh-CN" altLang="zh-CN" sz="1400" kern="100" dirty="0">
                        <a:solidFill>
                          <a:schemeClr val="tx1"/>
                        </a:solidFill>
                        <a:effectLst/>
                        <a:latin typeface="Calibri (正文)"/>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solidFill>
                            <a:schemeClr val="tx1"/>
                          </a:solidFill>
                          <a:effectLst/>
                        </a:rPr>
                        <a:t>editDrugCodes_jsp</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2818147436"/>
                  </a:ext>
                </a:extLst>
              </a:tr>
              <a:tr h="354039">
                <a:tc>
                  <a:txBody>
                    <a:bodyPr/>
                    <a:lstStyle/>
                    <a:p>
                      <a:pPr algn="ctr">
                        <a:spcAft>
                          <a:spcPts val="0"/>
                        </a:spcAft>
                      </a:pPr>
                      <a:r>
                        <a:rPr lang="en-US" altLang="zh-CN" sz="1400" kern="100" dirty="0" err="1" smtClean="0">
                          <a:solidFill>
                            <a:schemeClr val="tx1"/>
                          </a:solidFill>
                          <a:effectLst/>
                        </a:rPr>
                        <a:t>DrugCodesBean</a:t>
                      </a:r>
                      <a:endParaRPr lang="en-US" altLang="zh-CN" sz="1400" kern="100" dirty="0" smtClean="0">
                        <a:solidFill>
                          <a:schemeClr val="tx1"/>
                        </a:solidFill>
                        <a:effectLst/>
                      </a:endParaRPr>
                    </a:p>
                    <a:p>
                      <a:pPr algn="ctr">
                        <a:spcAft>
                          <a:spcPts val="0"/>
                        </a:spcAft>
                      </a:pPr>
                      <a:r>
                        <a:rPr lang="en-US" altLang="zh-CN" sz="1400" kern="100" dirty="0" smtClean="0">
                          <a:solidFill>
                            <a:schemeClr val="tx1"/>
                          </a:solidFill>
                          <a:effectLst/>
                        </a:rPr>
                        <a:t>Validator</a:t>
                      </a:r>
                      <a:endParaRPr lang="zh-CN" altLang="zh-CN" sz="1400" kern="100" dirty="0" smtClean="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tc>
                  <a:txBody>
                    <a:bodyPr/>
                    <a:lstStyle/>
                    <a:p>
                      <a:pPr algn="ctr">
                        <a:spcAft>
                          <a:spcPts val="0"/>
                        </a:spcAft>
                      </a:pPr>
                      <a:r>
                        <a:rPr lang="en-US" sz="1400" kern="100" dirty="0" smtClean="0">
                          <a:effectLst/>
                        </a:rPr>
                        <a:t>0.2954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chemeClr val="accent5">
                        <a:lumMod val="20000"/>
                        <a:lumOff val="80000"/>
                      </a:schemeClr>
                    </a:solidFill>
                  </a:tcPr>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smtClean="0">
                          <a:effectLst/>
                        </a:rPr>
                        <a:t>editNDCInteractions</a:t>
                      </a:r>
                      <a:endParaRPr lang="en-US" sz="1400" kern="100" dirty="0" smtClean="0">
                        <a:effectLst/>
                      </a:endParaRPr>
                    </a:p>
                    <a:p>
                      <a:pPr algn="ctr">
                        <a:spcAft>
                          <a:spcPts val="0"/>
                        </a:spcAft>
                      </a:pPr>
                      <a:r>
                        <a:rPr lang="en-US" sz="1400" kern="100" dirty="0" smtClean="0">
                          <a:effectLst/>
                        </a:rPr>
                        <a:t>_</a:t>
                      </a:r>
                      <a:r>
                        <a:rPr lang="en-US" sz="1400" kern="100" dirty="0" err="1" smtClean="0">
                          <a:effectLst/>
                        </a:rPr>
                        <a:t>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smtClean="0">
                          <a:effectLst/>
                        </a:rPr>
                        <a:t>0.2468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2228545290"/>
                  </a:ext>
                </a:extLst>
              </a:tr>
              <a:tr h="354039">
                <a:tc>
                  <a:txBody>
                    <a:bodyPr/>
                    <a:lstStyle/>
                    <a:p>
                      <a:pPr algn="ctr">
                        <a:spcAft>
                          <a:spcPts val="0"/>
                        </a:spcAft>
                      </a:pPr>
                      <a:r>
                        <a:rPr lang="en-US" altLang="zh-CN" sz="1400" kern="100" dirty="0" err="1" smtClean="0">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smtClean="0">
                          <a:effectLst/>
                        </a:rPr>
                        <a:t>0.1845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smtClean="0">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solidFill>
                      <a:srgbClr val="00B050"/>
                    </a:solidFill>
                  </a:tcPr>
                </a:tc>
                <a:extLst>
                  <a:ext uri="{0D108BD9-81ED-4DB2-BD59-A6C34878D82A}">
                    <a16:rowId xmlns="" xmlns:a16="http://schemas.microsoft.com/office/drawing/2014/main" val="3297153624"/>
                  </a:ext>
                </a:extLst>
              </a:tr>
            </a:tbl>
          </a:graphicData>
        </a:graphic>
      </p:graphicFrame>
      <p:sp>
        <p:nvSpPr>
          <p:cNvPr id="10" name="矩形 9"/>
          <p:cNvSpPr/>
          <p:nvPr/>
        </p:nvSpPr>
        <p:spPr>
          <a:xfrm>
            <a:off x="3988817" y="5301208"/>
            <a:ext cx="1699483"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smtClean="0"/>
              <a:t>利用少量用户反馈</a:t>
            </a:r>
            <a:endParaRPr lang="en-US" altLang="zh-CN" sz="1400" b="1" dirty="0" smtClean="0"/>
          </a:p>
          <a:p>
            <a:r>
              <a:rPr lang="zh-CN" altLang="en-US" sz="1400" b="1" dirty="0" smtClean="0"/>
              <a:t>信息优化排序表</a:t>
            </a:r>
            <a:endParaRPr lang="zh-CN" altLang="en-US" sz="1400" b="1" dirty="0"/>
          </a:p>
        </p:txBody>
      </p:sp>
      <p:sp>
        <p:nvSpPr>
          <p:cNvPr id="11" name="TextBox 10"/>
          <p:cNvSpPr txBox="1"/>
          <p:nvPr/>
        </p:nvSpPr>
        <p:spPr>
          <a:xfrm>
            <a:off x="2339752" y="5767363"/>
            <a:ext cx="1224136" cy="369332"/>
          </a:xfrm>
          <a:prstGeom prst="rect">
            <a:avLst/>
          </a:prstGeom>
          <a:noFill/>
        </p:spPr>
        <p:txBody>
          <a:bodyPr wrap="square" rtlCol="0">
            <a:spAutoFit/>
          </a:bodyPr>
          <a:lstStyle/>
          <a:p>
            <a:r>
              <a:rPr lang="en-US" altLang="zh-CN" dirty="0" smtClean="0"/>
              <a:t>IR</a:t>
            </a:r>
            <a:r>
              <a:rPr lang="zh-CN" altLang="en-US" dirty="0" smtClean="0"/>
              <a:t>列表</a:t>
            </a:r>
            <a:endParaRPr lang="zh-CN" altLang="en-US" dirty="0"/>
          </a:p>
        </p:txBody>
      </p:sp>
      <p:cxnSp>
        <p:nvCxnSpPr>
          <p:cNvPr id="9" name="直接箭头连接符 8"/>
          <p:cNvCxnSpPr/>
          <p:nvPr/>
        </p:nvCxnSpPr>
        <p:spPr>
          <a:xfrm flipV="1">
            <a:off x="3995936" y="3861048"/>
            <a:ext cx="1692366" cy="13681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995936" y="2281713"/>
            <a:ext cx="1692366" cy="18673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矩形标注 13"/>
          <p:cNvSpPr/>
          <p:nvPr/>
        </p:nvSpPr>
        <p:spPr>
          <a:xfrm>
            <a:off x="688953" y="6093296"/>
            <a:ext cx="2520280" cy="548500"/>
          </a:xfrm>
          <a:prstGeom prst="wedgeRectCallout">
            <a:avLst>
              <a:gd name="adj1" fmla="val -24502"/>
              <a:gd name="adj2" fmla="val -1004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600" b="1" dirty="0" smtClean="0">
              <a:solidFill>
                <a:schemeClr val="tx1"/>
              </a:solidFill>
            </a:endParaRPr>
          </a:p>
          <a:p>
            <a:r>
              <a:rPr lang="zh-CN" altLang="en-US" sz="2000" b="1" dirty="0" smtClean="0">
                <a:solidFill>
                  <a:schemeClr val="bg1"/>
                </a:solidFill>
              </a:rPr>
              <a:t>绿色</a:t>
            </a:r>
            <a:r>
              <a:rPr lang="zh-CN" altLang="en-US" sz="2000" b="1" dirty="0">
                <a:solidFill>
                  <a:schemeClr val="bg1"/>
                </a:solidFill>
              </a:rPr>
              <a:t>背景为不</a:t>
            </a:r>
            <a:r>
              <a:rPr lang="zh-CN" altLang="en-US" sz="2000" b="1" dirty="0" smtClean="0">
                <a:solidFill>
                  <a:schemeClr val="bg1"/>
                </a:solidFill>
              </a:rPr>
              <a:t>具备</a:t>
            </a:r>
            <a:endParaRPr lang="en-US" altLang="zh-CN" sz="2000" b="1" dirty="0" smtClean="0">
              <a:solidFill>
                <a:schemeClr val="bg1"/>
              </a:solidFill>
            </a:endParaRPr>
          </a:p>
          <a:p>
            <a:r>
              <a:rPr lang="zh-CN" altLang="en-US" sz="2000" b="1" dirty="0" smtClean="0">
                <a:solidFill>
                  <a:schemeClr val="bg1"/>
                </a:solidFill>
              </a:rPr>
              <a:t>相关性</a:t>
            </a:r>
            <a:r>
              <a:rPr lang="zh-CN" altLang="en-US" sz="2000" b="1" dirty="0">
                <a:solidFill>
                  <a:schemeClr val="bg1"/>
                </a:solidFill>
              </a:rPr>
              <a:t>的追踪线索</a:t>
            </a:r>
          </a:p>
          <a:p>
            <a:pPr algn="ctr"/>
            <a:endParaRPr lang="zh-CN" altLang="en-US" dirty="0">
              <a:solidFill>
                <a:schemeClr val="tx1"/>
              </a:solidFill>
            </a:endParaRPr>
          </a:p>
        </p:txBody>
      </p:sp>
      <p:sp>
        <p:nvSpPr>
          <p:cNvPr id="15" name="矩形标注 14"/>
          <p:cNvSpPr/>
          <p:nvPr/>
        </p:nvSpPr>
        <p:spPr>
          <a:xfrm>
            <a:off x="4716016" y="1429081"/>
            <a:ext cx="972285" cy="288032"/>
          </a:xfrm>
          <a:prstGeom prst="wedgeRectCallout">
            <a:avLst>
              <a:gd name="adj1" fmla="val -31297"/>
              <a:gd name="adj2" fmla="val 91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smtClean="0"/>
          </a:p>
          <a:p>
            <a:pPr algn="ctr"/>
            <a:r>
              <a:rPr lang="zh-CN" altLang="en-US" sz="1400" b="1" dirty="0" smtClean="0"/>
              <a:t>用户反馈</a:t>
            </a:r>
            <a:endParaRPr lang="zh-CN" altLang="en-US" sz="1400" b="1" dirty="0"/>
          </a:p>
          <a:p>
            <a:pPr algn="ctr"/>
            <a:endParaRPr lang="zh-CN" altLang="en-US" dirty="0"/>
          </a:p>
        </p:txBody>
      </p:sp>
    </p:spTree>
    <p:extLst>
      <p:ext uri="{BB962C8B-B14F-4D97-AF65-F5344CB8AC3E}">
        <p14:creationId xmlns:p14="http://schemas.microsoft.com/office/powerpoint/2010/main" val="17525868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7" grpId="0" animBg="1"/>
      <p:bldP spid="25" grpId="0" animBg="1"/>
      <p:bldP spid="10"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27384"/>
            <a:ext cx="8651304" cy="706090"/>
          </a:xfrm>
        </p:spPr>
        <p:txBody>
          <a:bodyPr>
            <a:noAutofit/>
          </a:bodyPr>
          <a:lstStyle/>
          <a:p>
            <a:r>
              <a:rPr lang="en-US" altLang="zh-CN" sz="2800" dirty="0" smtClean="0"/>
              <a:t>IR</a:t>
            </a:r>
            <a:r>
              <a:rPr lang="zh-CN" altLang="en-US" sz="2800" dirty="0" smtClean="0"/>
              <a:t>方法增强策略</a:t>
            </a:r>
            <a:r>
              <a:rPr lang="en-US" altLang="zh-CN" sz="2800" dirty="0" smtClean="0"/>
              <a:t>-</a:t>
            </a:r>
            <a:r>
              <a:rPr lang="zh-CN" altLang="en-US" sz="2800" dirty="0" smtClean="0"/>
              <a:t>结合代码依赖</a:t>
            </a:r>
            <a:r>
              <a:rPr lang="en-US" altLang="zh-CN" sz="2000" dirty="0">
                <a:effectLst/>
              </a:rPr>
              <a:t>[McMillan+@TEFSE]</a:t>
            </a:r>
            <a:r>
              <a:rPr lang="en-US" altLang="zh-CN" sz="2000" dirty="0"/>
              <a:t/>
            </a:r>
            <a:br>
              <a:rPr lang="en-US" altLang="zh-CN" sz="2000" dirty="0"/>
            </a:br>
            <a:endParaRPr lang="zh-CN" altLang="en-US" sz="2000" dirty="0"/>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6</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研究</a:t>
            </a:r>
            <a:r>
              <a:rPr lang="zh-CN" altLang="en-US" sz="2800" dirty="0">
                <a:solidFill>
                  <a:srgbClr val="800000"/>
                </a:solidFill>
                <a:latin typeface="华文细黑" pitchFamily="2" charset="-122"/>
                <a:ea typeface="华文细黑" pitchFamily="2" charset="-122"/>
              </a:rPr>
              <a:t>现状</a:t>
            </a:r>
          </a:p>
        </p:txBody>
      </p:sp>
      <p:graphicFrame>
        <p:nvGraphicFramePr>
          <p:cNvPr id="31" name="表格 30"/>
          <p:cNvGraphicFramePr>
            <a:graphicFrameLocks noGrp="1"/>
          </p:cNvGraphicFramePr>
          <p:nvPr>
            <p:extLst>
              <p:ext uri="{D42A27DB-BD31-4B8C-83A1-F6EECF244321}">
                <p14:modId xmlns:p14="http://schemas.microsoft.com/office/powerpoint/2010/main" val="1095471564"/>
              </p:ext>
            </p:extLst>
          </p:nvPr>
        </p:nvGraphicFramePr>
        <p:xfrm>
          <a:off x="395536" y="920417"/>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a:t>
                      </a:r>
                      <a:r>
                        <a:rPr lang="en-US" altLang="zh-CN" sz="1400" kern="100" dirty="0" smtClean="0">
                          <a:effectLst/>
                        </a:rPr>
                        <a:t>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a:t>
                      </a:r>
                      <a:r>
                        <a:rPr lang="en-US" altLang="zh-CN" sz="1400" kern="100" dirty="0" smtClean="0">
                          <a:effectLst/>
                        </a:rPr>
                        <a:t>31</a:t>
                      </a:r>
                      <a:r>
                        <a:rPr lang="en-US" sz="1400" kern="100" dirty="0" smtClean="0">
                          <a:effectLst/>
                        </a:rPr>
                        <a:t>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DrugCodesBean</a:t>
                      </a:r>
                      <a:endParaRPr lang="en-US" altLang="zh-CN" sz="1400" kern="100" dirty="0" smtClean="0">
                        <a:effectLst/>
                      </a:endParaRPr>
                    </a:p>
                    <a:p>
                      <a:pPr algn="ctr">
                        <a:spcAft>
                          <a:spcPts val="0"/>
                        </a:spcAft>
                      </a:pPr>
                      <a:r>
                        <a:rPr lang="en-US" altLang="zh-CN" sz="1400" kern="100" dirty="0" smtClean="0">
                          <a:effectLst/>
                        </a:rPr>
                        <a:t>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a:t>
                      </a:r>
                      <a:r>
                        <a:rPr lang="en-US" altLang="zh-CN" sz="1400" kern="100" dirty="0" smtClean="0">
                          <a:effectLst/>
                        </a:rPr>
                        <a:t>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24" name="矩形 23"/>
          <p:cNvSpPr/>
          <p:nvPr/>
        </p:nvSpPr>
        <p:spPr>
          <a:xfrm>
            <a:off x="3888005" y="2356861"/>
            <a:ext cx="1072624"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34" name="矩形 33"/>
          <p:cNvSpPr/>
          <p:nvPr/>
        </p:nvSpPr>
        <p:spPr>
          <a:xfrm>
            <a:off x="5297527" y="2356858"/>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35" name="矩形 34"/>
          <p:cNvSpPr/>
          <p:nvPr/>
        </p:nvSpPr>
        <p:spPr>
          <a:xfrm>
            <a:off x="5359207" y="2991303"/>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36" name="矩形 35"/>
          <p:cNvSpPr/>
          <p:nvPr/>
        </p:nvSpPr>
        <p:spPr>
          <a:xfrm>
            <a:off x="5508324" y="3645024"/>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cxnSp>
        <p:nvCxnSpPr>
          <p:cNvPr id="37" name="直接箭头连接符 36"/>
          <p:cNvCxnSpPr>
            <a:stCxn id="24" idx="3"/>
            <a:endCxn id="36" idx="1"/>
          </p:cNvCxnSpPr>
          <p:nvPr/>
        </p:nvCxnSpPr>
        <p:spPr>
          <a:xfrm>
            <a:off x="4960629" y="2537408"/>
            <a:ext cx="547695" cy="12881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endCxn id="36" idx="1"/>
          </p:cNvCxnSpPr>
          <p:nvPr/>
        </p:nvCxnSpPr>
        <p:spPr>
          <a:xfrm flipV="1">
            <a:off x="5210091" y="3825572"/>
            <a:ext cx="2982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矩形 39"/>
          <p:cNvSpPr/>
          <p:nvPr/>
        </p:nvSpPr>
        <p:spPr>
          <a:xfrm>
            <a:off x="6679640" y="2356861"/>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42" name="矩形 41"/>
          <p:cNvSpPr/>
          <p:nvPr/>
        </p:nvSpPr>
        <p:spPr>
          <a:xfrm>
            <a:off x="6690159" y="3672249"/>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EditDrug</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effectLst/>
              <a:ea typeface="等线" panose="02010600030101010101" pitchFamily="2" charset="-122"/>
              <a:cs typeface="Times New Roman" panose="02020603050405020304" pitchFamily="18" charset="0"/>
            </a:endParaRPr>
          </a:p>
        </p:txBody>
      </p:sp>
      <p:cxnSp>
        <p:nvCxnSpPr>
          <p:cNvPr id="43" name="直接箭头连接符 42"/>
          <p:cNvCxnSpPr>
            <a:stCxn id="42" idx="0"/>
          </p:cNvCxnSpPr>
          <p:nvPr/>
        </p:nvCxnSpPr>
        <p:spPr>
          <a:xfrm flipV="1">
            <a:off x="7122439" y="3356623"/>
            <a:ext cx="0" cy="31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42" idx="1"/>
            <a:endCxn id="35" idx="3"/>
          </p:cNvCxnSpPr>
          <p:nvPr/>
        </p:nvCxnSpPr>
        <p:spPr>
          <a:xfrm flipH="1" flipV="1">
            <a:off x="6082093" y="3158013"/>
            <a:ext cx="608066" cy="68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矩形 44"/>
          <p:cNvSpPr/>
          <p:nvPr/>
        </p:nvSpPr>
        <p:spPr>
          <a:xfrm>
            <a:off x="7884368" y="3006872"/>
            <a:ext cx="1080120"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effectLst/>
              <a:ea typeface="等线" panose="02010600030101010101" pitchFamily="2" charset="-122"/>
              <a:cs typeface="Times New Roman" panose="02020603050405020304" pitchFamily="18" charset="0"/>
            </a:endParaRPr>
          </a:p>
        </p:txBody>
      </p:sp>
      <p:sp>
        <p:nvSpPr>
          <p:cNvPr id="46" name="矩形 45"/>
          <p:cNvSpPr/>
          <p:nvPr/>
        </p:nvSpPr>
        <p:spPr>
          <a:xfrm>
            <a:off x="7816104" y="3675236"/>
            <a:ext cx="935884" cy="35071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cxnSp>
        <p:nvCxnSpPr>
          <p:cNvPr id="47" name="直接箭头连接符 46"/>
          <p:cNvCxnSpPr>
            <a:stCxn id="42" idx="3"/>
            <a:endCxn id="46" idx="1"/>
          </p:cNvCxnSpPr>
          <p:nvPr/>
        </p:nvCxnSpPr>
        <p:spPr>
          <a:xfrm>
            <a:off x="7554718" y="3847609"/>
            <a:ext cx="261386" cy="29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4" idx="3"/>
            <a:endCxn id="35" idx="1"/>
          </p:cNvCxnSpPr>
          <p:nvPr/>
        </p:nvCxnSpPr>
        <p:spPr>
          <a:xfrm>
            <a:off x="4960629" y="2537408"/>
            <a:ext cx="398578" cy="620605"/>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0" idx="2"/>
            <a:endCxn id="35" idx="3"/>
          </p:cNvCxnSpPr>
          <p:nvPr/>
        </p:nvCxnSpPr>
        <p:spPr>
          <a:xfrm flipH="1">
            <a:off x="6082093" y="2717957"/>
            <a:ext cx="1058853" cy="4400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24" idx="3"/>
            <a:endCxn id="34" idx="1"/>
          </p:cNvCxnSpPr>
          <p:nvPr/>
        </p:nvCxnSpPr>
        <p:spPr>
          <a:xfrm flipV="1">
            <a:off x="4960629" y="2537406"/>
            <a:ext cx="336898" cy="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endCxn id="36" idx="3"/>
          </p:cNvCxnSpPr>
          <p:nvPr/>
        </p:nvCxnSpPr>
        <p:spPr>
          <a:xfrm flipH="1">
            <a:off x="6408661" y="3189914"/>
            <a:ext cx="168583" cy="6356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3844585" y="3014856"/>
            <a:ext cx="1159463"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4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4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4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400" kern="100" dirty="0">
              <a:effectLst/>
              <a:ea typeface="等线" panose="02010600030101010101" pitchFamily="2" charset="-122"/>
              <a:cs typeface="Times New Roman" panose="02020603050405020304" pitchFamily="18" charset="0"/>
            </a:endParaRPr>
          </a:p>
        </p:txBody>
      </p:sp>
      <p:sp>
        <p:nvSpPr>
          <p:cNvPr id="55" name="矩形 54"/>
          <p:cNvSpPr/>
          <p:nvPr/>
        </p:nvSpPr>
        <p:spPr>
          <a:xfrm>
            <a:off x="3844585" y="3672852"/>
            <a:ext cx="13658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4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4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4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400" kern="100" dirty="0">
              <a:effectLst/>
              <a:ea typeface="等线" panose="02010600030101010101" pitchFamily="2" charset="-122"/>
              <a:cs typeface="Times New Roman" panose="02020603050405020304" pitchFamily="18" charset="0"/>
            </a:endParaRPr>
          </a:p>
        </p:txBody>
      </p:sp>
      <p:cxnSp>
        <p:nvCxnSpPr>
          <p:cNvPr id="20" name="直接箭头连接符 19"/>
          <p:cNvCxnSpPr>
            <a:stCxn id="24" idx="2"/>
            <a:endCxn id="54" idx="0"/>
          </p:cNvCxnSpPr>
          <p:nvPr/>
        </p:nvCxnSpPr>
        <p:spPr>
          <a:xfrm>
            <a:off x="4424317" y="2717955"/>
            <a:ext cx="0" cy="29690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3779912" y="2204864"/>
            <a:ext cx="5256584" cy="1944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p:cNvSpPr txBox="1"/>
          <p:nvPr/>
        </p:nvSpPr>
        <p:spPr>
          <a:xfrm>
            <a:off x="5508324" y="4149080"/>
            <a:ext cx="1194041" cy="369332"/>
          </a:xfrm>
          <a:prstGeom prst="rect">
            <a:avLst/>
          </a:prstGeom>
          <a:noFill/>
        </p:spPr>
        <p:txBody>
          <a:bodyPr wrap="square" rtlCol="0">
            <a:spAutoFit/>
          </a:bodyPr>
          <a:lstStyle/>
          <a:p>
            <a:r>
              <a:rPr lang="zh-CN" altLang="en-US" dirty="0" smtClean="0"/>
              <a:t>代码依赖</a:t>
            </a:r>
            <a:endParaRPr lang="zh-CN" altLang="en-US" dirty="0"/>
          </a:p>
        </p:txBody>
      </p:sp>
      <p:sp>
        <p:nvSpPr>
          <p:cNvPr id="59" name="矩形 58"/>
          <p:cNvSpPr/>
          <p:nvPr/>
        </p:nvSpPr>
        <p:spPr>
          <a:xfrm>
            <a:off x="3888005" y="4538610"/>
            <a:ext cx="545095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smtClean="0"/>
              <a:t>1.</a:t>
            </a:r>
            <a:r>
              <a:rPr lang="zh-CN" altLang="en-US" sz="1600" dirty="0" smtClean="0"/>
              <a:t>该方法严重依赖初始</a:t>
            </a:r>
            <a:r>
              <a:rPr lang="en-US" altLang="zh-CN" sz="1600" dirty="0" smtClean="0"/>
              <a:t>IR</a:t>
            </a:r>
            <a:r>
              <a:rPr lang="zh-CN" altLang="en-US" sz="1600" dirty="0" smtClean="0"/>
              <a:t>表的质量，容易造成列表污染问题。</a:t>
            </a:r>
            <a:endParaRPr lang="en-US" altLang="zh-CN" sz="1600" dirty="0" smtClean="0"/>
          </a:p>
          <a:p>
            <a:r>
              <a:rPr lang="en-US" altLang="zh-CN" sz="1600" dirty="0" smtClean="0"/>
              <a:t>2. </a:t>
            </a:r>
            <a:r>
              <a:rPr lang="zh-CN" altLang="en-US" sz="1600" dirty="0" smtClean="0"/>
              <a:t>该方法将代码依赖同等对待，并且没有考虑与调用依赖同等重要的数据依赖</a:t>
            </a:r>
            <a:r>
              <a:rPr lang="en-US" altLang="zh-CN" sz="1600" dirty="0" smtClean="0"/>
              <a:t>[4]</a:t>
            </a:r>
            <a:r>
              <a:rPr lang="zh-CN" altLang="en-US" sz="1600" dirty="0" smtClean="0"/>
              <a:t>。</a:t>
            </a:r>
            <a:endParaRPr lang="zh-CN" altLang="en-US" sz="1600" dirty="0"/>
          </a:p>
        </p:txBody>
      </p:sp>
      <p:sp>
        <p:nvSpPr>
          <p:cNvPr id="6" name="圆角矩形标注 5"/>
          <p:cNvSpPr/>
          <p:nvPr/>
        </p:nvSpPr>
        <p:spPr>
          <a:xfrm>
            <a:off x="4067944" y="836712"/>
            <a:ext cx="3471517" cy="560328"/>
          </a:xfrm>
          <a:prstGeom prst="wedgeRoundRectCallout">
            <a:avLst>
              <a:gd name="adj1" fmla="val -61758"/>
              <a:gd name="adj2" fmla="val 441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增加与其存在代码依赖的代码元素对应候选线索的相似度值</a:t>
            </a:r>
            <a:endParaRPr lang="zh-CN" altLang="en-US" dirty="0"/>
          </a:p>
        </p:txBody>
      </p:sp>
      <p:cxnSp>
        <p:nvCxnSpPr>
          <p:cNvPr id="8" name="直接箭头连接符 7"/>
          <p:cNvCxnSpPr>
            <a:stCxn id="55" idx="0"/>
            <a:endCxn id="54" idx="2"/>
          </p:cNvCxnSpPr>
          <p:nvPr/>
        </p:nvCxnSpPr>
        <p:spPr>
          <a:xfrm flipH="1" flipV="1">
            <a:off x="4424317" y="3324723"/>
            <a:ext cx="103206" cy="34812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45" idx="1"/>
          </p:cNvCxnSpPr>
          <p:nvPr/>
        </p:nvCxnSpPr>
        <p:spPr>
          <a:xfrm flipV="1">
            <a:off x="7667634" y="3181932"/>
            <a:ext cx="216734" cy="798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46" idx="0"/>
          </p:cNvCxnSpPr>
          <p:nvPr/>
        </p:nvCxnSpPr>
        <p:spPr>
          <a:xfrm>
            <a:off x="7122439" y="3356623"/>
            <a:ext cx="1161607" cy="3186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55" idx="0"/>
            <a:endCxn id="35" idx="1"/>
          </p:cNvCxnSpPr>
          <p:nvPr/>
        </p:nvCxnSpPr>
        <p:spPr>
          <a:xfrm flipV="1">
            <a:off x="4527523" y="3158013"/>
            <a:ext cx="831684" cy="5148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835696" y="5661248"/>
            <a:ext cx="1152128" cy="369332"/>
          </a:xfrm>
          <a:prstGeom prst="rect">
            <a:avLst/>
          </a:prstGeom>
          <a:noFill/>
        </p:spPr>
        <p:txBody>
          <a:bodyPr wrap="square" rtlCol="0">
            <a:spAutoFit/>
          </a:bodyPr>
          <a:lstStyle/>
          <a:p>
            <a:r>
              <a:rPr lang="en-US" altLang="zh-CN" dirty="0" smtClean="0"/>
              <a:t>IR</a:t>
            </a:r>
            <a:r>
              <a:rPr lang="zh-CN" altLang="en-US" dirty="0" smtClean="0"/>
              <a:t>列表</a:t>
            </a:r>
            <a:endParaRPr lang="zh-CN" altLang="en-US" dirty="0"/>
          </a:p>
        </p:txBody>
      </p:sp>
      <p:sp>
        <p:nvSpPr>
          <p:cNvPr id="58" name="矩形 57"/>
          <p:cNvSpPr/>
          <p:nvPr/>
        </p:nvSpPr>
        <p:spPr>
          <a:xfrm>
            <a:off x="6588224" y="3023573"/>
            <a:ext cx="1090390" cy="3334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56" name="表格 55"/>
          <p:cNvGraphicFramePr>
            <a:graphicFrameLocks noGrp="1"/>
          </p:cNvGraphicFramePr>
          <p:nvPr>
            <p:extLst>
              <p:ext uri="{D42A27DB-BD31-4B8C-83A1-F6EECF244321}">
                <p14:modId xmlns:p14="http://schemas.microsoft.com/office/powerpoint/2010/main" val="1998648472"/>
              </p:ext>
            </p:extLst>
          </p:nvPr>
        </p:nvGraphicFramePr>
        <p:xfrm>
          <a:off x="395536" y="920417"/>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altLang="zh-CN" sz="1400" b="1" kern="100" dirty="0" smtClean="0">
                          <a:effectLst/>
                        </a:rPr>
                        <a:t>c</a:t>
                      </a:r>
                      <a:r>
                        <a:rPr lang="en-US" sz="1400" b="1" kern="100" dirty="0" smtClean="0">
                          <a:effectLst/>
                        </a:rPr>
                        <a:t>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solidFill>
                            <a:srgbClr val="FFC000"/>
                          </a:solidFill>
                          <a:effectLst/>
                        </a:rPr>
                        <a:t>DrugCodesDAO</a:t>
                      </a:r>
                      <a:endParaRPr lang="zh-CN" sz="1400" kern="100" dirty="0">
                        <a:solidFill>
                          <a:srgbClr val="FFC000"/>
                        </a:solidFill>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solidFill>
                            <a:srgbClr val="FFC000"/>
                          </a:solidFill>
                          <a:effectLst/>
                        </a:rPr>
                        <a:t>UC15</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solidFill>
                            <a:srgbClr val="FFC000"/>
                          </a:solidFill>
                          <a:effectLst/>
                        </a:rPr>
                        <a:t>0.3524</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altLang="zh-CN" sz="1400" kern="100" dirty="0" smtClean="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smtClean="0">
                          <a:solidFill>
                            <a:schemeClr val="tx1"/>
                          </a:solidFill>
                          <a:effectLst/>
                        </a:rPr>
                        <a:t>UC15</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altLang="zh-CN" sz="1400" kern="100" dirty="0" smtClean="0">
                          <a:effectLst/>
                        </a:rPr>
                        <a:t>0.3124</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altLang="zh-CN" sz="1400" kern="100" dirty="0" err="1" smtClean="0">
                          <a:solidFill>
                            <a:srgbClr val="FFC000"/>
                          </a:solidFill>
                          <a:effectLst/>
                        </a:rPr>
                        <a:t>editDrugCodes_jsp</a:t>
                      </a:r>
                      <a:endParaRPr lang="en-US" altLang="zh-CN" sz="1400" kern="100" dirty="0" smtClean="0">
                        <a:solidFill>
                          <a:srgbClr val="FFC000"/>
                        </a:solidFill>
                        <a:effectLst/>
                      </a:endParaRPr>
                    </a:p>
                  </a:txBody>
                  <a:tcPr marL="90170" marR="90170"/>
                </a:tc>
                <a:tc>
                  <a:txBody>
                    <a:bodyPr/>
                    <a:lstStyle/>
                    <a:p>
                      <a:pPr algn="ctr">
                        <a:spcAft>
                          <a:spcPts val="0"/>
                        </a:spcAft>
                      </a:pPr>
                      <a:r>
                        <a:rPr lang="en-US" sz="1400" kern="100" dirty="0" smtClean="0">
                          <a:solidFill>
                            <a:srgbClr val="FFC000"/>
                          </a:solidFill>
                          <a:effectLst/>
                        </a:rPr>
                        <a:t>UC15</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00" dirty="0" smtClean="0">
                          <a:solidFill>
                            <a:srgbClr val="FFC000"/>
                          </a:solidFill>
                          <a:effectLst/>
                        </a:rPr>
                        <a:t>0.2429</a:t>
                      </a:r>
                      <a:endParaRPr lang="zh-CN" altLang="zh-CN" sz="1400" kern="100" dirty="0" smtClean="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r>
              <a:tr h="354039">
                <a:tc>
                  <a:txBody>
                    <a:bodyPr/>
                    <a:lstStyle/>
                    <a:p>
                      <a:pPr algn="ctr">
                        <a:spcAft>
                          <a:spcPts val="0"/>
                        </a:spcAft>
                      </a:pPr>
                      <a:r>
                        <a:rPr lang="en-US" altLang="zh-CN" sz="1400" kern="100" dirty="0" err="1" smtClean="0">
                          <a:solidFill>
                            <a:schemeClr val="tx1"/>
                          </a:solidFill>
                          <a:effectLst/>
                        </a:rPr>
                        <a:t>editNDCInteractions</a:t>
                      </a:r>
                      <a:endParaRPr lang="en-US" altLang="zh-CN" sz="1400" kern="100" dirty="0" smtClean="0">
                        <a:solidFill>
                          <a:schemeClr val="tx1"/>
                        </a:solidFill>
                        <a:effectLst/>
                      </a:endParaRPr>
                    </a:p>
                    <a:p>
                      <a:pPr algn="ctr">
                        <a:spcAft>
                          <a:spcPts val="0"/>
                        </a:spcAft>
                      </a:pPr>
                      <a:r>
                        <a:rPr lang="en-US" altLang="zh-CN" sz="1400" kern="100" dirty="0" smtClean="0">
                          <a:solidFill>
                            <a:schemeClr val="tx1"/>
                          </a:solidFill>
                          <a:effectLst/>
                        </a:rPr>
                        <a:t>_</a:t>
                      </a:r>
                      <a:r>
                        <a:rPr lang="en-US" altLang="zh-CN" sz="1400" kern="100" dirty="0" err="1" smtClean="0">
                          <a:solidFill>
                            <a:schemeClr val="tx1"/>
                          </a:solidFill>
                          <a:effectLst/>
                        </a:rPr>
                        <a:t>jsp</a:t>
                      </a:r>
                      <a:endParaRPr lang="en-US" altLang="zh-CN" sz="1400" kern="100" dirty="0" smtClean="0">
                        <a:solidFill>
                          <a:schemeClr val="tx1"/>
                        </a:solidFill>
                        <a:effectLst/>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altLang="zh-CN" sz="1400" kern="100" dirty="0" smtClean="0">
                          <a:effectLst/>
                        </a:rPr>
                        <a:t>0.1816</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altLang="zh-CN" sz="1400" kern="100" dirty="0" smtClean="0">
                          <a:effectLst/>
                          <a:latin typeface="等线" panose="02010600030101010101" pitchFamily="2" charset="-122"/>
                          <a:ea typeface="等线" panose="02010600030101010101" pitchFamily="2" charset="-122"/>
                          <a:cs typeface="Times New Roman" panose="02020603050405020304" pitchFamily="18" charset="0"/>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r>
              <a:tr h="354039">
                <a:tc>
                  <a:txBody>
                    <a:bodyPr/>
                    <a:lstStyle/>
                    <a:p>
                      <a:pPr algn="ctr">
                        <a:spcAft>
                          <a:spcPts val="0"/>
                        </a:spcAft>
                      </a:pPr>
                      <a:r>
                        <a:rPr lang="en-US" altLang="zh-CN" sz="1400" kern="100" dirty="0" err="1" smtClean="0">
                          <a:solidFill>
                            <a:srgbClr val="FFC000"/>
                          </a:solidFill>
                          <a:effectLst/>
                        </a:rPr>
                        <a:t>DrugCodesBean</a:t>
                      </a:r>
                      <a:endParaRPr lang="en-US" altLang="zh-CN" sz="1400" kern="100" dirty="0" smtClean="0">
                        <a:solidFill>
                          <a:srgbClr val="FFC000"/>
                        </a:solidFill>
                        <a:effectLst/>
                      </a:endParaRPr>
                    </a:p>
                    <a:p>
                      <a:pPr algn="ctr">
                        <a:spcAft>
                          <a:spcPts val="0"/>
                        </a:spcAft>
                      </a:pPr>
                      <a:r>
                        <a:rPr lang="en-US" altLang="zh-CN" sz="1400" kern="100" dirty="0" smtClean="0">
                          <a:solidFill>
                            <a:srgbClr val="FFC000"/>
                          </a:solidFill>
                          <a:effectLst/>
                        </a:rPr>
                        <a:t>Validator</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solidFill>
                            <a:srgbClr val="FFC000"/>
                          </a:solidFill>
                          <a:effectLst/>
                        </a:rPr>
                        <a:t>UC15</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solidFill>
                            <a:srgbClr val="FFC000"/>
                          </a:solidFill>
                          <a:effectLst/>
                        </a:rPr>
                        <a:t>0.12</a:t>
                      </a:r>
                      <a:r>
                        <a:rPr lang="en-US" altLang="zh-CN" sz="1400" kern="100" dirty="0" smtClean="0">
                          <a:solidFill>
                            <a:srgbClr val="FFC000"/>
                          </a:solidFill>
                          <a:effectLst/>
                        </a:rPr>
                        <a:t>41</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r>
              <a:tr h="354039">
                <a:tc>
                  <a:txBody>
                    <a:bodyPr/>
                    <a:lstStyle/>
                    <a:p>
                      <a:pPr algn="ctr">
                        <a:spcAft>
                          <a:spcPts val="0"/>
                        </a:spcAft>
                      </a:pPr>
                      <a:r>
                        <a:rPr lang="en-US" sz="1400" kern="100" dirty="0" err="1">
                          <a:solidFill>
                            <a:schemeClr val="tx1"/>
                          </a:solidFill>
                          <a:effectLst/>
                        </a:rPr>
                        <a:t>DrugInteractionAction</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solidFill>
                            <a:schemeClr val="tx1"/>
                          </a:solidFill>
                          <a:effectLst/>
                        </a:rPr>
                        <a:t>AuthDAO</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solidFill>
                            <a:srgbClr val="FFC000"/>
                          </a:solidFill>
                          <a:effectLst/>
                        </a:rPr>
                        <a:t>NDCodesDAO</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solidFill>
                            <a:srgbClr val="FFC000"/>
                          </a:solidFill>
                          <a:effectLst/>
                        </a:rPr>
                        <a:t>UC15</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solidFill>
                            <a:srgbClr val="FFC000"/>
                          </a:solidFill>
                          <a:effectLst/>
                        </a:rPr>
                        <a:t>0.0560</a:t>
                      </a:r>
                      <a:endParaRPr lang="zh-CN" sz="1400" kern="100" dirty="0">
                        <a:solidFill>
                          <a:srgbClr val="FFC000"/>
                        </a:solidFill>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63" name="乘号 62"/>
          <p:cNvSpPr/>
          <p:nvPr/>
        </p:nvSpPr>
        <p:spPr>
          <a:xfrm>
            <a:off x="-252536" y="1084208"/>
            <a:ext cx="1296144" cy="54459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Shape 466"/>
          <p:cNvSpPr/>
          <p:nvPr/>
        </p:nvSpPr>
        <p:spPr>
          <a:xfrm>
            <a:off x="239550" y="3645024"/>
            <a:ext cx="155986" cy="504056"/>
          </a:xfrm>
          <a:custGeom>
            <a:avLst/>
            <a:gdLst/>
            <a:ahLst/>
            <a:cxnLst>
              <a:cxn ang="0">
                <a:pos x="wd2" y="hd2"/>
              </a:cxn>
              <a:cxn ang="5400000">
                <a:pos x="wd2" y="hd2"/>
              </a:cxn>
              <a:cxn ang="10800000">
                <a:pos x="wd2" y="hd2"/>
              </a:cxn>
              <a:cxn ang="16200000">
                <a:pos x="wd2" y="hd2"/>
              </a:cxn>
            </a:cxnLst>
            <a:rect l="0" t="0" r="r" b="b"/>
            <a:pathLst>
              <a:path w="16200" h="21600" extrusionOk="0">
                <a:moveTo>
                  <a:pt x="16178" y="21600"/>
                </a:moveTo>
                <a:cubicBezTo>
                  <a:pt x="-5400" y="14865"/>
                  <a:pt x="-5393" y="7665"/>
                  <a:pt x="16200" y="0"/>
                </a:cubicBezTo>
              </a:path>
            </a:pathLst>
          </a:custGeom>
          <a:ln w="38100">
            <a:solidFill>
              <a:srgbClr val="70498C"/>
            </a:solidFill>
            <a:prstDash val="solid"/>
            <a:miter lim="400000"/>
            <a:headEnd type="none" w="med" len="med"/>
            <a:tailEnd type="triangle" w="med" len="med"/>
          </a:ln>
        </p:spPr>
        <p:txBody>
          <a:bodyPr/>
          <a:lstStyle/>
          <a:p>
            <a:endParaRPr/>
          </a:p>
        </p:txBody>
      </p:sp>
      <p:sp>
        <p:nvSpPr>
          <p:cNvPr id="57" name="矩形 56"/>
          <p:cNvSpPr/>
          <p:nvPr/>
        </p:nvSpPr>
        <p:spPr>
          <a:xfrm>
            <a:off x="323528" y="1228224"/>
            <a:ext cx="3312368" cy="4005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50000"/>
                </a:schemeClr>
              </a:solidFill>
            </a:endParaRPr>
          </a:p>
        </p:txBody>
      </p:sp>
      <p:sp>
        <p:nvSpPr>
          <p:cNvPr id="27" name="乘号 26"/>
          <p:cNvSpPr/>
          <p:nvPr/>
        </p:nvSpPr>
        <p:spPr>
          <a:xfrm>
            <a:off x="-324544" y="3717032"/>
            <a:ext cx="1296144" cy="54459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13727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50" fill="hold"/>
                                        <p:tgtEl>
                                          <p:spTgt spid="58"/>
                                        </p:tgtEl>
                                        <p:attrNameLst>
                                          <p:attrName>fillcolor</p:attrName>
                                        </p:attrNameLst>
                                      </p:cBhvr>
                                      <p:to>
                                        <a:srgbClr val="FFC000"/>
                                      </p:to>
                                    </p:animClr>
                                    <p:set>
                                      <p:cBhvr>
                                        <p:cTn id="71" dur="250" fill="hold"/>
                                        <p:tgtEl>
                                          <p:spTgt spid="58"/>
                                        </p:tgtEl>
                                        <p:attrNameLst>
                                          <p:attrName>fill.type</p:attrName>
                                        </p:attrNameLst>
                                      </p:cBhvr>
                                      <p:to>
                                        <p:strVal val="solid"/>
                                      </p:to>
                                    </p:set>
                                    <p:set>
                                      <p:cBhvr>
                                        <p:cTn id="72" dur="250" fill="hold"/>
                                        <p:tgtEl>
                                          <p:spTgt spid="58"/>
                                        </p:tgtEl>
                                        <p:attrNameLst>
                                          <p:attrName>fill.on</p:attrName>
                                        </p:attrNameLst>
                                      </p:cBhvr>
                                      <p:to>
                                        <p:strVal val="true"/>
                                      </p:to>
                                    </p:set>
                                  </p:childTnLst>
                                </p:cTn>
                              </p:par>
                              <p:par>
                                <p:cTn id="73" presetID="3" presetClass="emph" presetSubtype="2" fill="hold" grpId="1" nodeType="withEffect">
                                  <p:stCondLst>
                                    <p:cond delay="0"/>
                                  </p:stCondLst>
                                  <p:childTnLst>
                                    <p:animClr clrSpc="rgb" dir="cw">
                                      <p:cBhvr override="childStyle">
                                        <p:cTn id="74" dur="250" fill="hold"/>
                                        <p:tgtEl>
                                          <p:spTgt spid="36"/>
                                        </p:tgtEl>
                                        <p:attrNameLst>
                                          <p:attrName>style.color</p:attrName>
                                        </p:attrNameLst>
                                      </p:cBhvr>
                                      <p:to>
                                        <a:srgbClr val="FFC000"/>
                                      </p:to>
                                    </p:animClr>
                                  </p:childTnLst>
                                </p:cTn>
                              </p:par>
                              <p:par>
                                <p:cTn id="75" presetID="3" presetClass="emph" presetSubtype="2" fill="hold" grpId="1" nodeType="withEffect">
                                  <p:stCondLst>
                                    <p:cond delay="0"/>
                                  </p:stCondLst>
                                  <p:childTnLst>
                                    <p:animClr clrSpc="rgb" dir="cw">
                                      <p:cBhvr override="childStyle">
                                        <p:cTn id="76" dur="250" fill="hold"/>
                                        <p:tgtEl>
                                          <p:spTgt spid="42"/>
                                        </p:tgtEl>
                                        <p:attrNameLst>
                                          <p:attrName>style.color</p:attrName>
                                        </p:attrNameLst>
                                      </p:cBhvr>
                                      <p:to>
                                        <a:srgbClr val="FFC000"/>
                                      </p:to>
                                    </p:animClr>
                                  </p:childTnLst>
                                </p:cTn>
                              </p:par>
                              <p:par>
                                <p:cTn id="77" presetID="3" presetClass="emph" presetSubtype="2" fill="hold" grpId="1" nodeType="withEffect">
                                  <p:stCondLst>
                                    <p:cond delay="0"/>
                                  </p:stCondLst>
                                  <p:childTnLst>
                                    <p:animClr clrSpc="rgb" dir="cw">
                                      <p:cBhvr override="childStyle">
                                        <p:cTn id="78" dur="250" fill="hold"/>
                                        <p:tgtEl>
                                          <p:spTgt spid="45"/>
                                        </p:tgtEl>
                                        <p:attrNameLst>
                                          <p:attrName>style.color</p:attrName>
                                        </p:attrNameLst>
                                      </p:cBhvr>
                                      <p:to>
                                        <a:srgbClr val="FFC000"/>
                                      </p:to>
                                    </p:animClr>
                                  </p:childTnLst>
                                </p:cTn>
                              </p:par>
                              <p:par>
                                <p:cTn id="79" presetID="3" presetClass="emph" presetSubtype="2" fill="hold" grpId="1" nodeType="withEffect">
                                  <p:stCondLst>
                                    <p:cond delay="0"/>
                                  </p:stCondLst>
                                  <p:childTnLst>
                                    <p:animClr clrSpc="rgb" dir="cw">
                                      <p:cBhvr override="childStyle">
                                        <p:cTn id="80" dur="250" fill="hold"/>
                                        <p:tgtEl>
                                          <p:spTgt spid="46"/>
                                        </p:tgtEl>
                                        <p:attrNameLst>
                                          <p:attrName>style.color</p:attrName>
                                        </p:attrNameLst>
                                      </p:cBhvr>
                                      <p:to>
                                        <a:srgbClr val="FFC000"/>
                                      </p:to>
                                    </p:animClr>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4" grpId="0" animBg="1"/>
      <p:bldP spid="35" grpId="0" animBg="1"/>
      <p:bldP spid="36" grpId="0" animBg="1"/>
      <p:bldP spid="36" grpId="1" animBg="1"/>
      <p:bldP spid="40" grpId="0" animBg="1"/>
      <p:bldP spid="42" grpId="0" animBg="1"/>
      <p:bldP spid="42" grpId="1" animBg="1"/>
      <p:bldP spid="45" grpId="0" animBg="1"/>
      <p:bldP spid="45" grpId="1" animBg="1"/>
      <p:bldP spid="46" grpId="0" animBg="1"/>
      <p:bldP spid="46" grpId="1" animBg="1"/>
      <p:bldP spid="54" grpId="0" animBg="1"/>
      <p:bldP spid="55" grpId="0" animBg="1"/>
      <p:bldP spid="84" grpId="0" animBg="1"/>
      <p:bldP spid="85" grpId="0"/>
      <p:bldP spid="59" grpId="0" animBg="1"/>
      <p:bldP spid="6" grpId="0" animBg="1"/>
      <p:bldP spid="58" grpId="0" animBg="1"/>
      <p:bldP spid="63" grpId="0" animBg="1"/>
      <p:bldP spid="60" grpId="0" animBg="1"/>
      <p:bldP spid="57"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27384"/>
            <a:ext cx="8651304" cy="706090"/>
          </a:xfrm>
        </p:spPr>
        <p:txBody>
          <a:bodyPr>
            <a:noAutofit/>
          </a:bodyPr>
          <a:lstStyle/>
          <a:p>
            <a:r>
              <a:rPr lang="en-US" altLang="zh-CN" sz="2800" dirty="0" smtClean="0"/>
              <a:t>IR</a:t>
            </a:r>
            <a:r>
              <a:rPr lang="zh-CN" altLang="en-US" sz="2800" dirty="0" smtClean="0"/>
              <a:t>方法增强策略</a:t>
            </a:r>
            <a:r>
              <a:rPr lang="en-US" altLang="zh-CN" sz="2800" dirty="0" smtClean="0"/>
              <a:t>-</a:t>
            </a:r>
            <a:r>
              <a:rPr lang="zh-CN" altLang="en-US" sz="2800" dirty="0" smtClean="0"/>
              <a:t>结合代码依赖</a:t>
            </a:r>
            <a:r>
              <a:rPr lang="en-US" altLang="zh-CN" sz="2000" dirty="0">
                <a:effectLst/>
              </a:rPr>
              <a:t>[</a:t>
            </a:r>
            <a:r>
              <a:rPr lang="en-US" altLang="zh-CN" sz="2000" dirty="0" err="1">
                <a:effectLst/>
              </a:rPr>
              <a:t>Panichella</a:t>
            </a:r>
            <a:r>
              <a:rPr lang="en-US" altLang="zh-CN" sz="2000" dirty="0">
                <a:effectLst/>
              </a:rPr>
              <a:t> +@SANER ]</a:t>
            </a:r>
            <a:endParaRPr lang="zh-CN" altLang="en-US" sz="2000" dirty="0">
              <a:effectLst/>
            </a:endParaRPr>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7</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研究</a:t>
            </a:r>
            <a:r>
              <a:rPr lang="zh-CN" altLang="en-US" sz="2800" dirty="0">
                <a:solidFill>
                  <a:srgbClr val="800000"/>
                </a:solidFill>
                <a:latin typeface="华文细黑" pitchFamily="2" charset="-122"/>
                <a:ea typeface="华文细黑" pitchFamily="2" charset="-122"/>
              </a:rPr>
              <a:t>现状</a:t>
            </a:r>
          </a:p>
        </p:txBody>
      </p:sp>
      <p:graphicFrame>
        <p:nvGraphicFramePr>
          <p:cNvPr id="31" name="表格 30"/>
          <p:cNvGraphicFramePr>
            <a:graphicFrameLocks noGrp="1"/>
          </p:cNvGraphicFramePr>
          <p:nvPr>
            <p:extLst>
              <p:ext uri="{D42A27DB-BD31-4B8C-83A1-F6EECF244321}">
                <p14:modId xmlns:p14="http://schemas.microsoft.com/office/powerpoint/2010/main" val="864817996"/>
              </p:ext>
            </p:extLst>
          </p:nvPr>
        </p:nvGraphicFramePr>
        <p:xfrm>
          <a:off x="179512" y="776401"/>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smtClean="0">
                          <a:effectLst/>
                        </a:rPr>
                        <a:t>Class </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DrugCodesBean</a:t>
                      </a:r>
                      <a:endParaRPr lang="en-US" altLang="zh-CN" sz="1400" kern="100" dirty="0" smtClean="0">
                        <a:effectLst/>
                      </a:endParaRPr>
                    </a:p>
                    <a:p>
                      <a:pPr algn="ctr">
                        <a:spcAft>
                          <a:spcPts val="0"/>
                        </a:spcAft>
                      </a:pPr>
                      <a:r>
                        <a:rPr lang="en-US" altLang="zh-CN" sz="1400" kern="100" dirty="0" smtClean="0">
                          <a:effectLst/>
                        </a:rPr>
                        <a:t>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sp>
        <p:nvSpPr>
          <p:cNvPr id="52" name="矩形 51"/>
          <p:cNvSpPr/>
          <p:nvPr/>
        </p:nvSpPr>
        <p:spPr>
          <a:xfrm>
            <a:off x="4621497" y="836711"/>
            <a:ext cx="3262872" cy="730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只有追踪线索被用户判定相关时才利用代码依赖信息。</a:t>
            </a:r>
            <a:endParaRPr lang="zh-CN" altLang="en-US" dirty="0"/>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904" y="980728"/>
            <a:ext cx="561116" cy="561116"/>
          </a:xfrm>
          <a:prstGeom prst="rect">
            <a:avLst/>
          </a:prstGeom>
        </p:spPr>
      </p:pic>
      <p:sp>
        <p:nvSpPr>
          <p:cNvPr id="58" name="TextBox 57"/>
          <p:cNvSpPr txBox="1"/>
          <p:nvPr/>
        </p:nvSpPr>
        <p:spPr>
          <a:xfrm>
            <a:off x="4218666" y="1032880"/>
            <a:ext cx="641366" cy="369332"/>
          </a:xfrm>
          <a:prstGeom prst="rect">
            <a:avLst/>
          </a:prstGeom>
          <a:noFill/>
        </p:spPr>
        <p:txBody>
          <a:bodyPr wrap="square" rtlCol="0">
            <a:spAutoFit/>
          </a:bodyPr>
          <a:lstStyle/>
          <a:p>
            <a:r>
              <a:rPr lang="zh-CN" altLang="en-US" dirty="0" smtClean="0"/>
              <a:t>√</a:t>
            </a:r>
            <a:endParaRPr lang="zh-CN" altLang="en-US" dirty="0"/>
          </a:p>
        </p:txBody>
      </p:sp>
      <p:sp>
        <p:nvSpPr>
          <p:cNvPr id="59" name="右箭头 58"/>
          <p:cNvSpPr/>
          <p:nvPr/>
        </p:nvSpPr>
        <p:spPr>
          <a:xfrm>
            <a:off x="3419872" y="1124744"/>
            <a:ext cx="288032" cy="230594"/>
          </a:xfrm>
          <a:prstGeom prst="rightArrow">
            <a:avLst/>
          </a:prstGeom>
          <a:solidFill>
            <a:schemeClr val="bg1"/>
          </a:solidFill>
          <a:ln>
            <a:solidFill>
              <a:schemeClr val="tx1"/>
            </a:solid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下箭头 6"/>
          <p:cNvSpPr/>
          <p:nvPr/>
        </p:nvSpPr>
        <p:spPr>
          <a:xfrm>
            <a:off x="4383049" y="1417988"/>
            <a:ext cx="476894" cy="1584176"/>
          </a:xfrm>
          <a:prstGeom prst="downArrow">
            <a:avLst/>
          </a:prstGeom>
          <a:noFill/>
          <a:scene3d>
            <a:camera prst="orthographicFront">
              <a:rot lat="0" lon="0" rev="21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5215191" y="2113529"/>
            <a:ext cx="3203399"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该方法需要用户判断全部的候选追踪线索。</a:t>
            </a:r>
            <a:endParaRPr lang="zh-CN" altLang="en-US" dirty="0"/>
          </a:p>
        </p:txBody>
      </p:sp>
      <p:sp>
        <p:nvSpPr>
          <p:cNvPr id="61" name="矩形 60"/>
          <p:cNvSpPr/>
          <p:nvPr/>
        </p:nvSpPr>
        <p:spPr>
          <a:xfrm>
            <a:off x="3743989" y="3508989"/>
            <a:ext cx="1072624" cy="361094"/>
          </a:xfrm>
          <a:prstGeom prst="rect">
            <a:avLst/>
          </a:prstGeom>
          <a:noFill/>
          <a:ln w="12700">
            <a:solidFill>
              <a:schemeClr val="tx1"/>
            </a:solidFill>
          </a:ln>
          <a:effectLst/>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200" kern="100" dirty="0">
                <a:effectLst/>
                <a:latin typeface="Calibri" panose="020F0502020204030204" pitchFamily="34" charset="0"/>
                <a:ea typeface="等线" panose="02010600030101010101" pitchFamily="2" charset="-122"/>
                <a:cs typeface="Times New Roman" panose="02020603050405020304" pitchFamily="18" charset="0"/>
              </a:rPr>
              <a:t>Edit</a:t>
            </a:r>
            <a:endParaRPr lang="zh-CN" sz="1200" kern="100" dirty="0">
              <a:effectLst/>
              <a:ea typeface="等线" panose="02010600030101010101" pitchFamily="2" charset="-122"/>
              <a:cs typeface="Times New Roman" panose="02020603050405020304" pitchFamily="18" charset="0"/>
            </a:endParaRPr>
          </a:p>
          <a:p>
            <a:pPr algn="ctr">
              <a:lnSpc>
                <a:spcPts val="1000"/>
              </a:lnSpc>
            </a:pPr>
            <a:r>
              <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rPr>
              <a:t>NDCodes_jsp</a:t>
            </a:r>
            <a:endParaRPr lang="zh-CN"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p:txBody>
      </p:sp>
      <p:sp>
        <p:nvSpPr>
          <p:cNvPr id="62" name="矩形 61"/>
          <p:cNvSpPr/>
          <p:nvPr/>
        </p:nvSpPr>
        <p:spPr>
          <a:xfrm>
            <a:off x="5153511" y="3508986"/>
            <a:ext cx="1249663"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endParaRPr lang="en-US" sz="1200" b="1" kern="100" dirty="0" smtClean="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smtClean="0">
                <a:solidFill>
                  <a:srgbClr val="000000"/>
                </a:solidFill>
                <a:latin typeface="Calibri" panose="020F0502020204030204" pitchFamily="34" charset="0"/>
                <a:ea typeface="等线" panose="02010600030101010101" pitchFamily="2" charset="-122"/>
                <a:cs typeface="Times New Roman" panose="02020603050405020304" pitchFamily="18" charset="0"/>
              </a:rPr>
              <a:t>UpdateNDCodes</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200" kern="100" dirty="0" err="1">
                <a:solidFill>
                  <a:srgbClr val="000000"/>
                </a:solidFill>
                <a:latin typeface="Calibri" panose="020F0502020204030204" pitchFamily="34" charset="0"/>
                <a:ea typeface="等线" panose="02010600030101010101" pitchFamily="2" charset="-122"/>
                <a:cs typeface="Times New Roman" panose="02020603050405020304" pitchFamily="18" charset="0"/>
              </a:rPr>
              <a:t>ListAction</a:t>
            </a:r>
            <a:endParaRPr lang="en-US" sz="1200" kern="100" dirty="0">
              <a:solidFill>
                <a:srgbClr val="000000"/>
              </a:solidFill>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endParaRPr lang="en-US" sz="1200" b="1"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63" name="矩形 62"/>
          <p:cNvSpPr/>
          <p:nvPr/>
        </p:nvSpPr>
        <p:spPr>
          <a:xfrm>
            <a:off x="5215191" y="4143431"/>
            <a:ext cx="722886" cy="333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Auth</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sp>
        <p:nvSpPr>
          <p:cNvPr id="64" name="矩形 63"/>
          <p:cNvSpPr/>
          <p:nvPr/>
        </p:nvSpPr>
        <p:spPr>
          <a:xfrm>
            <a:off x="5364308" y="4814000"/>
            <a:ext cx="900337"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NDCodes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cxnSp>
        <p:nvCxnSpPr>
          <p:cNvPr id="65" name="直接箭头连接符 64"/>
          <p:cNvCxnSpPr>
            <a:stCxn id="61" idx="3"/>
            <a:endCxn id="64" idx="1"/>
          </p:cNvCxnSpPr>
          <p:nvPr/>
        </p:nvCxnSpPr>
        <p:spPr>
          <a:xfrm>
            <a:off x="4816613" y="3689536"/>
            <a:ext cx="547695" cy="130501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a:endCxn id="64" idx="1"/>
          </p:cNvCxnSpPr>
          <p:nvPr/>
        </p:nvCxnSpPr>
        <p:spPr>
          <a:xfrm flipV="1">
            <a:off x="5066075" y="4994548"/>
            <a:ext cx="2982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矩形 66"/>
          <p:cNvSpPr/>
          <p:nvPr/>
        </p:nvSpPr>
        <p:spPr>
          <a:xfrm>
            <a:off x="6535624" y="3508989"/>
            <a:ext cx="922611" cy="36109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viewResult_jsp</a:t>
            </a:r>
            <a:endParaRPr lang="zh-CN" sz="1200" kern="100" dirty="0">
              <a:effectLst/>
              <a:ea typeface="等线" panose="02010600030101010101" pitchFamily="2" charset="-122"/>
              <a:cs typeface="Times New Roman" panose="02020603050405020304" pitchFamily="18" charset="0"/>
            </a:endParaRPr>
          </a:p>
        </p:txBody>
      </p:sp>
      <p:sp>
        <p:nvSpPr>
          <p:cNvPr id="68" name="矩形 67"/>
          <p:cNvSpPr/>
          <p:nvPr/>
        </p:nvSpPr>
        <p:spPr>
          <a:xfrm>
            <a:off x="6433228" y="4175332"/>
            <a:ext cx="1090390" cy="33341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UpdateCodes</a:t>
            </a:r>
          </a:p>
          <a:p>
            <a:pPr algn="ctr">
              <a:lnSpc>
                <a:spcPts val="1000"/>
              </a:lnSpc>
              <a:spcAft>
                <a:spcPts val="0"/>
              </a:spcAft>
            </a:pPr>
            <a:r>
              <a:rPr lang="en-US" altLang="zh-CN"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ListAction</a:t>
            </a:r>
            <a:endParaRPr lang="zh-CN" altLang="zh-CN" sz="1200" kern="100" dirty="0" smtClean="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9" name="矩形 68"/>
          <p:cNvSpPr/>
          <p:nvPr/>
        </p:nvSpPr>
        <p:spPr>
          <a:xfrm>
            <a:off x="6546143" y="4824377"/>
            <a:ext cx="864559" cy="3507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EditDrug</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Codes_jsp</a:t>
            </a:r>
            <a:endParaRPr lang="zh-CN" sz="1200" kern="100" dirty="0">
              <a:effectLst/>
              <a:ea typeface="等线" panose="02010600030101010101" pitchFamily="2" charset="-122"/>
              <a:cs typeface="Times New Roman" panose="02020603050405020304" pitchFamily="18" charset="0"/>
            </a:endParaRPr>
          </a:p>
        </p:txBody>
      </p:sp>
      <p:cxnSp>
        <p:nvCxnSpPr>
          <p:cNvPr id="70" name="直接箭头连接符 69"/>
          <p:cNvCxnSpPr>
            <a:stCxn id="69" idx="0"/>
            <a:endCxn id="68" idx="2"/>
          </p:cNvCxnSpPr>
          <p:nvPr/>
        </p:nvCxnSpPr>
        <p:spPr>
          <a:xfrm flipV="1">
            <a:off x="6978423" y="4508751"/>
            <a:ext cx="0" cy="31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69" idx="1"/>
            <a:endCxn id="63" idx="3"/>
          </p:cNvCxnSpPr>
          <p:nvPr/>
        </p:nvCxnSpPr>
        <p:spPr>
          <a:xfrm flipH="1" flipV="1">
            <a:off x="5938077" y="4310141"/>
            <a:ext cx="608066" cy="6895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矩形 71"/>
          <p:cNvSpPr/>
          <p:nvPr/>
        </p:nvSpPr>
        <p:spPr>
          <a:xfrm>
            <a:off x="7740352" y="4166984"/>
            <a:ext cx="1152128" cy="3501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BeanValidator</a:t>
            </a:r>
            <a:endParaRPr lang="zh-CN" sz="1200" kern="100" dirty="0">
              <a:effectLst/>
              <a:ea typeface="等线" panose="02010600030101010101" pitchFamily="2" charset="-122"/>
              <a:cs typeface="Times New Roman" panose="02020603050405020304" pitchFamily="18" charset="0"/>
            </a:endParaRPr>
          </a:p>
        </p:txBody>
      </p:sp>
      <p:sp>
        <p:nvSpPr>
          <p:cNvPr id="73" name="矩形 72"/>
          <p:cNvSpPr/>
          <p:nvPr/>
        </p:nvSpPr>
        <p:spPr>
          <a:xfrm>
            <a:off x="7672088" y="4827364"/>
            <a:ext cx="935884" cy="35071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DrugCodes</a:t>
            </a:r>
          </a:p>
          <a:p>
            <a:pPr algn="ctr">
              <a:spcAft>
                <a:spcPts val="0"/>
              </a:spcAft>
            </a:pPr>
            <a:r>
              <a:rPr lang="en-US" sz="12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DAO</a:t>
            </a:r>
            <a:endParaRPr lang="zh-CN" sz="1200" kern="100" dirty="0">
              <a:effectLst/>
              <a:ea typeface="等线" panose="02010600030101010101" pitchFamily="2" charset="-122"/>
              <a:cs typeface="Times New Roman" panose="02020603050405020304" pitchFamily="18" charset="0"/>
            </a:endParaRPr>
          </a:p>
        </p:txBody>
      </p:sp>
      <p:cxnSp>
        <p:nvCxnSpPr>
          <p:cNvPr id="74" name="直接箭头连接符 73"/>
          <p:cNvCxnSpPr>
            <a:stCxn id="69" idx="3"/>
            <a:endCxn id="73" idx="1"/>
          </p:cNvCxnSpPr>
          <p:nvPr/>
        </p:nvCxnSpPr>
        <p:spPr>
          <a:xfrm>
            <a:off x="7410702" y="4999737"/>
            <a:ext cx="261386" cy="29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1" idx="3"/>
            <a:endCxn id="63" idx="1"/>
          </p:cNvCxnSpPr>
          <p:nvPr/>
        </p:nvCxnSpPr>
        <p:spPr>
          <a:xfrm>
            <a:off x="4816613" y="3689536"/>
            <a:ext cx="398578" cy="620605"/>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3" idx="3"/>
          </p:cNvCxnSpPr>
          <p:nvPr/>
        </p:nvCxnSpPr>
        <p:spPr>
          <a:xfrm flipH="1">
            <a:off x="5938077" y="3870085"/>
            <a:ext cx="1058853" cy="44005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61" idx="3"/>
            <a:endCxn id="62" idx="1"/>
          </p:cNvCxnSpPr>
          <p:nvPr/>
        </p:nvCxnSpPr>
        <p:spPr>
          <a:xfrm flipV="1">
            <a:off x="4816613" y="3689534"/>
            <a:ext cx="336898" cy="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p:cNvCxnSpPr>
            <a:stCxn id="68" idx="1"/>
            <a:endCxn id="64" idx="3"/>
          </p:cNvCxnSpPr>
          <p:nvPr/>
        </p:nvCxnSpPr>
        <p:spPr>
          <a:xfrm flipH="1">
            <a:off x="6264645" y="4342042"/>
            <a:ext cx="168583" cy="6525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3700569" y="4166984"/>
            <a:ext cx="1159463" cy="309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4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DrugInter</a:t>
            </a:r>
            <a:endParaRPr lang="en-US" sz="1400" kern="100" dirty="0"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endParaRPr>
          </a:p>
          <a:p>
            <a:pPr algn="ctr">
              <a:lnSpc>
                <a:spcPts val="1000"/>
              </a:lnSpc>
              <a:spcAft>
                <a:spcPts val="0"/>
              </a:spcAft>
            </a:pPr>
            <a:r>
              <a:rPr lang="en-US" sz="1400" kern="100" dirty="0" err="1" smtClean="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actionAction</a:t>
            </a:r>
            <a:endParaRPr lang="zh-CN" sz="1400" kern="100" dirty="0">
              <a:effectLst/>
              <a:ea typeface="等线" panose="02010600030101010101" pitchFamily="2" charset="-122"/>
              <a:cs typeface="Times New Roman" panose="02020603050405020304" pitchFamily="18" charset="0"/>
            </a:endParaRPr>
          </a:p>
        </p:txBody>
      </p:sp>
      <p:sp>
        <p:nvSpPr>
          <p:cNvPr id="80" name="矩形 79"/>
          <p:cNvSpPr/>
          <p:nvPr/>
        </p:nvSpPr>
        <p:spPr>
          <a:xfrm>
            <a:off x="3700569" y="4824980"/>
            <a:ext cx="1365875" cy="3610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000"/>
              </a:lnSpc>
              <a:spcAft>
                <a:spcPts val="0"/>
              </a:spcAft>
            </a:pPr>
            <a:r>
              <a:rPr lang="en-US" sz="14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editNDC</a:t>
            </a:r>
            <a:endParaRPr lang="zh-CN" sz="1400" kern="100" dirty="0">
              <a:effectLst/>
              <a:ea typeface="等线" panose="02010600030101010101" pitchFamily="2" charset="-122"/>
              <a:cs typeface="Times New Roman" panose="02020603050405020304" pitchFamily="18" charset="0"/>
            </a:endParaRPr>
          </a:p>
          <a:p>
            <a:pPr algn="ctr">
              <a:lnSpc>
                <a:spcPts val="1000"/>
              </a:lnSpc>
              <a:spcAft>
                <a:spcPts val="0"/>
              </a:spcAft>
            </a:pPr>
            <a:r>
              <a:rPr lang="en-US" sz="1400" kern="100" dirty="0">
                <a:solidFill>
                  <a:srgbClr val="000000"/>
                </a:solidFill>
                <a:effectLst/>
                <a:latin typeface="Calibri" panose="020F0502020204030204" pitchFamily="34" charset="0"/>
                <a:ea typeface="等线" panose="02010600030101010101" pitchFamily="2" charset="-122"/>
                <a:cs typeface="Times New Roman" panose="02020603050405020304" pitchFamily="18" charset="0"/>
              </a:rPr>
              <a:t>Interactions_jsp</a:t>
            </a:r>
            <a:endParaRPr lang="zh-CN" sz="1400" kern="100" dirty="0">
              <a:effectLst/>
              <a:ea typeface="等线" panose="02010600030101010101" pitchFamily="2" charset="-122"/>
              <a:cs typeface="Times New Roman" panose="02020603050405020304" pitchFamily="18" charset="0"/>
            </a:endParaRPr>
          </a:p>
        </p:txBody>
      </p:sp>
      <p:cxnSp>
        <p:nvCxnSpPr>
          <p:cNvPr id="81" name="直接箭头连接符 80"/>
          <p:cNvCxnSpPr>
            <a:stCxn id="61" idx="2"/>
            <a:endCxn id="79" idx="0"/>
          </p:cNvCxnSpPr>
          <p:nvPr/>
        </p:nvCxnSpPr>
        <p:spPr>
          <a:xfrm>
            <a:off x="4280301" y="3870083"/>
            <a:ext cx="0" cy="29690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635896" y="3356992"/>
            <a:ext cx="5256584" cy="1944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p:cNvSpPr txBox="1"/>
          <p:nvPr/>
        </p:nvSpPr>
        <p:spPr>
          <a:xfrm>
            <a:off x="5352102" y="5435932"/>
            <a:ext cx="1194041" cy="369332"/>
          </a:xfrm>
          <a:prstGeom prst="rect">
            <a:avLst/>
          </a:prstGeom>
          <a:noFill/>
        </p:spPr>
        <p:txBody>
          <a:bodyPr wrap="square" rtlCol="0">
            <a:spAutoFit/>
          </a:bodyPr>
          <a:lstStyle/>
          <a:p>
            <a:r>
              <a:rPr lang="zh-CN" altLang="en-US" dirty="0" smtClean="0"/>
              <a:t>代码依赖</a:t>
            </a:r>
            <a:endParaRPr lang="zh-CN" altLang="en-US" dirty="0"/>
          </a:p>
        </p:txBody>
      </p:sp>
      <p:cxnSp>
        <p:nvCxnSpPr>
          <p:cNvPr id="86" name="直接箭头连接符 85"/>
          <p:cNvCxnSpPr>
            <a:stCxn id="80" idx="0"/>
            <a:endCxn id="79" idx="2"/>
          </p:cNvCxnSpPr>
          <p:nvPr/>
        </p:nvCxnSpPr>
        <p:spPr>
          <a:xfrm flipH="1" flipV="1">
            <a:off x="4280301" y="4476851"/>
            <a:ext cx="103206" cy="34812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68" idx="3"/>
            <a:endCxn id="72" idx="1"/>
          </p:cNvCxnSpPr>
          <p:nvPr/>
        </p:nvCxnSpPr>
        <p:spPr>
          <a:xfrm>
            <a:off x="7523618" y="4342042"/>
            <a:ext cx="216734"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8" idx="2"/>
            <a:endCxn id="73" idx="0"/>
          </p:cNvCxnSpPr>
          <p:nvPr/>
        </p:nvCxnSpPr>
        <p:spPr>
          <a:xfrm>
            <a:off x="6978423" y="4508751"/>
            <a:ext cx="1161607" cy="3186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0" idx="0"/>
            <a:endCxn id="63" idx="1"/>
          </p:cNvCxnSpPr>
          <p:nvPr/>
        </p:nvCxnSpPr>
        <p:spPr>
          <a:xfrm flipV="1">
            <a:off x="4383507" y="4310141"/>
            <a:ext cx="831684" cy="514839"/>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15243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7" grpId="0" animBg="1"/>
      <p:bldP spid="60" grpId="0" animBg="1"/>
      <p:bldP spid="61" grpId="0" animBg="1"/>
      <p:bldP spid="62" grpId="0" animBg="1"/>
      <p:bldP spid="63" grpId="0" animBg="1"/>
      <p:bldP spid="64" grpId="0" animBg="1"/>
      <p:bldP spid="67" grpId="0" animBg="1"/>
      <p:bldP spid="68" grpId="0" animBg="1"/>
      <p:bldP spid="69" grpId="0" animBg="1"/>
      <p:bldP spid="72" grpId="0" animBg="1"/>
      <p:bldP spid="73" grpId="0" animBg="1"/>
      <p:bldP spid="79" grpId="0" animBg="1"/>
      <p:bldP spid="80" grpId="0" animBg="1"/>
      <p:bldP spid="82" grpId="0" animBg="1"/>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2" y="-27384"/>
            <a:ext cx="8651304" cy="706090"/>
          </a:xfrm>
        </p:spPr>
        <p:txBody>
          <a:bodyPr>
            <a:noAutofit/>
          </a:bodyPr>
          <a:lstStyle/>
          <a:p>
            <a:r>
              <a:rPr lang="en-US" altLang="zh-CN" sz="2800" dirty="0" smtClean="0"/>
              <a:t>IR</a:t>
            </a:r>
            <a:r>
              <a:rPr lang="zh-CN" altLang="en-US" sz="2800" dirty="0" smtClean="0"/>
              <a:t>方法增强策略</a:t>
            </a:r>
            <a:r>
              <a:rPr lang="en-US" altLang="zh-CN" sz="2800" dirty="0" smtClean="0"/>
              <a:t>-</a:t>
            </a:r>
            <a:r>
              <a:rPr lang="zh-CN" altLang="en-US" sz="2800" dirty="0" smtClean="0"/>
              <a:t>结合用户反馈</a:t>
            </a:r>
            <a:r>
              <a:rPr lang="en-US" altLang="zh-CN" sz="2400" dirty="0">
                <a:effectLst/>
              </a:rPr>
              <a:t>[</a:t>
            </a:r>
            <a:r>
              <a:rPr lang="en-US" altLang="zh-CN" sz="2400" dirty="0" smtClean="0">
                <a:effectLst/>
              </a:rPr>
              <a:t>Hayes+@TSE]</a:t>
            </a:r>
            <a:endParaRPr lang="zh-CN" altLang="en-US" sz="2400" dirty="0">
              <a:effectLst/>
            </a:endParaRPr>
          </a:p>
        </p:txBody>
      </p:sp>
      <p:sp>
        <p:nvSpPr>
          <p:cNvPr id="4" name="灯片编号占位符 3"/>
          <p:cNvSpPr>
            <a:spLocks noGrp="1"/>
          </p:cNvSpPr>
          <p:nvPr>
            <p:ph type="sldNum" sz="quarter" idx="12"/>
          </p:nvPr>
        </p:nvSpPr>
        <p:spPr>
          <a:xfrm>
            <a:off x="6974904" y="6386513"/>
            <a:ext cx="2133600" cy="365125"/>
          </a:xfrm>
        </p:spPr>
        <p:txBody>
          <a:bodyPr/>
          <a:lstStyle/>
          <a:p>
            <a:fld id="{0C913308-F349-4B6D-A68A-DD1791B4A57B}" type="slidenum">
              <a:rPr lang="zh-CN" altLang="en-US" smtClean="0"/>
              <a:pPr/>
              <a:t>8</a:t>
            </a:fld>
            <a:endParaRPr lang="zh-CN" altLang="en-US"/>
          </a:p>
        </p:txBody>
      </p:sp>
      <p:sp>
        <p:nvSpPr>
          <p:cNvPr id="5" name="TextBox 4"/>
          <p:cNvSpPr txBox="1"/>
          <p:nvPr/>
        </p:nvSpPr>
        <p:spPr>
          <a:xfrm>
            <a:off x="7406043" y="0"/>
            <a:ext cx="1680807" cy="523220"/>
          </a:xfrm>
          <a:prstGeom prst="rect">
            <a:avLst/>
          </a:prstGeom>
          <a:noFill/>
        </p:spPr>
        <p:txBody>
          <a:bodyPr wrap="square" rtlCol="0">
            <a:spAutoFit/>
          </a:bodyPr>
          <a:lstStyle/>
          <a:p>
            <a:r>
              <a:rPr lang="zh-CN" altLang="en-US" sz="2800" dirty="0" smtClean="0">
                <a:solidFill>
                  <a:srgbClr val="800000"/>
                </a:solidFill>
                <a:latin typeface="华文细黑" pitchFamily="2" charset="-122"/>
                <a:ea typeface="华文细黑" pitchFamily="2" charset="-122"/>
              </a:rPr>
              <a:t>研究</a:t>
            </a:r>
            <a:r>
              <a:rPr lang="zh-CN" altLang="en-US" sz="2800" dirty="0">
                <a:solidFill>
                  <a:srgbClr val="800000"/>
                </a:solidFill>
                <a:latin typeface="华文细黑" pitchFamily="2" charset="-122"/>
                <a:ea typeface="华文细黑" pitchFamily="2" charset="-122"/>
              </a:rPr>
              <a:t>现状</a:t>
            </a:r>
          </a:p>
        </p:txBody>
      </p:sp>
      <p:graphicFrame>
        <p:nvGraphicFramePr>
          <p:cNvPr id="31" name="表格 30"/>
          <p:cNvGraphicFramePr>
            <a:graphicFrameLocks noGrp="1"/>
          </p:cNvGraphicFramePr>
          <p:nvPr>
            <p:extLst>
              <p:ext uri="{D42A27DB-BD31-4B8C-83A1-F6EECF244321}">
                <p14:modId xmlns:p14="http://schemas.microsoft.com/office/powerpoint/2010/main" val="1716964117"/>
              </p:ext>
            </p:extLst>
          </p:nvPr>
        </p:nvGraphicFramePr>
        <p:xfrm>
          <a:off x="4251525" y="1196752"/>
          <a:ext cx="3168352" cy="4740831"/>
        </p:xfrm>
        <a:graphic>
          <a:graphicData uri="http://schemas.openxmlformats.org/drawingml/2006/table">
            <a:tbl>
              <a:tblPr>
                <a:tableStyleId>{5C22544A-7EE6-4342-B048-85BDC9FD1C3A}</a:tableStyleId>
              </a:tblPr>
              <a:tblGrid>
                <a:gridCol w="1872208">
                  <a:extLst>
                    <a:ext uri="{9D8B030D-6E8A-4147-A177-3AD203B41FA5}">
                      <a16:colId xmlns="" xmlns:a16="http://schemas.microsoft.com/office/drawing/2014/main" val="1160567238"/>
                    </a:ext>
                  </a:extLst>
                </a:gridCol>
                <a:gridCol w="576064">
                  <a:extLst>
                    <a:ext uri="{9D8B030D-6E8A-4147-A177-3AD203B41FA5}">
                      <a16:colId xmlns="" xmlns:a16="http://schemas.microsoft.com/office/drawing/2014/main" val="618052378"/>
                    </a:ext>
                  </a:extLst>
                </a:gridCol>
                <a:gridCol w="720080">
                  <a:extLst>
                    <a:ext uri="{9D8B030D-6E8A-4147-A177-3AD203B41FA5}">
                      <a16:colId xmlns="" xmlns:a16="http://schemas.microsoft.com/office/drawing/2014/main" val="3467423998"/>
                    </a:ext>
                  </a:extLst>
                </a:gridCol>
              </a:tblGrid>
              <a:tr h="354039">
                <a:tc>
                  <a:txBody>
                    <a:bodyPr/>
                    <a:lstStyle/>
                    <a:p>
                      <a:pPr algn="ctr">
                        <a:spcAft>
                          <a:spcPts val="0"/>
                        </a:spcAft>
                      </a:pPr>
                      <a:r>
                        <a:rPr lang="en-US" sz="1400" b="1" kern="100" dirty="0">
                          <a:effectLst/>
                        </a:rPr>
                        <a:t>class</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err="1">
                          <a:effectLst/>
                        </a:rPr>
                        <a:t>req</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b="1" kern="100" dirty="0">
                          <a:effectLst/>
                        </a:rPr>
                        <a:t>score</a:t>
                      </a:r>
                      <a:endParaRPr lang="zh-CN" sz="1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390554980"/>
                  </a:ext>
                </a:extLst>
              </a:tr>
              <a:tr h="354039">
                <a:tc>
                  <a:txBody>
                    <a:bodyPr/>
                    <a:lstStyle/>
                    <a:p>
                      <a:pPr algn="ctr">
                        <a:spcAft>
                          <a:spcPts val="0"/>
                        </a:spcAft>
                      </a:pPr>
                      <a:r>
                        <a:rPr lang="en-US" sz="1400" kern="100" dirty="0" err="1" smtClean="0">
                          <a:effectLst/>
                        </a:rPr>
                        <a:t>U</a:t>
                      </a:r>
                      <a:r>
                        <a:rPr lang="en-US" altLang="zh-CN" sz="1400" kern="100" dirty="0" err="1" smtClean="0">
                          <a:effectLst/>
                        </a:rPr>
                        <a:t>pdateCodesListAction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0.3524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160410631"/>
                  </a:ext>
                </a:extLst>
              </a:tr>
              <a:tr h="354039">
                <a:tc>
                  <a:txBody>
                    <a:bodyPr/>
                    <a:lstStyle/>
                    <a:p>
                      <a:pPr algn="ctr">
                        <a:spcAft>
                          <a:spcPts val="0"/>
                        </a:spcAft>
                      </a:pPr>
                      <a:r>
                        <a:rPr lang="en-US" altLang="zh-CN" sz="1400" kern="100" dirty="0" err="1" smtClean="0">
                          <a:effectLst/>
                        </a:rPr>
                        <a:t>DrugCodesDAO</a:t>
                      </a:r>
                      <a:endParaRPr lang="zh-CN" sz="1400" kern="100" dirty="0">
                        <a:effectLst/>
                        <a:latin typeface="Calibri (正文)"/>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0.3167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456513806"/>
                  </a:ext>
                </a:extLst>
              </a:tr>
              <a:tr h="354039">
                <a:tc>
                  <a:txBody>
                    <a:bodyPr/>
                    <a:lstStyle/>
                    <a:p>
                      <a:pPr algn="ctr">
                        <a:spcAft>
                          <a:spcPts val="0"/>
                        </a:spcAft>
                      </a:pPr>
                      <a:r>
                        <a:rPr lang="en-US" altLang="zh-CN" sz="1400" kern="100" dirty="0" err="1" smtClean="0">
                          <a:effectLst/>
                        </a:rPr>
                        <a:t>UpdateNDCodes</a:t>
                      </a:r>
                      <a:endParaRPr lang="en-US" altLang="zh-CN" sz="1400" kern="100" dirty="0" smtClean="0">
                        <a:effectLst/>
                      </a:endParaRPr>
                    </a:p>
                    <a:p>
                      <a:pPr algn="ctr">
                        <a:spcAft>
                          <a:spcPts val="0"/>
                        </a:spcAft>
                      </a:pPr>
                      <a:r>
                        <a:rPr lang="en-US" altLang="zh-CN" sz="1400" kern="100" dirty="0" err="1" smtClean="0">
                          <a:effectLst/>
                        </a:rPr>
                        <a:t>ListAction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0.3124</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818147436"/>
                  </a:ext>
                </a:extLst>
              </a:tr>
              <a:tr h="354039">
                <a:tc>
                  <a:txBody>
                    <a:bodyPr/>
                    <a:lstStyle/>
                    <a:p>
                      <a:pPr algn="ctr">
                        <a:spcAft>
                          <a:spcPts val="0"/>
                        </a:spcAft>
                      </a:pPr>
                      <a:r>
                        <a:rPr lang="en-US" sz="1400" kern="100" dirty="0" err="1" smtClean="0">
                          <a:effectLst/>
                        </a:rPr>
                        <a:t>editDrugCodes_jsp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0.2112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639757631"/>
                  </a:ext>
                </a:extLst>
              </a:tr>
              <a:tr h="354039">
                <a:tc>
                  <a:txBody>
                    <a:bodyPr/>
                    <a:lstStyle/>
                    <a:p>
                      <a:pPr algn="ctr">
                        <a:spcAft>
                          <a:spcPts val="0"/>
                        </a:spcAft>
                      </a:pPr>
                      <a:r>
                        <a:rPr lang="en-US" altLang="zh-CN" sz="1400" kern="100" dirty="0" err="1" smtClean="0">
                          <a:effectLst/>
                        </a:rPr>
                        <a:t>editNDCInteractions</a:t>
                      </a:r>
                      <a:endParaRPr lang="en-US" altLang="zh-CN" sz="1400" kern="100" dirty="0" smtClean="0">
                        <a:effectLst/>
                      </a:endParaRPr>
                    </a:p>
                    <a:p>
                      <a:pPr algn="ctr">
                        <a:spcAft>
                          <a:spcPts val="0"/>
                        </a:spcAft>
                      </a:pPr>
                      <a:r>
                        <a:rPr lang="en-US" altLang="zh-CN" sz="1400" kern="100" dirty="0" smtClean="0">
                          <a:effectLst/>
                        </a:rPr>
                        <a:t>_</a:t>
                      </a:r>
                      <a:r>
                        <a:rPr lang="en-US" altLang="zh-CN" sz="1400" kern="100" dirty="0" err="1" smtClean="0">
                          <a:effectLst/>
                        </a:rPr>
                        <a:t>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0.1816</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777493043"/>
                  </a:ext>
                </a:extLst>
              </a:tr>
              <a:tr h="354039">
                <a:tc>
                  <a:txBody>
                    <a:bodyPr/>
                    <a:lstStyle/>
                    <a:p>
                      <a:pPr algn="ctr">
                        <a:spcAft>
                          <a:spcPts val="0"/>
                        </a:spcAft>
                      </a:pPr>
                      <a:r>
                        <a:rPr lang="en-US" altLang="zh-CN" sz="1400" kern="100" dirty="0" err="1" smtClean="0">
                          <a:effectLst/>
                        </a:rPr>
                        <a:t>editNDCodes_jsp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0.1238</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33216320"/>
                  </a:ext>
                </a:extLst>
              </a:tr>
              <a:tr h="354039">
                <a:tc>
                  <a:txBody>
                    <a:bodyPr/>
                    <a:lstStyle/>
                    <a:p>
                      <a:pPr algn="ctr">
                        <a:spcAft>
                          <a:spcPts val="0"/>
                        </a:spcAft>
                      </a:pPr>
                      <a:r>
                        <a:rPr lang="en-US" altLang="zh-CN" sz="1400" kern="100" dirty="0" err="1" smtClean="0">
                          <a:effectLst/>
                        </a:rPr>
                        <a:t>DrugCodesBean</a:t>
                      </a:r>
                      <a:endParaRPr lang="en-US" altLang="zh-CN" sz="1400" kern="100" dirty="0" smtClean="0">
                        <a:effectLst/>
                      </a:endParaRPr>
                    </a:p>
                    <a:p>
                      <a:pPr algn="ctr">
                        <a:spcAft>
                          <a:spcPts val="0"/>
                        </a:spcAft>
                      </a:pPr>
                      <a:r>
                        <a:rPr lang="en-US" altLang="zh-CN" sz="1400" kern="100" dirty="0" smtClean="0">
                          <a:effectLst/>
                        </a:rPr>
                        <a:t>Validator</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smtClean="0">
                          <a:effectLst/>
                        </a:rPr>
                        <a:t>0.1045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164161490"/>
                  </a:ext>
                </a:extLst>
              </a:tr>
              <a:tr h="354039">
                <a:tc>
                  <a:txBody>
                    <a:bodyPr/>
                    <a:lstStyle/>
                    <a:p>
                      <a:pPr algn="ctr">
                        <a:spcAft>
                          <a:spcPts val="0"/>
                        </a:spcAft>
                      </a:pPr>
                      <a:r>
                        <a:rPr lang="en-US" sz="1400" kern="100" dirty="0" err="1">
                          <a:effectLst/>
                        </a:rPr>
                        <a:t>DrugInteractionAction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0.0953</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2228545290"/>
                  </a:ext>
                </a:extLst>
              </a:tr>
              <a:tr h="354039">
                <a:tc>
                  <a:txBody>
                    <a:bodyPr/>
                    <a:lstStyle/>
                    <a:p>
                      <a:pPr algn="ctr">
                        <a:spcAft>
                          <a:spcPts val="0"/>
                        </a:spcAft>
                      </a:pPr>
                      <a:r>
                        <a:rPr lang="en-US" sz="1400" kern="100" dirty="0" err="1">
                          <a:effectLst/>
                        </a:rPr>
                        <a:t>AuthDAO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0.0682</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1670716238"/>
                  </a:ext>
                </a:extLst>
              </a:tr>
              <a:tr h="354039">
                <a:tc>
                  <a:txBody>
                    <a:bodyPr/>
                    <a:lstStyle/>
                    <a:p>
                      <a:pPr algn="ctr">
                        <a:spcAft>
                          <a:spcPts val="0"/>
                        </a:spcAft>
                      </a:pPr>
                      <a:r>
                        <a:rPr lang="en-US" sz="1400" kern="100" dirty="0" err="1">
                          <a:effectLst/>
                        </a:rPr>
                        <a:t>NDCodesDAO</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a:effectLst/>
                        </a:rPr>
                        <a:t>UC15</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0.0487</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4068647200"/>
                  </a:ext>
                </a:extLst>
              </a:tr>
              <a:tr h="354039">
                <a:tc>
                  <a:txBody>
                    <a:bodyPr/>
                    <a:lstStyle/>
                    <a:p>
                      <a:pPr algn="ctr">
                        <a:spcAft>
                          <a:spcPts val="0"/>
                        </a:spcAft>
                      </a:pPr>
                      <a:r>
                        <a:rPr lang="en-US" sz="1400" kern="100" dirty="0" err="1">
                          <a:effectLst/>
                        </a:rPr>
                        <a:t>viewResult_jsp</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UC15</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tc>
                  <a:txBody>
                    <a:bodyPr/>
                    <a:lstStyle/>
                    <a:p>
                      <a:pPr algn="ctr">
                        <a:spcAft>
                          <a:spcPts val="0"/>
                        </a:spcAft>
                      </a:pPr>
                      <a:r>
                        <a:rPr lang="en-US" sz="1400" kern="100" dirty="0">
                          <a:effectLst/>
                        </a:rPr>
                        <a:t>0.0031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0170" marR="90170"/>
                </a:tc>
                <a:extLst>
                  <a:ext uri="{0D108BD9-81ED-4DB2-BD59-A6C34878D82A}">
                    <a16:rowId xmlns="" xmlns:a16="http://schemas.microsoft.com/office/drawing/2014/main" val="3297153624"/>
                  </a:ext>
                </a:extLst>
              </a:tr>
            </a:tbl>
          </a:graphicData>
        </a:graphic>
      </p:graphicFrame>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1367" y="1422159"/>
            <a:ext cx="561116" cy="561116"/>
          </a:xfrm>
          <a:prstGeom prst="rect">
            <a:avLst/>
          </a:prstGeom>
        </p:spPr>
      </p:pic>
      <p:sp>
        <p:nvSpPr>
          <p:cNvPr id="53" name="右箭头 52"/>
          <p:cNvSpPr/>
          <p:nvPr/>
        </p:nvSpPr>
        <p:spPr>
          <a:xfrm>
            <a:off x="3707904" y="3140968"/>
            <a:ext cx="288032" cy="288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p:cNvSpPr txBox="1"/>
          <p:nvPr/>
        </p:nvSpPr>
        <p:spPr>
          <a:xfrm>
            <a:off x="8318454" y="1556792"/>
            <a:ext cx="574026" cy="369332"/>
          </a:xfrm>
          <a:prstGeom prst="rect">
            <a:avLst/>
          </a:prstGeom>
          <a:noFill/>
        </p:spPr>
        <p:txBody>
          <a:bodyPr wrap="square" rtlCol="0">
            <a:spAutoFit/>
          </a:bodyPr>
          <a:lstStyle/>
          <a:p>
            <a:r>
              <a:rPr lang="zh-CN" altLang="en-US" dirty="0"/>
              <a:t>√</a:t>
            </a:r>
          </a:p>
        </p:txBody>
      </p:sp>
      <p:sp>
        <p:nvSpPr>
          <p:cNvPr id="66" name="矩形 65"/>
          <p:cNvSpPr/>
          <p:nvPr/>
        </p:nvSpPr>
        <p:spPr>
          <a:xfrm>
            <a:off x="4067944" y="1547500"/>
            <a:ext cx="352839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971600" y="6084004"/>
            <a:ext cx="2628292" cy="369332"/>
          </a:xfrm>
          <a:prstGeom prst="rect">
            <a:avLst/>
          </a:prstGeom>
          <a:noFill/>
        </p:spPr>
        <p:txBody>
          <a:bodyPr wrap="square" rtlCol="0">
            <a:spAutoFit/>
          </a:bodyPr>
          <a:lstStyle/>
          <a:p>
            <a:r>
              <a:rPr lang="en-US" altLang="zh-CN" b="1" dirty="0" smtClean="0"/>
              <a:t>                IR</a:t>
            </a:r>
            <a:r>
              <a:rPr lang="zh-CN" altLang="en-US" b="1" dirty="0" smtClean="0"/>
              <a:t>方法</a:t>
            </a:r>
            <a:endParaRPr lang="zh-CN" altLang="en-US" b="1" dirty="0"/>
          </a:p>
        </p:txBody>
      </p:sp>
      <p:sp>
        <p:nvSpPr>
          <p:cNvPr id="35" name="椭圆 34"/>
          <p:cNvSpPr/>
          <p:nvPr/>
        </p:nvSpPr>
        <p:spPr>
          <a:xfrm>
            <a:off x="107504" y="4830152"/>
            <a:ext cx="864096" cy="5790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代码</a:t>
            </a:r>
            <a:endParaRPr lang="zh-CN" altLang="en-US" sz="1600" dirty="0">
              <a:solidFill>
                <a:schemeClr val="tx1"/>
              </a:solidFill>
            </a:endParaRPr>
          </a:p>
        </p:txBody>
      </p:sp>
      <p:sp>
        <p:nvSpPr>
          <p:cNvPr id="36" name="矩形 35"/>
          <p:cNvSpPr/>
          <p:nvPr/>
        </p:nvSpPr>
        <p:spPr>
          <a:xfrm>
            <a:off x="1287464" y="4375484"/>
            <a:ext cx="844436"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smtClean="0">
                <a:solidFill>
                  <a:schemeClr val="tx1"/>
                </a:solidFill>
              </a:rPr>
              <a:t>抽取</a:t>
            </a:r>
            <a:endParaRPr lang="zh-CN" altLang="en-US" sz="1600" dirty="0">
              <a:solidFill>
                <a:schemeClr val="tx1"/>
              </a:solidFill>
            </a:endParaRPr>
          </a:p>
        </p:txBody>
      </p:sp>
      <p:sp>
        <p:nvSpPr>
          <p:cNvPr id="37" name="矩形 36"/>
          <p:cNvSpPr/>
          <p:nvPr/>
        </p:nvSpPr>
        <p:spPr>
          <a:xfrm>
            <a:off x="1295636" y="5242352"/>
            <a:ext cx="82809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a:solidFill>
                  <a:schemeClr val="tx1"/>
                </a:solidFill>
              </a:rPr>
              <a:t>分离</a:t>
            </a:r>
          </a:p>
        </p:txBody>
      </p:sp>
      <p:sp>
        <p:nvSpPr>
          <p:cNvPr id="39" name="矩形 38"/>
          <p:cNvSpPr/>
          <p:nvPr/>
        </p:nvSpPr>
        <p:spPr>
          <a:xfrm>
            <a:off x="2483768" y="3211516"/>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文本相似度计算</a:t>
            </a:r>
            <a:endParaRPr lang="zh-CN" altLang="en-US" sz="1600" dirty="0">
              <a:solidFill>
                <a:schemeClr val="tx1"/>
              </a:solidFill>
            </a:endParaRPr>
          </a:p>
        </p:txBody>
      </p:sp>
      <p:sp>
        <p:nvSpPr>
          <p:cNvPr id="61" name="矩形 60"/>
          <p:cNvSpPr/>
          <p:nvPr/>
        </p:nvSpPr>
        <p:spPr>
          <a:xfrm>
            <a:off x="2483768" y="4830152"/>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a:t>
            </a:r>
            <a:endParaRPr lang="en-US" altLang="zh-CN" sz="1600" dirty="0" smtClean="0">
              <a:solidFill>
                <a:schemeClr val="tx1"/>
              </a:solidFill>
            </a:endParaRPr>
          </a:p>
          <a:p>
            <a:pPr algn="ctr"/>
            <a:r>
              <a:rPr lang="zh-CN" altLang="en-US" sz="1600" dirty="0" smtClean="0">
                <a:solidFill>
                  <a:schemeClr val="tx1"/>
                </a:solidFill>
              </a:rPr>
              <a:t>预处理</a:t>
            </a:r>
            <a:endParaRPr lang="zh-CN" altLang="en-US" sz="1600" dirty="0">
              <a:solidFill>
                <a:schemeClr val="tx1"/>
              </a:solidFill>
            </a:endParaRPr>
          </a:p>
        </p:txBody>
      </p:sp>
      <p:sp>
        <p:nvSpPr>
          <p:cNvPr id="67" name="矩形 66"/>
          <p:cNvSpPr/>
          <p:nvPr/>
        </p:nvSpPr>
        <p:spPr>
          <a:xfrm>
            <a:off x="1151620" y="4221088"/>
            <a:ext cx="1152128" cy="1800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p:cNvCxnSpPr>
            <a:stCxn id="35" idx="6"/>
            <a:endCxn id="67" idx="1"/>
          </p:cNvCxnSpPr>
          <p:nvPr/>
        </p:nvCxnSpPr>
        <p:spPr>
          <a:xfrm>
            <a:off x="971600" y="5119686"/>
            <a:ext cx="180020" cy="15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7" idx="3"/>
            <a:endCxn id="61" idx="1"/>
          </p:cNvCxnSpPr>
          <p:nvPr/>
        </p:nvCxnSpPr>
        <p:spPr>
          <a:xfrm>
            <a:off x="2303748" y="5121188"/>
            <a:ext cx="180020" cy="3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483768" y="2539269"/>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向量表示</a:t>
            </a:r>
            <a:endParaRPr lang="zh-CN" altLang="en-US" sz="1600" dirty="0">
              <a:solidFill>
                <a:schemeClr val="tx1"/>
              </a:solidFill>
            </a:endParaRPr>
          </a:p>
        </p:txBody>
      </p:sp>
      <p:sp>
        <p:nvSpPr>
          <p:cNvPr id="71" name="矩形 70"/>
          <p:cNvSpPr/>
          <p:nvPr/>
        </p:nvSpPr>
        <p:spPr>
          <a:xfrm>
            <a:off x="2483768" y="4077072"/>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向量表示</a:t>
            </a:r>
            <a:endParaRPr lang="zh-CN" altLang="en-US" sz="1600" dirty="0">
              <a:solidFill>
                <a:schemeClr val="tx1"/>
              </a:solidFill>
            </a:endParaRPr>
          </a:p>
        </p:txBody>
      </p:sp>
      <p:cxnSp>
        <p:nvCxnSpPr>
          <p:cNvPr id="72" name="直接箭头连接符 71"/>
          <p:cNvCxnSpPr>
            <a:endCxn id="71" idx="2"/>
          </p:cNvCxnSpPr>
          <p:nvPr/>
        </p:nvCxnSpPr>
        <p:spPr>
          <a:xfrm flipV="1">
            <a:off x="2987824" y="4530398"/>
            <a:ext cx="0" cy="2667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71" idx="0"/>
            <a:endCxn id="39" idx="2"/>
          </p:cNvCxnSpPr>
          <p:nvPr/>
        </p:nvCxnSpPr>
        <p:spPr>
          <a:xfrm flipV="1">
            <a:off x="2987824" y="3800144"/>
            <a:ext cx="0" cy="27692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70" idx="2"/>
            <a:endCxn id="39" idx="0"/>
          </p:cNvCxnSpPr>
          <p:nvPr/>
        </p:nvCxnSpPr>
        <p:spPr>
          <a:xfrm>
            <a:off x="2987824" y="2992595"/>
            <a:ext cx="0" cy="21892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36" idx="2"/>
            <a:endCxn id="37" idx="0"/>
          </p:cNvCxnSpPr>
          <p:nvPr/>
        </p:nvCxnSpPr>
        <p:spPr>
          <a:xfrm>
            <a:off x="1709682" y="4964112"/>
            <a:ext cx="0" cy="2782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158310" y="1340768"/>
            <a:ext cx="86409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需求</a:t>
            </a:r>
            <a:endParaRPr lang="zh-CN" altLang="en-US" sz="1600" dirty="0">
              <a:solidFill>
                <a:schemeClr val="tx1"/>
              </a:solidFill>
            </a:endParaRPr>
          </a:p>
        </p:txBody>
      </p:sp>
      <p:sp>
        <p:nvSpPr>
          <p:cNvPr id="77" name="矩形 76"/>
          <p:cNvSpPr/>
          <p:nvPr/>
        </p:nvSpPr>
        <p:spPr>
          <a:xfrm>
            <a:off x="1418450" y="1137280"/>
            <a:ext cx="1044116" cy="29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字母转换</a:t>
            </a:r>
            <a:endParaRPr lang="zh-CN" altLang="en-US" sz="1600" dirty="0">
              <a:solidFill>
                <a:schemeClr val="tx1"/>
              </a:solidFill>
            </a:endParaRPr>
          </a:p>
        </p:txBody>
      </p:sp>
      <p:sp>
        <p:nvSpPr>
          <p:cNvPr id="78" name="矩形 77"/>
          <p:cNvSpPr/>
          <p:nvPr/>
        </p:nvSpPr>
        <p:spPr>
          <a:xfrm>
            <a:off x="2653524" y="1739952"/>
            <a:ext cx="1001428"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去停用词</a:t>
            </a:r>
            <a:endParaRPr lang="zh-CN" altLang="en-US" sz="1600" dirty="0">
              <a:solidFill>
                <a:schemeClr val="tx1"/>
              </a:solidFill>
            </a:endParaRPr>
          </a:p>
        </p:txBody>
      </p:sp>
      <p:sp>
        <p:nvSpPr>
          <p:cNvPr id="79" name="矩形 78"/>
          <p:cNvSpPr/>
          <p:nvPr/>
        </p:nvSpPr>
        <p:spPr>
          <a:xfrm>
            <a:off x="1529662" y="1739952"/>
            <a:ext cx="864096"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词形</a:t>
            </a:r>
            <a:endParaRPr lang="en-US" altLang="zh-CN" sz="1600" dirty="0" smtClean="0">
              <a:solidFill>
                <a:schemeClr val="tx1"/>
              </a:solidFill>
            </a:endParaRPr>
          </a:p>
          <a:p>
            <a:pPr algn="ctr"/>
            <a:r>
              <a:rPr lang="zh-CN" altLang="en-US" sz="1600" dirty="0" smtClean="0">
                <a:solidFill>
                  <a:schemeClr val="tx1"/>
                </a:solidFill>
              </a:rPr>
              <a:t>还原</a:t>
            </a:r>
            <a:endParaRPr lang="zh-CN" altLang="en-US" sz="1600" dirty="0">
              <a:solidFill>
                <a:schemeClr val="tx1"/>
              </a:solidFill>
            </a:endParaRPr>
          </a:p>
        </p:txBody>
      </p:sp>
      <p:sp>
        <p:nvSpPr>
          <p:cNvPr id="80" name="矩形 79"/>
          <p:cNvSpPr/>
          <p:nvPr/>
        </p:nvSpPr>
        <p:spPr>
          <a:xfrm>
            <a:off x="1382446" y="980728"/>
            <a:ext cx="2376264" cy="129614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a:stCxn id="76" idx="6"/>
            <a:endCxn id="80" idx="1"/>
          </p:cNvCxnSpPr>
          <p:nvPr/>
        </p:nvCxnSpPr>
        <p:spPr>
          <a:xfrm>
            <a:off x="1022406" y="1628800"/>
            <a:ext cx="3600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2555776" y="1124744"/>
            <a:ext cx="1224136" cy="338554"/>
          </a:xfrm>
          <a:prstGeom prst="rect">
            <a:avLst/>
          </a:prstGeom>
          <a:noFill/>
        </p:spPr>
        <p:txBody>
          <a:bodyPr wrap="square" rtlCol="0">
            <a:spAutoFit/>
          </a:bodyPr>
          <a:lstStyle/>
          <a:p>
            <a:r>
              <a:rPr lang="zh-CN" altLang="en-US" sz="1600" b="1" dirty="0" smtClean="0"/>
              <a:t>文本预处理</a:t>
            </a:r>
            <a:endParaRPr lang="zh-CN" altLang="en-US" sz="1600" b="1" dirty="0"/>
          </a:p>
        </p:txBody>
      </p:sp>
      <p:cxnSp>
        <p:nvCxnSpPr>
          <p:cNvPr id="83" name="直接箭头连接符 82"/>
          <p:cNvCxnSpPr>
            <a:stCxn id="77" idx="2"/>
          </p:cNvCxnSpPr>
          <p:nvPr/>
        </p:nvCxnSpPr>
        <p:spPr>
          <a:xfrm>
            <a:off x="1940508" y="1431594"/>
            <a:ext cx="0" cy="308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79" idx="3"/>
            <a:endCxn id="78" idx="1"/>
          </p:cNvCxnSpPr>
          <p:nvPr/>
        </p:nvCxnSpPr>
        <p:spPr>
          <a:xfrm>
            <a:off x="2393758" y="1975549"/>
            <a:ext cx="25976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2987824" y="2276063"/>
            <a:ext cx="0" cy="28884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949" y="3933056"/>
            <a:ext cx="3875541" cy="2160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8" name="TextBox 87"/>
          <p:cNvSpPr txBox="1"/>
          <p:nvPr/>
        </p:nvSpPr>
        <p:spPr>
          <a:xfrm>
            <a:off x="899592" y="6125700"/>
            <a:ext cx="2664296" cy="369332"/>
          </a:xfrm>
          <a:prstGeom prst="rect">
            <a:avLst/>
          </a:prstGeom>
          <a:noFill/>
        </p:spPr>
        <p:txBody>
          <a:bodyPr wrap="square" rtlCol="0">
            <a:spAutoFit/>
          </a:bodyPr>
          <a:lstStyle/>
          <a:p>
            <a:r>
              <a:rPr lang="en-US" altLang="zh-CN" dirty="0" err="1" smtClean="0"/>
              <a:t>UpdateCodesListAction</a:t>
            </a:r>
            <a:endParaRPr lang="zh-CN" altLang="en-US" dirty="0"/>
          </a:p>
        </p:txBody>
      </p:sp>
      <p:pic>
        <p:nvPicPr>
          <p:cNvPr id="9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0" y="897372"/>
            <a:ext cx="4016044" cy="1739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1" name="上箭头 90"/>
          <p:cNvSpPr/>
          <p:nvPr/>
        </p:nvSpPr>
        <p:spPr>
          <a:xfrm>
            <a:off x="1259632" y="2708920"/>
            <a:ext cx="504056" cy="1080120"/>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1763688" y="2996952"/>
            <a:ext cx="223224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smtClean="0"/>
              <a:t>将相关代码元素的词项全部加到需求文本中</a:t>
            </a:r>
            <a:endParaRPr lang="zh-CN" altLang="en-US" sz="1600" b="1" dirty="0"/>
          </a:p>
        </p:txBody>
      </p:sp>
      <p:sp>
        <p:nvSpPr>
          <p:cNvPr id="93" name="TextBox 92"/>
          <p:cNvSpPr txBox="1"/>
          <p:nvPr/>
        </p:nvSpPr>
        <p:spPr>
          <a:xfrm>
            <a:off x="539552" y="2564904"/>
            <a:ext cx="2664296" cy="369332"/>
          </a:xfrm>
          <a:prstGeom prst="rect">
            <a:avLst/>
          </a:prstGeom>
          <a:noFill/>
        </p:spPr>
        <p:txBody>
          <a:bodyPr wrap="square" rtlCol="0">
            <a:spAutoFit/>
          </a:bodyPr>
          <a:lstStyle/>
          <a:p>
            <a:r>
              <a:rPr lang="en-US" altLang="zh-CN" dirty="0" smtClean="0"/>
              <a:t>UC15</a:t>
            </a:r>
            <a:endParaRPr lang="zh-CN" altLang="en-US" dirty="0"/>
          </a:p>
        </p:txBody>
      </p:sp>
      <p:sp>
        <p:nvSpPr>
          <p:cNvPr id="123" name="右箭头 122"/>
          <p:cNvSpPr/>
          <p:nvPr/>
        </p:nvSpPr>
        <p:spPr>
          <a:xfrm>
            <a:off x="3707904" y="3140968"/>
            <a:ext cx="288032" cy="288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TextBox 123"/>
          <p:cNvSpPr txBox="1"/>
          <p:nvPr/>
        </p:nvSpPr>
        <p:spPr>
          <a:xfrm>
            <a:off x="971600" y="6084004"/>
            <a:ext cx="2628292" cy="369332"/>
          </a:xfrm>
          <a:prstGeom prst="rect">
            <a:avLst/>
          </a:prstGeom>
          <a:noFill/>
        </p:spPr>
        <p:txBody>
          <a:bodyPr wrap="square" rtlCol="0">
            <a:spAutoFit/>
          </a:bodyPr>
          <a:lstStyle/>
          <a:p>
            <a:r>
              <a:rPr lang="en-US" altLang="zh-CN" b="1" dirty="0" smtClean="0"/>
              <a:t>                IR</a:t>
            </a:r>
            <a:r>
              <a:rPr lang="zh-CN" altLang="en-US" b="1" dirty="0" smtClean="0"/>
              <a:t>方法</a:t>
            </a:r>
            <a:endParaRPr lang="zh-CN" altLang="en-US" b="1" dirty="0"/>
          </a:p>
        </p:txBody>
      </p:sp>
      <p:sp>
        <p:nvSpPr>
          <p:cNvPr id="125" name="椭圆 124"/>
          <p:cNvSpPr/>
          <p:nvPr/>
        </p:nvSpPr>
        <p:spPr>
          <a:xfrm>
            <a:off x="107504" y="4830152"/>
            <a:ext cx="864096" cy="5790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代码</a:t>
            </a:r>
            <a:endParaRPr lang="zh-CN" altLang="en-US" sz="1600" dirty="0">
              <a:solidFill>
                <a:schemeClr val="tx1"/>
              </a:solidFill>
            </a:endParaRPr>
          </a:p>
        </p:txBody>
      </p:sp>
      <p:sp>
        <p:nvSpPr>
          <p:cNvPr id="126" name="矩形 125"/>
          <p:cNvSpPr/>
          <p:nvPr/>
        </p:nvSpPr>
        <p:spPr>
          <a:xfrm>
            <a:off x="1287464" y="4375484"/>
            <a:ext cx="844436"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smtClean="0">
                <a:solidFill>
                  <a:schemeClr val="tx1"/>
                </a:solidFill>
              </a:rPr>
              <a:t>抽取</a:t>
            </a:r>
            <a:endParaRPr lang="zh-CN" altLang="en-US" sz="1600" dirty="0">
              <a:solidFill>
                <a:schemeClr val="tx1"/>
              </a:solidFill>
            </a:endParaRPr>
          </a:p>
        </p:txBody>
      </p:sp>
      <p:sp>
        <p:nvSpPr>
          <p:cNvPr id="127" name="矩形 126"/>
          <p:cNvSpPr/>
          <p:nvPr/>
        </p:nvSpPr>
        <p:spPr>
          <a:xfrm>
            <a:off x="1295636" y="5242352"/>
            <a:ext cx="82809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标识符</a:t>
            </a:r>
            <a:endParaRPr lang="en-US" altLang="zh-CN" sz="1600" dirty="0" smtClean="0">
              <a:solidFill>
                <a:schemeClr val="tx1"/>
              </a:solidFill>
            </a:endParaRPr>
          </a:p>
          <a:p>
            <a:pPr algn="ctr"/>
            <a:r>
              <a:rPr lang="zh-CN" altLang="en-US" sz="1600" dirty="0">
                <a:solidFill>
                  <a:schemeClr val="tx1"/>
                </a:solidFill>
              </a:rPr>
              <a:t>分离</a:t>
            </a:r>
          </a:p>
        </p:txBody>
      </p:sp>
      <p:sp>
        <p:nvSpPr>
          <p:cNvPr id="128" name="矩形 127"/>
          <p:cNvSpPr/>
          <p:nvPr/>
        </p:nvSpPr>
        <p:spPr>
          <a:xfrm>
            <a:off x="2483768" y="3211516"/>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2">
                    <a:lumMod val="50000"/>
                  </a:schemeClr>
                </a:solidFill>
              </a:rPr>
              <a:t>文本相似度计算</a:t>
            </a:r>
            <a:endParaRPr lang="zh-CN" altLang="en-US" sz="1600" dirty="0">
              <a:solidFill>
                <a:schemeClr val="bg2">
                  <a:lumMod val="50000"/>
                </a:schemeClr>
              </a:solidFill>
            </a:endParaRPr>
          </a:p>
        </p:txBody>
      </p:sp>
      <p:sp>
        <p:nvSpPr>
          <p:cNvPr id="129" name="矩形 128"/>
          <p:cNvSpPr/>
          <p:nvPr/>
        </p:nvSpPr>
        <p:spPr>
          <a:xfrm>
            <a:off x="2483768" y="4830152"/>
            <a:ext cx="1008112" cy="5886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文本</a:t>
            </a:r>
            <a:endParaRPr lang="en-US" altLang="zh-CN" sz="1600" dirty="0" smtClean="0">
              <a:solidFill>
                <a:schemeClr val="tx1"/>
              </a:solidFill>
            </a:endParaRPr>
          </a:p>
          <a:p>
            <a:pPr algn="ctr"/>
            <a:r>
              <a:rPr lang="zh-CN" altLang="en-US" sz="1600" dirty="0" smtClean="0">
                <a:solidFill>
                  <a:schemeClr val="tx1"/>
                </a:solidFill>
              </a:rPr>
              <a:t>预处理</a:t>
            </a:r>
            <a:endParaRPr lang="zh-CN" altLang="en-US" sz="1600" dirty="0">
              <a:solidFill>
                <a:schemeClr val="tx1"/>
              </a:solidFill>
            </a:endParaRPr>
          </a:p>
        </p:txBody>
      </p:sp>
      <p:sp>
        <p:nvSpPr>
          <p:cNvPr id="130" name="矩形 129"/>
          <p:cNvSpPr/>
          <p:nvPr/>
        </p:nvSpPr>
        <p:spPr>
          <a:xfrm>
            <a:off x="1151620" y="4221088"/>
            <a:ext cx="1152128" cy="18002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箭头连接符 130"/>
          <p:cNvCxnSpPr>
            <a:stCxn id="125" idx="6"/>
            <a:endCxn id="130" idx="1"/>
          </p:cNvCxnSpPr>
          <p:nvPr/>
        </p:nvCxnSpPr>
        <p:spPr>
          <a:xfrm>
            <a:off x="971600" y="5119686"/>
            <a:ext cx="180020" cy="150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30" idx="3"/>
            <a:endCxn id="129" idx="1"/>
          </p:cNvCxnSpPr>
          <p:nvPr/>
        </p:nvCxnSpPr>
        <p:spPr>
          <a:xfrm>
            <a:off x="2303748" y="5121188"/>
            <a:ext cx="180020" cy="3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2483768" y="2539269"/>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2">
                    <a:lumMod val="50000"/>
                  </a:schemeClr>
                </a:solidFill>
              </a:rPr>
              <a:t>需求向量</a:t>
            </a:r>
            <a:endParaRPr lang="zh-CN" altLang="en-US" sz="1600" dirty="0">
              <a:solidFill>
                <a:schemeClr val="bg2">
                  <a:lumMod val="50000"/>
                </a:schemeClr>
              </a:solidFill>
            </a:endParaRPr>
          </a:p>
        </p:txBody>
      </p:sp>
      <p:sp>
        <p:nvSpPr>
          <p:cNvPr id="134" name="矩形 133"/>
          <p:cNvSpPr/>
          <p:nvPr/>
        </p:nvSpPr>
        <p:spPr>
          <a:xfrm>
            <a:off x="2483768" y="4077072"/>
            <a:ext cx="1008112" cy="4533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代码向量</a:t>
            </a:r>
            <a:endParaRPr lang="zh-CN" altLang="en-US" sz="1600" dirty="0">
              <a:solidFill>
                <a:schemeClr val="tx1"/>
              </a:solidFill>
            </a:endParaRPr>
          </a:p>
        </p:txBody>
      </p:sp>
      <p:cxnSp>
        <p:nvCxnSpPr>
          <p:cNvPr id="135" name="直接箭头连接符 134"/>
          <p:cNvCxnSpPr>
            <a:endCxn id="134" idx="2"/>
          </p:cNvCxnSpPr>
          <p:nvPr/>
        </p:nvCxnSpPr>
        <p:spPr>
          <a:xfrm flipV="1">
            <a:off x="2987824" y="4530398"/>
            <a:ext cx="0" cy="26675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34" idx="0"/>
            <a:endCxn id="128" idx="2"/>
          </p:cNvCxnSpPr>
          <p:nvPr/>
        </p:nvCxnSpPr>
        <p:spPr>
          <a:xfrm flipV="1">
            <a:off x="2987824" y="3800144"/>
            <a:ext cx="0" cy="27692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33" idx="2"/>
            <a:endCxn id="128" idx="0"/>
          </p:cNvCxnSpPr>
          <p:nvPr/>
        </p:nvCxnSpPr>
        <p:spPr>
          <a:xfrm>
            <a:off x="2987824" y="2992595"/>
            <a:ext cx="0" cy="21892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26" idx="2"/>
            <a:endCxn id="127" idx="0"/>
          </p:cNvCxnSpPr>
          <p:nvPr/>
        </p:nvCxnSpPr>
        <p:spPr>
          <a:xfrm>
            <a:off x="1709682" y="4964112"/>
            <a:ext cx="0" cy="27824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58310" y="1340768"/>
            <a:ext cx="864096" cy="5760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需求</a:t>
            </a:r>
            <a:endParaRPr lang="zh-CN" altLang="en-US" sz="1600" dirty="0">
              <a:solidFill>
                <a:schemeClr val="tx1"/>
              </a:solidFill>
            </a:endParaRPr>
          </a:p>
        </p:txBody>
      </p:sp>
      <p:sp>
        <p:nvSpPr>
          <p:cNvPr id="140" name="矩形 139"/>
          <p:cNvSpPr/>
          <p:nvPr/>
        </p:nvSpPr>
        <p:spPr>
          <a:xfrm>
            <a:off x="1418450" y="1137280"/>
            <a:ext cx="1044116" cy="294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字母转换</a:t>
            </a:r>
            <a:endParaRPr lang="zh-CN" altLang="en-US" sz="1600" dirty="0">
              <a:solidFill>
                <a:schemeClr val="tx1"/>
              </a:solidFill>
            </a:endParaRPr>
          </a:p>
        </p:txBody>
      </p:sp>
      <p:sp>
        <p:nvSpPr>
          <p:cNvPr id="141" name="矩形 140"/>
          <p:cNvSpPr/>
          <p:nvPr/>
        </p:nvSpPr>
        <p:spPr>
          <a:xfrm>
            <a:off x="2653524" y="1739952"/>
            <a:ext cx="1001428"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去停用词</a:t>
            </a:r>
            <a:endParaRPr lang="zh-CN" altLang="en-US" sz="1600" dirty="0">
              <a:solidFill>
                <a:schemeClr val="tx1"/>
              </a:solidFill>
            </a:endParaRPr>
          </a:p>
        </p:txBody>
      </p:sp>
      <p:sp>
        <p:nvSpPr>
          <p:cNvPr id="142" name="矩形 141"/>
          <p:cNvSpPr/>
          <p:nvPr/>
        </p:nvSpPr>
        <p:spPr>
          <a:xfrm>
            <a:off x="1529662" y="1739952"/>
            <a:ext cx="864096" cy="4711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词形</a:t>
            </a:r>
            <a:endParaRPr lang="en-US" altLang="zh-CN" sz="1600" dirty="0" smtClean="0">
              <a:solidFill>
                <a:schemeClr val="tx1"/>
              </a:solidFill>
            </a:endParaRPr>
          </a:p>
          <a:p>
            <a:pPr algn="ctr"/>
            <a:r>
              <a:rPr lang="zh-CN" altLang="en-US" sz="1600" dirty="0" smtClean="0">
                <a:solidFill>
                  <a:schemeClr val="tx1"/>
                </a:solidFill>
              </a:rPr>
              <a:t>还原</a:t>
            </a:r>
            <a:endParaRPr lang="zh-CN" altLang="en-US" sz="1600" dirty="0">
              <a:solidFill>
                <a:schemeClr val="tx1"/>
              </a:solidFill>
            </a:endParaRPr>
          </a:p>
        </p:txBody>
      </p:sp>
      <p:sp>
        <p:nvSpPr>
          <p:cNvPr id="143" name="矩形 142"/>
          <p:cNvSpPr/>
          <p:nvPr/>
        </p:nvSpPr>
        <p:spPr>
          <a:xfrm>
            <a:off x="1382446" y="980728"/>
            <a:ext cx="2376264" cy="1296144"/>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箭头连接符 143"/>
          <p:cNvCxnSpPr>
            <a:stCxn id="139" idx="6"/>
            <a:endCxn id="143" idx="1"/>
          </p:cNvCxnSpPr>
          <p:nvPr/>
        </p:nvCxnSpPr>
        <p:spPr>
          <a:xfrm>
            <a:off x="1022406" y="1628800"/>
            <a:ext cx="3600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555776" y="1124744"/>
            <a:ext cx="1224136" cy="338554"/>
          </a:xfrm>
          <a:prstGeom prst="rect">
            <a:avLst/>
          </a:prstGeom>
          <a:noFill/>
        </p:spPr>
        <p:txBody>
          <a:bodyPr wrap="square" rtlCol="0">
            <a:spAutoFit/>
          </a:bodyPr>
          <a:lstStyle/>
          <a:p>
            <a:r>
              <a:rPr lang="zh-CN" altLang="en-US" sz="1600" b="1" dirty="0" smtClean="0"/>
              <a:t>文本预处理</a:t>
            </a:r>
            <a:endParaRPr lang="zh-CN" altLang="en-US" sz="1600" b="1" dirty="0"/>
          </a:p>
        </p:txBody>
      </p:sp>
      <p:cxnSp>
        <p:nvCxnSpPr>
          <p:cNvPr id="146" name="直接箭头连接符 145"/>
          <p:cNvCxnSpPr>
            <a:stCxn id="140" idx="2"/>
          </p:cNvCxnSpPr>
          <p:nvPr/>
        </p:nvCxnSpPr>
        <p:spPr>
          <a:xfrm>
            <a:off x="1940508" y="1431594"/>
            <a:ext cx="0" cy="30835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stCxn id="142" idx="3"/>
            <a:endCxn id="141" idx="1"/>
          </p:cNvCxnSpPr>
          <p:nvPr/>
        </p:nvCxnSpPr>
        <p:spPr>
          <a:xfrm>
            <a:off x="2393758" y="1975549"/>
            <a:ext cx="25976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p:nvPr/>
        </p:nvCxnSpPr>
        <p:spPr>
          <a:xfrm>
            <a:off x="2987824" y="2276063"/>
            <a:ext cx="0" cy="28884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107504" y="2936048"/>
            <a:ext cx="2250251"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重新计算需求与剩余代码元素的相似度。</a:t>
            </a:r>
            <a:endParaRPr lang="zh-CN" altLang="en-US" dirty="0"/>
          </a:p>
        </p:txBody>
      </p:sp>
      <p:sp>
        <p:nvSpPr>
          <p:cNvPr id="150" name="矩形 149"/>
          <p:cNvSpPr/>
          <p:nvPr/>
        </p:nvSpPr>
        <p:spPr>
          <a:xfrm>
            <a:off x="4355976" y="1998132"/>
            <a:ext cx="1800200" cy="3879140"/>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5256075" y="731181"/>
            <a:ext cx="1728193" cy="53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根据用户反馈信息</a:t>
            </a:r>
            <a:endParaRPr lang="en-US" altLang="zh-CN" sz="1400" b="1" dirty="0" smtClean="0"/>
          </a:p>
          <a:p>
            <a:pPr algn="ctr"/>
            <a:r>
              <a:rPr lang="zh-CN" altLang="en-US" sz="1400" b="1" dirty="0" smtClean="0"/>
              <a:t>修改查询语句</a:t>
            </a:r>
            <a:endParaRPr lang="zh-CN" altLang="en-US" sz="1400" b="1" dirty="0"/>
          </a:p>
        </p:txBody>
      </p:sp>
      <p:sp>
        <p:nvSpPr>
          <p:cNvPr id="152" name="矩形 151"/>
          <p:cNvSpPr/>
          <p:nvPr/>
        </p:nvSpPr>
        <p:spPr>
          <a:xfrm>
            <a:off x="5180155" y="616042"/>
            <a:ext cx="2952328" cy="652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需要用户判断较多的候选</a:t>
            </a:r>
            <a:endParaRPr lang="en-US" altLang="zh-CN" dirty="0" smtClean="0"/>
          </a:p>
          <a:p>
            <a:pPr algn="ctr"/>
            <a:r>
              <a:rPr lang="zh-CN" altLang="en-US" dirty="0" smtClean="0"/>
              <a:t>追踪线索，并且效果不好</a:t>
            </a:r>
            <a:endParaRPr lang="zh-CN" altLang="en-US" dirty="0"/>
          </a:p>
        </p:txBody>
      </p:sp>
    </p:spTree>
    <p:extLst>
      <p:ext uri="{BB962C8B-B14F-4D97-AF65-F5344CB8AC3E}">
        <p14:creationId xmlns:p14="http://schemas.microsoft.com/office/powerpoint/2010/main" val="13220612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73"/>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7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5"/>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81"/>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3"/>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8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85"/>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3"/>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9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8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88"/>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9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2"/>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9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3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3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3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7"/>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3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4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4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4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46"/>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7"/>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48"/>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50"/>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5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5" grpId="0"/>
      <p:bldP spid="66" grpId="0" animBg="1"/>
      <p:bldP spid="3" grpId="0"/>
      <p:bldP spid="35" grpId="0" animBg="1"/>
      <p:bldP spid="36" grpId="0" animBg="1"/>
      <p:bldP spid="37" grpId="0" animBg="1"/>
      <p:bldP spid="39" grpId="0" animBg="1"/>
      <p:bldP spid="61" grpId="0" animBg="1"/>
      <p:bldP spid="67" grpId="0" animBg="1"/>
      <p:bldP spid="70" grpId="0" animBg="1"/>
      <p:bldP spid="71" grpId="0" animBg="1"/>
      <p:bldP spid="76" grpId="0" animBg="1"/>
      <p:bldP spid="77" grpId="0" animBg="1"/>
      <p:bldP spid="78" grpId="0" animBg="1"/>
      <p:bldP spid="79" grpId="0" animBg="1"/>
      <p:bldP spid="80" grpId="0" animBg="1"/>
      <p:bldP spid="82" grpId="0"/>
      <p:bldP spid="88" grpId="0"/>
      <p:bldP spid="88" grpId="1"/>
      <p:bldP spid="91" grpId="0" animBg="1"/>
      <p:bldP spid="91" grpId="1" animBg="1"/>
      <p:bldP spid="92" grpId="0" animBg="1"/>
      <p:bldP spid="92" grpId="1" animBg="1"/>
      <p:bldP spid="93" grpId="0"/>
      <p:bldP spid="93" grpId="1"/>
      <p:bldP spid="123" grpId="0" animBg="1"/>
      <p:bldP spid="124" grpId="0"/>
      <p:bldP spid="125" grpId="0" animBg="1"/>
      <p:bldP spid="126" grpId="0" animBg="1"/>
      <p:bldP spid="127" grpId="0" animBg="1"/>
      <p:bldP spid="128" grpId="0" animBg="1"/>
      <p:bldP spid="129" grpId="0" animBg="1"/>
      <p:bldP spid="130" grpId="0" animBg="1"/>
      <p:bldP spid="133" grpId="0" animBg="1"/>
      <p:bldP spid="134" grpId="0" animBg="1"/>
      <p:bldP spid="139" grpId="0" animBg="1"/>
      <p:bldP spid="140" grpId="0" animBg="1"/>
      <p:bldP spid="141" grpId="0" animBg="1"/>
      <p:bldP spid="142" grpId="0" animBg="1"/>
      <p:bldP spid="143" grpId="0" animBg="1"/>
      <p:bldP spid="145" grpId="0"/>
      <p:bldP spid="149" grpId="0" animBg="1"/>
      <p:bldP spid="150" grpId="0" animBg="1"/>
      <p:bldP spid="151" grpId="0" animBg="1"/>
      <p:bldP spid="151" grpId="1" animBg="1"/>
      <p:bldP spid="1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229600" cy="1143000"/>
          </a:xfrm>
        </p:spPr>
        <p:txBody>
          <a:bodyPr>
            <a:normAutofit/>
          </a:bodyPr>
          <a:lstStyle/>
          <a:p>
            <a:r>
              <a:rPr lang="zh-CN" altLang="en-US" sz="2800" dirty="0" smtClean="0"/>
              <a:t>研究思路</a:t>
            </a:r>
            <a:endParaRPr lang="zh-CN" altLang="en-US" sz="2800" dirty="0"/>
          </a:p>
        </p:txBody>
      </p:sp>
      <p:sp>
        <p:nvSpPr>
          <p:cNvPr id="3" name="内容占位符 2"/>
          <p:cNvSpPr>
            <a:spLocks noGrp="1"/>
          </p:cNvSpPr>
          <p:nvPr>
            <p:ph idx="1"/>
          </p:nvPr>
        </p:nvSpPr>
        <p:spPr>
          <a:xfrm>
            <a:off x="457200" y="1484784"/>
            <a:ext cx="8229600" cy="4641379"/>
          </a:xfrm>
          <a:ln>
            <a:solidFill>
              <a:schemeClr val="bg1"/>
            </a:solidFill>
          </a:ln>
        </p:spPr>
        <p:txBody>
          <a:bodyPr>
            <a:normAutofit/>
          </a:bodyPr>
          <a:lstStyle/>
          <a:p>
            <a:r>
              <a:rPr lang="zh-CN" altLang="en-US" sz="2800" dirty="0" smtClean="0"/>
              <a:t>如何利用</a:t>
            </a:r>
            <a:r>
              <a:rPr lang="zh-CN" altLang="en-US" sz="2800" dirty="0">
                <a:solidFill>
                  <a:schemeClr val="bg2">
                    <a:lumMod val="50000"/>
                  </a:schemeClr>
                </a:solidFill>
              </a:rPr>
              <a:t>较少的用户反馈</a:t>
            </a:r>
            <a:r>
              <a:rPr lang="zh-CN" altLang="en-US" sz="2800" dirty="0"/>
              <a:t>得到相对高精度的需求到代码的软件可追踪</a:t>
            </a:r>
            <a:r>
              <a:rPr lang="zh-CN" altLang="en-US" sz="2800" dirty="0" smtClean="0"/>
              <a:t>数据</a:t>
            </a:r>
            <a:endParaRPr lang="en-US" altLang="zh-CN" sz="2800" dirty="0" smtClean="0"/>
          </a:p>
          <a:p>
            <a:pPr lvl="1"/>
            <a:r>
              <a:rPr lang="zh-CN" altLang="en-US" sz="2400" dirty="0" smtClean="0"/>
              <a:t>选取哪些追踪线索交由用户判断？</a:t>
            </a:r>
            <a:endParaRPr lang="en-US" altLang="zh-CN" sz="2400" dirty="0" smtClean="0"/>
          </a:p>
          <a:p>
            <a:pPr lvl="2"/>
            <a:r>
              <a:rPr lang="zh-CN" altLang="en-US" sz="2000" dirty="0" smtClean="0"/>
              <a:t>通过</a:t>
            </a:r>
            <a:r>
              <a:rPr lang="zh-CN" altLang="en-US" sz="2000" dirty="0" smtClean="0">
                <a:solidFill>
                  <a:schemeClr val="bg2">
                    <a:lumMod val="50000"/>
                  </a:schemeClr>
                </a:solidFill>
              </a:rPr>
              <a:t>代码依赖</a:t>
            </a:r>
            <a:r>
              <a:rPr lang="zh-CN" altLang="en-US" sz="2000" dirty="0" smtClean="0"/>
              <a:t>进行</a:t>
            </a:r>
            <a:r>
              <a:rPr lang="zh-CN" altLang="en-US" sz="2000" dirty="0" smtClean="0">
                <a:solidFill>
                  <a:schemeClr val="bg2">
                    <a:lumMod val="50000"/>
                  </a:schemeClr>
                </a:solidFill>
              </a:rPr>
              <a:t>更细致</a:t>
            </a:r>
            <a:r>
              <a:rPr lang="zh-CN" altLang="en-US" sz="2000" dirty="0" smtClean="0"/>
              <a:t>的分析将功能紧密的代码元素放到同一个代码域中。每个</a:t>
            </a:r>
            <a:r>
              <a:rPr lang="zh-CN" altLang="en-US" sz="2000" dirty="0" smtClean="0">
                <a:solidFill>
                  <a:schemeClr val="bg2">
                    <a:lumMod val="50000"/>
                  </a:schemeClr>
                </a:solidFill>
              </a:rPr>
              <a:t>代码域</a:t>
            </a:r>
            <a:r>
              <a:rPr lang="zh-CN" altLang="en-US" sz="2000" dirty="0" smtClean="0"/>
              <a:t>只选取一个有代表性的代码元素交由用户判断其与需求相关性。</a:t>
            </a:r>
            <a:endParaRPr lang="en-US" altLang="zh-CN" sz="2000" dirty="0" smtClean="0"/>
          </a:p>
          <a:p>
            <a:pPr lvl="1"/>
            <a:r>
              <a:rPr lang="zh-CN" altLang="en-US" sz="2400" dirty="0" smtClean="0"/>
              <a:t>如何利用用户反馈优化余下的候选线索列表？</a:t>
            </a:r>
            <a:endParaRPr lang="en-US" altLang="zh-CN" sz="2400" dirty="0" smtClean="0"/>
          </a:p>
          <a:p>
            <a:pPr lvl="2"/>
            <a:r>
              <a:rPr lang="zh-CN" altLang="en-US" sz="2000" dirty="0" smtClean="0"/>
              <a:t>当用户判断当前代码元素与需求具备相关性时，对于其位于</a:t>
            </a:r>
            <a:r>
              <a:rPr lang="zh-CN" altLang="en-US" sz="2000" dirty="0" smtClean="0">
                <a:solidFill>
                  <a:schemeClr val="bg2">
                    <a:lumMod val="50000"/>
                  </a:schemeClr>
                </a:solidFill>
              </a:rPr>
              <a:t>同一个域</a:t>
            </a:r>
            <a:r>
              <a:rPr lang="zh-CN" altLang="en-US" sz="2000" dirty="0" smtClean="0"/>
              <a:t>的其它代码元素和</a:t>
            </a:r>
            <a:r>
              <a:rPr lang="zh-CN" altLang="en-US" sz="2000" dirty="0" smtClean="0">
                <a:solidFill>
                  <a:schemeClr val="bg2">
                    <a:lumMod val="50000"/>
                  </a:schemeClr>
                </a:solidFill>
              </a:rPr>
              <a:t>域外</a:t>
            </a:r>
            <a:r>
              <a:rPr lang="zh-CN" altLang="en-US" sz="2000" dirty="0" smtClean="0"/>
              <a:t>相关代码元素对应候选线索，采取两种不同的策略调整其相似度值。</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23536071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4">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主题4</Template>
  <TotalTime>14040</TotalTime>
  <Words>4821</Words>
  <Application>Microsoft Office PowerPoint</Application>
  <PresentationFormat>全屏显示(4:3)</PresentationFormat>
  <Paragraphs>1462</Paragraphs>
  <Slides>41</Slides>
  <Notes>39</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主题4</vt:lpstr>
      <vt:lpstr>硕士学位论文答辩 1 一种结合代码依赖和用户反馈的软件可追踪生成方法</vt:lpstr>
      <vt:lpstr>提纲</vt:lpstr>
      <vt:lpstr>软件可追踪性简介-概念</vt:lpstr>
      <vt:lpstr>软件可追踪性简介-IR方法</vt:lpstr>
      <vt:lpstr>结合用户反馈提高软件可追踪数据的精度</vt:lpstr>
      <vt:lpstr>IR方法增强策略-结合代码依赖[McMillan+@TEFSE] </vt:lpstr>
      <vt:lpstr>IR方法增强策略-结合代码依赖[Panichella +@SANER ]</vt:lpstr>
      <vt:lpstr>IR方法增强策略-结合用户反馈[Hayes+@TSE]</vt:lpstr>
      <vt:lpstr>研究思路</vt:lpstr>
      <vt:lpstr>提纲</vt:lpstr>
      <vt:lpstr>方法流程</vt:lpstr>
      <vt:lpstr>代码域</vt:lpstr>
      <vt:lpstr>代码依赖紧密度 [kuang+@ICSE]</vt:lpstr>
      <vt:lpstr>选择需要用户判断的候选线索</vt:lpstr>
      <vt:lpstr>调整域内代码元素对应候选线索相似度值</vt:lpstr>
      <vt:lpstr>调整域内代码元素对应候选线索相似度值</vt:lpstr>
      <vt:lpstr>调整域外代码元素对应候选线索相似度值</vt:lpstr>
      <vt:lpstr>调整域外代码元素对应候选线索相似度值</vt:lpstr>
      <vt:lpstr>提纲</vt:lpstr>
      <vt:lpstr>基于代码托管平台的数据组织及方法验证</vt:lpstr>
      <vt:lpstr>基于代码托管平台的数据组织及方法验证</vt:lpstr>
      <vt:lpstr>软件可追踪数据组织-需求从提出到实现的过程</vt:lpstr>
      <vt:lpstr>软件可追踪数据整理-整体流程</vt:lpstr>
      <vt:lpstr>PowerPoint 演示文稿</vt:lpstr>
      <vt:lpstr>提纲</vt:lpstr>
      <vt:lpstr>基于测试集的代码依赖捕获</vt:lpstr>
      <vt:lpstr>基于测试集的代码依赖捕获-技术细节</vt:lpstr>
      <vt:lpstr>提纲</vt:lpstr>
      <vt:lpstr>评估指标</vt:lpstr>
      <vt:lpstr>实验系统信息</vt:lpstr>
      <vt:lpstr>Precision/Recall</vt:lpstr>
      <vt:lpstr>AP MAP &amp; P-value</vt:lpstr>
      <vt:lpstr>提纲</vt:lpstr>
      <vt:lpstr>工具应用场景</vt:lpstr>
      <vt:lpstr>工具使用流程</vt:lpstr>
      <vt:lpstr>工具使用举例</vt:lpstr>
      <vt:lpstr>提纲</vt:lpstr>
      <vt:lpstr>总结展望</vt:lpstr>
      <vt:lpstr>科研及工作成果</vt:lpstr>
      <vt:lpstr>参考文献</vt:lpstr>
      <vt:lpstr>谢谢聆听 !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Hector</dc:creator>
  <cp:lastModifiedBy>Windows 用户</cp:lastModifiedBy>
  <cp:revision>1158</cp:revision>
  <dcterms:created xsi:type="dcterms:W3CDTF">2017-01-18T15:43:54Z</dcterms:created>
  <dcterms:modified xsi:type="dcterms:W3CDTF">2018-05-07T03:49:53Z</dcterms:modified>
</cp:coreProperties>
</file>