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56" r:id="rId3"/>
    <p:sldId id="725" r:id="rId4"/>
    <p:sldId id="752" r:id="rId5"/>
    <p:sldId id="748" r:id="rId6"/>
    <p:sldId id="756" r:id="rId7"/>
    <p:sldId id="757" r:id="rId8"/>
    <p:sldId id="775" r:id="rId9"/>
    <p:sldId id="761" r:id="rId10"/>
    <p:sldId id="759" r:id="rId11"/>
    <p:sldId id="742" r:id="rId12"/>
    <p:sldId id="774" r:id="rId13"/>
    <p:sldId id="773" r:id="rId14"/>
    <p:sldId id="772" r:id="rId15"/>
    <p:sldId id="762" r:id="rId16"/>
    <p:sldId id="770" r:id="rId17"/>
    <p:sldId id="743" r:id="rId18"/>
    <p:sldId id="745" r:id="rId19"/>
    <p:sldId id="714" r:id="rId20"/>
    <p:sldId id="767" r:id="rId21"/>
    <p:sldId id="768" r:id="rId22"/>
    <p:sldId id="771" r:id="rId23"/>
    <p:sldId id="765" r:id="rId24"/>
    <p:sldId id="747" r:id="rId25"/>
    <p:sldId id="730" r:id="rId26"/>
    <p:sldId id="717" r:id="rId27"/>
    <p:sldId id="766" r:id="rId28"/>
  </p:sldIdLst>
  <p:sldSz cx="9144000" cy="6858000" type="screen4x3"/>
  <p:notesSz cx="9874250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7">
          <p15:clr>
            <a:srgbClr val="A4A3A4"/>
          </p15:clr>
        </p15:guide>
        <p15:guide id="2" pos="2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55D"/>
    <a:srgbClr val="4BA74D"/>
    <a:srgbClr val="000000"/>
    <a:srgbClr val="00FF00"/>
    <a:srgbClr val="FF7D35"/>
    <a:srgbClr val="00FFFF"/>
    <a:srgbClr val="5F5F5F"/>
    <a:srgbClr val="CC0066"/>
    <a:srgbClr val="EB3D6B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4" autoAdjust="0"/>
    <p:restoredTop sz="83858" autoAdjust="0"/>
  </p:normalViewPr>
  <p:slideViewPr>
    <p:cSldViewPr>
      <p:cViewPr varScale="1">
        <p:scale>
          <a:sx n="67" d="100"/>
          <a:sy n="67" d="100"/>
        </p:scale>
        <p:origin x="-1280" y="-80"/>
      </p:cViewPr>
      <p:guideLst>
        <p:guide orient="horz" pos="2157"/>
        <p:guide pos="2970"/>
      </p:guideLst>
    </p:cSldViewPr>
  </p:slideViewPr>
  <p:outlineViewPr>
    <p:cViewPr>
      <p:scale>
        <a:sx n="33" d="100"/>
        <a:sy n="33" d="100"/>
      </p:scale>
      <p:origin x="0" y="-5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4947F-8743-49BA-B119-9783BAF059A7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A2B18-1E2A-4312-A810-8646499D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34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1F1D28B-9810-4848-9E3E-7AD9B578957E}" type="datetimeFigureOut">
              <a:rPr lang="zh-CN" altLang="en-US"/>
              <a:t>2018/4/1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9913946-23C5-48C3-9104-2ACC15D87A3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10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913946-23C5-48C3-9104-2ACC15D87A3F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iTrust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Gantt</a:t>
            </a:r>
            <a:r>
              <a:rPr lang="zh-CN" altLang="en-US" dirty="0" smtClean="0"/>
              <a:t>为可追踪性中常用的数据集， 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是根据</a:t>
            </a:r>
            <a:r>
              <a:rPr lang="en-US" altLang="zh-CN" dirty="0" err="1" smtClean="0"/>
              <a:t>patric</a:t>
            </a:r>
            <a:r>
              <a:rPr lang="zh-CN" altLang="en-US" dirty="0" smtClean="0"/>
              <a:t>最新一份工作新整理的一份数据集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13946-23C5-48C3-9104-2ACC15D87A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06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13946-23C5-48C3-9104-2ACC15D87A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0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B9150-FB99-4C70-9AD3-F7C600289A6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48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文本进行去停用词 回归词根等预处理操作  计算每个词的</a:t>
            </a:r>
            <a:r>
              <a:rPr lang="en-US" altLang="zh-CN" dirty="0" smtClean="0"/>
              <a:t>td-</a:t>
            </a:r>
            <a:r>
              <a:rPr lang="en-US" altLang="zh-CN" dirty="0" err="1" smtClean="0"/>
              <a:t>idf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将文本用向量表示 计算两个向量的余弦相似度，细分析</a:t>
            </a:r>
            <a:r>
              <a:rPr lang="en-US" altLang="zh-CN" dirty="0" smtClean="0"/>
              <a:t>UC15</a:t>
            </a:r>
            <a:r>
              <a:rPr lang="zh-CN" altLang="en-US" dirty="0" smtClean="0"/>
              <a:t>是做什么的以及出问题的原因</a:t>
            </a:r>
            <a:endParaRPr lang="en-US" altLang="zh-CN" dirty="0" smtClean="0"/>
          </a:p>
          <a:p>
            <a:r>
              <a:rPr lang="zh-CN" altLang="en-US" dirty="0" smtClean="0"/>
              <a:t>对文本质量敏感，容易出现词汇</a:t>
            </a:r>
            <a:r>
              <a:rPr lang="zh-CN" altLang="en-US" smtClean="0"/>
              <a:t>失配问题（怎么布局）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13946-23C5-48C3-9104-2ACC15D87A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9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接下来是找边界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13946-23C5-48C3-9104-2ACC15D87A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0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B9150-FB99-4C70-9AD3-F7C600289A6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50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因为需求粒度不统一很难找到一个参数得到所有域的边界，阈值设小了会包含一些域需求不具备相关性的类进来，这时候后续处理要加惩罚，但是效果不好。</a:t>
            </a:r>
            <a:endParaRPr lang="en-US" altLang="zh-CN" dirty="0" smtClean="0"/>
          </a:p>
          <a:p>
            <a:r>
              <a:rPr lang="en-US" altLang="zh-CN" dirty="0" smtClean="0"/>
              <a:t>UD</a:t>
            </a:r>
            <a:r>
              <a:rPr lang="zh-CN" altLang="en-US" dirty="0" smtClean="0"/>
              <a:t>的工作也提到过加惩罚效果反倒不好。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13946-23C5-48C3-9104-2ACC15D87A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51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因为需求粒度不统一很难找到一个参数得到所有域的边界，阈值设小了会包含一些域需求不具备相关性的类进来，这时候后续处理要加惩罚，但是效果不好。</a:t>
            </a:r>
            <a:endParaRPr lang="en-US" altLang="zh-CN" dirty="0" smtClean="0"/>
          </a:p>
          <a:p>
            <a:r>
              <a:rPr lang="en-US" altLang="zh-CN" dirty="0" smtClean="0"/>
              <a:t>UD</a:t>
            </a:r>
            <a:r>
              <a:rPr lang="zh-CN" altLang="en-US" dirty="0" smtClean="0"/>
              <a:t>的工作也提到过加惩罚效果反倒不好。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13946-23C5-48C3-9104-2ACC15D87A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060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会给后面的一个反馈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13946-23C5-48C3-9104-2ACC15D87A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764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域外点处理过程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13946-23C5-48C3-9104-2ACC15D87A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07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A27F426E-2DBA-402E-A5D1-D75EF98FDA3B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D3B39D0-E0B7-41D0-8930-9E697A3341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  <p:pic>
        <p:nvPicPr>
          <p:cNvPr id="13" name="图片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9338" y="501650"/>
            <a:ext cx="603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8A73C8-9DEB-4D4B-9039-EA59224BE203}" type="datetime1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4C6AC-67C0-473F-82C8-093D81A358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B3088-1C06-42A9-8AA7-9AC8505AAA53}" type="datetime1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4A7A8-8659-4377-9D9E-258CBDC1B7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A27F426E-2DBA-402E-A5D1-D75EF98FDA3B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D3B39D0-E0B7-41D0-8930-9E697A3341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  <p:pic>
        <p:nvPicPr>
          <p:cNvPr id="13" name="图片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9338" y="501650"/>
            <a:ext cx="603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56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6693F3B-89AB-4B4E-9200-E18B9CF3DB5A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EF3FCFC-507F-4826-ACBA-70533838EF3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4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77610A-E79B-4FF3-938B-FB982F97D237}" type="datetime1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1193C-1D2F-44EE-B5E4-CEB1AE46FD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60C7B1-098D-4067-B0CE-24482EE1D58F}" type="datetime1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A2D69-5131-418B-8C7F-B264206E26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9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A3E0A-214C-491A-9E26-9BDEF2987C6E}" type="datetime1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2CFA7-B2DF-413A-B0F3-40E8BF742B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1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9F47D-16E4-4C46-8E7C-EFD11F2D3663}" type="datetime1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7F4E5C-B61D-40BA-8AE0-E42059CD7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F0746F-D23D-4FE6-BC24-5C9F8FA6D2DB}" type="datetime1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71FD2-E357-4D68-AB72-DBE3B09D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C38E55-7DEE-4F37-AD0A-0D9302E357EA}" type="datetime1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5E413-90FF-4105-8768-1761844C1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0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6693F3B-89AB-4B4E-9200-E18B9CF3DB5A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EF3FCFC-507F-4826-ACBA-70533838EF3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FA8FA-52A8-4FEF-8979-8057F3187479}" type="datetime1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1A7CC-F82D-4D40-8ACD-66B101922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50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8A73C8-9DEB-4D4B-9039-EA59224BE203}" type="datetime1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4C6AC-67C0-473F-82C8-093D81A35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B3088-1C06-42A9-8AA7-9AC8505AAA53}" type="datetime1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4A7A8-8659-4377-9D9E-258CBDC1B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6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77610A-E79B-4FF3-938B-FB982F97D237}" type="datetime1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1193C-1D2F-44EE-B5E4-CEB1AE46FD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60C7B1-098D-4067-B0CE-24482EE1D58F}" type="datetime1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A2D69-5131-418B-8C7F-B264206E26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A3E0A-214C-491A-9E26-9BDEF2987C6E}" type="datetime1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2CFA7-B2DF-413A-B0F3-40E8BF742B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9F47D-16E4-4C46-8E7C-EFD11F2D3663}" type="datetime1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7F4E5C-B61D-40BA-8AE0-E42059CD7D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F0746F-D23D-4FE6-BC24-5C9F8FA6D2DB}" type="datetime1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71FD2-E357-4D68-AB72-DBE3B09D83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C38E55-7DEE-4F37-AD0A-0D9302E357EA}" type="datetime1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5E413-90FF-4105-8768-1761844C10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FA8FA-52A8-4FEF-8979-8057F3187479}" type="datetime1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1A7CC-F82D-4D40-8ACD-66B101922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B61166-7DE7-404F-A40C-E2816834A9A0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sz="1400" b="0" i="0" smtClean="0">
                <a:effectLst/>
                <a:latin typeface="华文楷体" pitchFamily="2" charset="-122"/>
                <a:ea typeface="华文楷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8818B0E-8982-43FD-91D1-53F7D77505B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imes New Roman" pitchFamily="18" charset="0"/>
          <a:ea typeface="华文楷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B61166-7DE7-404F-A40C-E2816834A9A0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sz="1400" b="0" i="0" smtClean="0">
                <a:effectLst/>
                <a:latin typeface="华文楷体" pitchFamily="2" charset="-122"/>
                <a:ea typeface="华文楷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8818B0E-8982-43FD-91D1-53F7D77505B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37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imes New Roman" pitchFamily="18" charset="0"/>
          <a:ea typeface="华文楷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1.ppt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69232"/>
            <a:ext cx="8803640" cy="1879848"/>
          </a:xfrm>
        </p:spPr>
        <p:txBody>
          <a:bodyPr/>
          <a:lstStyle/>
          <a:p>
            <a:r>
              <a:rPr lang="zh-CN" altLang="en-US" sz="5400" dirty="0" smtClean="0"/>
              <a:t>一种融合了信息检索、用户反馈和代码依赖的软件可追踪生成技术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9672" y="4221088"/>
            <a:ext cx="6400800" cy="1219200"/>
          </a:xfrm>
        </p:spPr>
        <p:txBody>
          <a:bodyPr>
            <a:normAutofit/>
          </a:bodyPr>
          <a:lstStyle/>
          <a:p>
            <a:r>
              <a:rPr lang="zh-CN" altLang="en-US" dirty="0"/>
              <a:t>报告人：张</a:t>
            </a:r>
            <a:r>
              <a:rPr lang="zh-CN" altLang="en-US" dirty="0" smtClean="0"/>
              <a:t>宗</a:t>
            </a:r>
            <a:r>
              <a:rPr lang="zh-CN" altLang="en-US" dirty="0"/>
              <a:t>飞</a:t>
            </a:r>
          </a:p>
          <a:p>
            <a:r>
              <a:rPr lang="zh-CN" altLang="en-US" dirty="0">
                <a:sym typeface="+mn-ea"/>
              </a:rPr>
              <a:t>指导老师：</a:t>
            </a:r>
            <a:r>
              <a:rPr lang="zh-CN" altLang="en-US" dirty="0" smtClean="0">
                <a:sym typeface="+mn-ea"/>
              </a:rPr>
              <a:t>胡昊 匡宏宇</a:t>
            </a:r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965"/>
    </mc:Choice>
    <mc:Fallback xmlns="">
      <p:transition advTm="696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研究思路：形成候选代码域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3366085" y="2917249"/>
            <a:ext cx="1453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阈值设小</a:t>
            </a:r>
            <a:endParaRPr lang="zh-CN" altLang="en-US" sz="1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91" y="3054695"/>
            <a:ext cx="2419488" cy="154692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9552" y="2924944"/>
            <a:ext cx="2592288" cy="1819854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11960" y="1426863"/>
            <a:ext cx="2416247" cy="1868713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184876" y="4322417"/>
            <a:ext cx="2282497" cy="1738782"/>
          </a:xfrm>
          <a:prstGeom prst="rect">
            <a:avLst/>
          </a:prstGeom>
          <a:noFill/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8" idx="3"/>
            <a:endCxn id="10" idx="1"/>
          </p:cNvCxnSpPr>
          <p:nvPr/>
        </p:nvCxnSpPr>
        <p:spPr>
          <a:xfrm flipV="1">
            <a:off x="3131840" y="2361220"/>
            <a:ext cx="1080120" cy="147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19" idx="1"/>
          </p:cNvCxnSpPr>
          <p:nvPr/>
        </p:nvCxnSpPr>
        <p:spPr>
          <a:xfrm>
            <a:off x="3131840" y="3834871"/>
            <a:ext cx="1053036" cy="13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146448" y="4742547"/>
            <a:ext cx="1296144" cy="4266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原始代码依赖图</a:t>
            </a:r>
            <a:endParaRPr lang="zh-CN" altLang="en-US" sz="12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14192" y="4319586"/>
            <a:ext cx="1453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阈值设大</a:t>
            </a:r>
            <a:endParaRPr lang="zh-CN" altLang="en-US" sz="1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04248" y="1745381"/>
            <a:ext cx="1946581" cy="1429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阈值比较小，域内包含的类比较多。域内类往往不是完成同一个需求。</a:t>
            </a:r>
            <a:endParaRPr lang="zh-CN" altLang="en-US" sz="1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66547" y="4401582"/>
            <a:ext cx="1946581" cy="1429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阈值比较大，域内包含的类比较少。域内类往往是完成同一个需求。</a:t>
            </a:r>
            <a:endParaRPr lang="zh-CN" altLang="en-US" sz="1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605" y="1484784"/>
            <a:ext cx="2360481" cy="173256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976" y="4401582"/>
            <a:ext cx="2159534" cy="14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6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102" y="2420888"/>
            <a:ext cx="3084304" cy="2006733"/>
          </a:xfrm>
          <a:prstGeom prst="rect">
            <a:avLst/>
          </a:prstGeom>
        </p:spPr>
      </p:pic>
      <p:sp>
        <p:nvSpPr>
          <p:cNvPr id="8" name="任意多边形 7"/>
          <p:cNvSpPr/>
          <p:nvPr/>
        </p:nvSpPr>
        <p:spPr>
          <a:xfrm>
            <a:off x="2167746" y="2327033"/>
            <a:ext cx="759502" cy="708548"/>
          </a:xfrm>
          <a:custGeom>
            <a:avLst/>
            <a:gdLst>
              <a:gd name="connsiteX0" fmla="*/ 6742 w 759502"/>
              <a:gd name="connsiteY0" fmla="*/ 460772 h 708548"/>
              <a:gd name="connsiteX1" fmla="*/ 73649 w 759502"/>
              <a:gd name="connsiteY1" fmla="*/ 706099 h 708548"/>
              <a:gd name="connsiteX2" fmla="*/ 497395 w 759502"/>
              <a:gd name="connsiteY2" fmla="*/ 583435 h 708548"/>
              <a:gd name="connsiteX3" fmla="*/ 753874 w 759502"/>
              <a:gd name="connsiteY3" fmla="*/ 527679 h 708548"/>
              <a:gd name="connsiteX4" fmla="*/ 631210 w 759502"/>
              <a:gd name="connsiteY4" fmla="*/ 137387 h 708548"/>
              <a:gd name="connsiteX5" fmla="*/ 151708 w 759502"/>
              <a:gd name="connsiteY5" fmla="*/ 14723 h 708548"/>
              <a:gd name="connsiteX6" fmla="*/ 6742 w 759502"/>
              <a:gd name="connsiteY6" fmla="*/ 460772 h 70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502" h="708548">
                <a:moveTo>
                  <a:pt x="6742" y="460772"/>
                </a:moveTo>
                <a:cubicBezTo>
                  <a:pt x="-6268" y="576001"/>
                  <a:pt x="-8127" y="685655"/>
                  <a:pt x="73649" y="706099"/>
                </a:cubicBezTo>
                <a:cubicBezTo>
                  <a:pt x="155425" y="726543"/>
                  <a:pt x="384024" y="613172"/>
                  <a:pt x="497395" y="583435"/>
                </a:cubicBezTo>
                <a:cubicBezTo>
                  <a:pt x="610766" y="553698"/>
                  <a:pt x="731572" y="602020"/>
                  <a:pt x="753874" y="527679"/>
                </a:cubicBezTo>
                <a:cubicBezTo>
                  <a:pt x="776177" y="453338"/>
                  <a:pt x="731571" y="222880"/>
                  <a:pt x="631210" y="137387"/>
                </a:cubicBezTo>
                <a:cubicBezTo>
                  <a:pt x="530849" y="51894"/>
                  <a:pt x="255786" y="-35457"/>
                  <a:pt x="151708" y="14723"/>
                </a:cubicBezTo>
                <a:cubicBezTo>
                  <a:pt x="47630" y="64903"/>
                  <a:pt x="19752" y="345543"/>
                  <a:pt x="6742" y="460772"/>
                </a:cubicBezTo>
                <a:close/>
              </a:path>
            </a:pathLst>
          </a:custGeom>
          <a:noFill/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2577325" y="3328743"/>
            <a:ext cx="1098325" cy="563033"/>
          </a:xfrm>
          <a:custGeom>
            <a:avLst/>
            <a:gdLst>
              <a:gd name="connsiteX0" fmla="*/ 377748 w 1098325"/>
              <a:gd name="connsiteY0" fmla="*/ 563033 h 563033"/>
              <a:gd name="connsiteX1" fmla="*/ 9758 w 1098325"/>
              <a:gd name="connsiteY1" fmla="*/ 540730 h 563033"/>
              <a:gd name="connsiteX2" fmla="*/ 132421 w 1098325"/>
              <a:gd name="connsiteY2" fmla="*/ 306555 h 563033"/>
              <a:gd name="connsiteX3" fmla="*/ 411202 w 1098325"/>
              <a:gd name="connsiteY3" fmla="*/ 183891 h 563033"/>
              <a:gd name="connsiteX4" fmla="*/ 545016 w 1098325"/>
              <a:gd name="connsiteY4" fmla="*/ 5472 h 563033"/>
              <a:gd name="connsiteX5" fmla="*/ 790343 w 1098325"/>
              <a:gd name="connsiteY5" fmla="*/ 61228 h 563033"/>
              <a:gd name="connsiteX6" fmla="*/ 946460 w 1098325"/>
              <a:gd name="connsiteY6" fmla="*/ 217345 h 563033"/>
              <a:gd name="connsiteX7" fmla="*/ 1069124 w 1098325"/>
              <a:gd name="connsiteY7" fmla="*/ 284252 h 563033"/>
              <a:gd name="connsiteX8" fmla="*/ 1080275 w 1098325"/>
              <a:gd name="connsiteY8" fmla="*/ 373462 h 563033"/>
              <a:gd name="connsiteX9" fmla="*/ 1035670 w 1098325"/>
              <a:gd name="connsiteY9" fmla="*/ 484974 h 563033"/>
              <a:gd name="connsiteX10" fmla="*/ 377748 w 1098325"/>
              <a:gd name="connsiteY10" fmla="*/ 563033 h 56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8325" h="563033">
                <a:moveTo>
                  <a:pt x="377748" y="563033"/>
                </a:moveTo>
                <a:lnTo>
                  <a:pt x="9758" y="540730"/>
                </a:lnTo>
                <a:cubicBezTo>
                  <a:pt x="-31130" y="497984"/>
                  <a:pt x="65514" y="366028"/>
                  <a:pt x="132421" y="306555"/>
                </a:cubicBezTo>
                <a:cubicBezTo>
                  <a:pt x="199328" y="247082"/>
                  <a:pt x="342436" y="234072"/>
                  <a:pt x="411202" y="183891"/>
                </a:cubicBezTo>
                <a:cubicBezTo>
                  <a:pt x="479968" y="133710"/>
                  <a:pt x="481826" y="25916"/>
                  <a:pt x="545016" y="5472"/>
                </a:cubicBezTo>
                <a:cubicBezTo>
                  <a:pt x="608206" y="-14972"/>
                  <a:pt x="723436" y="25916"/>
                  <a:pt x="790343" y="61228"/>
                </a:cubicBezTo>
                <a:cubicBezTo>
                  <a:pt x="857250" y="96540"/>
                  <a:pt x="899997" y="180174"/>
                  <a:pt x="946460" y="217345"/>
                </a:cubicBezTo>
                <a:cubicBezTo>
                  <a:pt x="992923" y="254516"/>
                  <a:pt x="1046822" y="258233"/>
                  <a:pt x="1069124" y="284252"/>
                </a:cubicBezTo>
                <a:cubicBezTo>
                  <a:pt x="1091426" y="310271"/>
                  <a:pt x="1085851" y="340008"/>
                  <a:pt x="1080275" y="373462"/>
                </a:cubicBezTo>
                <a:cubicBezTo>
                  <a:pt x="1074699" y="406916"/>
                  <a:pt x="1147182" y="455238"/>
                  <a:pt x="1035670" y="484974"/>
                </a:cubicBezTo>
                <a:cubicBezTo>
                  <a:pt x="924158" y="514710"/>
                  <a:pt x="548733" y="553740"/>
                  <a:pt x="377748" y="563033"/>
                </a:cubicBezTo>
                <a:close/>
              </a:path>
            </a:pathLst>
          </a:custGeom>
          <a:noFill/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499005" y="2385850"/>
            <a:ext cx="740268" cy="424479"/>
          </a:xfrm>
          <a:custGeom>
            <a:avLst/>
            <a:gdLst>
              <a:gd name="connsiteX0" fmla="*/ 91688 w 740268"/>
              <a:gd name="connsiteY0" fmla="*/ 424257 h 424479"/>
              <a:gd name="connsiteX1" fmla="*/ 13629 w 740268"/>
              <a:gd name="connsiteY1" fmla="*/ 268140 h 424479"/>
              <a:gd name="connsiteX2" fmla="*/ 236654 w 740268"/>
              <a:gd name="connsiteY2" fmla="*/ 56267 h 424479"/>
              <a:gd name="connsiteX3" fmla="*/ 705005 w 740268"/>
              <a:gd name="connsiteY3" fmla="*/ 11662 h 424479"/>
              <a:gd name="connsiteX4" fmla="*/ 638097 w 740268"/>
              <a:gd name="connsiteY4" fmla="*/ 234687 h 424479"/>
              <a:gd name="connsiteX5" fmla="*/ 91688 w 740268"/>
              <a:gd name="connsiteY5" fmla="*/ 424257 h 42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0268" h="424479">
                <a:moveTo>
                  <a:pt x="91688" y="424257"/>
                </a:moveTo>
                <a:cubicBezTo>
                  <a:pt x="-12390" y="429833"/>
                  <a:pt x="-10532" y="329472"/>
                  <a:pt x="13629" y="268140"/>
                </a:cubicBezTo>
                <a:cubicBezTo>
                  <a:pt x="37790" y="206808"/>
                  <a:pt x="121425" y="99013"/>
                  <a:pt x="236654" y="56267"/>
                </a:cubicBezTo>
                <a:cubicBezTo>
                  <a:pt x="351883" y="13521"/>
                  <a:pt x="638098" y="-18075"/>
                  <a:pt x="705005" y="11662"/>
                </a:cubicBezTo>
                <a:cubicBezTo>
                  <a:pt x="771912" y="41399"/>
                  <a:pt x="740316" y="167780"/>
                  <a:pt x="638097" y="234687"/>
                </a:cubicBezTo>
                <a:cubicBezTo>
                  <a:pt x="535878" y="301594"/>
                  <a:pt x="195766" y="418681"/>
                  <a:pt x="91688" y="424257"/>
                </a:cubicBezTo>
                <a:close/>
              </a:path>
            </a:pathLst>
          </a:custGeom>
          <a:noFill/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4025077" y="2731384"/>
            <a:ext cx="890972" cy="480207"/>
          </a:xfrm>
          <a:custGeom>
            <a:avLst/>
            <a:gdLst>
              <a:gd name="connsiteX0" fmla="*/ 513 w 890972"/>
              <a:gd name="connsiteY0" fmla="*/ 368655 h 480207"/>
              <a:gd name="connsiteX1" fmla="*/ 190084 w 890972"/>
              <a:gd name="connsiteY1" fmla="*/ 480167 h 480207"/>
              <a:gd name="connsiteX2" fmla="*/ 457713 w 890972"/>
              <a:gd name="connsiteY2" fmla="*/ 379806 h 480207"/>
              <a:gd name="connsiteX3" fmla="*/ 870308 w 890972"/>
              <a:gd name="connsiteY3" fmla="*/ 245992 h 480207"/>
              <a:gd name="connsiteX4" fmla="*/ 758796 w 890972"/>
              <a:gd name="connsiteY4" fmla="*/ 665 h 480207"/>
              <a:gd name="connsiteX5" fmla="*/ 156630 w 890972"/>
              <a:gd name="connsiteY5" fmla="*/ 179084 h 480207"/>
              <a:gd name="connsiteX6" fmla="*/ 513 w 890972"/>
              <a:gd name="connsiteY6" fmla="*/ 368655 h 48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0972" h="480207">
                <a:moveTo>
                  <a:pt x="513" y="368655"/>
                </a:moveTo>
                <a:cubicBezTo>
                  <a:pt x="6089" y="418835"/>
                  <a:pt x="113884" y="478309"/>
                  <a:pt x="190084" y="480167"/>
                </a:cubicBezTo>
                <a:cubicBezTo>
                  <a:pt x="266284" y="482026"/>
                  <a:pt x="344342" y="418835"/>
                  <a:pt x="457713" y="379806"/>
                </a:cubicBezTo>
                <a:cubicBezTo>
                  <a:pt x="571084" y="340777"/>
                  <a:pt x="820128" y="309182"/>
                  <a:pt x="870308" y="245992"/>
                </a:cubicBezTo>
                <a:cubicBezTo>
                  <a:pt x="920488" y="182802"/>
                  <a:pt x="877742" y="11816"/>
                  <a:pt x="758796" y="665"/>
                </a:cubicBezTo>
                <a:cubicBezTo>
                  <a:pt x="639850" y="-10486"/>
                  <a:pt x="279293" y="121469"/>
                  <a:pt x="156630" y="179084"/>
                </a:cubicBezTo>
                <a:cubicBezTo>
                  <a:pt x="33967" y="236699"/>
                  <a:pt x="-5063" y="318475"/>
                  <a:pt x="513" y="368655"/>
                </a:cubicBezTo>
                <a:close/>
              </a:path>
            </a:pathLst>
          </a:custGeom>
          <a:noFill/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4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06" y="1772816"/>
            <a:ext cx="4327760" cy="3096344"/>
          </a:xfrm>
          <a:prstGeom prst="rect">
            <a:avLst/>
          </a:prstGeom>
        </p:spPr>
      </p:pic>
      <p:sp>
        <p:nvSpPr>
          <p:cNvPr id="8" name="任意多边形 7"/>
          <p:cNvSpPr/>
          <p:nvPr/>
        </p:nvSpPr>
        <p:spPr>
          <a:xfrm>
            <a:off x="3761708" y="1655080"/>
            <a:ext cx="1335240" cy="1318969"/>
          </a:xfrm>
          <a:custGeom>
            <a:avLst/>
            <a:gdLst>
              <a:gd name="connsiteX0" fmla="*/ 364243 w 1335240"/>
              <a:gd name="connsiteY0" fmla="*/ 151418 h 1318969"/>
              <a:gd name="connsiteX1" fmla="*/ 74312 w 1335240"/>
              <a:gd name="connsiteY1" fmla="*/ 196022 h 1318969"/>
              <a:gd name="connsiteX2" fmla="*/ 7404 w 1335240"/>
              <a:gd name="connsiteY2" fmla="*/ 831642 h 1318969"/>
              <a:gd name="connsiteX3" fmla="*/ 208126 w 1335240"/>
              <a:gd name="connsiteY3" fmla="*/ 1132725 h 1318969"/>
              <a:gd name="connsiteX4" fmla="*/ 364243 w 1335240"/>
              <a:gd name="connsiteY4" fmla="*/ 1143876 h 1318969"/>
              <a:gd name="connsiteX5" fmla="*/ 475755 w 1335240"/>
              <a:gd name="connsiteY5" fmla="*/ 1054666 h 1318969"/>
              <a:gd name="connsiteX6" fmla="*/ 721082 w 1335240"/>
              <a:gd name="connsiteY6" fmla="*/ 1099271 h 1318969"/>
              <a:gd name="connsiteX7" fmla="*/ 721082 w 1335240"/>
              <a:gd name="connsiteY7" fmla="*/ 1177330 h 1318969"/>
              <a:gd name="connsiteX8" fmla="*/ 776838 w 1335240"/>
              <a:gd name="connsiteY8" fmla="*/ 1299993 h 1318969"/>
              <a:gd name="connsiteX9" fmla="*/ 944107 w 1335240"/>
              <a:gd name="connsiteY9" fmla="*/ 1299993 h 1318969"/>
              <a:gd name="connsiteX10" fmla="*/ 1178282 w 1335240"/>
              <a:gd name="connsiteY10" fmla="*/ 1121574 h 1318969"/>
              <a:gd name="connsiteX11" fmla="*/ 1334399 w 1335240"/>
              <a:gd name="connsiteY11" fmla="*/ 876247 h 1318969"/>
              <a:gd name="connsiteX12" fmla="*/ 1111375 w 1335240"/>
              <a:gd name="connsiteY12" fmla="*/ 39905 h 1318969"/>
              <a:gd name="connsiteX13" fmla="*/ 364243 w 1335240"/>
              <a:gd name="connsiteY13" fmla="*/ 151418 h 131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5240" h="1318969">
                <a:moveTo>
                  <a:pt x="364243" y="151418"/>
                </a:moveTo>
                <a:cubicBezTo>
                  <a:pt x="191399" y="177438"/>
                  <a:pt x="133785" y="82651"/>
                  <a:pt x="74312" y="196022"/>
                </a:cubicBezTo>
                <a:cubicBezTo>
                  <a:pt x="14839" y="309393"/>
                  <a:pt x="-14898" y="675525"/>
                  <a:pt x="7404" y="831642"/>
                </a:cubicBezTo>
                <a:cubicBezTo>
                  <a:pt x="29706" y="987759"/>
                  <a:pt x="148653" y="1080686"/>
                  <a:pt x="208126" y="1132725"/>
                </a:cubicBezTo>
                <a:cubicBezTo>
                  <a:pt x="267599" y="1184764"/>
                  <a:pt x="319638" y="1156886"/>
                  <a:pt x="364243" y="1143876"/>
                </a:cubicBezTo>
                <a:cubicBezTo>
                  <a:pt x="408848" y="1130866"/>
                  <a:pt x="416282" y="1062100"/>
                  <a:pt x="475755" y="1054666"/>
                </a:cubicBezTo>
                <a:cubicBezTo>
                  <a:pt x="535228" y="1047232"/>
                  <a:pt x="680194" y="1078827"/>
                  <a:pt x="721082" y="1099271"/>
                </a:cubicBezTo>
                <a:cubicBezTo>
                  <a:pt x="761970" y="1119715"/>
                  <a:pt x="711789" y="1143876"/>
                  <a:pt x="721082" y="1177330"/>
                </a:cubicBezTo>
                <a:cubicBezTo>
                  <a:pt x="730375" y="1210784"/>
                  <a:pt x="739667" y="1279549"/>
                  <a:pt x="776838" y="1299993"/>
                </a:cubicBezTo>
                <a:cubicBezTo>
                  <a:pt x="814009" y="1320437"/>
                  <a:pt x="877200" y="1329730"/>
                  <a:pt x="944107" y="1299993"/>
                </a:cubicBezTo>
                <a:cubicBezTo>
                  <a:pt x="1011014" y="1270257"/>
                  <a:pt x="1113233" y="1192198"/>
                  <a:pt x="1178282" y="1121574"/>
                </a:cubicBezTo>
                <a:cubicBezTo>
                  <a:pt x="1243331" y="1050950"/>
                  <a:pt x="1345550" y="1056525"/>
                  <a:pt x="1334399" y="876247"/>
                </a:cubicBezTo>
                <a:cubicBezTo>
                  <a:pt x="1323248" y="695969"/>
                  <a:pt x="1276785" y="166285"/>
                  <a:pt x="1111375" y="39905"/>
                </a:cubicBezTo>
                <a:cubicBezTo>
                  <a:pt x="945965" y="-86475"/>
                  <a:pt x="537087" y="125398"/>
                  <a:pt x="364243" y="151418"/>
                </a:cubicBezTo>
                <a:close/>
              </a:path>
            </a:pathLst>
          </a:custGeom>
          <a:noFill/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736035" y="2100360"/>
            <a:ext cx="1809640" cy="1716859"/>
          </a:xfrm>
          <a:custGeom>
            <a:avLst/>
            <a:gdLst>
              <a:gd name="connsiteX0" fmla="*/ 996014 w 1809640"/>
              <a:gd name="connsiteY0" fmla="*/ 1323064 h 1716859"/>
              <a:gd name="connsiteX1" fmla="*/ 1185585 w 1809640"/>
              <a:gd name="connsiteY1" fmla="*/ 1378820 h 1716859"/>
              <a:gd name="connsiteX2" fmla="*/ 1107526 w 1809640"/>
              <a:gd name="connsiteY2" fmla="*/ 1646450 h 1716859"/>
              <a:gd name="connsiteX3" fmla="*/ 137370 w 1809640"/>
              <a:gd name="connsiteY3" fmla="*/ 1702206 h 1716859"/>
              <a:gd name="connsiteX4" fmla="*/ 37009 w 1809640"/>
              <a:gd name="connsiteY4" fmla="*/ 1423425 h 1716859"/>
              <a:gd name="connsiteX5" fmla="*/ 427302 w 1809640"/>
              <a:gd name="connsiteY5" fmla="*/ 1189250 h 1716859"/>
              <a:gd name="connsiteX6" fmla="*/ 616872 w 1809640"/>
              <a:gd name="connsiteY6" fmla="*/ 1033133 h 1716859"/>
              <a:gd name="connsiteX7" fmla="*/ 951409 w 1809640"/>
              <a:gd name="connsiteY7" fmla="*/ 620538 h 1716859"/>
              <a:gd name="connsiteX8" fmla="*/ 1029467 w 1809640"/>
              <a:gd name="connsiteY8" fmla="*/ 174489 h 1716859"/>
              <a:gd name="connsiteX9" fmla="*/ 1631633 w 1809640"/>
              <a:gd name="connsiteY9" fmla="*/ 7220 h 1716859"/>
              <a:gd name="connsiteX10" fmla="*/ 1798902 w 1809640"/>
              <a:gd name="connsiteY10" fmla="*/ 386362 h 1716859"/>
              <a:gd name="connsiteX11" fmla="*/ 1754297 w 1809640"/>
              <a:gd name="connsiteY11" fmla="*/ 553630 h 1716859"/>
              <a:gd name="connsiteX12" fmla="*/ 1442063 w 1809640"/>
              <a:gd name="connsiteY12" fmla="*/ 653991 h 1716859"/>
              <a:gd name="connsiteX13" fmla="*/ 1074072 w 1809640"/>
              <a:gd name="connsiteY13" fmla="*/ 1066586 h 1716859"/>
              <a:gd name="connsiteX14" fmla="*/ 772989 w 1809640"/>
              <a:gd name="connsiteY14" fmla="*/ 1144645 h 1716859"/>
              <a:gd name="connsiteX15" fmla="*/ 996014 w 1809640"/>
              <a:gd name="connsiteY15" fmla="*/ 1323064 h 17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09640" h="1716859">
                <a:moveTo>
                  <a:pt x="996014" y="1323064"/>
                </a:moveTo>
                <a:cubicBezTo>
                  <a:pt x="1064780" y="1362093"/>
                  <a:pt x="1167000" y="1324922"/>
                  <a:pt x="1185585" y="1378820"/>
                </a:cubicBezTo>
                <a:cubicBezTo>
                  <a:pt x="1204170" y="1432718"/>
                  <a:pt x="1282229" y="1592552"/>
                  <a:pt x="1107526" y="1646450"/>
                </a:cubicBezTo>
                <a:cubicBezTo>
                  <a:pt x="932823" y="1700348"/>
                  <a:pt x="315789" y="1739377"/>
                  <a:pt x="137370" y="1702206"/>
                </a:cubicBezTo>
                <a:cubicBezTo>
                  <a:pt x="-41049" y="1665035"/>
                  <a:pt x="-11313" y="1508918"/>
                  <a:pt x="37009" y="1423425"/>
                </a:cubicBezTo>
                <a:cubicBezTo>
                  <a:pt x="85331" y="1337932"/>
                  <a:pt x="330658" y="1254299"/>
                  <a:pt x="427302" y="1189250"/>
                </a:cubicBezTo>
                <a:cubicBezTo>
                  <a:pt x="523946" y="1124201"/>
                  <a:pt x="529521" y="1127918"/>
                  <a:pt x="616872" y="1033133"/>
                </a:cubicBezTo>
                <a:cubicBezTo>
                  <a:pt x="704223" y="938348"/>
                  <a:pt x="882643" y="763645"/>
                  <a:pt x="951409" y="620538"/>
                </a:cubicBezTo>
                <a:cubicBezTo>
                  <a:pt x="1020175" y="477431"/>
                  <a:pt x="916096" y="276709"/>
                  <a:pt x="1029467" y="174489"/>
                </a:cubicBezTo>
                <a:cubicBezTo>
                  <a:pt x="1142838" y="72269"/>
                  <a:pt x="1503394" y="-28092"/>
                  <a:pt x="1631633" y="7220"/>
                </a:cubicBezTo>
                <a:cubicBezTo>
                  <a:pt x="1759872" y="42532"/>
                  <a:pt x="1778458" y="295294"/>
                  <a:pt x="1798902" y="386362"/>
                </a:cubicBezTo>
                <a:cubicBezTo>
                  <a:pt x="1819346" y="477430"/>
                  <a:pt x="1813770" y="509025"/>
                  <a:pt x="1754297" y="553630"/>
                </a:cubicBezTo>
                <a:cubicBezTo>
                  <a:pt x="1694824" y="598235"/>
                  <a:pt x="1555434" y="568498"/>
                  <a:pt x="1442063" y="653991"/>
                </a:cubicBezTo>
                <a:cubicBezTo>
                  <a:pt x="1328692" y="739484"/>
                  <a:pt x="1185584" y="984810"/>
                  <a:pt x="1074072" y="1066586"/>
                </a:cubicBezTo>
                <a:cubicBezTo>
                  <a:pt x="962560" y="1148362"/>
                  <a:pt x="785999" y="1105616"/>
                  <a:pt x="772989" y="1144645"/>
                </a:cubicBezTo>
                <a:cubicBezTo>
                  <a:pt x="759979" y="1183674"/>
                  <a:pt x="927248" y="1284035"/>
                  <a:pt x="996014" y="1323064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855105" y="3705052"/>
            <a:ext cx="1240676" cy="823185"/>
          </a:xfrm>
          <a:custGeom>
            <a:avLst/>
            <a:gdLst>
              <a:gd name="connsiteX0" fmla="*/ 125880 w 1240676"/>
              <a:gd name="connsiteY0" fmla="*/ 365143 h 823185"/>
              <a:gd name="connsiteX1" fmla="*/ 170485 w 1240676"/>
              <a:gd name="connsiteY1" fmla="*/ 320538 h 823185"/>
              <a:gd name="connsiteX2" fmla="*/ 672290 w 1240676"/>
              <a:gd name="connsiteY2" fmla="*/ 119816 h 823185"/>
              <a:gd name="connsiteX3" fmla="*/ 1140641 w 1240676"/>
              <a:gd name="connsiteY3" fmla="*/ 8304 h 823185"/>
              <a:gd name="connsiteX4" fmla="*/ 1207549 w 1240676"/>
              <a:gd name="connsiteY4" fmla="*/ 342841 h 823185"/>
              <a:gd name="connsiteX5" fmla="*/ 1151793 w 1240676"/>
              <a:gd name="connsiteY5" fmla="*/ 755436 h 823185"/>
              <a:gd name="connsiteX6" fmla="*/ 259695 w 1240676"/>
              <a:gd name="connsiteY6" fmla="*/ 800041 h 823185"/>
              <a:gd name="connsiteX7" fmla="*/ 3217 w 1240676"/>
              <a:gd name="connsiteY7" fmla="*/ 521260 h 823185"/>
              <a:gd name="connsiteX8" fmla="*/ 125880 w 1240676"/>
              <a:gd name="connsiteY8" fmla="*/ 365143 h 823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0676" h="823185">
                <a:moveTo>
                  <a:pt x="125880" y="365143"/>
                </a:moveTo>
                <a:cubicBezTo>
                  <a:pt x="153758" y="331689"/>
                  <a:pt x="79417" y="361426"/>
                  <a:pt x="170485" y="320538"/>
                </a:cubicBezTo>
                <a:cubicBezTo>
                  <a:pt x="261553" y="279650"/>
                  <a:pt x="510597" y="171855"/>
                  <a:pt x="672290" y="119816"/>
                </a:cubicBezTo>
                <a:cubicBezTo>
                  <a:pt x="833983" y="67777"/>
                  <a:pt x="1051431" y="-28867"/>
                  <a:pt x="1140641" y="8304"/>
                </a:cubicBezTo>
                <a:cubicBezTo>
                  <a:pt x="1229851" y="45475"/>
                  <a:pt x="1205690" y="218319"/>
                  <a:pt x="1207549" y="342841"/>
                </a:cubicBezTo>
                <a:cubicBezTo>
                  <a:pt x="1209408" y="467363"/>
                  <a:pt x="1309769" y="679236"/>
                  <a:pt x="1151793" y="755436"/>
                </a:cubicBezTo>
                <a:cubicBezTo>
                  <a:pt x="993817" y="831636"/>
                  <a:pt x="451124" y="839070"/>
                  <a:pt x="259695" y="800041"/>
                </a:cubicBezTo>
                <a:cubicBezTo>
                  <a:pt x="68266" y="761012"/>
                  <a:pt x="27378" y="593743"/>
                  <a:pt x="3217" y="521260"/>
                </a:cubicBezTo>
                <a:cubicBezTo>
                  <a:pt x="-20944" y="448777"/>
                  <a:pt x="98002" y="398597"/>
                  <a:pt x="125880" y="365143"/>
                </a:cubicBezTo>
                <a:close/>
              </a:path>
            </a:pathLst>
          </a:custGeom>
          <a:noFill/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274381" y="2047583"/>
            <a:ext cx="972837" cy="785062"/>
          </a:xfrm>
          <a:custGeom>
            <a:avLst/>
            <a:gdLst>
              <a:gd name="connsiteX0" fmla="*/ 398302 w 972837"/>
              <a:gd name="connsiteY0" fmla="*/ 684466 h 785062"/>
              <a:gd name="connsiteX1" fmla="*/ 186429 w 972837"/>
              <a:gd name="connsiteY1" fmla="*/ 784827 h 785062"/>
              <a:gd name="connsiteX2" fmla="*/ 41463 w 972837"/>
              <a:gd name="connsiteY2" fmla="*/ 706768 h 785062"/>
              <a:gd name="connsiteX3" fmla="*/ 30312 w 972837"/>
              <a:gd name="connsiteY3" fmla="*/ 539500 h 785062"/>
              <a:gd name="connsiteX4" fmla="*/ 409453 w 972837"/>
              <a:gd name="connsiteY4" fmla="*/ 37695 h 785062"/>
              <a:gd name="connsiteX5" fmla="*/ 944712 w 972837"/>
              <a:gd name="connsiteY5" fmla="*/ 93451 h 785062"/>
              <a:gd name="connsiteX6" fmla="*/ 844351 w 972837"/>
              <a:gd name="connsiteY6" fmla="*/ 550651 h 785062"/>
              <a:gd name="connsiteX7" fmla="*/ 398302 w 972837"/>
              <a:gd name="connsiteY7" fmla="*/ 684466 h 78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2837" h="785062">
                <a:moveTo>
                  <a:pt x="398302" y="684466"/>
                </a:moveTo>
                <a:cubicBezTo>
                  <a:pt x="288648" y="723495"/>
                  <a:pt x="245902" y="781110"/>
                  <a:pt x="186429" y="784827"/>
                </a:cubicBezTo>
                <a:cubicBezTo>
                  <a:pt x="126956" y="788544"/>
                  <a:pt x="67482" y="747656"/>
                  <a:pt x="41463" y="706768"/>
                </a:cubicBezTo>
                <a:cubicBezTo>
                  <a:pt x="15444" y="665880"/>
                  <a:pt x="-31020" y="651012"/>
                  <a:pt x="30312" y="539500"/>
                </a:cubicBezTo>
                <a:cubicBezTo>
                  <a:pt x="91644" y="427988"/>
                  <a:pt x="257053" y="112036"/>
                  <a:pt x="409453" y="37695"/>
                </a:cubicBezTo>
                <a:cubicBezTo>
                  <a:pt x="561853" y="-36646"/>
                  <a:pt x="872229" y="7958"/>
                  <a:pt x="944712" y="93451"/>
                </a:cubicBezTo>
                <a:cubicBezTo>
                  <a:pt x="1017195" y="178944"/>
                  <a:pt x="937278" y="457724"/>
                  <a:pt x="844351" y="550651"/>
                </a:cubicBezTo>
                <a:cubicBezTo>
                  <a:pt x="751424" y="643578"/>
                  <a:pt x="507956" y="645437"/>
                  <a:pt x="398302" y="684466"/>
                </a:cubicBezTo>
                <a:close/>
              </a:path>
            </a:pathLst>
          </a:custGeom>
          <a:noFill/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1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研究思路：形成候选代码域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3366085" y="2917249"/>
            <a:ext cx="1453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阈值设小</a:t>
            </a:r>
            <a:endParaRPr lang="zh-CN" altLang="en-US" sz="1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91" y="3054695"/>
            <a:ext cx="2419488" cy="1546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957" y="332656"/>
            <a:ext cx="3939985" cy="2818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876" y="4365104"/>
            <a:ext cx="2309581" cy="150267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9552" y="2924944"/>
            <a:ext cx="2592288" cy="1819854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11960" y="1556794"/>
            <a:ext cx="2282497" cy="1738782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184876" y="4322417"/>
            <a:ext cx="2282497" cy="1738782"/>
          </a:xfrm>
          <a:prstGeom prst="rect">
            <a:avLst/>
          </a:prstGeom>
          <a:noFill/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8" idx="3"/>
            <a:endCxn id="10" idx="1"/>
          </p:cNvCxnSpPr>
          <p:nvPr/>
        </p:nvCxnSpPr>
        <p:spPr>
          <a:xfrm flipV="1">
            <a:off x="3131840" y="2426185"/>
            <a:ext cx="1080120" cy="140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19" idx="1"/>
          </p:cNvCxnSpPr>
          <p:nvPr/>
        </p:nvCxnSpPr>
        <p:spPr>
          <a:xfrm>
            <a:off x="3131840" y="3834871"/>
            <a:ext cx="1053036" cy="13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146448" y="4742547"/>
            <a:ext cx="1296144" cy="4266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原始代码依赖图</a:t>
            </a:r>
            <a:endParaRPr lang="zh-CN" altLang="en-US" sz="12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14192" y="4319586"/>
            <a:ext cx="1453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阈值设大</a:t>
            </a:r>
            <a:endParaRPr lang="zh-CN" altLang="en-US" sz="1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28207" y="1700809"/>
            <a:ext cx="1946581" cy="1429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阈值比较小，域内包含的类比较多。域内类往往不是完成同一个需求，尝试使用加惩罚的方式降低域内与需求无关类对应相似度值，效果不好，这点与</a:t>
            </a:r>
            <a:r>
              <a:rPr lang="en-US" altLang="zh-CN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UD</a:t>
            </a:r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一致</a:t>
            </a:r>
            <a:endParaRPr lang="zh-CN" altLang="en-US" sz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66547" y="4401582"/>
            <a:ext cx="1946581" cy="1429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阈值比较大，域内包含的类比较少。域内类往往是完成同一个需求。</a:t>
            </a:r>
            <a:endParaRPr lang="zh-CN" altLang="en-US" sz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2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研究思路步骤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8" y="1484785"/>
            <a:ext cx="8964488" cy="4824536"/>
          </a:xfrm>
        </p:spPr>
        <p:txBody>
          <a:bodyPr/>
          <a:lstStyle/>
          <a:p>
            <a:r>
              <a:rPr lang="zh-CN" altLang="en-US" dirty="0" smtClean="0"/>
              <a:t>划分代码域，并按给定的一个需求的</a:t>
            </a:r>
            <a:r>
              <a:rPr lang="en-US" altLang="zh-CN" dirty="0" smtClean="0"/>
              <a:t>IR</a:t>
            </a:r>
            <a:r>
              <a:rPr lang="zh-CN" altLang="en-US" dirty="0" smtClean="0"/>
              <a:t>值进行排序</a:t>
            </a:r>
            <a:endParaRPr lang="en-US" altLang="zh-CN" dirty="0"/>
          </a:p>
          <a:p>
            <a:pPr lvl="1"/>
            <a:r>
              <a:rPr lang="zh-CN" altLang="en-US" dirty="0" smtClean="0"/>
              <a:t>假设同一个代码域中的类完成同一个需求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r>
              <a:rPr lang="zh-CN" altLang="en-US" dirty="0" smtClean="0"/>
              <a:t>每个域选择一个类交由用户判断与需求的相关性，如相关则域内所有类的</a:t>
            </a:r>
            <a:r>
              <a:rPr lang="en-US" altLang="zh-CN" dirty="0" smtClean="0"/>
              <a:t>IR</a:t>
            </a:r>
            <a:r>
              <a:rPr lang="zh-CN" altLang="en-US" dirty="0" smtClean="0"/>
              <a:t>值都会提升</a:t>
            </a:r>
            <a:endParaRPr lang="en-US" altLang="zh-CN" dirty="0" smtClean="0"/>
          </a:p>
          <a:p>
            <a:endParaRPr lang="en-US" altLang="zh-CN" sz="1400" dirty="0"/>
          </a:p>
          <a:p>
            <a:r>
              <a:rPr lang="zh-CN" altLang="en-US" dirty="0" smtClean="0"/>
              <a:t>域外点的</a:t>
            </a:r>
            <a:r>
              <a:rPr lang="en-US" altLang="zh-CN" dirty="0" smtClean="0"/>
              <a:t>IR</a:t>
            </a:r>
            <a:r>
              <a:rPr lang="zh-CN" altLang="en-US" dirty="0" smtClean="0"/>
              <a:t>值则通过与每个用户确认相关的域的代码依赖关系来提升</a:t>
            </a:r>
            <a:endParaRPr lang="en-US" altLang="zh-CN" dirty="0" smtClean="0"/>
          </a:p>
          <a:p>
            <a:endParaRPr lang="en-US" altLang="zh-CN" sz="1400" dirty="0"/>
          </a:p>
          <a:p>
            <a:r>
              <a:rPr lang="zh-CN" altLang="en-US" dirty="0" smtClean="0"/>
              <a:t>每次用户判断一个域后候选域的列表排序都会更新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1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req15</a:t>
            </a:r>
            <a:r>
              <a:rPr lang="zh-CN" altLang="en-US" dirty="0" smtClean="0"/>
              <a:t>为例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924944"/>
            <a:ext cx="2592288" cy="1663171"/>
          </a:xfrm>
          <a:prstGeom prst="rect">
            <a:avLst/>
          </a:prstGeom>
        </p:spPr>
      </p:pic>
      <p:sp>
        <p:nvSpPr>
          <p:cNvPr id="8" name="任意多边形 7"/>
          <p:cNvSpPr/>
          <p:nvPr/>
        </p:nvSpPr>
        <p:spPr>
          <a:xfrm>
            <a:off x="4231415" y="3488602"/>
            <a:ext cx="738525" cy="788959"/>
          </a:xfrm>
          <a:custGeom>
            <a:avLst/>
            <a:gdLst>
              <a:gd name="connsiteX0" fmla="*/ 261076 w 738525"/>
              <a:gd name="connsiteY0" fmla="*/ 56193 h 788959"/>
              <a:gd name="connsiteX1" fmla="*/ 526547 w 738525"/>
              <a:gd name="connsiteY1" fmla="*/ 46361 h 788959"/>
              <a:gd name="connsiteX2" fmla="*/ 733024 w 738525"/>
              <a:gd name="connsiteY2" fmla="*/ 508477 h 788959"/>
              <a:gd name="connsiteX3" fmla="*/ 300405 w 738525"/>
              <a:gd name="connsiteY3" fmla="*/ 695290 h 788959"/>
              <a:gd name="connsiteX4" fmla="*/ 93928 w 738525"/>
              <a:gd name="connsiteY4" fmla="*/ 773948 h 788959"/>
              <a:gd name="connsiteX5" fmla="*/ 5437 w 738525"/>
              <a:gd name="connsiteY5" fmla="*/ 400322 h 788959"/>
              <a:gd name="connsiteX6" fmla="*/ 261076 w 738525"/>
              <a:gd name="connsiteY6" fmla="*/ 56193 h 7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8525" h="788959">
                <a:moveTo>
                  <a:pt x="261076" y="56193"/>
                </a:moveTo>
                <a:cubicBezTo>
                  <a:pt x="347928" y="-2800"/>
                  <a:pt x="447889" y="-29020"/>
                  <a:pt x="526547" y="46361"/>
                </a:cubicBezTo>
                <a:cubicBezTo>
                  <a:pt x="605205" y="121742"/>
                  <a:pt x="770714" y="400322"/>
                  <a:pt x="733024" y="508477"/>
                </a:cubicBezTo>
                <a:cubicBezTo>
                  <a:pt x="695334" y="616632"/>
                  <a:pt x="406921" y="651045"/>
                  <a:pt x="300405" y="695290"/>
                </a:cubicBezTo>
                <a:cubicBezTo>
                  <a:pt x="193889" y="739535"/>
                  <a:pt x="143089" y="823109"/>
                  <a:pt x="93928" y="773948"/>
                </a:cubicBezTo>
                <a:cubicBezTo>
                  <a:pt x="44767" y="724787"/>
                  <a:pt x="-19144" y="516670"/>
                  <a:pt x="5437" y="400322"/>
                </a:cubicBezTo>
                <a:cubicBezTo>
                  <a:pt x="30018" y="283974"/>
                  <a:pt x="174224" y="115186"/>
                  <a:pt x="261076" y="56193"/>
                </a:cubicBezTo>
                <a:close/>
              </a:path>
            </a:pathLst>
          </a:custGeom>
          <a:noFill/>
          <a:ln w="127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标注 8"/>
          <p:cNvSpPr/>
          <p:nvPr/>
        </p:nvSpPr>
        <p:spPr>
          <a:xfrm>
            <a:off x="3730125" y="3091772"/>
            <a:ext cx="891663" cy="394479"/>
          </a:xfrm>
          <a:prstGeom prst="wedgeRect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域内类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5926368" y="3212976"/>
            <a:ext cx="891663" cy="394479"/>
          </a:xfrm>
          <a:prstGeom prst="wedgeRect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域外类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08" y="2897857"/>
            <a:ext cx="2146380" cy="197044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7200" y="2792524"/>
            <a:ext cx="2386608" cy="2220652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67944" y="2792524"/>
            <a:ext cx="3024336" cy="2075781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059832" y="3685841"/>
            <a:ext cx="792088" cy="46323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4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域内类处理</a:t>
            </a:r>
            <a:endParaRPr lang="en-US" altLang="zh-CN" dirty="0" smtClean="0"/>
          </a:p>
          <a:p>
            <a:pPr lvl="1"/>
            <a:r>
              <a:rPr lang="zh-CN" altLang="en-US" dirty="0"/>
              <a:t>根据每个域的局部最大</a:t>
            </a:r>
            <a:r>
              <a:rPr lang="zh-CN" altLang="en-US" dirty="0" smtClean="0"/>
              <a:t>值对域进行排序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用户判断前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05" y="3453604"/>
            <a:ext cx="2153502" cy="16359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716016" y="5484015"/>
                <a:ext cx="3312368" cy="6668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𝑏𝑜𝑛𝑢𝑠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𝑚𝑎𝑥𝐼𝑅𝑉𝑎𝑙𝑢𝑒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𝑐𝑜𝑢𝑛𝑡𝐼𝑛𝑇h𝑖𝑠𝑅𝑒𝑔𝑖𝑜𝑛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484015"/>
                <a:ext cx="3312368" cy="6668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3475558"/>
            <a:ext cx="648072" cy="58258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01534" y="4220900"/>
            <a:ext cx="1152128" cy="1605161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01534" y="4221088"/>
            <a:ext cx="1152128" cy="228399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01534" y="4470574"/>
            <a:ext cx="1152128" cy="22839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01534" y="4720061"/>
            <a:ext cx="1152128" cy="228399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001534" y="4975343"/>
            <a:ext cx="1152128" cy="22839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graph4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6765" y="5359145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1166626" y="3431958"/>
            <a:ext cx="749270" cy="387595"/>
          </a:xfrm>
          <a:custGeom>
            <a:avLst/>
            <a:gdLst>
              <a:gd name="connsiteX0" fmla="*/ 214499 w 749270"/>
              <a:gd name="connsiteY0" fmla="*/ 330417 h 387595"/>
              <a:gd name="connsiteX1" fmla="*/ 90674 w 749270"/>
              <a:gd name="connsiteY1" fmla="*/ 387567 h 387595"/>
              <a:gd name="connsiteX2" fmla="*/ 4949 w 749270"/>
              <a:gd name="connsiteY2" fmla="*/ 330417 h 387595"/>
              <a:gd name="connsiteX3" fmla="*/ 33524 w 749270"/>
              <a:gd name="connsiteY3" fmla="*/ 25617 h 387595"/>
              <a:gd name="connsiteX4" fmla="*/ 224024 w 749270"/>
              <a:gd name="connsiteY4" fmla="*/ 16092 h 387595"/>
              <a:gd name="connsiteX5" fmla="*/ 643124 w 749270"/>
              <a:gd name="connsiteY5" fmla="*/ 16092 h 387595"/>
              <a:gd name="connsiteX6" fmla="*/ 719324 w 749270"/>
              <a:gd name="connsiteY6" fmla="*/ 111342 h 387595"/>
              <a:gd name="connsiteX7" fmla="*/ 214499 w 749270"/>
              <a:gd name="connsiteY7" fmla="*/ 330417 h 38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270" h="387595">
                <a:moveTo>
                  <a:pt x="214499" y="330417"/>
                </a:moveTo>
                <a:cubicBezTo>
                  <a:pt x="109724" y="376455"/>
                  <a:pt x="125599" y="387567"/>
                  <a:pt x="90674" y="387567"/>
                </a:cubicBezTo>
                <a:cubicBezTo>
                  <a:pt x="55749" y="387567"/>
                  <a:pt x="14474" y="390742"/>
                  <a:pt x="4949" y="330417"/>
                </a:cubicBezTo>
                <a:cubicBezTo>
                  <a:pt x="-4576" y="270092"/>
                  <a:pt x="-2988" y="78004"/>
                  <a:pt x="33524" y="25617"/>
                </a:cubicBezTo>
                <a:cubicBezTo>
                  <a:pt x="70036" y="-26770"/>
                  <a:pt x="122424" y="17679"/>
                  <a:pt x="224024" y="16092"/>
                </a:cubicBezTo>
                <a:cubicBezTo>
                  <a:pt x="325624" y="14504"/>
                  <a:pt x="560574" y="217"/>
                  <a:pt x="643124" y="16092"/>
                </a:cubicBezTo>
                <a:cubicBezTo>
                  <a:pt x="725674" y="31967"/>
                  <a:pt x="789174" y="63717"/>
                  <a:pt x="719324" y="111342"/>
                </a:cubicBezTo>
                <a:cubicBezTo>
                  <a:pt x="649474" y="158967"/>
                  <a:pt x="319274" y="284379"/>
                  <a:pt x="214499" y="330417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469253" y="3261988"/>
            <a:ext cx="144016" cy="15914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8" name="任意多边形 17"/>
          <p:cNvSpPr/>
          <p:nvPr/>
        </p:nvSpPr>
        <p:spPr>
          <a:xfrm>
            <a:off x="864941" y="3665844"/>
            <a:ext cx="544993" cy="455508"/>
          </a:xfrm>
          <a:custGeom>
            <a:avLst/>
            <a:gdLst>
              <a:gd name="connsiteX0" fmla="*/ 516184 w 544993"/>
              <a:gd name="connsiteY0" fmla="*/ 296556 h 455508"/>
              <a:gd name="connsiteX1" fmla="*/ 259009 w 544993"/>
              <a:gd name="connsiteY1" fmla="*/ 163206 h 455508"/>
              <a:gd name="connsiteX2" fmla="*/ 230434 w 544993"/>
              <a:gd name="connsiteY2" fmla="*/ 1281 h 455508"/>
              <a:gd name="connsiteX3" fmla="*/ 30409 w 544993"/>
              <a:gd name="connsiteY3" fmla="*/ 106056 h 455508"/>
              <a:gd name="connsiteX4" fmla="*/ 11359 w 544993"/>
              <a:gd name="connsiteY4" fmla="*/ 420381 h 455508"/>
              <a:gd name="connsiteX5" fmla="*/ 135184 w 544993"/>
              <a:gd name="connsiteY5" fmla="*/ 448956 h 455508"/>
              <a:gd name="connsiteX6" fmla="*/ 497134 w 544993"/>
              <a:gd name="connsiteY6" fmla="*/ 429906 h 455508"/>
              <a:gd name="connsiteX7" fmla="*/ 516184 w 544993"/>
              <a:gd name="connsiteY7" fmla="*/ 296556 h 45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993" h="455508">
                <a:moveTo>
                  <a:pt x="516184" y="296556"/>
                </a:moveTo>
                <a:cubicBezTo>
                  <a:pt x="476496" y="252106"/>
                  <a:pt x="306634" y="212418"/>
                  <a:pt x="259009" y="163206"/>
                </a:cubicBezTo>
                <a:cubicBezTo>
                  <a:pt x="211384" y="113993"/>
                  <a:pt x="268534" y="10806"/>
                  <a:pt x="230434" y="1281"/>
                </a:cubicBezTo>
                <a:cubicBezTo>
                  <a:pt x="192334" y="-8244"/>
                  <a:pt x="66922" y="36206"/>
                  <a:pt x="30409" y="106056"/>
                </a:cubicBezTo>
                <a:cubicBezTo>
                  <a:pt x="-6104" y="175906"/>
                  <a:pt x="-6103" y="363231"/>
                  <a:pt x="11359" y="420381"/>
                </a:cubicBezTo>
                <a:cubicBezTo>
                  <a:pt x="28821" y="477531"/>
                  <a:pt x="54222" y="447369"/>
                  <a:pt x="135184" y="448956"/>
                </a:cubicBezTo>
                <a:cubicBezTo>
                  <a:pt x="216146" y="450543"/>
                  <a:pt x="435221" y="452131"/>
                  <a:pt x="497134" y="429906"/>
                </a:cubicBezTo>
                <a:cubicBezTo>
                  <a:pt x="559047" y="407681"/>
                  <a:pt x="555872" y="341006"/>
                  <a:pt x="516184" y="296556"/>
                </a:cubicBez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68953" y="3683053"/>
            <a:ext cx="164669" cy="1447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r>
              <a:rPr lang="en-US" altLang="zh-CN" sz="1200" dirty="0" smtClean="0"/>
              <a:t> 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728034" y="4716809"/>
            <a:ext cx="164669" cy="1678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 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2177848" y="4470573"/>
            <a:ext cx="161904" cy="1740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r>
              <a:rPr lang="en-US" altLang="zh-CN" sz="1200" dirty="0" smtClean="0"/>
              <a:t> </a:t>
            </a:r>
            <a:endParaRPr lang="zh-CN" altLang="en-US" sz="1200" dirty="0"/>
          </a:p>
        </p:txBody>
      </p:sp>
      <p:sp>
        <p:nvSpPr>
          <p:cNvPr id="23" name="任意多边形 22"/>
          <p:cNvSpPr/>
          <p:nvPr/>
        </p:nvSpPr>
        <p:spPr>
          <a:xfrm>
            <a:off x="763931" y="4717451"/>
            <a:ext cx="814500" cy="427003"/>
          </a:xfrm>
          <a:custGeom>
            <a:avLst/>
            <a:gdLst>
              <a:gd name="connsiteX0" fmla="*/ 236194 w 814500"/>
              <a:gd name="connsiteY0" fmla="*/ 73624 h 427003"/>
              <a:gd name="connsiteX1" fmla="*/ 445744 w 814500"/>
              <a:gd name="connsiteY1" fmla="*/ 16474 h 427003"/>
              <a:gd name="connsiteX2" fmla="*/ 550519 w 814500"/>
              <a:gd name="connsiteY2" fmla="*/ 16474 h 427003"/>
              <a:gd name="connsiteX3" fmla="*/ 645769 w 814500"/>
              <a:gd name="connsiteY3" fmla="*/ 206974 h 427003"/>
              <a:gd name="connsiteX4" fmla="*/ 798169 w 814500"/>
              <a:gd name="connsiteY4" fmla="*/ 254599 h 427003"/>
              <a:gd name="connsiteX5" fmla="*/ 721969 w 814500"/>
              <a:gd name="connsiteY5" fmla="*/ 426049 h 427003"/>
              <a:gd name="connsiteX6" fmla="*/ 17119 w 814500"/>
              <a:gd name="connsiteY6" fmla="*/ 311749 h 427003"/>
              <a:gd name="connsiteX7" fmla="*/ 236194 w 814500"/>
              <a:gd name="connsiteY7" fmla="*/ 73624 h 42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4500" h="427003">
                <a:moveTo>
                  <a:pt x="236194" y="73624"/>
                </a:moveTo>
                <a:cubicBezTo>
                  <a:pt x="307632" y="24411"/>
                  <a:pt x="393357" y="25999"/>
                  <a:pt x="445744" y="16474"/>
                </a:cubicBezTo>
                <a:cubicBezTo>
                  <a:pt x="498131" y="6949"/>
                  <a:pt x="517182" y="-15276"/>
                  <a:pt x="550519" y="16474"/>
                </a:cubicBezTo>
                <a:cubicBezTo>
                  <a:pt x="583856" y="48224"/>
                  <a:pt x="604494" y="167287"/>
                  <a:pt x="645769" y="206974"/>
                </a:cubicBezTo>
                <a:cubicBezTo>
                  <a:pt x="687044" y="246661"/>
                  <a:pt x="785469" y="218087"/>
                  <a:pt x="798169" y="254599"/>
                </a:cubicBezTo>
                <a:cubicBezTo>
                  <a:pt x="810869" y="291112"/>
                  <a:pt x="852144" y="416524"/>
                  <a:pt x="721969" y="426049"/>
                </a:cubicBezTo>
                <a:cubicBezTo>
                  <a:pt x="591794" y="435574"/>
                  <a:pt x="98081" y="372074"/>
                  <a:pt x="17119" y="311749"/>
                </a:cubicBezTo>
                <a:cubicBezTo>
                  <a:pt x="-63844" y="251424"/>
                  <a:pt x="164756" y="122837"/>
                  <a:pt x="236194" y="73624"/>
                </a:cubicBezTo>
                <a:close/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601603" y="4349419"/>
            <a:ext cx="541150" cy="441692"/>
          </a:xfrm>
          <a:custGeom>
            <a:avLst/>
            <a:gdLst>
              <a:gd name="connsiteX0" fmla="*/ 150997 w 541150"/>
              <a:gd name="connsiteY0" fmla="*/ 3506 h 441692"/>
              <a:gd name="connsiteX1" fmla="*/ 27172 w 541150"/>
              <a:gd name="connsiteY1" fmla="*/ 51131 h 441692"/>
              <a:gd name="connsiteX2" fmla="*/ 8122 w 541150"/>
              <a:gd name="connsiteY2" fmla="*/ 327356 h 441692"/>
              <a:gd name="connsiteX3" fmla="*/ 131947 w 541150"/>
              <a:gd name="connsiteY3" fmla="*/ 441656 h 441692"/>
              <a:gd name="connsiteX4" fmla="*/ 522472 w 541150"/>
              <a:gd name="connsiteY4" fmla="*/ 317831 h 441692"/>
              <a:gd name="connsiteX5" fmla="*/ 446272 w 541150"/>
              <a:gd name="connsiteY5" fmla="*/ 98756 h 441692"/>
              <a:gd name="connsiteX6" fmla="*/ 150997 w 541150"/>
              <a:gd name="connsiteY6" fmla="*/ 3506 h 44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1150" h="441692">
                <a:moveTo>
                  <a:pt x="150997" y="3506"/>
                </a:moveTo>
                <a:cubicBezTo>
                  <a:pt x="81147" y="-4431"/>
                  <a:pt x="50984" y="-2844"/>
                  <a:pt x="27172" y="51131"/>
                </a:cubicBezTo>
                <a:cubicBezTo>
                  <a:pt x="3360" y="105106"/>
                  <a:pt x="-9340" y="262269"/>
                  <a:pt x="8122" y="327356"/>
                </a:cubicBezTo>
                <a:cubicBezTo>
                  <a:pt x="25584" y="392443"/>
                  <a:pt x="46222" y="443244"/>
                  <a:pt x="131947" y="441656"/>
                </a:cubicBezTo>
                <a:cubicBezTo>
                  <a:pt x="217672" y="440069"/>
                  <a:pt x="470084" y="374981"/>
                  <a:pt x="522472" y="317831"/>
                </a:cubicBezTo>
                <a:cubicBezTo>
                  <a:pt x="574860" y="260681"/>
                  <a:pt x="506597" y="151143"/>
                  <a:pt x="446272" y="98756"/>
                </a:cubicBezTo>
                <a:cubicBezTo>
                  <a:pt x="385947" y="46369"/>
                  <a:pt x="220847" y="11443"/>
                  <a:pt x="150997" y="3506"/>
                </a:cubicBez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3528" y="3212976"/>
            <a:ext cx="2304256" cy="1990766"/>
          </a:xfrm>
          <a:prstGeom prst="rect">
            <a:avLst/>
          </a:prstGeom>
          <a:noFill/>
          <a:ln>
            <a:prstDash val="sysDot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11" idx="1"/>
            <a:endCxn id="13" idx="3"/>
          </p:cNvCxnSpPr>
          <p:nvPr/>
        </p:nvCxnSpPr>
        <p:spPr>
          <a:xfrm flipH="1">
            <a:off x="4153662" y="3766852"/>
            <a:ext cx="634362" cy="56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986903" y="3323251"/>
            <a:ext cx="1944216" cy="1676092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对于每个需求，选择域内与需求</a:t>
            </a:r>
            <a:r>
              <a:rPr lang="en-US" altLang="zh-CN" sz="1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1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值最大的类交由用户判断，如果与需求具备相关性，域内其它类对应链接加</a:t>
            </a:r>
            <a:r>
              <a:rPr lang="en-US" altLang="zh-CN" sz="1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bonus</a:t>
            </a:r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71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4.16667E-6 -1.11111E-6 C -0.00243 -0.00115 -0.00486 -0.00231 -0.00712 -0.00347 C -0.00885 -0.00416 -0.01371 -0.00486 -0.01493 -0.00509 C -0.01875 -0.00671 -0.0151 -0.00532 -0.02066 -0.00694 C -0.02153 -0.00717 -0.02239 -0.00764 -0.02326 -0.00764 C -0.02569 -0.0081 -0.02812 -0.0081 -0.03038 -0.00856 C -0.03298 -0.00902 -0.03819 -0.01018 -0.03819 -0.01018 C -0.04323 -0.0125 -0.03767 -0.01041 -0.04843 -0.01203 C -0.0493 -0.01227 -0.05017 -0.01273 -0.05104 -0.01296 C -0.05208 -0.01319 -0.05312 -0.01342 -0.05434 -0.01365 C -0.0625 -0.01574 -0.06041 -0.01527 -0.06788 -0.0162 C -0.07361 -0.01597 -0.07951 -0.0162 -0.08524 -0.01551 C -0.08593 -0.01527 -0.08646 -0.01435 -0.08715 -0.01365 C -0.08802 -0.01319 -0.08889 -0.0125 -0.08975 -0.01203 C -0.09045 -0.01111 -0.09114 -0.01041 -0.09166 -0.00949 C -0.09218 -0.00856 -0.09236 -0.0074 -0.09305 -0.00694 C -0.09357 -0.00625 -0.09427 -0.00625 -0.09496 -0.00602 C -0.09548 -0.00509 -0.09635 -0.0044 -0.09687 -0.00347 C -0.09774 -0.00185 -0.09826 0.00023 -0.09948 0.00185 C -0.1 0.00255 -0.10087 0.00348 -0.10139 0.0044 C -0.10225 0.00602 -0.10399 0.00949 -0.10399 0.00949 C -0.10416 0.01042 -0.10434 0.01135 -0.10451 0.01204 C -0.10781 0.0206 -0.10382 0.00764 -0.10712 0.01806 C -0.10746 0.01898 -0.10746 0.01991 -0.10781 0.0206 C -0.10937 0.02454 -0.11232 0.02963 -0.11493 0.03195 L -0.11684 0.03357 C -0.11771 0.03565 -0.11823 0.03773 -0.11944 0.03959 C -0.11996 0.04051 -0.12083 0.04121 -0.12135 0.04213 C -0.12274 0.04445 -0.12274 0.0456 -0.12396 0.04815 C -0.12465 0.05 -0.12639 0.05278 -0.12708 0.05417 L -0.12968 0.06459 L -0.13038 0.06713 C -0.13055 0.06806 -0.1309 0.06875 -0.13107 0.06968 C -0.13142 0.07199 -0.13177 0.07431 -0.13229 0.07662 C -0.13246 0.07755 -0.13281 0.07824 -0.13298 0.07917 C -0.13316 0.08033 -0.13333 0.08148 -0.13368 0.08264 C -0.13403 0.08426 -0.13455 0.08611 -0.13489 0.08773 C -0.13507 0.08866 -0.13541 0.08959 -0.13559 0.09028 L -0.13611 0.09375 C -0.13593 0.0963 -0.13628 0.09908 -0.13559 0.10162 C -0.13524 0.10232 -0.1342 0.10209 -0.13368 0.10232 C -0.12882 0.1051 -0.13316 0.10348 -0.12847 0.1051 L -0.10139 0.10417 C -0.09982 0.10394 -0.09896 0.10139 -0.09757 0.1007 C -0.09271 0.09861 -0.09861 0.10139 -0.09357 0.09815 C -0.09253 0.09746 -0.0901 0.09676 -0.08906 0.0963 C -0.08837 0.09607 -0.08784 0.09584 -0.08715 0.0956 C -0.08646 0.09491 -0.08593 0.09445 -0.08524 0.09375 C -0.08437 0.09306 -0.0835 0.0919 -0.08264 0.09121 C -0.08177 0.09051 -0.0809 0.09005 -0.08003 0.08959 C -0.07934 0.08889 -0.07882 0.0882 -0.07812 0.08773 C -0.07708 0.08727 -0.07604 0.08727 -0.075 0.08681 C -0.06823 0.08449 -0.07361 0.08635 -0.0684 0.08357 C -0.06718 0.08287 -0.0658 0.08264 -0.06458 0.08172 C -0.06371 0.08125 -0.06284 0.08056 -0.06198 0.0801 C -0.06128 0.07963 -0.06076 0.07871 -0.06007 0.07824 C -0.05833 0.07755 -0.05659 0.07732 -0.05486 0.07662 L -0.05104 0.07477 C -0.04982 0.07361 -0.04843 0.07269 -0.04722 0.07153 C -0.04635 0.0706 -0.04548 0.06968 -0.04462 0.06875 C -0.0434 0.0676 -0.04184 0.0669 -0.0408 0.06551 C -0.03941 0.06366 -0.03837 0.06158 -0.0368 0.06019 C -0.03628 0.05973 -0.03559 0.05926 -0.03489 0.05857 C -0.02864 0.05139 -0.0368 0.06019 -0.03177 0.05348 C -0.03107 0.05255 -0.03038 0.05232 -0.02968 0.05162 C -0.02934 0.0507 -0.02899 0.04977 -0.02847 0.04908 C -0.02343 0.04236 -0.02986 0.05324 -0.02465 0.04468 C -0.02413 0.04398 -0.02378 0.04306 -0.02326 0.04213 C -0.02187 0.04005 -0.01875 0.03611 -0.01875 0.03611 C -0.01857 0.03519 -0.01857 0.03426 -0.01823 0.03357 C -0.01528 0.02778 -0.01701 0.03403 -0.01493 0.02848 C -0.01458 0.02755 -0.01475 0.02662 -0.01423 0.02593 C -0.01319 0.02385 -0.01146 0.02269 -0.01041 0.0206 C -0.00989 0.01991 -0.00972 0.01875 -0.0092 0.01806 C -0.0085 0.01736 -0.00781 0.0169 -0.00712 0.01644 C -0.00468 0.01135 -0.00677 0.01621 -0.00521 0.01111 C -0.00486 0.00996 -0.00434 0.00903 -0.00399 0.00787 C -0.00347 0.00602 -0.00347 0.00417 -0.0026 0.00255 L -4.16667E-6 -1.11111E-6 Z " pathEditMode="relative" ptsTypes="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84177"/>
            <a:ext cx="4504159" cy="4925144"/>
          </a:xfrm>
        </p:spPr>
        <p:txBody>
          <a:bodyPr/>
          <a:lstStyle/>
          <a:p>
            <a:r>
              <a:rPr lang="zh-CN" altLang="en-US" dirty="0" smtClean="0"/>
              <a:t>域外类处理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调用依赖路径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从域内到域外一直调用</a:t>
            </a:r>
            <a:endParaRPr lang="en-US" altLang="zh-CN" dirty="0" smtClean="0"/>
          </a:p>
          <a:p>
            <a:pPr lvl="2"/>
            <a:r>
              <a:rPr lang="zh-CN" altLang="en-US" dirty="0"/>
              <a:t>从域</a:t>
            </a:r>
            <a:r>
              <a:rPr lang="zh-CN" altLang="en-US" dirty="0" smtClean="0"/>
              <a:t>内到域外一直被调用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数据依赖路径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域内类的直接数据依赖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域外类对应链接</a:t>
            </a:r>
            <a:r>
              <a:rPr lang="en-US" altLang="zh-CN" dirty="0" smtClean="0"/>
              <a:t>bonus</a:t>
            </a:r>
          </a:p>
          <a:p>
            <a:pPr lvl="2"/>
            <a:r>
              <a:rPr lang="zh-CN" altLang="en-US" dirty="0" smtClean="0"/>
              <a:t>同种类型多条路径取最大值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不同类型</a:t>
            </a:r>
            <a:r>
              <a:rPr lang="en-US" altLang="zh-CN" dirty="0" smtClean="0"/>
              <a:t>bonus</a:t>
            </a:r>
            <a:r>
              <a:rPr lang="zh-CN" altLang="en-US" dirty="0" smtClean="0"/>
              <a:t>累加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373216"/>
            <a:ext cx="3945943" cy="602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636912"/>
            <a:ext cx="2107965" cy="166465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436096" y="2420888"/>
            <a:ext cx="2107965" cy="1880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156176" y="2626090"/>
            <a:ext cx="792088" cy="398418"/>
          </a:xfrm>
          <a:custGeom>
            <a:avLst/>
            <a:gdLst>
              <a:gd name="connsiteX0" fmla="*/ 214499 w 749270"/>
              <a:gd name="connsiteY0" fmla="*/ 330417 h 387595"/>
              <a:gd name="connsiteX1" fmla="*/ 90674 w 749270"/>
              <a:gd name="connsiteY1" fmla="*/ 387567 h 387595"/>
              <a:gd name="connsiteX2" fmla="*/ 4949 w 749270"/>
              <a:gd name="connsiteY2" fmla="*/ 330417 h 387595"/>
              <a:gd name="connsiteX3" fmla="*/ 33524 w 749270"/>
              <a:gd name="connsiteY3" fmla="*/ 25617 h 387595"/>
              <a:gd name="connsiteX4" fmla="*/ 224024 w 749270"/>
              <a:gd name="connsiteY4" fmla="*/ 16092 h 387595"/>
              <a:gd name="connsiteX5" fmla="*/ 643124 w 749270"/>
              <a:gd name="connsiteY5" fmla="*/ 16092 h 387595"/>
              <a:gd name="connsiteX6" fmla="*/ 719324 w 749270"/>
              <a:gd name="connsiteY6" fmla="*/ 111342 h 387595"/>
              <a:gd name="connsiteX7" fmla="*/ 214499 w 749270"/>
              <a:gd name="connsiteY7" fmla="*/ 330417 h 38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270" h="387595">
                <a:moveTo>
                  <a:pt x="214499" y="330417"/>
                </a:moveTo>
                <a:cubicBezTo>
                  <a:pt x="109724" y="376455"/>
                  <a:pt x="125599" y="387567"/>
                  <a:pt x="90674" y="387567"/>
                </a:cubicBezTo>
                <a:cubicBezTo>
                  <a:pt x="55749" y="387567"/>
                  <a:pt x="14474" y="390742"/>
                  <a:pt x="4949" y="330417"/>
                </a:cubicBezTo>
                <a:cubicBezTo>
                  <a:pt x="-4576" y="270092"/>
                  <a:pt x="-2988" y="78004"/>
                  <a:pt x="33524" y="25617"/>
                </a:cubicBezTo>
                <a:cubicBezTo>
                  <a:pt x="70036" y="-26770"/>
                  <a:pt x="122424" y="17679"/>
                  <a:pt x="224024" y="16092"/>
                </a:cubicBezTo>
                <a:cubicBezTo>
                  <a:pt x="325624" y="14504"/>
                  <a:pt x="560574" y="217"/>
                  <a:pt x="643124" y="16092"/>
                </a:cubicBezTo>
                <a:cubicBezTo>
                  <a:pt x="725674" y="31967"/>
                  <a:pt x="789174" y="63717"/>
                  <a:pt x="719324" y="111342"/>
                </a:cubicBezTo>
                <a:cubicBezTo>
                  <a:pt x="649474" y="158967"/>
                  <a:pt x="319274" y="284379"/>
                  <a:pt x="214499" y="330417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30811" y="2466942"/>
            <a:ext cx="144016" cy="15914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6" name="任意多边形 15"/>
          <p:cNvSpPr/>
          <p:nvPr/>
        </p:nvSpPr>
        <p:spPr>
          <a:xfrm>
            <a:off x="5835298" y="2893027"/>
            <a:ext cx="536903" cy="415417"/>
          </a:xfrm>
          <a:custGeom>
            <a:avLst/>
            <a:gdLst>
              <a:gd name="connsiteX0" fmla="*/ 516184 w 544993"/>
              <a:gd name="connsiteY0" fmla="*/ 296556 h 455508"/>
              <a:gd name="connsiteX1" fmla="*/ 259009 w 544993"/>
              <a:gd name="connsiteY1" fmla="*/ 163206 h 455508"/>
              <a:gd name="connsiteX2" fmla="*/ 230434 w 544993"/>
              <a:gd name="connsiteY2" fmla="*/ 1281 h 455508"/>
              <a:gd name="connsiteX3" fmla="*/ 30409 w 544993"/>
              <a:gd name="connsiteY3" fmla="*/ 106056 h 455508"/>
              <a:gd name="connsiteX4" fmla="*/ 11359 w 544993"/>
              <a:gd name="connsiteY4" fmla="*/ 420381 h 455508"/>
              <a:gd name="connsiteX5" fmla="*/ 135184 w 544993"/>
              <a:gd name="connsiteY5" fmla="*/ 448956 h 455508"/>
              <a:gd name="connsiteX6" fmla="*/ 497134 w 544993"/>
              <a:gd name="connsiteY6" fmla="*/ 429906 h 455508"/>
              <a:gd name="connsiteX7" fmla="*/ 516184 w 544993"/>
              <a:gd name="connsiteY7" fmla="*/ 296556 h 45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993" h="455508">
                <a:moveTo>
                  <a:pt x="516184" y="296556"/>
                </a:moveTo>
                <a:cubicBezTo>
                  <a:pt x="476496" y="252106"/>
                  <a:pt x="306634" y="212418"/>
                  <a:pt x="259009" y="163206"/>
                </a:cubicBezTo>
                <a:cubicBezTo>
                  <a:pt x="211384" y="113993"/>
                  <a:pt x="268534" y="10806"/>
                  <a:pt x="230434" y="1281"/>
                </a:cubicBezTo>
                <a:cubicBezTo>
                  <a:pt x="192334" y="-8244"/>
                  <a:pt x="66922" y="36206"/>
                  <a:pt x="30409" y="106056"/>
                </a:cubicBezTo>
                <a:cubicBezTo>
                  <a:pt x="-6104" y="175906"/>
                  <a:pt x="-6103" y="363231"/>
                  <a:pt x="11359" y="420381"/>
                </a:cubicBezTo>
                <a:cubicBezTo>
                  <a:pt x="28821" y="477531"/>
                  <a:pt x="54222" y="447369"/>
                  <a:pt x="135184" y="448956"/>
                </a:cubicBezTo>
                <a:cubicBezTo>
                  <a:pt x="216146" y="450543"/>
                  <a:pt x="435221" y="452131"/>
                  <a:pt x="497134" y="429906"/>
                </a:cubicBezTo>
                <a:cubicBezTo>
                  <a:pt x="559047" y="407681"/>
                  <a:pt x="555872" y="341006"/>
                  <a:pt x="516184" y="296556"/>
                </a:cubicBez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87692" y="2893027"/>
            <a:ext cx="147606" cy="1218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r>
              <a:rPr lang="en-US" altLang="zh-CN" sz="1200" dirty="0" smtClean="0"/>
              <a:t> 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5780886" y="3873926"/>
            <a:ext cx="164669" cy="1678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 </a:t>
            </a:r>
            <a:endParaRPr lang="zh-CN" altLang="en-US" sz="1200" dirty="0"/>
          </a:p>
        </p:txBody>
      </p:sp>
      <p:sp>
        <p:nvSpPr>
          <p:cNvPr id="19" name="任意多边形 18"/>
          <p:cNvSpPr/>
          <p:nvPr/>
        </p:nvSpPr>
        <p:spPr>
          <a:xfrm>
            <a:off x="5816783" y="3874568"/>
            <a:ext cx="714028" cy="383195"/>
          </a:xfrm>
          <a:custGeom>
            <a:avLst/>
            <a:gdLst>
              <a:gd name="connsiteX0" fmla="*/ 236194 w 814500"/>
              <a:gd name="connsiteY0" fmla="*/ 73624 h 427003"/>
              <a:gd name="connsiteX1" fmla="*/ 445744 w 814500"/>
              <a:gd name="connsiteY1" fmla="*/ 16474 h 427003"/>
              <a:gd name="connsiteX2" fmla="*/ 550519 w 814500"/>
              <a:gd name="connsiteY2" fmla="*/ 16474 h 427003"/>
              <a:gd name="connsiteX3" fmla="*/ 645769 w 814500"/>
              <a:gd name="connsiteY3" fmla="*/ 206974 h 427003"/>
              <a:gd name="connsiteX4" fmla="*/ 798169 w 814500"/>
              <a:gd name="connsiteY4" fmla="*/ 254599 h 427003"/>
              <a:gd name="connsiteX5" fmla="*/ 721969 w 814500"/>
              <a:gd name="connsiteY5" fmla="*/ 426049 h 427003"/>
              <a:gd name="connsiteX6" fmla="*/ 17119 w 814500"/>
              <a:gd name="connsiteY6" fmla="*/ 311749 h 427003"/>
              <a:gd name="connsiteX7" fmla="*/ 236194 w 814500"/>
              <a:gd name="connsiteY7" fmla="*/ 73624 h 42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4500" h="427003">
                <a:moveTo>
                  <a:pt x="236194" y="73624"/>
                </a:moveTo>
                <a:cubicBezTo>
                  <a:pt x="307632" y="24411"/>
                  <a:pt x="393357" y="25999"/>
                  <a:pt x="445744" y="16474"/>
                </a:cubicBezTo>
                <a:cubicBezTo>
                  <a:pt x="498131" y="6949"/>
                  <a:pt x="517182" y="-15276"/>
                  <a:pt x="550519" y="16474"/>
                </a:cubicBezTo>
                <a:cubicBezTo>
                  <a:pt x="583856" y="48224"/>
                  <a:pt x="604494" y="167287"/>
                  <a:pt x="645769" y="206974"/>
                </a:cubicBezTo>
                <a:cubicBezTo>
                  <a:pt x="687044" y="246661"/>
                  <a:pt x="785469" y="218087"/>
                  <a:pt x="798169" y="254599"/>
                </a:cubicBezTo>
                <a:cubicBezTo>
                  <a:pt x="810869" y="291112"/>
                  <a:pt x="852144" y="416524"/>
                  <a:pt x="721969" y="426049"/>
                </a:cubicBezTo>
                <a:cubicBezTo>
                  <a:pt x="591794" y="435574"/>
                  <a:pt x="98081" y="372074"/>
                  <a:pt x="17119" y="311749"/>
                </a:cubicBezTo>
                <a:cubicBezTo>
                  <a:pt x="-63844" y="251424"/>
                  <a:pt x="164756" y="122837"/>
                  <a:pt x="236194" y="73624"/>
                </a:cubicBezTo>
                <a:close/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42953" y="3679803"/>
            <a:ext cx="161904" cy="1740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r>
              <a:rPr lang="en-US" altLang="zh-CN" sz="1200" dirty="0" smtClean="0"/>
              <a:t> </a:t>
            </a:r>
            <a:endParaRPr lang="zh-CN" altLang="en-US" sz="1200" dirty="0"/>
          </a:p>
        </p:txBody>
      </p:sp>
      <p:sp>
        <p:nvSpPr>
          <p:cNvPr id="21" name="任意多边形 20"/>
          <p:cNvSpPr/>
          <p:nvPr/>
        </p:nvSpPr>
        <p:spPr>
          <a:xfrm>
            <a:off x="6566708" y="3551072"/>
            <a:ext cx="541150" cy="340693"/>
          </a:xfrm>
          <a:custGeom>
            <a:avLst/>
            <a:gdLst>
              <a:gd name="connsiteX0" fmla="*/ 150997 w 541150"/>
              <a:gd name="connsiteY0" fmla="*/ 3506 h 441692"/>
              <a:gd name="connsiteX1" fmla="*/ 27172 w 541150"/>
              <a:gd name="connsiteY1" fmla="*/ 51131 h 441692"/>
              <a:gd name="connsiteX2" fmla="*/ 8122 w 541150"/>
              <a:gd name="connsiteY2" fmla="*/ 327356 h 441692"/>
              <a:gd name="connsiteX3" fmla="*/ 131947 w 541150"/>
              <a:gd name="connsiteY3" fmla="*/ 441656 h 441692"/>
              <a:gd name="connsiteX4" fmla="*/ 522472 w 541150"/>
              <a:gd name="connsiteY4" fmla="*/ 317831 h 441692"/>
              <a:gd name="connsiteX5" fmla="*/ 446272 w 541150"/>
              <a:gd name="connsiteY5" fmla="*/ 98756 h 441692"/>
              <a:gd name="connsiteX6" fmla="*/ 150997 w 541150"/>
              <a:gd name="connsiteY6" fmla="*/ 3506 h 44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1150" h="441692">
                <a:moveTo>
                  <a:pt x="150997" y="3506"/>
                </a:moveTo>
                <a:cubicBezTo>
                  <a:pt x="81147" y="-4431"/>
                  <a:pt x="50984" y="-2844"/>
                  <a:pt x="27172" y="51131"/>
                </a:cubicBezTo>
                <a:cubicBezTo>
                  <a:pt x="3360" y="105106"/>
                  <a:pt x="-9340" y="262269"/>
                  <a:pt x="8122" y="327356"/>
                </a:cubicBezTo>
                <a:cubicBezTo>
                  <a:pt x="25584" y="392443"/>
                  <a:pt x="46222" y="443244"/>
                  <a:pt x="131947" y="441656"/>
                </a:cubicBezTo>
                <a:cubicBezTo>
                  <a:pt x="217672" y="440069"/>
                  <a:pt x="470084" y="374981"/>
                  <a:pt x="522472" y="317831"/>
                </a:cubicBezTo>
                <a:cubicBezTo>
                  <a:pt x="574860" y="260681"/>
                  <a:pt x="506597" y="151143"/>
                  <a:pt x="446272" y="98756"/>
                </a:cubicBezTo>
                <a:cubicBezTo>
                  <a:pt x="385947" y="46369"/>
                  <a:pt x="220847" y="11443"/>
                  <a:pt x="150997" y="3506"/>
                </a:cubicBez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60032" y="4607033"/>
            <a:ext cx="1152128" cy="1605161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60032" y="4607221"/>
            <a:ext cx="1152128" cy="228399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60032" y="4856707"/>
            <a:ext cx="1152128" cy="22839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860032" y="5106194"/>
            <a:ext cx="1152128" cy="228399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graph3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860032" y="5361476"/>
            <a:ext cx="1152128" cy="22839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graph4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205263" y="5745278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4641626"/>
            <a:ext cx="648072" cy="582587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 rot="10800000">
            <a:off x="6103749" y="4856707"/>
            <a:ext cx="196443" cy="22839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83670" y="5106194"/>
            <a:ext cx="1472505" cy="1203127"/>
          </a:xfrm>
          <a:prstGeom prst="rect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107858" y="4856707"/>
            <a:ext cx="1856630" cy="1452614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用户判断</a:t>
            </a:r>
            <a:r>
              <a:rPr lang="en-US" altLang="zh-CN" sz="1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graph2</a:t>
            </a:r>
            <a:r>
              <a:rPr lang="zh-CN" altLang="en-US" sz="1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为有效的域之后，已判断域内类对应链接不做处理，剩下的所有类作为域外类给对应链接加</a:t>
            </a:r>
            <a:r>
              <a:rPr lang="en-US" altLang="zh-CN" sz="1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bonus</a:t>
            </a:r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06377" y="5831940"/>
            <a:ext cx="1856630" cy="6213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综合考虑域外点到域内距离和紧密度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143785" y="568512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域外类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98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8.33333E-7 0.00023 C -0.00243 -0.00115 -0.00486 -0.00231 -0.00712 -0.00347 C -0.00885 -0.00416 -0.01372 -0.00486 -0.01493 -0.00509 C -0.01875 -0.00671 -0.0151 -0.00532 -0.02066 -0.00694 C -0.02153 -0.00717 -0.0224 -0.00764 -0.02326 -0.00764 C -0.0257 -0.0081 -0.02813 -0.0081 -0.03038 -0.00856 C -0.03299 -0.00902 -0.0382 -0.01018 -0.0382 -0.00995 C -0.04323 -0.0125 -0.03767 -0.01041 -0.04844 -0.01203 C -0.04931 -0.01227 -0.05017 -0.01273 -0.05104 -0.01296 C -0.05208 -0.01319 -0.05313 -0.01342 -0.05434 -0.01365 C -0.0625 -0.01574 -0.06042 -0.01527 -0.06788 -0.0162 C -0.07361 -0.01597 -0.07951 -0.0162 -0.08524 -0.01551 C -0.08594 -0.01527 -0.08646 -0.01435 -0.08715 -0.01365 C -0.08802 -0.01319 -0.08889 -0.0125 -0.08976 -0.01203 C -0.09045 -0.01111 -0.09115 -0.01041 -0.09167 -0.00949 C -0.09219 -0.00856 -0.09236 -0.0074 -0.09306 -0.00694 C -0.09358 -0.00625 -0.09427 -0.00625 -0.09497 -0.00602 C -0.09549 -0.00509 -0.09635 -0.0044 -0.09688 -0.00347 C -0.09774 -0.00185 -0.09826 0.00023 -0.09948 0.00185 C -0.1 0.00255 -0.10087 0.00348 -0.10139 0.0044 C -0.10226 0.00602 -0.10399 0.00949 -0.10399 0.00973 C -0.10417 0.01042 -0.10434 0.01135 -0.10451 0.01204 C -0.10781 0.0206 -0.10382 0.00764 -0.10712 0.01806 C -0.10747 0.01898 -0.10747 0.01991 -0.10781 0.0206 C -0.10938 0.02454 -0.11233 0.02963 -0.11493 0.03195 L -0.11684 0.03357 C -0.11771 0.03565 -0.11823 0.03773 -0.11945 0.03959 C -0.11997 0.04051 -0.12083 0.04121 -0.12135 0.04213 C -0.12274 0.04445 -0.12274 0.0456 -0.12396 0.04815 C -0.12465 0.05 -0.12639 0.05278 -0.12708 0.05417 L -0.12969 0.06459 L -0.13038 0.06713 C -0.13056 0.06806 -0.1309 0.06875 -0.13108 0.06968 C -0.13142 0.07199 -0.13177 0.07431 -0.13229 0.07662 C -0.13247 0.07755 -0.13281 0.07824 -0.13299 0.07917 C -0.13316 0.08033 -0.13333 0.08148 -0.13368 0.08264 C -0.13403 0.08426 -0.13455 0.08611 -0.1349 0.08773 C -0.13507 0.08866 -0.13542 0.08959 -0.13559 0.09028 L -0.13611 0.09375 C -0.13594 0.0963 -0.13629 0.09908 -0.13559 0.10162 C -0.13524 0.10232 -0.1342 0.10209 -0.13368 0.10232 C -0.12882 0.1051 -0.13316 0.10348 -0.12847 0.1051 L -0.10139 0.10417 C -0.09983 0.10394 -0.09896 0.10139 -0.09757 0.1007 C -0.09271 0.09861 -0.09861 0.10139 -0.09358 0.09815 C -0.09254 0.09746 -0.0901 0.09676 -0.08906 0.0963 C -0.08837 0.09607 -0.08785 0.09584 -0.08715 0.0956 C -0.08646 0.09491 -0.08594 0.09445 -0.08524 0.09375 C -0.08438 0.09306 -0.08351 0.0919 -0.08264 0.09121 C -0.08177 0.09051 -0.0809 0.09005 -0.08004 0.08959 C -0.07934 0.08889 -0.07882 0.0882 -0.07813 0.08773 C -0.07708 0.08727 -0.07604 0.08727 -0.075 0.08681 C -0.06823 0.08449 -0.07361 0.08635 -0.0684 0.08357 C -0.06719 0.08287 -0.0658 0.08264 -0.06458 0.08172 C -0.06372 0.08125 -0.06285 0.08056 -0.06198 0.0801 C -0.06129 0.07963 -0.06076 0.07871 -0.06007 0.07824 C -0.05833 0.07755 -0.0566 0.07732 -0.05486 0.07662 L -0.05104 0.07477 C -0.04983 0.07361 -0.04844 0.07269 -0.04722 0.07153 C -0.04635 0.0706 -0.04549 0.06968 -0.04462 0.06875 C -0.0434 0.0676 -0.04184 0.0669 -0.0408 0.06551 C -0.03941 0.06366 -0.03837 0.06158 -0.03681 0.06019 C -0.03629 0.05973 -0.03559 0.05926 -0.0349 0.05857 C -0.02865 0.05139 -0.03681 0.06019 -0.03177 0.05348 C -0.03108 0.05255 -0.03038 0.05232 -0.02969 0.05162 C -0.02934 0.0507 -0.02899 0.04977 -0.02847 0.04908 C -0.02344 0.04236 -0.02986 0.05324 -0.02465 0.04468 C -0.02413 0.04398 -0.02379 0.04306 -0.02326 0.04213 C -0.02188 0.04005 -0.01875 0.03611 -0.01875 0.03635 C -0.01858 0.03519 -0.01858 0.03426 -0.01823 0.03357 C -0.01528 0.02778 -0.01701 0.03403 -0.01493 0.02848 C -0.01458 0.02755 -0.01476 0.02662 -0.01424 0.02593 C -0.0132 0.02385 -0.01146 0.02269 -0.01042 0.0206 C -0.0099 0.01991 -0.00972 0.01875 -0.0092 0.01806 C -0.00851 0.01736 -0.00781 0.0169 -0.00712 0.01644 C -0.00469 0.01135 -0.00677 0.01621 -0.00521 0.01111 C -0.00486 0.00996 -0.00434 0.00903 -0.00399 0.00787 C -0.00347 0.00602 -0.00347 0.00417 -0.0026 0.00255 L 8.33333E-7 -2.96296E-6 Z " pathEditMode="relative" rAng="0" ptsTypes="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06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4752528"/>
          </a:xfrm>
        </p:spPr>
        <p:txBody>
          <a:bodyPr/>
          <a:lstStyle/>
          <a:p>
            <a:r>
              <a:rPr lang="zh-CN" altLang="en-US" dirty="0" smtClean="0"/>
              <a:t>实验系统介绍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693F3B-89AB-4B4E-9200-E18B9CF3DB5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2018/4/1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/>
              <a:ea typeface="宋体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南京大学软件所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F3FCFC-507F-4826-ACBA-70533838EF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/>
              <a:ea typeface="宋体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060848"/>
            <a:ext cx="5549170" cy="268954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87624" y="4941168"/>
            <a:ext cx="5544616" cy="1368153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iTrust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Gantt</a:t>
            </a:r>
            <a:r>
              <a:rPr lang="zh-CN" altLang="en-US" dirty="0">
                <a:solidFill>
                  <a:schemeClr val="tx1"/>
                </a:solidFill>
              </a:rPr>
              <a:t>为已知的高水平</a:t>
            </a:r>
            <a:r>
              <a:rPr lang="en-US" altLang="zh-CN" dirty="0" smtClean="0">
                <a:solidFill>
                  <a:schemeClr val="tx1"/>
                </a:solidFill>
              </a:rPr>
              <a:t>RTM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Maven  [6]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Michael</a:t>
            </a:r>
            <a:r>
              <a:rPr lang="zh-CN" altLang="en-US" dirty="0">
                <a:solidFill>
                  <a:schemeClr val="tx1"/>
                </a:solidFill>
              </a:rPr>
              <a:t>开</a:t>
            </a:r>
            <a:r>
              <a:rPr lang="zh-CN" altLang="en-US" dirty="0" smtClean="0">
                <a:solidFill>
                  <a:schemeClr val="tx1"/>
                </a:solidFill>
              </a:rPr>
              <a:t>源项目</a:t>
            </a:r>
            <a:r>
              <a:rPr lang="en-US" altLang="zh-CN" dirty="0" smtClean="0">
                <a:solidFill>
                  <a:schemeClr val="tx1"/>
                </a:solidFill>
              </a:rPr>
              <a:t>maven</a:t>
            </a:r>
            <a:r>
              <a:rPr lang="zh-CN" altLang="en-US" dirty="0" smtClean="0">
                <a:solidFill>
                  <a:schemeClr val="tx1"/>
                </a:solidFill>
              </a:rPr>
              <a:t>中</a:t>
            </a:r>
            <a:r>
              <a:rPr lang="en-US" altLang="zh-CN" dirty="0" smtClean="0">
                <a:solidFill>
                  <a:schemeClr val="tx1"/>
                </a:solidFill>
              </a:rPr>
              <a:t>issue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en-US" altLang="zh-CN" dirty="0" err="1" smtClean="0">
                <a:solidFill>
                  <a:schemeClr val="tx1"/>
                </a:solidFill>
              </a:rPr>
              <a:t>code_change</a:t>
            </a:r>
            <a:r>
              <a:rPr lang="zh-CN" altLang="en-US" dirty="0" smtClean="0">
                <a:solidFill>
                  <a:schemeClr val="tx1"/>
                </a:solidFill>
              </a:rPr>
              <a:t>对应信息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64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实验正确性度量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1124744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Precision 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Recall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00" y="3861048"/>
            <a:ext cx="4236620" cy="10081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696" y="2636912"/>
            <a:ext cx="4228524" cy="90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r>
              <a:rPr lang="zh-CN" altLang="en-US" dirty="0" smtClean="0"/>
              <a:t>相关工作</a:t>
            </a:r>
            <a:endParaRPr lang="en-US" altLang="zh-CN" dirty="0" smtClean="0"/>
          </a:p>
          <a:p>
            <a:r>
              <a:rPr lang="zh-CN" altLang="en-US" dirty="0" smtClean="0"/>
              <a:t>解决方法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评估</a:t>
            </a:r>
            <a:endParaRPr lang="en-US" altLang="zh-CN" dirty="0" smtClean="0"/>
          </a:p>
          <a:p>
            <a:r>
              <a:rPr lang="zh-CN" altLang="en-US" dirty="0" smtClean="0"/>
              <a:t>未来工作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693F3B-89AB-4B4E-9200-E18B9CF3DB5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2018/4/1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/>
              <a:ea typeface="宋体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南京大学软件所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F3FCFC-507F-4826-ACBA-70533838EF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/>
              <a:ea typeface="宋体" charset="-122"/>
              <a:cs typeface="+mn-cs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176533"/>
              </p:ext>
            </p:extLst>
          </p:nvPr>
        </p:nvGraphicFramePr>
        <p:xfrm>
          <a:off x="2286000" y="1714500"/>
          <a:ext cx="4570413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演示文稿" r:id="rId3" imgW="4570541" imgH="3427323" progId="PowerPoint.Show.12">
                  <p:embed/>
                </p:oleObj>
              </mc:Choice>
              <mc:Fallback>
                <p:oleObj name="演示文稿" r:id="rId3" imgW="4570541" imgH="3427323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1714500"/>
                        <a:ext cx="4570413" cy="342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587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1"/>
    </mc:Choice>
    <mc:Fallback xmlns="">
      <p:transition advTm="100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显著性测试 </a:t>
            </a:r>
            <a:r>
              <a:rPr lang="en-US" altLang="zh-CN" dirty="0" smtClean="0"/>
              <a:t>p-value</a:t>
            </a:r>
          </a:p>
          <a:p>
            <a:pPr lvl="1"/>
            <a:r>
              <a:rPr lang="zh-CN" altLang="en-US" dirty="0" smtClean="0"/>
              <a:t>零假设：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的性能与基线方法没有明显区别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显著性水平：</a:t>
            </a:r>
            <a:r>
              <a:rPr lang="en-US" altLang="zh-CN" dirty="0" smtClean="0"/>
              <a:t>α = 0.05</a:t>
            </a:r>
          </a:p>
          <a:p>
            <a:r>
              <a:rPr lang="en-US" altLang="zh-CN" dirty="0" smtClean="0"/>
              <a:t>AP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56755"/>
            <a:ext cx="4176464" cy="80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312590" y="5083409"/>
                <a:ext cx="2003112" cy="656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𝑀𝐴𝑃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590" y="5083409"/>
                <a:ext cx="2003112" cy="6567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20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72" y="620688"/>
            <a:ext cx="6793853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3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08112"/>
          </a:xfrm>
        </p:spPr>
        <p:txBody>
          <a:bodyPr/>
          <a:lstStyle/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824536"/>
          </a:xfrm>
        </p:spPr>
        <p:txBody>
          <a:bodyPr/>
          <a:lstStyle/>
          <a:p>
            <a:r>
              <a:rPr lang="en-US" altLang="zh-CN" dirty="0" smtClean="0"/>
              <a:t>P-value &amp;AP/MAP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88355" y="5218615"/>
            <a:ext cx="7846615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只有</a:t>
            </a:r>
            <a:r>
              <a:rPr lang="en-US" altLang="zh-CN" sz="1600" dirty="0" err="1" smtClean="0"/>
              <a:t>iTrust</a:t>
            </a:r>
            <a:r>
              <a:rPr lang="en-US" altLang="zh-CN" sz="1600" dirty="0" smtClean="0"/>
              <a:t>-JS </a:t>
            </a:r>
            <a:r>
              <a:rPr lang="zh-CN" altLang="en-US" sz="1600" dirty="0" smtClean="0"/>
              <a:t>和 </a:t>
            </a:r>
            <a:r>
              <a:rPr lang="en-US" altLang="zh-CN" sz="1600" dirty="0" smtClean="0"/>
              <a:t>Gantt-LSI UD_CSTI</a:t>
            </a:r>
            <a:r>
              <a:rPr lang="zh-CN" altLang="en-US" sz="1600" dirty="0" smtClean="0"/>
              <a:t>与方法</a:t>
            </a:r>
            <a:r>
              <a:rPr lang="en-US" altLang="zh-CN" sz="1600" dirty="0" smtClean="0"/>
              <a:t>CLUSTER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p-value</a:t>
            </a:r>
            <a:r>
              <a:rPr lang="zh-CN" altLang="en-US" sz="1600" dirty="0" smtClean="0"/>
              <a:t>值不小于</a:t>
            </a:r>
            <a:r>
              <a:rPr lang="en-US" altLang="zh-CN" sz="1600" dirty="0" smtClean="0"/>
              <a:t>0.05</a:t>
            </a:r>
          </a:p>
          <a:p>
            <a:r>
              <a:rPr lang="en-US" altLang="zh-CN" sz="1600" dirty="0" smtClean="0"/>
              <a:t>9</a:t>
            </a:r>
            <a:r>
              <a:rPr lang="zh-CN" altLang="en-US" sz="1600" dirty="0" smtClean="0"/>
              <a:t>个实验中有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个实验</a:t>
            </a:r>
            <a:r>
              <a:rPr lang="en-US" altLang="zh-CN" sz="1600" dirty="0" smtClean="0"/>
              <a:t>CLUSTER</a:t>
            </a:r>
            <a:r>
              <a:rPr lang="zh-CN" altLang="en-US" sz="1600" dirty="0" smtClean="0"/>
              <a:t>显著优于</a:t>
            </a:r>
            <a:r>
              <a:rPr lang="en-US" altLang="zh-CN" sz="1600" dirty="0" smtClean="0"/>
              <a:t>UD-CSTI</a:t>
            </a:r>
            <a:r>
              <a:rPr lang="zh-CN" altLang="en-US" sz="1600" dirty="0" smtClean="0"/>
              <a:t>，全部显著优于</a:t>
            </a:r>
            <a:r>
              <a:rPr lang="en-US" altLang="zh-CN" sz="1600" dirty="0" smtClean="0"/>
              <a:t>IR-ONLY</a:t>
            </a:r>
            <a:endParaRPr lang="en-US" altLang="zh-CN" sz="1600" dirty="0"/>
          </a:p>
          <a:p>
            <a:r>
              <a:rPr lang="en-US" altLang="zh-CN" sz="1600" dirty="0" smtClean="0"/>
              <a:t>9</a:t>
            </a:r>
            <a:r>
              <a:rPr lang="zh-CN" altLang="en-US" sz="1600" dirty="0" smtClean="0"/>
              <a:t>个实验中有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CLUSTER</a:t>
            </a:r>
            <a:r>
              <a:rPr lang="zh-CN" altLang="en-US" sz="1600" dirty="0" smtClean="0"/>
              <a:t>方法的</a:t>
            </a:r>
            <a:r>
              <a:rPr lang="en-US" altLang="zh-CN" sz="1600" dirty="0" smtClean="0"/>
              <a:t>MAP</a:t>
            </a:r>
            <a:r>
              <a:rPr lang="zh-CN" altLang="en-US" sz="1600" dirty="0" smtClean="0"/>
              <a:t>值最大，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CLUSTER</a:t>
            </a:r>
            <a:r>
              <a:rPr lang="zh-CN" altLang="en-US" sz="1600" dirty="0" smtClean="0"/>
              <a:t>方法的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值最大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12" y="2198635"/>
            <a:ext cx="7147764" cy="259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1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用户反馈比率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93291"/>
              </p:ext>
            </p:extLst>
          </p:nvPr>
        </p:nvGraphicFramePr>
        <p:xfrm>
          <a:off x="1197146" y="2852936"/>
          <a:ext cx="5247062" cy="1512168"/>
        </p:xfrm>
        <a:graphic>
          <a:graphicData uri="http://schemas.openxmlformats.org/drawingml/2006/table">
            <a:tbl>
              <a:tblPr firstRow="1" firstCol="1" bandRow="1"/>
              <a:tblGrid>
                <a:gridCol w="2618231">
                  <a:extLst>
                    <a:ext uri="{9D8B030D-6E8A-4147-A177-3AD203B41FA5}">
                      <a16:colId xmlns="" xmlns:a16="http://schemas.microsoft.com/office/drawing/2014/main" val="3963623582"/>
                    </a:ext>
                  </a:extLst>
                </a:gridCol>
                <a:gridCol w="2628831">
                  <a:extLst>
                    <a:ext uri="{9D8B030D-6E8A-4147-A177-3AD203B41FA5}">
                      <a16:colId xmlns="" xmlns:a16="http://schemas.microsoft.com/office/drawing/2014/main" val="1298496713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Project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Rate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03699758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iTrust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800" b="1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1800" b="1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="1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765175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Gantt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800" b="1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1800" b="1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800" b="1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46793527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Maven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10.5%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64300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46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未来工作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整理新</a:t>
            </a:r>
            <a:r>
              <a:rPr lang="zh-CN" altLang="en-US" dirty="0">
                <a:solidFill>
                  <a:schemeClr val="tx1"/>
                </a:solidFill>
              </a:rPr>
              <a:t>实验</a:t>
            </a:r>
            <a:r>
              <a:rPr lang="zh-CN" altLang="en-US" dirty="0" smtClean="0">
                <a:solidFill>
                  <a:schemeClr val="tx1"/>
                </a:solidFill>
              </a:rPr>
              <a:t>系统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ICPC</a:t>
            </a:r>
            <a:r>
              <a:rPr lang="zh-CN" altLang="en-US" dirty="0" smtClean="0">
                <a:solidFill>
                  <a:schemeClr val="tx1"/>
                </a:solidFill>
              </a:rPr>
              <a:t>投稿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34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altLang="zh-CN" sz="1400" b="0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altLang="zh-CN" sz="1400" b="0" dirty="0">
                <a:solidFill>
                  <a:schemeClr val="tx1"/>
                </a:solidFill>
                <a:latin typeface="+mj-lt"/>
              </a:rPr>
              <a:t>. </a:t>
            </a:r>
            <a:r>
              <a:rPr lang="en-US" altLang="zh-CN" sz="1400" b="0" dirty="0" err="1">
                <a:solidFill>
                  <a:schemeClr val="tx1"/>
                </a:solidFill>
                <a:latin typeface="+mj-lt"/>
              </a:rPr>
              <a:t>Antoniol</a:t>
            </a:r>
            <a:r>
              <a:rPr lang="en-US" altLang="zh-CN" sz="1400" b="0" dirty="0">
                <a:solidFill>
                  <a:schemeClr val="tx1"/>
                </a:solidFill>
                <a:latin typeface="+mj-lt"/>
              </a:rPr>
              <a:t>, G. Canfora, G. </a:t>
            </a:r>
            <a:r>
              <a:rPr lang="en-US" altLang="zh-CN" sz="1400" b="0" dirty="0" err="1">
                <a:solidFill>
                  <a:schemeClr val="tx1"/>
                </a:solidFill>
                <a:latin typeface="+mj-lt"/>
              </a:rPr>
              <a:t>Casazza</a:t>
            </a:r>
            <a:r>
              <a:rPr lang="en-US" altLang="zh-CN" sz="1400" b="0" dirty="0">
                <a:solidFill>
                  <a:schemeClr val="tx1"/>
                </a:solidFill>
                <a:latin typeface="+mj-lt"/>
              </a:rPr>
              <a:t>, A. De Lucia, and E. Merlo. </a:t>
            </a:r>
            <a:r>
              <a:rPr lang="en-US" altLang="zh-CN" sz="1400" b="0" dirty="0" smtClean="0">
                <a:solidFill>
                  <a:schemeClr val="tx1"/>
                </a:solidFill>
                <a:latin typeface="+mj-lt"/>
              </a:rPr>
              <a:t>Recovering traceability </a:t>
            </a:r>
            <a:r>
              <a:rPr lang="en-US" altLang="zh-CN" sz="1400" b="0" dirty="0">
                <a:solidFill>
                  <a:schemeClr val="tx1"/>
                </a:solidFill>
                <a:latin typeface="+mj-lt"/>
              </a:rPr>
              <a:t>links between code and documentation. </a:t>
            </a:r>
            <a:r>
              <a:rPr lang="en-US" altLang="zh-CN" sz="1400" b="0" i="1" dirty="0">
                <a:solidFill>
                  <a:schemeClr val="tx1"/>
                </a:solidFill>
                <a:latin typeface="+mj-lt"/>
              </a:rPr>
              <a:t>IEEE Transactions on </a:t>
            </a:r>
            <a:r>
              <a:rPr lang="en-US" altLang="zh-CN" sz="1400" b="0" i="1" dirty="0" smtClean="0">
                <a:solidFill>
                  <a:schemeClr val="tx1"/>
                </a:solidFill>
                <a:latin typeface="+mj-lt"/>
              </a:rPr>
              <a:t>Software Engineering</a:t>
            </a:r>
            <a:r>
              <a:rPr lang="en-US" altLang="zh-CN" sz="1400" b="0" dirty="0">
                <a:solidFill>
                  <a:schemeClr val="tx1"/>
                </a:solidFill>
                <a:latin typeface="+mj-lt"/>
              </a:rPr>
              <a:t>, 28(10):970–983, 2002 </a:t>
            </a:r>
            <a:endParaRPr lang="en-US" altLang="zh-CN" sz="1400" b="0" dirty="0" smtClean="0">
              <a:solidFill>
                <a:schemeClr val="tx1"/>
              </a:solidFill>
              <a:latin typeface="+mj-lt"/>
            </a:endParaRPr>
          </a:p>
          <a:p>
            <a:pPr>
              <a:buFont typeface="Arial" pitchFamily="34" charset="0"/>
              <a:buAutoNum type="arabicPeriod"/>
            </a:pPr>
            <a:r>
              <a:rPr lang="en-US" altLang="zh-CN" sz="1400" b="0" dirty="0" err="1">
                <a:solidFill>
                  <a:srgbClr val="000000"/>
                </a:solidFill>
                <a:latin typeface="+mj-lt"/>
              </a:rPr>
              <a:t>Kuang</a:t>
            </a:r>
            <a:r>
              <a:rPr lang="en-US" altLang="zh-CN" sz="1400" b="0" dirty="0">
                <a:solidFill>
                  <a:srgbClr val="000000"/>
                </a:solidFill>
                <a:latin typeface="+mj-lt"/>
              </a:rPr>
              <a:t> H, </a:t>
            </a:r>
            <a:r>
              <a:rPr lang="en-US" altLang="zh-CN" sz="1400" b="0" dirty="0" err="1">
                <a:solidFill>
                  <a:srgbClr val="000000"/>
                </a:solidFill>
                <a:latin typeface="+mj-lt"/>
              </a:rPr>
              <a:t>Nie</a:t>
            </a:r>
            <a:r>
              <a:rPr lang="en-US" altLang="zh-CN" sz="1400" b="0" dirty="0">
                <a:solidFill>
                  <a:srgbClr val="000000"/>
                </a:solidFill>
                <a:latin typeface="+mj-lt"/>
              </a:rPr>
              <a:t> J, Hu H, et al. Analyzing closeness of code dependencies for improving IR-based Traceability </a:t>
            </a:r>
            <a:r>
              <a:rPr lang="en-US" altLang="zh-CN" sz="1400" b="0" dirty="0" smtClean="0">
                <a:solidFill>
                  <a:srgbClr val="000000"/>
                </a:solidFill>
                <a:latin typeface="+mj-lt"/>
              </a:rPr>
              <a:t>Recovery[C] IEEE</a:t>
            </a:r>
            <a:r>
              <a:rPr lang="en-US" altLang="zh-CN" sz="1400" b="0" dirty="0">
                <a:solidFill>
                  <a:srgbClr val="000000"/>
                </a:solidFill>
                <a:latin typeface="+mj-lt"/>
              </a:rPr>
              <a:t>, International Conference on Software Analysis, Evolution and Reengineering. IEEE, 2017:68-78. </a:t>
            </a:r>
            <a:endParaRPr lang="en-US" altLang="zh-CN" sz="1400" b="0" dirty="0" smtClean="0">
              <a:solidFill>
                <a:srgbClr val="000000"/>
              </a:solidFill>
              <a:latin typeface="+mj-lt"/>
            </a:endParaRPr>
          </a:p>
          <a:p>
            <a:pPr>
              <a:buFont typeface="Arial" pitchFamily="34" charset="0"/>
              <a:buAutoNum type="arabicPeriod"/>
            </a:pPr>
            <a:r>
              <a:rPr lang="en-US" altLang="zh-CN" sz="1400" b="0" dirty="0" err="1" smtClean="0">
                <a:solidFill>
                  <a:srgbClr val="000000"/>
                </a:solidFill>
                <a:latin typeface="+mj-lt"/>
              </a:rPr>
              <a:t>Panichella</a:t>
            </a:r>
            <a:r>
              <a:rPr lang="en-US" altLang="zh-CN" sz="1400" b="0" dirty="0" smtClean="0">
                <a:solidFill>
                  <a:srgbClr val="000000"/>
                </a:solidFill>
                <a:latin typeface="+mj-lt"/>
              </a:rPr>
              <a:t> A, </a:t>
            </a:r>
            <a:r>
              <a:rPr lang="en-US" altLang="zh-CN" sz="1400" b="0" dirty="0" err="1" smtClean="0">
                <a:solidFill>
                  <a:srgbClr val="000000"/>
                </a:solidFill>
                <a:latin typeface="+mj-lt"/>
              </a:rPr>
              <a:t>Mcmillan</a:t>
            </a:r>
            <a:r>
              <a:rPr lang="en-US" altLang="zh-CN" sz="1400" b="0" dirty="0" smtClean="0">
                <a:solidFill>
                  <a:srgbClr val="000000"/>
                </a:solidFill>
                <a:latin typeface="+mj-lt"/>
              </a:rPr>
              <a:t> C, Moritz E, et al. When and How Using Structural Information to Improve IR-Based Traceability Recovery[J]. European Conference on Software Maintenance and Reengineering 2013, 88(2):199-208.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zh-CN" sz="1400" b="0" dirty="0" smtClean="0">
                <a:solidFill>
                  <a:srgbClr val="000000"/>
                </a:solidFill>
                <a:latin typeface="+mj-lt"/>
              </a:rPr>
              <a:t>H. </a:t>
            </a:r>
            <a:r>
              <a:rPr lang="en-US" altLang="zh-CN" sz="1400" b="0" dirty="0" err="1" smtClean="0">
                <a:solidFill>
                  <a:srgbClr val="000000"/>
                </a:solidFill>
                <a:latin typeface="+mj-lt"/>
              </a:rPr>
              <a:t>Kuang</a:t>
            </a:r>
            <a:r>
              <a:rPr lang="en-US" altLang="zh-CN" sz="1400" b="0" dirty="0" smtClean="0">
                <a:solidFill>
                  <a:srgbClr val="000000"/>
                </a:solidFill>
                <a:latin typeface="+mj-lt"/>
              </a:rPr>
              <a:t>, P. </a:t>
            </a:r>
            <a:r>
              <a:rPr lang="en-US" altLang="zh-CN" sz="1400" b="0" dirty="0" err="1" smtClean="0">
                <a:solidFill>
                  <a:srgbClr val="000000"/>
                </a:solidFill>
                <a:latin typeface="+mj-lt"/>
              </a:rPr>
              <a:t>Mäder</a:t>
            </a:r>
            <a:r>
              <a:rPr lang="en-US" altLang="zh-CN" sz="1400" b="0" dirty="0" smtClean="0">
                <a:solidFill>
                  <a:srgbClr val="000000"/>
                </a:solidFill>
                <a:latin typeface="+mj-lt"/>
              </a:rPr>
              <a:t>, H. Hu, A. </a:t>
            </a:r>
            <a:r>
              <a:rPr lang="en-US" altLang="zh-CN" sz="1400" b="0" dirty="0" err="1" smtClean="0">
                <a:solidFill>
                  <a:srgbClr val="000000"/>
                </a:solidFill>
                <a:latin typeface="+mj-lt"/>
              </a:rPr>
              <a:t>Ghabi</a:t>
            </a:r>
            <a:r>
              <a:rPr lang="en-US" altLang="zh-CN" sz="1400" b="0" dirty="0" smtClean="0">
                <a:solidFill>
                  <a:srgbClr val="000000"/>
                </a:solidFill>
                <a:latin typeface="+mj-lt"/>
              </a:rPr>
              <a:t>, L. Huang, J. </a:t>
            </a:r>
            <a:r>
              <a:rPr lang="en-US" altLang="zh-CN" sz="1400" b="0" dirty="0" err="1" smtClean="0">
                <a:solidFill>
                  <a:srgbClr val="000000"/>
                </a:solidFill>
                <a:latin typeface="+mj-lt"/>
              </a:rPr>
              <a:t>Lü</a:t>
            </a:r>
            <a:r>
              <a:rPr lang="en-US" altLang="zh-CN" sz="1400" b="0" dirty="0" smtClean="0">
                <a:solidFill>
                  <a:srgbClr val="000000"/>
                </a:solidFill>
                <a:latin typeface="+mj-lt"/>
              </a:rPr>
              <a:t>, and </a:t>
            </a:r>
            <a:r>
              <a:rPr lang="en-US" altLang="zh-CN" sz="1400" b="0" dirty="0" err="1" smtClean="0">
                <a:solidFill>
                  <a:srgbClr val="000000"/>
                </a:solidFill>
                <a:latin typeface="+mj-lt"/>
              </a:rPr>
              <a:t>A.Egyed</a:t>
            </a:r>
            <a:r>
              <a:rPr lang="en-US" altLang="zh-CN" sz="1400" b="0" dirty="0" smtClean="0">
                <a:solidFill>
                  <a:srgbClr val="000000"/>
                </a:solidFill>
                <a:latin typeface="+mj-lt"/>
              </a:rPr>
              <a:t>, “Can method data dependencies support the assessment of traceability between requirements and source code?”, Journal of software: Evolution and Process (J. </a:t>
            </a:r>
            <a:r>
              <a:rPr lang="en-US" altLang="zh-CN" sz="1400" b="0" dirty="0" err="1" smtClean="0">
                <a:solidFill>
                  <a:srgbClr val="000000"/>
                </a:solidFill>
                <a:latin typeface="+mj-lt"/>
              </a:rPr>
              <a:t>Softw</a:t>
            </a:r>
            <a:r>
              <a:rPr lang="en-US" altLang="zh-CN" sz="1400" b="0" dirty="0" smtClean="0">
                <a:solidFill>
                  <a:srgbClr val="000000"/>
                </a:solidFill>
                <a:latin typeface="+mj-lt"/>
              </a:rPr>
              <a:t>. </a:t>
            </a:r>
            <a:r>
              <a:rPr lang="en-US" altLang="zh-CN" sz="1400" b="0" dirty="0" err="1" smtClean="0">
                <a:solidFill>
                  <a:srgbClr val="000000"/>
                </a:solidFill>
                <a:latin typeface="+mj-lt"/>
              </a:rPr>
              <a:t>Evol</a:t>
            </a:r>
            <a:r>
              <a:rPr lang="en-US" altLang="zh-CN" sz="1400" b="0" dirty="0" smtClean="0">
                <a:solidFill>
                  <a:srgbClr val="000000"/>
                </a:solidFill>
                <a:latin typeface="+mj-lt"/>
              </a:rPr>
              <a:t>. and Proc.), 2015,</a:t>
            </a:r>
            <a:br>
              <a:rPr lang="en-US" altLang="zh-CN" sz="1400" b="0" dirty="0" smtClean="0">
                <a:solidFill>
                  <a:srgbClr val="000000"/>
                </a:solidFill>
                <a:latin typeface="+mj-lt"/>
              </a:rPr>
            </a:br>
            <a:r>
              <a:rPr lang="en-US" altLang="zh-CN" sz="1400" b="0" dirty="0" smtClean="0">
                <a:solidFill>
                  <a:srgbClr val="000000"/>
                </a:solidFill>
                <a:latin typeface="+mj-lt"/>
              </a:rPr>
              <a:t>Volume 27, Issue 11, pp. 838–866</a:t>
            </a:r>
            <a:r>
              <a:rPr lang="en-US" altLang="zh-CN" sz="1400" b="0" dirty="0" smtClean="0">
                <a:latin typeface="+mj-lt"/>
              </a:rPr>
              <a:t> 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zh-CN" sz="1400" b="0" dirty="0" err="1">
                <a:latin typeface="+mj-lt"/>
              </a:rPr>
              <a:t>Burgstaller</a:t>
            </a:r>
            <a:r>
              <a:rPr lang="en-US" altLang="zh-CN" sz="1400" b="0" dirty="0">
                <a:latin typeface="+mj-lt"/>
              </a:rPr>
              <a:t> and A. </a:t>
            </a:r>
            <a:r>
              <a:rPr lang="en-US" altLang="zh-CN" sz="1400" b="0" dirty="0" err="1">
                <a:latin typeface="+mj-lt"/>
              </a:rPr>
              <a:t>Egyed</a:t>
            </a:r>
            <a:r>
              <a:rPr lang="en-US" altLang="zh-CN" sz="1400" b="0" dirty="0">
                <a:latin typeface="+mj-lt"/>
              </a:rPr>
              <a:t>, “Understanding where requirements are implemented”, in 26th IEEE International Conference on Software Maintenance (ICSM), </a:t>
            </a:r>
            <a:r>
              <a:rPr lang="en-US" altLang="zh-CN" sz="1400" b="0" dirty="0" err="1">
                <a:latin typeface="+mj-lt"/>
              </a:rPr>
              <a:t>Timișoara</a:t>
            </a:r>
            <a:r>
              <a:rPr lang="en-US" altLang="zh-CN" sz="1400" b="0" dirty="0">
                <a:latin typeface="+mj-lt"/>
              </a:rPr>
              <a:t>, Romania, 2010, pp. 1-5. 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zh-CN" sz="1400" b="0" dirty="0">
                <a:latin typeface="+mj-lt"/>
              </a:rPr>
              <a:t>Michael </a:t>
            </a:r>
            <a:r>
              <a:rPr lang="en-US" altLang="zh-CN" sz="1400" b="0" dirty="0" err="1">
                <a:latin typeface="+mj-lt"/>
              </a:rPr>
              <a:t>Rath</a:t>
            </a:r>
            <a:r>
              <a:rPr lang="en-US" altLang="zh-CN" sz="1400" b="0" dirty="0">
                <a:latin typeface="+mj-lt"/>
              </a:rPr>
              <a:t>, Patrick </a:t>
            </a:r>
            <a:r>
              <a:rPr lang="en-US" altLang="zh-CN" sz="1400" b="0" dirty="0" err="1">
                <a:latin typeface="+mj-lt"/>
              </a:rPr>
              <a:t>Rempel</a:t>
            </a:r>
            <a:r>
              <a:rPr lang="en-US" altLang="zh-CN" sz="1400" b="0" dirty="0">
                <a:latin typeface="+mj-lt"/>
              </a:rPr>
              <a:t>, Patrick </a:t>
            </a:r>
            <a:r>
              <a:rPr lang="en-US" altLang="zh-CN" sz="1400" b="0" dirty="0" err="1">
                <a:latin typeface="+mj-lt"/>
              </a:rPr>
              <a:t>Mäder</a:t>
            </a:r>
            <a:r>
              <a:rPr lang="en-US" altLang="zh-CN" sz="1400" b="0" dirty="0">
                <a:latin typeface="+mj-lt"/>
              </a:rPr>
              <a:t>, "The </a:t>
            </a:r>
            <a:r>
              <a:rPr lang="en-US" altLang="zh-CN" sz="1400" b="0" dirty="0" err="1">
                <a:latin typeface="+mj-lt"/>
              </a:rPr>
              <a:t>IlmSeven</a:t>
            </a:r>
            <a:r>
              <a:rPr lang="en-US" altLang="zh-CN" sz="1400" b="0" dirty="0">
                <a:latin typeface="+mj-lt"/>
              </a:rPr>
              <a:t> Dataset", Requirements Engineering Conference (RE) 2017 IEEE 25th International, pp. 516-519, 2017, ISSN 2332-6441.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endParaRPr lang="en-US" altLang="zh-CN" sz="1800" dirty="0"/>
          </a:p>
          <a:p>
            <a:endParaRPr lang="en-US" altLang="zh-CN" b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29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17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9942" y="4653136"/>
            <a:ext cx="6226394" cy="194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4752528"/>
          </a:xfrm>
        </p:spPr>
        <p:txBody>
          <a:bodyPr/>
          <a:lstStyle/>
          <a:p>
            <a:r>
              <a:rPr lang="zh-CN" altLang="en-US" dirty="0" smtClean="0"/>
              <a:t>可追踪性定义、作用与研究现状</a:t>
            </a:r>
            <a:endParaRPr lang="en-US" altLang="zh-CN" dirty="0" smtClean="0"/>
          </a:p>
          <a:p>
            <a:pPr lvl="1"/>
            <a:r>
              <a:rPr lang="zh-CN" altLang="en-US" dirty="0"/>
              <a:t>软件系统所具有的、在</a:t>
            </a:r>
            <a:r>
              <a:rPr lang="zh-CN" altLang="en-US" b="1" dirty="0"/>
              <a:t>不同软件制品之间生成和维护基于系统功能的关联关系</a:t>
            </a:r>
            <a:r>
              <a:rPr lang="zh-CN" altLang="en-US" dirty="0"/>
              <a:t>（又称作</a:t>
            </a:r>
            <a:r>
              <a:rPr lang="zh-CN" altLang="en-US" b="1" dirty="0"/>
              <a:t>追踪线索</a:t>
            </a:r>
            <a:r>
              <a:rPr lang="zh-CN" altLang="en-US" dirty="0"/>
              <a:t>）的能力 </a:t>
            </a:r>
            <a:r>
              <a:rPr lang="en-US" altLang="zh-CN" dirty="0"/>
              <a:t>[coest.org]</a:t>
            </a:r>
          </a:p>
          <a:p>
            <a:pPr lvl="1"/>
            <a:r>
              <a:rPr lang="zh-CN" altLang="en-US" dirty="0" smtClean="0"/>
              <a:t>需求到代码可追踪性</a:t>
            </a:r>
            <a:r>
              <a:rPr lang="zh-CN" altLang="en-US" dirty="0"/>
              <a:t>：</a:t>
            </a:r>
            <a:r>
              <a:rPr lang="zh-CN" altLang="en-US" dirty="0" smtClean="0"/>
              <a:t>提升软件维护任务的</a:t>
            </a:r>
            <a:r>
              <a:rPr lang="en-US" altLang="zh-CN" dirty="0" smtClean="0"/>
              <a:t>20%</a:t>
            </a:r>
            <a:r>
              <a:rPr lang="zh-CN" altLang="en-US" dirty="0" smtClean="0"/>
              <a:t>效率与</a:t>
            </a:r>
            <a:r>
              <a:rPr lang="en-US" altLang="zh-CN" dirty="0" smtClean="0"/>
              <a:t>60%</a:t>
            </a:r>
            <a:r>
              <a:rPr lang="zh-CN" altLang="en-US" dirty="0" smtClean="0"/>
              <a:t>正确性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Maeder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Egyed</a:t>
            </a:r>
            <a:r>
              <a:rPr lang="en-US" altLang="zh-CN" dirty="0" smtClean="0"/>
              <a:t> 2012]</a:t>
            </a:r>
            <a:endParaRPr lang="en-US" altLang="zh-CN" dirty="0"/>
          </a:p>
          <a:p>
            <a:pPr lvl="1"/>
            <a:r>
              <a:rPr lang="zh-CN" altLang="en-US" dirty="0" smtClean="0"/>
              <a:t>人工实现可</a:t>
            </a:r>
            <a:r>
              <a:rPr lang="zh-CN" altLang="en-US" dirty="0"/>
              <a:t>追踪</a:t>
            </a:r>
            <a:r>
              <a:rPr lang="zh-CN" altLang="en-US" dirty="0" smtClean="0"/>
              <a:t>性费时费力且易错，需要自动化工具支持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741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5813"/>
          </a:xfrm>
        </p:spPr>
        <p:txBody>
          <a:bodyPr/>
          <a:lstStyle/>
          <a:p>
            <a:r>
              <a:rPr lang="zh-CN" altLang="en-US" sz="3600" dirty="0" smtClean="0"/>
              <a:t>主流自动化生成技术：信息检索（</a:t>
            </a:r>
            <a:r>
              <a:rPr lang="en-US" altLang="zh-CN" sz="3600" dirty="0" smtClean="0"/>
              <a:t>IR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4032448" cy="4824536"/>
          </a:xfrm>
        </p:spPr>
        <p:txBody>
          <a:bodyPr/>
          <a:lstStyle/>
          <a:p>
            <a:r>
              <a:rPr lang="zh-CN" altLang="en-US" dirty="0" smtClean="0"/>
              <a:t>技术步骤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对代码元素和需求进行文本相似度计算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用户对生成的候选列表进行判断</a:t>
            </a:r>
            <a:endParaRPr lang="en-US" altLang="zh-CN" dirty="0" smtClean="0"/>
          </a:p>
          <a:p>
            <a:r>
              <a:rPr lang="zh-CN" altLang="en-US" dirty="0" smtClean="0"/>
              <a:t>优势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自动化程度高</a:t>
            </a:r>
            <a:endParaRPr lang="en-US" altLang="zh-CN" dirty="0" smtClean="0"/>
          </a:p>
          <a:p>
            <a:r>
              <a:rPr lang="zh-CN" altLang="en-US" dirty="0"/>
              <a:t>不足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文本质量低导致的单词失配问题，方法精度（即候选列表排序）低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72200" y="6446906"/>
            <a:ext cx="2085975" cy="365125"/>
          </a:xfrm>
        </p:spPr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46753"/>
              </p:ext>
            </p:extLst>
          </p:nvPr>
        </p:nvGraphicFramePr>
        <p:xfrm>
          <a:off x="4211959" y="2060852"/>
          <a:ext cx="4896546" cy="4248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4668">
                  <a:extLst>
                    <a:ext uri="{9D8B030D-6E8A-4147-A177-3AD203B41FA5}">
                      <a16:colId xmlns="" xmlns:a16="http://schemas.microsoft.com/office/drawing/2014/main" val="1160567238"/>
                    </a:ext>
                  </a:extLst>
                </a:gridCol>
                <a:gridCol w="980015">
                  <a:extLst>
                    <a:ext uri="{9D8B030D-6E8A-4147-A177-3AD203B41FA5}">
                      <a16:colId xmlns="" xmlns:a16="http://schemas.microsoft.com/office/drawing/2014/main" val="618052378"/>
                    </a:ext>
                  </a:extLst>
                </a:gridCol>
                <a:gridCol w="875834">
                  <a:extLst>
                    <a:ext uri="{9D8B030D-6E8A-4147-A177-3AD203B41FA5}">
                      <a16:colId xmlns="" xmlns:a16="http://schemas.microsoft.com/office/drawing/2014/main" val="3467423998"/>
                    </a:ext>
                  </a:extLst>
                </a:gridCol>
                <a:gridCol w="716029">
                  <a:extLst>
                    <a:ext uri="{9D8B030D-6E8A-4147-A177-3AD203B41FA5}">
                      <a16:colId xmlns="" xmlns:a16="http://schemas.microsoft.com/office/drawing/2014/main" val="1757754061"/>
                    </a:ext>
                  </a:extLst>
                </a:gridCol>
              </a:tblGrid>
              <a:tr h="3540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class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req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score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err="1" smtClean="0">
                          <a:effectLst/>
                        </a:rPr>
                        <a:t>isTrace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extLst>
                  <a:ext uri="{0D108BD9-81ED-4DB2-BD59-A6C34878D82A}">
                    <a16:rowId xmlns="" xmlns:a16="http://schemas.microsoft.com/office/drawing/2014/main" val="3390554980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EditDrugCodes_jsp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UC15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0.3524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sz="1400" kern="100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extLst>
                  <a:ext uri="{0D108BD9-81ED-4DB2-BD59-A6C34878D82A}">
                    <a16:rowId xmlns="" xmlns:a16="http://schemas.microsoft.com/office/drawing/2014/main" val="3160410631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UpdateDrugListAction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UC15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0.3124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sz="1400" kern="100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extLst>
                  <a:ext uri="{0D108BD9-81ED-4DB2-BD59-A6C34878D82A}">
                    <a16:rowId xmlns="" xmlns:a16="http://schemas.microsoft.com/office/drawing/2014/main" val="3456513806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rgbClr val="FF0000"/>
                          </a:solidFill>
                          <a:effectLst/>
                        </a:rPr>
                        <a:t>Drug</a:t>
                      </a:r>
                      <a:r>
                        <a:rPr lang="en-US" sz="1400" kern="100" dirty="0" err="1">
                          <a:effectLst/>
                        </a:rPr>
                        <a:t>CodesDAO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UC15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0.2418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extLst>
                  <a:ext uri="{0D108BD9-81ED-4DB2-BD59-A6C34878D82A}">
                    <a16:rowId xmlns="" xmlns:a16="http://schemas.microsoft.com/office/drawing/2014/main" val="2818147436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UpdateNDCodeListAction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UC15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0.2112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5BB5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sz="1400" kern="100" dirty="0">
                        <a:solidFill>
                          <a:srgbClr val="5BB55D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extLst>
                  <a:ext uri="{0D108BD9-81ED-4DB2-BD59-A6C34878D82A}">
                    <a16:rowId xmlns="" xmlns:a16="http://schemas.microsoft.com/office/drawing/2014/main" val="3639757631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DrugCodesBeanValidator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UC15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0.1045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sz="1400" kern="100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extLst>
                  <a:ext uri="{0D108BD9-81ED-4DB2-BD59-A6C34878D82A}">
                    <a16:rowId xmlns="" xmlns:a16="http://schemas.microsoft.com/office/drawing/2014/main" val="3777493043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editNDCInteractions_jsp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UC15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0.1816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170" marR="90170"/>
                </a:tc>
                <a:extLst>
                  <a:ext uri="{0D108BD9-81ED-4DB2-BD59-A6C34878D82A}">
                    <a16:rowId xmlns="" xmlns:a16="http://schemas.microsoft.com/office/drawing/2014/main" val="1633216320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editNDCodes_jsp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UC15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0.1238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sz="1400" kern="100" dirty="0">
                        <a:solidFill>
                          <a:srgbClr val="00B05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extLst>
                  <a:ext uri="{0D108BD9-81ED-4DB2-BD59-A6C34878D82A}">
                    <a16:rowId xmlns="" xmlns:a16="http://schemas.microsoft.com/office/drawing/2014/main" val="1164161490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DrugInteractionAction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UC15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0.0953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1400" kern="100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extLst>
                  <a:ext uri="{0D108BD9-81ED-4DB2-BD59-A6C34878D82A}">
                    <a16:rowId xmlns="" xmlns:a16="http://schemas.microsoft.com/office/drawing/2014/main" val="2228545290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AuthDAO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UC15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0.0682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No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0170" marR="90170"/>
                </a:tc>
                <a:extLst>
                  <a:ext uri="{0D108BD9-81ED-4DB2-BD59-A6C34878D82A}">
                    <a16:rowId xmlns="" xmlns:a16="http://schemas.microsoft.com/office/drawing/2014/main" val="1670716238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NDCodesDAO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UC15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0.0487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lang="zh-CN" sz="1400" kern="100" dirty="0">
                        <a:solidFill>
                          <a:srgbClr val="00B050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extLst>
                  <a:ext uri="{0D108BD9-81ED-4DB2-BD59-A6C34878D82A}">
                    <a16:rowId xmlns="" xmlns:a16="http://schemas.microsoft.com/office/drawing/2014/main" val="4068647200"/>
                  </a:ext>
                </a:extLst>
              </a:tr>
              <a:tr h="3540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viewResult_jsp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UC15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0.0031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/>
                </a:tc>
                <a:tc>
                  <a:txBody>
                    <a:bodyPr/>
                    <a:lstStyle/>
                    <a:p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No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0170" marR="90170"/>
                </a:tc>
                <a:extLst>
                  <a:ext uri="{0D108BD9-81ED-4DB2-BD59-A6C34878D82A}">
                    <a16:rowId xmlns="" xmlns:a16="http://schemas.microsoft.com/office/drawing/2014/main" val="329715362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796136" y="980729"/>
            <a:ext cx="1584176" cy="9361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r>
              <a:rPr lang="en-US" altLang="zh-CN" dirty="0" smtClean="0"/>
              <a:t>c15:</a:t>
            </a:r>
          </a:p>
          <a:p>
            <a:pPr algn="ctr"/>
            <a:r>
              <a:rPr lang="en-US" altLang="zh-CN" dirty="0" smtClean="0"/>
              <a:t>manage </a:t>
            </a:r>
            <a:r>
              <a:rPr lang="en-US" altLang="zh-CN" dirty="0" smtClean="0">
                <a:solidFill>
                  <a:srgbClr val="FF0000"/>
                </a:solidFill>
              </a:rPr>
              <a:t>drug</a:t>
            </a:r>
            <a:r>
              <a:rPr lang="en-US" altLang="zh-CN" dirty="0" smtClean="0"/>
              <a:t> list…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42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27" y="188642"/>
            <a:ext cx="8229600" cy="776956"/>
          </a:xfrm>
        </p:spPr>
        <p:txBody>
          <a:bodyPr/>
          <a:lstStyle/>
          <a:p>
            <a:r>
              <a:rPr lang="zh-CN" altLang="en-US" sz="3600" dirty="0" smtClean="0"/>
              <a:t>结合用户反馈和代码依赖以改进</a:t>
            </a:r>
            <a:r>
              <a:rPr lang="en-US" altLang="zh-CN" sz="3600" dirty="0" smtClean="0"/>
              <a:t>IR</a:t>
            </a:r>
            <a:r>
              <a:rPr lang="zh-CN" altLang="en-US" sz="3600" dirty="0" smtClean="0"/>
              <a:t>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5598"/>
            <a:ext cx="8229600" cy="5502869"/>
          </a:xfrm>
        </p:spPr>
        <p:txBody>
          <a:bodyPr/>
          <a:lstStyle/>
          <a:p>
            <a:r>
              <a:rPr lang="zh-CN" altLang="en-US" sz="2800" dirty="0" smtClean="0"/>
              <a:t>实现思路 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Panichella</a:t>
            </a:r>
            <a:r>
              <a:rPr lang="en-US" altLang="zh-CN" sz="2800" dirty="0" smtClean="0"/>
              <a:t> et al. CSMR 2013]</a:t>
            </a:r>
          </a:p>
          <a:p>
            <a:pPr lvl="1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如果用户确定列表上的一条候选线索为相关，则为与该线索的类有调用依赖的类所在的候选线索加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bonus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，并更新余下候选线索的排序（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UD-CSTI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/>
              <a:t>不足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用户需要判断所有链接才能使排序最优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没有考虑代码依赖中的数据依赖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没有区分不同代码依赖在系统功能</a:t>
            </a:r>
            <a:r>
              <a:rPr lang="zh-CN" altLang="en-US" sz="2000" b="1" dirty="0" smtClean="0"/>
              <a:t>紧密度</a:t>
            </a:r>
            <a:r>
              <a:rPr lang="zh-CN" altLang="en-US" sz="2000" dirty="0" smtClean="0"/>
              <a:t>上的差异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455302"/>
            <a:ext cx="3511934" cy="270189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241424" y="2734675"/>
            <a:ext cx="1045963" cy="1985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调用依赖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71800" y="2726324"/>
            <a:ext cx="3018273" cy="160869"/>
          </a:xfrm>
          <a:prstGeom prst="rect">
            <a:avLst/>
          </a:prstGeom>
          <a:noFill/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048067" y="3188311"/>
            <a:ext cx="2404410" cy="1032777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用户判断链接有效性，有效时才给存在直接调用依赖的链接加</a:t>
            </a:r>
            <a:r>
              <a:rPr lang="en-US" altLang="zh-CN" sz="16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bonus</a:t>
            </a:r>
            <a:endParaRPr lang="zh-CN" altLang="en-US" sz="1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33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减少用户参与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用户只需判断有限个候选线索即可有效提升方法精度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进一步优化排序列表的精度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在有限用户判断的前提下方法精度显著优于纯</a:t>
            </a:r>
            <a:r>
              <a:rPr lang="en-US" altLang="zh-CN" dirty="0" smtClean="0"/>
              <a:t>IR</a:t>
            </a:r>
            <a:r>
              <a:rPr lang="zh-CN" altLang="en-US" dirty="0" smtClean="0"/>
              <a:t>方法和</a:t>
            </a:r>
            <a:r>
              <a:rPr lang="en-US" altLang="zh-CN" dirty="0" smtClean="0"/>
              <a:t>UD-CSTI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1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79804"/>
              </p:ext>
            </p:extLst>
          </p:nvPr>
        </p:nvGraphicFramePr>
        <p:xfrm>
          <a:off x="1331640" y="253008"/>
          <a:ext cx="1224136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</a:rPr>
                        <a:t>issue_id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type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description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47664" y="170080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issue</a:t>
            </a:r>
            <a:endParaRPr lang="zh-CN" altLang="en-US" sz="16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25813"/>
              </p:ext>
            </p:extLst>
          </p:nvPr>
        </p:nvGraphicFramePr>
        <p:xfrm>
          <a:off x="3563888" y="915040"/>
          <a:ext cx="1296144" cy="70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</a:rPr>
                        <a:t>commit_hash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commit_id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76056" y="393305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init_rtm</a:t>
            </a:r>
            <a:endParaRPr lang="zh-CN" altLang="en-US" sz="16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89034"/>
              </p:ext>
            </p:extLst>
          </p:nvPr>
        </p:nvGraphicFramePr>
        <p:xfrm>
          <a:off x="2411760" y="2348880"/>
          <a:ext cx="1296144" cy="70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</a:rPr>
                        <a:t>commit_hash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issue_id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41504"/>
              </p:ext>
            </p:extLst>
          </p:nvPr>
        </p:nvGraphicFramePr>
        <p:xfrm>
          <a:off x="1115616" y="4861520"/>
          <a:ext cx="1296144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</a:rPr>
                        <a:t>commit_hash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message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5616" y="597076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</a:t>
            </a:r>
            <a:r>
              <a:rPr lang="en-US" altLang="zh-CN" sz="1600" dirty="0" err="1" smtClean="0"/>
              <a:t>hange_set</a:t>
            </a:r>
            <a:endParaRPr lang="zh-CN" altLang="en-US" sz="16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03665"/>
              </p:ext>
            </p:extLst>
          </p:nvPr>
        </p:nvGraphicFramePr>
        <p:xfrm>
          <a:off x="3203848" y="4872320"/>
          <a:ext cx="1296144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</a:rPr>
                        <a:t>commit_hash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file_path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31840" y="597076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</a:t>
            </a:r>
            <a:r>
              <a:rPr lang="en-US" altLang="zh-CN" sz="1600" dirty="0" err="1" smtClean="0"/>
              <a:t>ode_change</a:t>
            </a:r>
            <a:endParaRPr lang="zh-CN" altLang="en-US" sz="16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27704"/>
              </p:ext>
            </p:extLst>
          </p:nvPr>
        </p:nvGraphicFramePr>
        <p:xfrm>
          <a:off x="2411760" y="3343032"/>
          <a:ext cx="1296144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</a:rPr>
                        <a:t>commit_hash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message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File_path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141385"/>
              </p:ext>
            </p:extLst>
          </p:nvPr>
        </p:nvGraphicFramePr>
        <p:xfrm>
          <a:off x="5076056" y="2492896"/>
          <a:ext cx="1224136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</a:rPr>
                        <a:t>issue_id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description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message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file_path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91880" y="155679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</a:t>
            </a:r>
            <a:r>
              <a:rPr lang="en-US" altLang="zh-CN" sz="1600" dirty="0" err="1" smtClean="0"/>
              <a:t>hang_set_link</a:t>
            </a:r>
            <a:endParaRPr lang="zh-CN" altLang="en-US" sz="1600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752018"/>
              </p:ext>
            </p:extLst>
          </p:nvPr>
        </p:nvGraphicFramePr>
        <p:xfrm>
          <a:off x="5076056" y="4717504"/>
          <a:ext cx="1224136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</a:rPr>
                        <a:t>issue_id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type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description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061561"/>
              </p:ext>
            </p:extLst>
          </p:nvPr>
        </p:nvGraphicFramePr>
        <p:xfrm>
          <a:off x="7164288" y="3983464"/>
          <a:ext cx="12241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requirement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code</a:t>
                      </a:r>
                      <a:endParaRPr lang="zh-CN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596336" y="467462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rtm</a:t>
            </a:r>
            <a:endParaRPr lang="zh-CN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148064" y="612316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i</a:t>
            </a:r>
            <a:r>
              <a:rPr lang="en-US" altLang="zh-CN" sz="1600" dirty="0" err="1" smtClean="0"/>
              <a:t>ssue_link</a:t>
            </a:r>
            <a:endParaRPr lang="zh-CN" altLang="en-US" sz="1600" dirty="0"/>
          </a:p>
        </p:txBody>
      </p:sp>
      <p:sp>
        <p:nvSpPr>
          <p:cNvPr id="3" name="下箭头 2"/>
          <p:cNvSpPr/>
          <p:nvPr/>
        </p:nvSpPr>
        <p:spPr>
          <a:xfrm>
            <a:off x="2267744" y="1844824"/>
            <a:ext cx="288032" cy="40678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2400000"/>
            </a:camera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3491880" y="1844824"/>
            <a:ext cx="288032" cy="406787"/>
          </a:xfrm>
          <a:prstGeom prst="downArrow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18600000"/>
            </a:camera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1979712" y="4390365"/>
            <a:ext cx="288032" cy="40678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7800000"/>
            </a:camera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3563888" y="4437112"/>
            <a:ext cx="288032" cy="40678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13200000"/>
            </a:camera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3923928" y="2708920"/>
            <a:ext cx="936104" cy="5040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19800000"/>
            </a:camera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3851920" y="3645024"/>
            <a:ext cx="936104" cy="5040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6444208" y="3717032"/>
            <a:ext cx="576064" cy="38530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19200000"/>
            </a:camera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6444208" y="4699883"/>
            <a:ext cx="576064" cy="38530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9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研究思路来源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5759"/>
            <a:ext cx="8229600" cy="4853561"/>
          </a:xfrm>
        </p:spPr>
        <p:txBody>
          <a:bodyPr/>
          <a:lstStyle/>
          <a:p>
            <a:r>
              <a:rPr lang="zh-CN" altLang="en-US" dirty="0" smtClean="0"/>
              <a:t>需求在代码中是集中分布的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个需求通常是在代码中集中被实现的，而不是分散在代码</a:t>
            </a:r>
            <a:r>
              <a:rPr lang="zh-CN" altLang="en-US" dirty="0" smtClean="0"/>
              <a:t>各处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Burgstaller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Egyed</a:t>
            </a:r>
            <a:r>
              <a:rPr lang="en-US" altLang="zh-CN" dirty="0" smtClean="0"/>
              <a:t> ICSM 2010]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2018/4/1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3568" y="3452546"/>
            <a:ext cx="3250704" cy="25011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04048" y="3293398"/>
            <a:ext cx="3754759" cy="2790605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15616" y="602528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iTrust</a:t>
            </a:r>
            <a:r>
              <a:rPr lang="zh-CN" altLang="en-US" dirty="0" smtClean="0"/>
              <a:t>代码依赖截图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84168" y="60840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iTrust</a:t>
            </a:r>
            <a:r>
              <a:rPr lang="zh-CN" altLang="en-US" dirty="0"/>
              <a:t>需求分布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2" y="3681602"/>
            <a:ext cx="3195450" cy="204304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075" y="3565993"/>
            <a:ext cx="3605788" cy="2251553"/>
          </a:xfrm>
          <a:prstGeom prst="rect">
            <a:avLst/>
          </a:prstGeom>
        </p:spPr>
      </p:pic>
      <p:sp>
        <p:nvSpPr>
          <p:cNvPr id="19" name="任意多边形 18"/>
          <p:cNvSpPr/>
          <p:nvPr/>
        </p:nvSpPr>
        <p:spPr>
          <a:xfrm>
            <a:off x="5040889" y="3509956"/>
            <a:ext cx="1997324" cy="1968063"/>
          </a:xfrm>
          <a:custGeom>
            <a:avLst/>
            <a:gdLst>
              <a:gd name="connsiteX0" fmla="*/ 245888 w 1997324"/>
              <a:gd name="connsiteY0" fmla="*/ 823785 h 1968063"/>
              <a:gd name="connsiteX1" fmla="*/ 65584 w 1997324"/>
              <a:gd name="connsiteY1" fmla="*/ 707875 h 1968063"/>
              <a:gd name="connsiteX2" fmla="*/ 316722 w 1997324"/>
              <a:gd name="connsiteY2" fmla="*/ 63931 h 1968063"/>
              <a:gd name="connsiteX3" fmla="*/ 1205365 w 1997324"/>
              <a:gd name="connsiteY3" fmla="*/ 57492 h 1968063"/>
              <a:gd name="connsiteX4" fmla="*/ 1282638 w 1997324"/>
              <a:gd name="connsiteY4" fmla="*/ 366585 h 1968063"/>
              <a:gd name="connsiteX5" fmla="*/ 1462942 w 1997324"/>
              <a:gd name="connsiteY5" fmla="*/ 701436 h 1968063"/>
              <a:gd name="connsiteX6" fmla="*/ 1372790 w 1997324"/>
              <a:gd name="connsiteY6" fmla="*/ 1113559 h 1968063"/>
              <a:gd name="connsiteX7" fmla="*/ 1482260 w 1997324"/>
              <a:gd name="connsiteY7" fmla="*/ 1139317 h 1968063"/>
              <a:gd name="connsiteX8" fmla="*/ 1978097 w 1997324"/>
              <a:gd name="connsiteY8" fmla="*/ 1384016 h 1968063"/>
              <a:gd name="connsiteX9" fmla="*/ 1862187 w 1997324"/>
              <a:gd name="connsiteY9" fmla="*/ 1886292 h 1968063"/>
              <a:gd name="connsiteX10" fmla="*/ 1546655 w 1997324"/>
              <a:gd name="connsiteY10" fmla="*/ 1937807 h 1968063"/>
              <a:gd name="connsiteX11" fmla="*/ 1179607 w 1997324"/>
              <a:gd name="connsiteY11" fmla="*/ 1583638 h 1968063"/>
              <a:gd name="connsiteX12" fmla="*/ 1128091 w 1997324"/>
              <a:gd name="connsiteY12" fmla="*/ 1519244 h 1968063"/>
              <a:gd name="connsiteX13" fmla="*/ 632255 w 1997324"/>
              <a:gd name="connsiteY13" fmla="*/ 1622275 h 1968063"/>
              <a:gd name="connsiteX14" fmla="*/ 7629 w 1997324"/>
              <a:gd name="connsiteY14" fmla="*/ 1390455 h 1968063"/>
              <a:gd name="connsiteX15" fmla="*/ 284525 w 1997324"/>
              <a:gd name="connsiteY15" fmla="*/ 894619 h 1968063"/>
              <a:gd name="connsiteX16" fmla="*/ 245888 w 1997324"/>
              <a:gd name="connsiteY16" fmla="*/ 823785 h 196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7324" h="1968063">
                <a:moveTo>
                  <a:pt x="245888" y="823785"/>
                </a:moveTo>
                <a:cubicBezTo>
                  <a:pt x="209398" y="792661"/>
                  <a:pt x="53778" y="834517"/>
                  <a:pt x="65584" y="707875"/>
                </a:cubicBezTo>
                <a:cubicBezTo>
                  <a:pt x="77390" y="581233"/>
                  <a:pt x="126759" y="172328"/>
                  <a:pt x="316722" y="63931"/>
                </a:cubicBezTo>
                <a:cubicBezTo>
                  <a:pt x="506685" y="-44466"/>
                  <a:pt x="1044379" y="7050"/>
                  <a:pt x="1205365" y="57492"/>
                </a:cubicBezTo>
                <a:cubicBezTo>
                  <a:pt x="1366351" y="107934"/>
                  <a:pt x="1239709" y="259261"/>
                  <a:pt x="1282638" y="366585"/>
                </a:cubicBezTo>
                <a:cubicBezTo>
                  <a:pt x="1325567" y="473909"/>
                  <a:pt x="1447917" y="576940"/>
                  <a:pt x="1462942" y="701436"/>
                </a:cubicBezTo>
                <a:cubicBezTo>
                  <a:pt x="1477967" y="825932"/>
                  <a:pt x="1369570" y="1040579"/>
                  <a:pt x="1372790" y="1113559"/>
                </a:cubicBezTo>
                <a:cubicBezTo>
                  <a:pt x="1376010" y="1186539"/>
                  <a:pt x="1381376" y="1094241"/>
                  <a:pt x="1482260" y="1139317"/>
                </a:cubicBezTo>
                <a:cubicBezTo>
                  <a:pt x="1583144" y="1184393"/>
                  <a:pt x="1914776" y="1259520"/>
                  <a:pt x="1978097" y="1384016"/>
                </a:cubicBezTo>
                <a:cubicBezTo>
                  <a:pt x="2041418" y="1508512"/>
                  <a:pt x="1934094" y="1793993"/>
                  <a:pt x="1862187" y="1886292"/>
                </a:cubicBezTo>
                <a:cubicBezTo>
                  <a:pt x="1790280" y="1978591"/>
                  <a:pt x="1660418" y="1988249"/>
                  <a:pt x="1546655" y="1937807"/>
                </a:cubicBezTo>
                <a:cubicBezTo>
                  <a:pt x="1432892" y="1887365"/>
                  <a:pt x="1249368" y="1653398"/>
                  <a:pt x="1179607" y="1583638"/>
                </a:cubicBezTo>
                <a:cubicBezTo>
                  <a:pt x="1109846" y="1513878"/>
                  <a:pt x="1219316" y="1512805"/>
                  <a:pt x="1128091" y="1519244"/>
                </a:cubicBezTo>
                <a:cubicBezTo>
                  <a:pt x="1036866" y="1525683"/>
                  <a:pt x="818999" y="1643740"/>
                  <a:pt x="632255" y="1622275"/>
                </a:cubicBezTo>
                <a:cubicBezTo>
                  <a:pt x="445511" y="1600810"/>
                  <a:pt x="65584" y="1511731"/>
                  <a:pt x="7629" y="1390455"/>
                </a:cubicBezTo>
                <a:cubicBezTo>
                  <a:pt x="-50326" y="1269179"/>
                  <a:pt x="239449" y="991211"/>
                  <a:pt x="284525" y="894619"/>
                </a:cubicBezTo>
                <a:cubicBezTo>
                  <a:pt x="329601" y="798027"/>
                  <a:pt x="282378" y="854909"/>
                  <a:pt x="245888" y="823785"/>
                </a:cubicBezTo>
                <a:close/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262196" y="3578010"/>
            <a:ext cx="681944" cy="723659"/>
          </a:xfrm>
          <a:custGeom>
            <a:avLst/>
            <a:gdLst>
              <a:gd name="connsiteX0" fmla="*/ 653759 w 681944"/>
              <a:gd name="connsiteY0" fmla="*/ 247015 h 723659"/>
              <a:gd name="connsiteX1" fmla="*/ 634441 w 681944"/>
              <a:gd name="connsiteY1" fmla="*/ 2317 h 723659"/>
              <a:gd name="connsiteX2" fmla="*/ 132165 w 681944"/>
              <a:gd name="connsiteY2" fmla="*/ 150424 h 723659"/>
              <a:gd name="connsiteX3" fmla="*/ 3376 w 681944"/>
              <a:gd name="connsiteY3" fmla="*/ 568987 h 723659"/>
              <a:gd name="connsiteX4" fmla="*/ 87089 w 681944"/>
              <a:gd name="connsiteY4" fmla="*/ 723534 h 723659"/>
              <a:gd name="connsiteX5" fmla="*/ 570046 w 681944"/>
              <a:gd name="connsiteY5" fmla="*/ 588305 h 723659"/>
              <a:gd name="connsiteX6" fmla="*/ 653759 w 681944"/>
              <a:gd name="connsiteY6" fmla="*/ 247015 h 723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944" h="723659">
                <a:moveTo>
                  <a:pt x="653759" y="247015"/>
                </a:moveTo>
                <a:cubicBezTo>
                  <a:pt x="664491" y="149350"/>
                  <a:pt x="721373" y="18416"/>
                  <a:pt x="634441" y="2317"/>
                </a:cubicBezTo>
                <a:cubicBezTo>
                  <a:pt x="547509" y="-13782"/>
                  <a:pt x="237342" y="55979"/>
                  <a:pt x="132165" y="150424"/>
                </a:cubicBezTo>
                <a:cubicBezTo>
                  <a:pt x="26988" y="244869"/>
                  <a:pt x="10889" y="473469"/>
                  <a:pt x="3376" y="568987"/>
                </a:cubicBezTo>
                <a:cubicBezTo>
                  <a:pt x="-4137" y="664505"/>
                  <a:pt x="-7356" y="720314"/>
                  <a:pt x="87089" y="723534"/>
                </a:cubicBezTo>
                <a:cubicBezTo>
                  <a:pt x="181534" y="726754"/>
                  <a:pt x="475601" y="667725"/>
                  <a:pt x="570046" y="588305"/>
                </a:cubicBezTo>
                <a:cubicBezTo>
                  <a:pt x="664491" y="508885"/>
                  <a:pt x="643027" y="344680"/>
                  <a:pt x="653759" y="24701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7079691" y="3511616"/>
            <a:ext cx="1622904" cy="1788742"/>
          </a:xfrm>
          <a:custGeom>
            <a:avLst/>
            <a:gdLst>
              <a:gd name="connsiteX0" fmla="*/ 106720 w 1622904"/>
              <a:gd name="connsiteY0" fmla="*/ 1272885 h 1788742"/>
              <a:gd name="connsiteX1" fmla="*/ 126039 w 1622904"/>
              <a:gd name="connsiteY1" fmla="*/ 1588418 h 1788742"/>
              <a:gd name="connsiteX2" fmla="*/ 480208 w 1622904"/>
              <a:gd name="connsiteY2" fmla="*/ 1607736 h 1788742"/>
              <a:gd name="connsiteX3" fmla="*/ 757103 w 1622904"/>
              <a:gd name="connsiteY3" fmla="*/ 1639933 h 1788742"/>
              <a:gd name="connsiteX4" fmla="*/ 1149909 w 1622904"/>
              <a:gd name="connsiteY4" fmla="*/ 1781601 h 1788742"/>
              <a:gd name="connsiteX5" fmla="*/ 1516957 w 1622904"/>
              <a:gd name="connsiteY5" fmla="*/ 1388795 h 1788742"/>
              <a:gd name="connsiteX6" fmla="*/ 1587791 w 1622904"/>
              <a:gd name="connsiteY6" fmla="*/ 1337280 h 1788742"/>
              <a:gd name="connsiteX7" fmla="*/ 1607109 w 1622904"/>
              <a:gd name="connsiteY7" fmla="*/ 1124778 h 1788742"/>
              <a:gd name="connsiteX8" fmla="*/ 1587791 w 1622904"/>
              <a:gd name="connsiteY8" fmla="*/ 654699 h 1788742"/>
              <a:gd name="connsiteX9" fmla="*/ 1214303 w 1622904"/>
              <a:gd name="connsiteY9" fmla="*/ 622502 h 1788742"/>
              <a:gd name="connsiteX10" fmla="*/ 750664 w 1622904"/>
              <a:gd name="connsiteY10" fmla="*/ 107347 h 1788742"/>
              <a:gd name="connsiteX11" fmla="*/ 35886 w 1622904"/>
              <a:gd name="connsiteY11" fmla="*/ 107347 h 1788742"/>
              <a:gd name="connsiteX12" fmla="*/ 106720 w 1622904"/>
              <a:gd name="connsiteY12" fmla="*/ 1272885 h 178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2904" h="1788742">
                <a:moveTo>
                  <a:pt x="106720" y="1272885"/>
                </a:moveTo>
                <a:cubicBezTo>
                  <a:pt x="121745" y="1519730"/>
                  <a:pt x="63791" y="1532610"/>
                  <a:pt x="126039" y="1588418"/>
                </a:cubicBezTo>
                <a:cubicBezTo>
                  <a:pt x="188287" y="1644226"/>
                  <a:pt x="375031" y="1599150"/>
                  <a:pt x="480208" y="1607736"/>
                </a:cubicBezTo>
                <a:cubicBezTo>
                  <a:pt x="585385" y="1616322"/>
                  <a:pt x="645486" y="1610956"/>
                  <a:pt x="757103" y="1639933"/>
                </a:cubicBezTo>
                <a:cubicBezTo>
                  <a:pt x="868720" y="1668910"/>
                  <a:pt x="1023267" y="1823457"/>
                  <a:pt x="1149909" y="1781601"/>
                </a:cubicBezTo>
                <a:cubicBezTo>
                  <a:pt x="1276551" y="1739745"/>
                  <a:pt x="1443977" y="1462848"/>
                  <a:pt x="1516957" y="1388795"/>
                </a:cubicBezTo>
                <a:cubicBezTo>
                  <a:pt x="1589937" y="1314742"/>
                  <a:pt x="1572766" y="1381283"/>
                  <a:pt x="1587791" y="1337280"/>
                </a:cubicBezTo>
                <a:cubicBezTo>
                  <a:pt x="1602816" y="1293277"/>
                  <a:pt x="1607109" y="1238541"/>
                  <a:pt x="1607109" y="1124778"/>
                </a:cubicBezTo>
                <a:cubicBezTo>
                  <a:pt x="1607109" y="1011015"/>
                  <a:pt x="1653259" y="738412"/>
                  <a:pt x="1587791" y="654699"/>
                </a:cubicBezTo>
                <a:cubicBezTo>
                  <a:pt x="1522323" y="570986"/>
                  <a:pt x="1353824" y="713727"/>
                  <a:pt x="1214303" y="622502"/>
                </a:cubicBezTo>
                <a:cubicBezTo>
                  <a:pt x="1074782" y="531277"/>
                  <a:pt x="947067" y="193206"/>
                  <a:pt x="750664" y="107347"/>
                </a:cubicBezTo>
                <a:cubicBezTo>
                  <a:pt x="554261" y="21488"/>
                  <a:pt x="142137" y="-83690"/>
                  <a:pt x="35886" y="107347"/>
                </a:cubicBezTo>
                <a:cubicBezTo>
                  <a:pt x="-70365" y="298384"/>
                  <a:pt x="91695" y="1026040"/>
                  <a:pt x="106720" y="1272885"/>
                </a:cubicBezTo>
                <a:close/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870123" y="5155976"/>
            <a:ext cx="1474216" cy="693010"/>
          </a:xfrm>
          <a:custGeom>
            <a:avLst/>
            <a:gdLst>
              <a:gd name="connsiteX0" fmla="*/ 26514 w 1474216"/>
              <a:gd name="connsiteY0" fmla="*/ 394818 h 693010"/>
              <a:gd name="connsiteX1" fmla="*/ 103787 w 1474216"/>
              <a:gd name="connsiteY1" fmla="*/ 562244 h 693010"/>
              <a:gd name="connsiteX2" fmla="*/ 541669 w 1474216"/>
              <a:gd name="connsiteY2" fmla="*/ 658835 h 693010"/>
              <a:gd name="connsiteX3" fmla="*/ 934474 w 1474216"/>
              <a:gd name="connsiteY3" fmla="*/ 633078 h 693010"/>
              <a:gd name="connsiteX4" fmla="*/ 1372356 w 1474216"/>
              <a:gd name="connsiteY4" fmla="*/ 684593 h 693010"/>
              <a:gd name="connsiteX5" fmla="*/ 1430311 w 1474216"/>
              <a:gd name="connsiteY5" fmla="*/ 427016 h 693010"/>
              <a:gd name="connsiteX6" fmla="*/ 825004 w 1474216"/>
              <a:gd name="connsiteY6" fmla="*/ 304666 h 693010"/>
              <a:gd name="connsiteX7" fmla="*/ 721973 w 1474216"/>
              <a:gd name="connsiteY7" fmla="*/ 34210 h 693010"/>
              <a:gd name="connsiteX8" fmla="*/ 470835 w 1474216"/>
              <a:gd name="connsiteY8" fmla="*/ 40649 h 693010"/>
              <a:gd name="connsiteX9" fmla="*/ 26514 w 1474216"/>
              <a:gd name="connsiteY9" fmla="*/ 394818 h 69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4216" h="693010">
                <a:moveTo>
                  <a:pt x="26514" y="394818"/>
                </a:moveTo>
                <a:cubicBezTo>
                  <a:pt x="-34661" y="481751"/>
                  <a:pt x="17928" y="518241"/>
                  <a:pt x="103787" y="562244"/>
                </a:cubicBezTo>
                <a:cubicBezTo>
                  <a:pt x="189646" y="606247"/>
                  <a:pt x="403221" y="647029"/>
                  <a:pt x="541669" y="658835"/>
                </a:cubicBezTo>
                <a:cubicBezTo>
                  <a:pt x="680117" y="670641"/>
                  <a:pt x="796026" y="628785"/>
                  <a:pt x="934474" y="633078"/>
                </a:cubicBezTo>
                <a:cubicBezTo>
                  <a:pt x="1072922" y="637371"/>
                  <a:pt x="1289717" y="718937"/>
                  <a:pt x="1372356" y="684593"/>
                </a:cubicBezTo>
                <a:cubicBezTo>
                  <a:pt x="1454995" y="650249"/>
                  <a:pt x="1521536" y="490337"/>
                  <a:pt x="1430311" y="427016"/>
                </a:cubicBezTo>
                <a:cubicBezTo>
                  <a:pt x="1339086" y="363695"/>
                  <a:pt x="943060" y="370134"/>
                  <a:pt x="825004" y="304666"/>
                </a:cubicBezTo>
                <a:cubicBezTo>
                  <a:pt x="706948" y="239198"/>
                  <a:pt x="781001" y="78213"/>
                  <a:pt x="721973" y="34210"/>
                </a:cubicBezTo>
                <a:cubicBezTo>
                  <a:pt x="662945" y="-9793"/>
                  <a:pt x="583525" y="-15159"/>
                  <a:pt x="470835" y="40649"/>
                </a:cubicBezTo>
                <a:cubicBezTo>
                  <a:pt x="358145" y="96457"/>
                  <a:pt x="87689" y="307885"/>
                  <a:pt x="26514" y="394818"/>
                </a:cubicBezTo>
                <a:close/>
              </a:path>
            </a:pathLst>
          </a:custGeom>
          <a:noFill/>
          <a:ln w="19050">
            <a:solidFill>
              <a:srgbClr val="00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标注 30"/>
          <p:cNvSpPr/>
          <p:nvPr/>
        </p:nvSpPr>
        <p:spPr>
          <a:xfrm>
            <a:off x="5263435" y="3243499"/>
            <a:ext cx="748725" cy="209047"/>
          </a:xfrm>
          <a:prstGeom prst="wedgeRectCallo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UC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2" name="矩形标注 31"/>
          <p:cNvSpPr/>
          <p:nvPr/>
        </p:nvSpPr>
        <p:spPr>
          <a:xfrm>
            <a:off x="6372200" y="3335038"/>
            <a:ext cx="742118" cy="227842"/>
          </a:xfrm>
          <a:prstGeom prst="wedgeRect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UC</a:t>
            </a:r>
            <a:r>
              <a:rPr lang="en-US" altLang="zh-CN" dirty="0" smtClean="0"/>
              <a:t>38</a:t>
            </a:r>
            <a:endParaRPr lang="zh-CN" altLang="en-US" dirty="0"/>
          </a:p>
        </p:txBody>
      </p:sp>
      <p:sp>
        <p:nvSpPr>
          <p:cNvPr id="33" name="矩形标注 32"/>
          <p:cNvSpPr/>
          <p:nvPr/>
        </p:nvSpPr>
        <p:spPr>
          <a:xfrm>
            <a:off x="8128498" y="3749601"/>
            <a:ext cx="658415" cy="325037"/>
          </a:xfrm>
          <a:prstGeom prst="wedgeRectCallo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uc4</a:t>
            </a:r>
            <a:endParaRPr lang="zh-CN" altLang="en-US" dirty="0"/>
          </a:p>
        </p:txBody>
      </p:sp>
      <p:sp>
        <p:nvSpPr>
          <p:cNvPr id="34" name="矩形标注 33"/>
          <p:cNvSpPr/>
          <p:nvPr/>
        </p:nvSpPr>
        <p:spPr>
          <a:xfrm>
            <a:off x="7460172" y="5789504"/>
            <a:ext cx="533760" cy="251713"/>
          </a:xfrm>
          <a:prstGeom prst="wedgeRectCallou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uc9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>
            <a:off x="3934272" y="4365104"/>
            <a:ext cx="1069776" cy="36004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25164" y="4155551"/>
            <a:ext cx="1185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对应需求分布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9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7738" y="3068960"/>
            <a:ext cx="688980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解决方案：代码依赖紧密度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65618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类之间的代码依赖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直接代码依赖（</a:t>
            </a:r>
            <a:r>
              <a:rPr lang="en-US" altLang="zh-CN" dirty="0" smtClean="0"/>
              <a:t>DC</a:t>
            </a:r>
            <a:r>
              <a:rPr lang="zh-CN" altLang="en-US" dirty="0" smtClean="0"/>
              <a:t>）：函数调用、类继承、类引用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都是有向边，且继承和引用与调用大量重叠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类的数据依赖（</a:t>
            </a:r>
            <a:r>
              <a:rPr lang="en-US" altLang="zh-CN" dirty="0" smtClean="0"/>
              <a:t>CD</a:t>
            </a:r>
            <a:r>
              <a:rPr lang="zh-CN" altLang="en-US" dirty="0" smtClean="0"/>
              <a:t>）：两个类之间的函数数据依赖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无向边，边内有共享的数据类型信息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527" y="3717032"/>
            <a:ext cx="1738161" cy="472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MonitorAdverse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1720" y="3717032"/>
            <a:ext cx="1728192" cy="472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MonitorAdverse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err="1" smtClean="0">
                <a:solidFill>
                  <a:schemeClr val="tx1"/>
                </a:solidFill>
              </a:rPr>
              <a:t>EventAction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780928"/>
            <a:ext cx="1080120" cy="472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AuthDAO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6" idx="0"/>
            <a:endCxn id="8" idx="2"/>
          </p:cNvCxnSpPr>
          <p:nvPr/>
        </p:nvCxnSpPr>
        <p:spPr>
          <a:xfrm flipH="1" flipV="1">
            <a:off x="863588" y="3253688"/>
            <a:ext cx="31020" cy="4633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9"/>
          <p:cNvSpPr txBox="1"/>
          <p:nvPr/>
        </p:nvSpPr>
        <p:spPr>
          <a:xfrm>
            <a:off x="971600" y="3356992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/>
              <a:t>1</a:t>
            </a:r>
            <a:endParaRPr lang="zh-CN" altLang="en-US" sz="1300" dirty="0"/>
          </a:p>
        </p:txBody>
      </p: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>
          <a:xfrm>
            <a:off x="1763688" y="3953412"/>
            <a:ext cx="28803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21"/>
          <p:cNvSpPr txBox="1"/>
          <p:nvPr/>
        </p:nvSpPr>
        <p:spPr>
          <a:xfrm>
            <a:off x="1782094" y="364502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/>
              <a:t>3</a:t>
            </a:r>
            <a:endParaRPr lang="zh-CN" altLang="en-US" sz="1300" dirty="0"/>
          </a:p>
        </p:txBody>
      </p:sp>
      <p:sp>
        <p:nvSpPr>
          <p:cNvPr id="20" name="矩形 19"/>
          <p:cNvSpPr/>
          <p:nvPr/>
        </p:nvSpPr>
        <p:spPr>
          <a:xfrm>
            <a:off x="2051720" y="2780928"/>
            <a:ext cx="1506611" cy="472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EditPersonnelAction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20" idx="1"/>
            <a:endCxn id="8" idx="3"/>
          </p:cNvCxnSpPr>
          <p:nvPr/>
        </p:nvCxnSpPr>
        <p:spPr>
          <a:xfrm flipH="1">
            <a:off x="1403648" y="3017308"/>
            <a:ext cx="64807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17"/>
          <p:cNvSpPr txBox="1"/>
          <p:nvPr/>
        </p:nvSpPr>
        <p:spPr>
          <a:xfrm>
            <a:off x="1619672" y="2780928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/>
              <a:t>1</a:t>
            </a:r>
            <a:endParaRPr lang="zh-CN" altLang="en-US" sz="1300" dirty="0"/>
          </a:p>
        </p:txBody>
      </p:sp>
      <p:sp>
        <p:nvSpPr>
          <p:cNvPr id="46" name="矩形 45"/>
          <p:cNvSpPr/>
          <p:nvPr/>
        </p:nvSpPr>
        <p:spPr>
          <a:xfrm>
            <a:off x="2195736" y="4684432"/>
            <a:ext cx="1448044" cy="472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AdverseEventDAO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56611" y="4813152"/>
            <a:ext cx="1059376" cy="472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Email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Util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9" name="文本框 24"/>
          <p:cNvSpPr txBox="1"/>
          <p:nvPr/>
        </p:nvSpPr>
        <p:spPr>
          <a:xfrm>
            <a:off x="1547664" y="4293096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2</a:t>
            </a:r>
            <a:endParaRPr lang="zh-CN" altLang="en-US" sz="1300" dirty="0"/>
          </a:p>
        </p:txBody>
      </p:sp>
      <p:cxnSp>
        <p:nvCxnSpPr>
          <p:cNvPr id="50" name="直接连接符 49"/>
          <p:cNvCxnSpPr>
            <a:stCxn id="7" idx="2"/>
            <a:endCxn id="46" idx="0"/>
          </p:cNvCxnSpPr>
          <p:nvPr/>
        </p:nvCxnSpPr>
        <p:spPr>
          <a:xfrm>
            <a:off x="2915816" y="4189792"/>
            <a:ext cx="3942" cy="49464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32"/>
          <p:cNvSpPr txBox="1"/>
          <p:nvPr/>
        </p:nvSpPr>
        <p:spPr>
          <a:xfrm>
            <a:off x="3006230" y="4293096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/>
              <a:t>2</a:t>
            </a:r>
            <a:endParaRPr lang="zh-CN" altLang="en-US" sz="1300" dirty="0"/>
          </a:p>
        </p:txBody>
      </p:sp>
      <p:cxnSp>
        <p:nvCxnSpPr>
          <p:cNvPr id="52" name="直接连接符 51"/>
          <p:cNvCxnSpPr>
            <a:stCxn id="7" idx="2"/>
            <a:endCxn id="48" idx="0"/>
          </p:cNvCxnSpPr>
          <p:nvPr/>
        </p:nvCxnSpPr>
        <p:spPr>
          <a:xfrm flipH="1">
            <a:off x="853216" y="4189792"/>
            <a:ext cx="2062600" cy="60736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3279" y="4317082"/>
            <a:ext cx="37052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0113" y="4509120"/>
            <a:ext cx="1323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5522937"/>
            <a:ext cx="36195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01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1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pec-1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10480</TotalTime>
  <Words>1627</Words>
  <Application>Microsoft Office PowerPoint</Application>
  <PresentationFormat>全屏显示(4:3)</PresentationFormat>
  <Paragraphs>345</Paragraphs>
  <Slides>26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mopec-1</vt:lpstr>
      <vt:lpstr>1_mopec-1</vt:lpstr>
      <vt:lpstr>演示文稿</vt:lpstr>
      <vt:lpstr>一种融合了信息检索、用户反馈和代码依赖的软件可追踪生成技术</vt:lpstr>
      <vt:lpstr>主要内容</vt:lpstr>
      <vt:lpstr>研究背景</vt:lpstr>
      <vt:lpstr>主流自动化生成技术：信息检索（IR）</vt:lpstr>
      <vt:lpstr>结合用户反馈和代码依赖以改进IR方法</vt:lpstr>
      <vt:lpstr>解决方案目标</vt:lpstr>
      <vt:lpstr>PowerPoint 演示文稿</vt:lpstr>
      <vt:lpstr>研究思路来源</vt:lpstr>
      <vt:lpstr>解决方案：代码依赖紧密度</vt:lpstr>
      <vt:lpstr>研究思路：形成候选代码域</vt:lpstr>
      <vt:lpstr>PowerPoint 演示文稿</vt:lpstr>
      <vt:lpstr>PowerPoint 演示文稿</vt:lpstr>
      <vt:lpstr>研究思路：形成候选代码域</vt:lpstr>
      <vt:lpstr>研究思路步骤</vt:lpstr>
      <vt:lpstr>解决方案</vt:lpstr>
      <vt:lpstr>解决方法</vt:lpstr>
      <vt:lpstr>解决方法</vt:lpstr>
      <vt:lpstr>实验评估</vt:lpstr>
      <vt:lpstr>实验正确性度量</vt:lpstr>
      <vt:lpstr>实验评估</vt:lpstr>
      <vt:lpstr>PowerPoint 演示文稿</vt:lpstr>
      <vt:lpstr>实验评估</vt:lpstr>
      <vt:lpstr>实验评估</vt:lpstr>
      <vt:lpstr>未来工作</vt:lpstr>
      <vt:lpstr>参考文献</vt:lpstr>
      <vt:lpstr>PowerPoint 演示文稿</vt:lpstr>
    </vt:vector>
  </TitlesOfParts>
  <Company>njucs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汇报模板</dc:title>
  <dc:creator>杜宇</dc:creator>
  <cp:lastModifiedBy>Windows 用户</cp:lastModifiedBy>
  <cp:revision>6582</cp:revision>
  <cp:lastPrinted>2015-04-24T01:06:00Z</cp:lastPrinted>
  <dcterms:created xsi:type="dcterms:W3CDTF">2010-01-17T13:26:00Z</dcterms:created>
  <dcterms:modified xsi:type="dcterms:W3CDTF">2018-04-02T02:01:13Z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