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9" r:id="rId2"/>
    <p:sldId id="374" r:id="rId3"/>
    <p:sldId id="415" r:id="rId4"/>
    <p:sldId id="424" r:id="rId5"/>
    <p:sldId id="437" r:id="rId6"/>
    <p:sldId id="429" r:id="rId7"/>
    <p:sldId id="430" r:id="rId8"/>
    <p:sldId id="425" r:id="rId9"/>
    <p:sldId id="439" r:id="rId10"/>
    <p:sldId id="440" r:id="rId11"/>
    <p:sldId id="443" r:id="rId12"/>
    <p:sldId id="442" r:id="rId13"/>
    <p:sldId id="456" r:id="rId14"/>
    <p:sldId id="455" r:id="rId15"/>
    <p:sldId id="445" r:id="rId16"/>
    <p:sldId id="446" r:id="rId17"/>
    <p:sldId id="458" r:id="rId18"/>
    <p:sldId id="457" r:id="rId19"/>
    <p:sldId id="449" r:id="rId20"/>
    <p:sldId id="452" r:id="rId21"/>
    <p:sldId id="453" r:id="rId22"/>
    <p:sldId id="454" r:id="rId23"/>
    <p:sldId id="444" r:id="rId24"/>
    <p:sldId id="451" r:id="rId25"/>
  </p:sldIdLst>
  <p:sldSz cx="9144000" cy="5143500" type="screen16x9"/>
  <p:notesSz cx="6858000" cy="9144000"/>
  <p:custDataLst>
    <p:tags r:id="rId27"/>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46">
          <p15:clr>
            <a:srgbClr val="A4A3A4"/>
          </p15:clr>
        </p15:guide>
        <p15:guide id="2" pos="2880">
          <p15:clr>
            <a:srgbClr val="A4A3A4"/>
          </p15:clr>
        </p15:guide>
        <p15:guide id="3" pos="158">
          <p15:clr>
            <a:srgbClr val="A4A3A4"/>
          </p15:clr>
        </p15:guide>
        <p15:guide id="4" pos="5561">
          <p15:clr>
            <a:srgbClr val="A4A3A4"/>
          </p15:clr>
        </p15:guide>
        <p15:guide id="5" pos="3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8CC7"/>
    <a:srgbClr val="EA045C"/>
    <a:srgbClr val="155193"/>
    <a:srgbClr val="FA4147"/>
    <a:srgbClr val="AE3139"/>
    <a:srgbClr val="FB8C2F"/>
    <a:srgbClr val="FF7021"/>
    <a:srgbClr val="FD5D00"/>
    <a:srgbClr val="B054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72370" autoAdjust="0"/>
  </p:normalViewPr>
  <p:slideViewPr>
    <p:cSldViewPr>
      <p:cViewPr varScale="1">
        <p:scale>
          <a:sx n="103" d="100"/>
          <a:sy n="103" d="100"/>
        </p:scale>
        <p:origin x="1668" y="96"/>
      </p:cViewPr>
      <p:guideLst>
        <p:guide orient="horz" pos="1746"/>
        <p:guide pos="2880"/>
        <p:guide pos="158"/>
        <p:guide pos="5561"/>
        <p:guide pos="3552"/>
      </p:guideLst>
    </p:cSldViewPr>
  </p:slideViewPr>
  <p:notesTextViewPr>
    <p:cViewPr>
      <p:scale>
        <a:sx n="1" d="1"/>
        <a:sy n="1" d="1"/>
      </p:scale>
      <p:origin x="0" y="0"/>
    </p:cViewPr>
  </p:notesTextViewPr>
  <p:sorterViewPr>
    <p:cViewPr>
      <p:scale>
        <a:sx n="150" d="100"/>
        <a:sy n="150" d="100"/>
      </p:scale>
      <p:origin x="0" y="57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9CB773-35B0-4E20-AC78-3B098412549D}" type="datetimeFigureOut">
              <a:rPr lang="ko-KR" altLang="en-US" smtClean="0"/>
              <a:t>2024-04-22</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967EE-9FC9-4A40-9F37-B0BEB7914B3F}" type="slidenum">
              <a:rPr lang="ko-KR" altLang="en-US" smtClean="0"/>
              <a:t>‹#›</a:t>
            </a:fld>
            <a:endParaRPr lang="ko-KR" altLang="en-US"/>
          </a:p>
        </p:txBody>
      </p:sp>
    </p:spTree>
    <p:extLst>
      <p:ext uri="{BB962C8B-B14F-4D97-AF65-F5344CB8AC3E}">
        <p14:creationId xmlns:p14="http://schemas.microsoft.com/office/powerpoint/2010/main" val="116427652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6</a:t>
            </a:fld>
            <a:endParaRPr lang="ko-KR" altLang="en-US"/>
          </a:p>
        </p:txBody>
      </p:sp>
    </p:spTree>
    <p:extLst>
      <p:ext uri="{BB962C8B-B14F-4D97-AF65-F5344CB8AC3E}">
        <p14:creationId xmlns:p14="http://schemas.microsoft.com/office/powerpoint/2010/main" val="35900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15</a:t>
            </a:fld>
            <a:endParaRPr lang="ko-KR" altLang="en-US"/>
          </a:p>
        </p:txBody>
      </p:sp>
    </p:spTree>
    <p:extLst>
      <p:ext uri="{BB962C8B-B14F-4D97-AF65-F5344CB8AC3E}">
        <p14:creationId xmlns:p14="http://schemas.microsoft.com/office/powerpoint/2010/main" val="784971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16</a:t>
            </a:fld>
            <a:endParaRPr lang="ko-KR" altLang="en-US"/>
          </a:p>
        </p:txBody>
      </p:sp>
    </p:spTree>
    <p:extLst>
      <p:ext uri="{BB962C8B-B14F-4D97-AF65-F5344CB8AC3E}">
        <p14:creationId xmlns:p14="http://schemas.microsoft.com/office/powerpoint/2010/main" val="1885042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17</a:t>
            </a:fld>
            <a:endParaRPr lang="ko-KR" altLang="en-US"/>
          </a:p>
        </p:txBody>
      </p:sp>
    </p:spTree>
    <p:extLst>
      <p:ext uri="{BB962C8B-B14F-4D97-AF65-F5344CB8AC3E}">
        <p14:creationId xmlns:p14="http://schemas.microsoft.com/office/powerpoint/2010/main" val="3820022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18</a:t>
            </a:fld>
            <a:endParaRPr lang="ko-KR" altLang="en-US"/>
          </a:p>
        </p:txBody>
      </p:sp>
    </p:spTree>
    <p:extLst>
      <p:ext uri="{BB962C8B-B14F-4D97-AF65-F5344CB8AC3E}">
        <p14:creationId xmlns:p14="http://schemas.microsoft.com/office/powerpoint/2010/main" val="604982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19</a:t>
            </a:fld>
            <a:endParaRPr lang="ko-KR" altLang="en-US"/>
          </a:p>
        </p:txBody>
      </p:sp>
    </p:spTree>
    <p:extLst>
      <p:ext uri="{BB962C8B-B14F-4D97-AF65-F5344CB8AC3E}">
        <p14:creationId xmlns:p14="http://schemas.microsoft.com/office/powerpoint/2010/main" val="2089058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20</a:t>
            </a:fld>
            <a:endParaRPr lang="ko-KR" altLang="en-US"/>
          </a:p>
        </p:txBody>
      </p:sp>
    </p:spTree>
    <p:extLst>
      <p:ext uri="{BB962C8B-B14F-4D97-AF65-F5344CB8AC3E}">
        <p14:creationId xmlns:p14="http://schemas.microsoft.com/office/powerpoint/2010/main" val="2032751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21</a:t>
            </a:fld>
            <a:endParaRPr lang="ko-KR" altLang="en-US"/>
          </a:p>
        </p:txBody>
      </p:sp>
    </p:spTree>
    <p:extLst>
      <p:ext uri="{BB962C8B-B14F-4D97-AF65-F5344CB8AC3E}">
        <p14:creationId xmlns:p14="http://schemas.microsoft.com/office/powerpoint/2010/main" val="1522286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22</a:t>
            </a:fld>
            <a:endParaRPr lang="ko-KR" altLang="en-US"/>
          </a:p>
        </p:txBody>
      </p:sp>
    </p:spTree>
    <p:extLst>
      <p:ext uri="{BB962C8B-B14F-4D97-AF65-F5344CB8AC3E}">
        <p14:creationId xmlns:p14="http://schemas.microsoft.com/office/powerpoint/2010/main" val="3159853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23</a:t>
            </a:fld>
            <a:endParaRPr lang="ko-KR" altLang="en-US"/>
          </a:p>
        </p:txBody>
      </p:sp>
    </p:spTree>
    <p:extLst>
      <p:ext uri="{BB962C8B-B14F-4D97-AF65-F5344CB8AC3E}">
        <p14:creationId xmlns:p14="http://schemas.microsoft.com/office/powerpoint/2010/main" val="28125121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24</a:t>
            </a:fld>
            <a:endParaRPr lang="ko-KR" altLang="en-US"/>
          </a:p>
        </p:txBody>
      </p:sp>
    </p:spTree>
    <p:extLst>
      <p:ext uri="{BB962C8B-B14F-4D97-AF65-F5344CB8AC3E}">
        <p14:creationId xmlns:p14="http://schemas.microsoft.com/office/powerpoint/2010/main" val="1008556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7</a:t>
            </a:fld>
            <a:endParaRPr lang="ko-KR" altLang="en-US"/>
          </a:p>
        </p:txBody>
      </p:sp>
    </p:spTree>
    <p:extLst>
      <p:ext uri="{BB962C8B-B14F-4D97-AF65-F5344CB8AC3E}">
        <p14:creationId xmlns:p14="http://schemas.microsoft.com/office/powerpoint/2010/main" val="2925671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8</a:t>
            </a:fld>
            <a:endParaRPr lang="ko-KR" altLang="en-US"/>
          </a:p>
        </p:txBody>
      </p:sp>
    </p:spTree>
    <p:extLst>
      <p:ext uri="{BB962C8B-B14F-4D97-AF65-F5344CB8AC3E}">
        <p14:creationId xmlns:p14="http://schemas.microsoft.com/office/powerpoint/2010/main" val="1337939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9</a:t>
            </a:fld>
            <a:endParaRPr lang="ko-KR" altLang="en-US"/>
          </a:p>
        </p:txBody>
      </p:sp>
    </p:spTree>
    <p:extLst>
      <p:ext uri="{BB962C8B-B14F-4D97-AF65-F5344CB8AC3E}">
        <p14:creationId xmlns:p14="http://schemas.microsoft.com/office/powerpoint/2010/main" val="1705192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10</a:t>
            </a:fld>
            <a:endParaRPr lang="ko-KR" altLang="en-US"/>
          </a:p>
        </p:txBody>
      </p:sp>
    </p:spTree>
    <p:extLst>
      <p:ext uri="{BB962C8B-B14F-4D97-AF65-F5344CB8AC3E}">
        <p14:creationId xmlns:p14="http://schemas.microsoft.com/office/powerpoint/2010/main" val="202342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11</a:t>
            </a:fld>
            <a:endParaRPr lang="ko-KR" altLang="en-US"/>
          </a:p>
        </p:txBody>
      </p:sp>
    </p:spTree>
    <p:extLst>
      <p:ext uri="{BB962C8B-B14F-4D97-AF65-F5344CB8AC3E}">
        <p14:creationId xmlns:p14="http://schemas.microsoft.com/office/powerpoint/2010/main" val="3388887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12</a:t>
            </a:fld>
            <a:endParaRPr lang="ko-KR" altLang="en-US"/>
          </a:p>
        </p:txBody>
      </p:sp>
    </p:spTree>
    <p:extLst>
      <p:ext uri="{BB962C8B-B14F-4D97-AF65-F5344CB8AC3E}">
        <p14:creationId xmlns:p14="http://schemas.microsoft.com/office/powerpoint/2010/main" val="929167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latin typeface="-apple-system"/>
              </a:rPr>
              <a:t>一般</a:t>
            </a:r>
            <a:r>
              <a:rPr lang="en-US" altLang="zh-CN" b="0" i="0" dirty="0">
                <a:solidFill>
                  <a:srgbClr val="191B1F"/>
                </a:solidFill>
                <a:effectLst/>
                <a:latin typeface="-apple-system"/>
              </a:rPr>
              <a:t>transformer</a:t>
            </a:r>
            <a:r>
              <a:rPr lang="zh-CN" altLang="en-US" b="0" i="0" dirty="0">
                <a:solidFill>
                  <a:srgbClr val="191B1F"/>
                </a:solidFill>
                <a:effectLst/>
                <a:latin typeface="-apple-system"/>
              </a:rPr>
              <a:t>模型有三个部分组成：</a:t>
            </a:r>
            <a:r>
              <a:rPr lang="en-US" altLang="zh-CN" b="0" i="0" dirty="0">
                <a:solidFill>
                  <a:srgbClr val="191B1F"/>
                </a:solidFill>
                <a:effectLst/>
                <a:latin typeface="-apple-system"/>
              </a:rPr>
              <a:t>1.tokennizer</a:t>
            </a:r>
            <a:r>
              <a:rPr lang="zh-CN" altLang="en-US" b="0" i="0" dirty="0">
                <a:solidFill>
                  <a:srgbClr val="191B1F"/>
                </a:solidFill>
                <a:effectLst/>
                <a:latin typeface="-apple-system"/>
              </a:rPr>
              <a:t>，</a:t>
            </a:r>
            <a:r>
              <a:rPr lang="en-US" altLang="zh-CN" b="0" i="0" dirty="0">
                <a:solidFill>
                  <a:srgbClr val="191B1F"/>
                </a:solidFill>
                <a:effectLst/>
                <a:latin typeface="-apple-system"/>
              </a:rPr>
              <a:t>2.Model</a:t>
            </a:r>
            <a:r>
              <a:rPr lang="zh-CN" altLang="en-US" b="0" i="0" dirty="0">
                <a:solidFill>
                  <a:srgbClr val="191B1F"/>
                </a:solidFill>
                <a:effectLst/>
                <a:latin typeface="-apple-system"/>
              </a:rPr>
              <a:t>，</a:t>
            </a:r>
            <a:r>
              <a:rPr lang="en-US" altLang="zh-CN" b="0" i="0" dirty="0">
                <a:solidFill>
                  <a:srgbClr val="191B1F"/>
                </a:solidFill>
                <a:effectLst/>
                <a:latin typeface="-apple-system"/>
              </a:rPr>
              <a:t>3.Post processing</a:t>
            </a:r>
            <a:r>
              <a:rPr lang="zh-CN" altLang="en-US" b="0" i="0" dirty="0">
                <a:solidFill>
                  <a:srgbClr val="191B1F"/>
                </a:solidFill>
                <a:effectLst/>
                <a:latin typeface="-apple-system"/>
              </a:rPr>
              <a:t>。</a:t>
            </a:r>
            <a:endParaRPr lang="en-US" altLang="zh-CN" b="0" i="0" dirty="0">
              <a:solidFill>
                <a:srgbClr val="191B1F"/>
              </a:solidFill>
              <a:effectLst/>
              <a:latin typeface="-apple-system"/>
            </a:endParaRPr>
          </a:p>
          <a:p>
            <a:r>
              <a:rPr lang="en-US" altLang="zh-CN" b="0" i="0" dirty="0">
                <a:solidFill>
                  <a:srgbClr val="191B1F"/>
                </a:solidFill>
                <a:effectLst/>
                <a:latin typeface="-apple-system"/>
              </a:rPr>
              <a:t>Tokenizer</a:t>
            </a:r>
            <a:r>
              <a:rPr lang="zh-CN" altLang="en-US" b="0" i="0" dirty="0">
                <a:solidFill>
                  <a:srgbClr val="191B1F"/>
                </a:solidFill>
                <a:effectLst/>
                <a:latin typeface="-apple-system"/>
              </a:rPr>
              <a:t>就是把输入的文本做切分，然后变成向量，</a:t>
            </a:r>
            <a:endParaRPr lang="en-US" altLang="zh-CN" b="0" i="0" dirty="0">
              <a:solidFill>
                <a:srgbClr val="191B1F"/>
              </a:solidFill>
              <a:effectLst/>
              <a:latin typeface="-apple-system"/>
            </a:endParaRPr>
          </a:p>
          <a:p>
            <a:r>
              <a:rPr lang="en-US" altLang="zh-CN" b="0" i="0" dirty="0">
                <a:solidFill>
                  <a:srgbClr val="191B1F"/>
                </a:solidFill>
                <a:effectLst/>
                <a:latin typeface="-apple-system"/>
              </a:rPr>
              <a:t>Model</a:t>
            </a:r>
            <a:r>
              <a:rPr lang="zh-CN" altLang="en-US" b="0" i="0" dirty="0">
                <a:solidFill>
                  <a:srgbClr val="191B1F"/>
                </a:solidFill>
                <a:effectLst/>
                <a:latin typeface="-apple-system"/>
              </a:rPr>
              <a:t>负责根据输入的变量提取语义信息，输出</a:t>
            </a:r>
            <a:r>
              <a:rPr lang="en-US" altLang="zh-CN" b="0" i="0" dirty="0">
                <a:solidFill>
                  <a:srgbClr val="191B1F"/>
                </a:solidFill>
                <a:effectLst/>
                <a:latin typeface="-apple-system"/>
              </a:rPr>
              <a:t>logits</a:t>
            </a:r>
            <a:r>
              <a:rPr lang="zh-CN" altLang="en-US" b="0" i="0" dirty="0">
                <a:solidFill>
                  <a:srgbClr val="191B1F"/>
                </a:solidFill>
                <a:effectLst/>
                <a:latin typeface="-apple-system"/>
              </a:rPr>
              <a:t>；</a:t>
            </a:r>
            <a:endParaRPr lang="en-US" altLang="zh-CN" b="0" i="0" dirty="0">
              <a:solidFill>
                <a:srgbClr val="191B1F"/>
              </a:solidFill>
              <a:effectLst/>
              <a:latin typeface="-apple-system"/>
            </a:endParaRPr>
          </a:p>
          <a:p>
            <a:r>
              <a:rPr lang="zh-CN" altLang="en-US" b="0" i="0" dirty="0">
                <a:solidFill>
                  <a:srgbClr val="191B1F"/>
                </a:solidFill>
                <a:effectLst/>
                <a:latin typeface="-apple-system"/>
              </a:rPr>
              <a:t>最后</a:t>
            </a:r>
            <a:r>
              <a:rPr lang="en-US" altLang="zh-CN" b="0" i="0" dirty="0">
                <a:solidFill>
                  <a:srgbClr val="191B1F"/>
                </a:solidFill>
                <a:effectLst/>
                <a:latin typeface="-apple-system"/>
              </a:rPr>
              <a:t>Post Processing</a:t>
            </a:r>
            <a:r>
              <a:rPr lang="zh-CN" altLang="en-US" b="0" i="0" dirty="0">
                <a:solidFill>
                  <a:srgbClr val="191B1F"/>
                </a:solidFill>
                <a:effectLst/>
                <a:latin typeface="-apple-system"/>
              </a:rPr>
              <a:t>根据模型输出的语义信息，执行具体的</a:t>
            </a:r>
            <a:r>
              <a:rPr lang="en-US" altLang="zh-CN" b="0" i="0" dirty="0" err="1">
                <a:solidFill>
                  <a:srgbClr val="191B1F"/>
                </a:solidFill>
                <a:effectLst/>
                <a:latin typeface="-apple-system"/>
              </a:rPr>
              <a:t>nlp</a:t>
            </a:r>
            <a:r>
              <a:rPr lang="zh-CN" altLang="en-US" b="0" i="0" dirty="0">
                <a:solidFill>
                  <a:srgbClr val="191B1F"/>
                </a:solidFill>
                <a:effectLst/>
                <a:latin typeface="-apple-system"/>
              </a:rPr>
              <a:t>任务，比如情感分析，文本自动打标签等；</a:t>
            </a:r>
            <a:endParaRPr lang="en-US" altLang="zh-CN" b="0" i="0" dirty="0">
              <a:solidFill>
                <a:srgbClr val="191B1F"/>
              </a:solidFill>
              <a:effectLst/>
              <a:latin typeface="-apple-system"/>
            </a:endParaRPr>
          </a:p>
        </p:txBody>
      </p:sp>
      <p:sp>
        <p:nvSpPr>
          <p:cNvPr id="4" name="灯片编号占位符 3"/>
          <p:cNvSpPr>
            <a:spLocks noGrp="1"/>
          </p:cNvSpPr>
          <p:nvPr>
            <p:ph type="sldNum" sz="quarter" idx="5"/>
          </p:nvPr>
        </p:nvSpPr>
        <p:spPr/>
        <p:txBody>
          <a:bodyPr/>
          <a:lstStyle/>
          <a:p>
            <a:fld id="{A70967EE-9FC9-4A40-9F37-B0BEB7914B3F}" type="slidenum">
              <a:rPr lang="ko-KR" altLang="en-US" smtClean="0"/>
              <a:t>13</a:t>
            </a:fld>
            <a:endParaRPr lang="ko-KR" altLang="en-US"/>
          </a:p>
        </p:txBody>
      </p:sp>
    </p:spTree>
    <p:extLst>
      <p:ext uri="{BB962C8B-B14F-4D97-AF65-F5344CB8AC3E}">
        <p14:creationId xmlns:p14="http://schemas.microsoft.com/office/powerpoint/2010/main" val="3241416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Model</a:t>
            </a:r>
            <a:r>
              <a:rPr lang="zh-CN" altLang="en-US" b="0" i="0" dirty="0">
                <a:solidFill>
                  <a:srgbClr val="191B1F"/>
                </a:solidFill>
                <a:effectLst/>
                <a:latin typeface="-apple-system"/>
              </a:rPr>
              <a:t>又可以分为三种模型，针对不同的</a:t>
            </a:r>
            <a:r>
              <a:rPr lang="en-US" altLang="zh-CN" b="0" i="0" dirty="0">
                <a:solidFill>
                  <a:srgbClr val="191B1F"/>
                </a:solidFill>
                <a:effectLst/>
                <a:latin typeface="-apple-system"/>
              </a:rPr>
              <a:t>NLP</a:t>
            </a:r>
            <a:r>
              <a:rPr lang="zh-CN" altLang="en-US" b="0" i="0" dirty="0">
                <a:solidFill>
                  <a:srgbClr val="191B1F"/>
                </a:solidFill>
                <a:effectLst/>
                <a:latin typeface="-apple-system"/>
              </a:rPr>
              <a:t>任务，需要选取不同的模型类型：</a:t>
            </a:r>
            <a:r>
              <a:rPr lang="en-US" altLang="zh-CN" b="0" i="0" dirty="0">
                <a:solidFill>
                  <a:srgbClr val="191B1F"/>
                </a:solidFill>
                <a:effectLst/>
                <a:latin typeface="-apple-system"/>
              </a:rPr>
              <a:t>Encoder</a:t>
            </a:r>
            <a:r>
              <a:rPr lang="zh-CN" altLang="en-US" b="0" i="0" dirty="0">
                <a:solidFill>
                  <a:srgbClr val="191B1F"/>
                </a:solidFill>
                <a:effectLst/>
                <a:latin typeface="-apple-system"/>
              </a:rPr>
              <a:t>模型（如</a:t>
            </a:r>
            <a:r>
              <a:rPr lang="en-US" altLang="zh-CN" b="0" i="0" dirty="0">
                <a:solidFill>
                  <a:srgbClr val="191B1F"/>
                </a:solidFill>
                <a:effectLst/>
                <a:latin typeface="-apple-system"/>
              </a:rPr>
              <a:t>Bert</a:t>
            </a:r>
            <a:r>
              <a:rPr lang="zh-CN" altLang="en-US" b="0" i="0" dirty="0">
                <a:solidFill>
                  <a:srgbClr val="191B1F"/>
                </a:solidFill>
                <a:effectLst/>
                <a:latin typeface="-apple-system"/>
              </a:rPr>
              <a:t>，常用于句子分类、命名实体识别（以及更普遍的单词分类）和抽取式问答。），</a:t>
            </a:r>
            <a:r>
              <a:rPr lang="en-US" altLang="zh-CN" b="0" i="0" dirty="0">
                <a:solidFill>
                  <a:srgbClr val="191B1F"/>
                </a:solidFill>
                <a:effectLst/>
                <a:latin typeface="-apple-system"/>
              </a:rPr>
              <a:t>Decoder</a:t>
            </a:r>
            <a:r>
              <a:rPr lang="zh-CN" altLang="en-US" b="0" i="0" dirty="0">
                <a:solidFill>
                  <a:srgbClr val="191B1F"/>
                </a:solidFill>
                <a:effectLst/>
                <a:latin typeface="-apple-system"/>
              </a:rPr>
              <a:t>模型（如</a:t>
            </a:r>
            <a:r>
              <a:rPr lang="en-US" altLang="zh-CN" b="0" i="0" dirty="0">
                <a:solidFill>
                  <a:srgbClr val="191B1F"/>
                </a:solidFill>
                <a:effectLst/>
                <a:latin typeface="-apple-system"/>
              </a:rPr>
              <a:t>GPT</a:t>
            </a:r>
            <a:r>
              <a:rPr lang="zh-CN" altLang="en-US" b="0" i="0" dirty="0">
                <a:solidFill>
                  <a:srgbClr val="191B1F"/>
                </a:solidFill>
                <a:effectLst/>
                <a:latin typeface="-apple-system"/>
              </a:rPr>
              <a:t>，</a:t>
            </a:r>
            <a:r>
              <a:rPr lang="en-US" altLang="zh-CN" b="0" i="0" dirty="0">
                <a:solidFill>
                  <a:srgbClr val="191B1F"/>
                </a:solidFill>
                <a:effectLst/>
                <a:latin typeface="-apple-system"/>
              </a:rPr>
              <a:t>GPT2</a:t>
            </a:r>
            <a:r>
              <a:rPr lang="zh-CN" altLang="en-US" b="0" i="0" dirty="0">
                <a:solidFill>
                  <a:srgbClr val="191B1F"/>
                </a:solidFill>
                <a:effectLst/>
                <a:latin typeface="-apple-system"/>
              </a:rPr>
              <a:t>，常用于文本生成），以及</a:t>
            </a:r>
            <a:r>
              <a:rPr lang="en-US" altLang="zh-CN" b="0" i="0" dirty="0">
                <a:solidFill>
                  <a:srgbClr val="191B1F"/>
                </a:solidFill>
                <a:effectLst/>
                <a:latin typeface="-apple-system"/>
              </a:rPr>
              <a:t>sequence2sequence</a:t>
            </a:r>
            <a:r>
              <a:rPr lang="zh-CN" altLang="en-US" b="0" i="0" dirty="0">
                <a:solidFill>
                  <a:srgbClr val="191B1F"/>
                </a:solidFill>
                <a:effectLst/>
                <a:latin typeface="-apple-system"/>
              </a:rPr>
              <a:t>模型（如</a:t>
            </a:r>
            <a:r>
              <a:rPr lang="en-US" altLang="zh-CN" b="0" i="0" dirty="0">
                <a:solidFill>
                  <a:srgbClr val="191B1F"/>
                </a:solidFill>
                <a:effectLst/>
                <a:latin typeface="-apple-system"/>
              </a:rPr>
              <a:t>BART</a:t>
            </a:r>
            <a:r>
              <a:rPr lang="zh-CN" altLang="en-US" b="0" i="0" dirty="0">
                <a:solidFill>
                  <a:srgbClr val="191B1F"/>
                </a:solidFill>
                <a:effectLst/>
                <a:latin typeface="-apple-system"/>
              </a:rPr>
              <a:t>，常用于摘要，翻译，生成性问答等）</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70967EE-9FC9-4A40-9F37-B0BEB7914B3F}" type="slidenum">
              <a:rPr lang="ko-KR" altLang="en-US" smtClean="0"/>
              <a:t>14</a:t>
            </a:fld>
            <a:endParaRPr lang="ko-KR" altLang="en-US"/>
          </a:p>
        </p:txBody>
      </p:sp>
    </p:spTree>
    <p:extLst>
      <p:ext uri="{BB962C8B-B14F-4D97-AF65-F5344CB8AC3E}">
        <p14:creationId xmlns:p14="http://schemas.microsoft.com/office/powerpoint/2010/main" val="38785242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srcRect/>
          <a:stretch>
            <a:fillRect/>
          </a:stretch>
        </p:blipFill>
        <p:spPr>
          <a:xfrm>
            <a:off x="1113183" y="340471"/>
            <a:ext cx="6917634" cy="4586804"/>
          </a:xfrm>
          <a:prstGeom prst="rect">
            <a:avLst/>
          </a:prstGeom>
        </p:spPr>
      </p:pic>
      <p:sp>
        <p:nvSpPr>
          <p:cNvPr id="3" name="텍스트 개체 틀 3"/>
          <p:cNvSpPr>
            <a:spLocks noGrp="1"/>
          </p:cNvSpPr>
          <p:nvPr>
            <p:ph type="body" sz="quarter" idx="10" hasCustomPrompt="1"/>
          </p:nvPr>
        </p:nvSpPr>
        <p:spPr>
          <a:xfrm>
            <a:off x="3102910" y="2345003"/>
            <a:ext cx="4927908" cy="457013"/>
          </a:xfrm>
          <a:prstGeom prst="rect">
            <a:avLst/>
          </a:prstGeom>
        </p:spPr>
        <p:txBody>
          <a:bodyPr lIns="0" tIns="0" rIns="0" bIns="0"/>
          <a:lstStyle>
            <a:lvl1pPr marL="0" indent="0" algn="l">
              <a:buNone/>
              <a:defRPr sz="2800" b="1" baseline="0">
                <a:solidFill>
                  <a:schemeClr val="bg1"/>
                </a:solidFill>
                <a:latin typeface="Tahoma" panose="020B0604030504040204" pitchFamily="34" charset="0"/>
                <a:cs typeface="Tahoma" panose="020B0604030504040204" pitchFamily="34" charset="0"/>
              </a:defRPr>
            </a:lvl1pPr>
          </a:lstStyle>
          <a:p>
            <a:pPr lvl="0"/>
            <a:r>
              <a:rPr lang="en-US" altLang="ko-KR"/>
              <a:t>PRESENTATION TITLE</a:t>
            </a:r>
            <a:endParaRPr lang="ko-KR" altLang="en-US"/>
          </a:p>
        </p:txBody>
      </p:sp>
      <p:sp>
        <p:nvSpPr>
          <p:cNvPr id="4" name="텍스트 개체 틀 3"/>
          <p:cNvSpPr>
            <a:spLocks noGrp="1"/>
          </p:cNvSpPr>
          <p:nvPr>
            <p:ph type="body" sz="quarter" idx="11" hasCustomPrompt="1"/>
          </p:nvPr>
        </p:nvSpPr>
        <p:spPr>
          <a:xfrm>
            <a:off x="3102910" y="2961879"/>
            <a:ext cx="4927908" cy="256136"/>
          </a:xfrm>
          <a:prstGeom prst="rect">
            <a:avLst/>
          </a:prstGeom>
        </p:spPr>
        <p:txBody>
          <a:bodyPr lIns="0" tIns="0" rIns="0" bIns="0"/>
          <a:lstStyle>
            <a:lvl1pPr marL="0" indent="0" algn="l">
              <a:buNone/>
              <a:defRPr sz="1200" b="0" baseline="0">
                <a:solidFill>
                  <a:schemeClr val="bg1"/>
                </a:solidFill>
                <a:latin typeface="Tahoma" panose="020B0604030504040204" pitchFamily="34" charset="0"/>
                <a:cs typeface="Tahoma" panose="020B0604030504040204" pitchFamily="34" charset="0"/>
              </a:defRPr>
            </a:lvl1pPr>
          </a:lstStyle>
          <a:p>
            <a:pPr lvl="0"/>
            <a:r>
              <a:rPr lang="en-US" altLang="ko-KR"/>
              <a:t>PRESENTATION SUB TITLE</a:t>
            </a:r>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pic>
        <p:nvPicPr>
          <p:cNvPr id="16" name="그림 15"/>
          <p:cNvPicPr>
            <a:picLocks noChangeAspect="1"/>
          </p:cNvPicPr>
          <p:nvPr userDrawn="1"/>
        </p:nvPicPr>
        <p:blipFill rotWithShape="1">
          <a:blip r:embed="rId2" cstate="email"/>
          <a:srcRect/>
          <a:stretch>
            <a:fillRect/>
          </a:stretch>
        </p:blipFill>
        <p:spPr>
          <a:xfrm>
            <a:off x="0" y="-1"/>
            <a:ext cx="8577470" cy="5143501"/>
          </a:xfrm>
          <a:prstGeom prst="rect">
            <a:avLst/>
          </a:prstGeom>
        </p:spPr>
      </p:pic>
      <p:sp>
        <p:nvSpPr>
          <p:cNvPr id="3" name="텍스트 개체 틀 7"/>
          <p:cNvSpPr>
            <a:spLocks noGrp="1"/>
          </p:cNvSpPr>
          <p:nvPr>
            <p:ph type="body" sz="quarter" idx="10" hasCustomPrompt="1"/>
          </p:nvPr>
        </p:nvSpPr>
        <p:spPr>
          <a:xfrm>
            <a:off x="1008112" y="883314"/>
            <a:ext cx="2123728" cy="642919"/>
          </a:xfrm>
          <a:prstGeom prst="rect">
            <a:avLst/>
          </a:prstGeom>
        </p:spPr>
        <p:txBody>
          <a:bodyPr lIns="0" tIns="0" rIns="0" bIns="0"/>
          <a:lstStyle>
            <a:lvl1pPr marL="0" indent="0" algn="r" defTabSz="914400" rtl="0" eaLnBrk="1" latinLnBrk="1" hangingPunct="1">
              <a:spcBef>
                <a:spcPct val="20000"/>
              </a:spcBef>
              <a:buFont typeface="Arial" panose="020B0604020202020204" pitchFamily="34" charset="0"/>
              <a:buNone/>
              <a:defRPr lang="ko-KR" altLang="en-US" sz="2000" b="1" kern="1200" baseline="0">
                <a:ln>
                  <a:noFill/>
                </a:ln>
                <a:solidFill>
                  <a:schemeClr val="bg1"/>
                </a:solidFill>
                <a:effectLst/>
                <a:latin typeface="Tahoma" panose="020B0604030504040204" pitchFamily="34" charset="0"/>
                <a:ea typeface="+mn-ea"/>
                <a:cs typeface="Tahoma" panose="020B0604030504040204" pitchFamily="34" charset="0"/>
              </a:defRPr>
            </a:lvl1pPr>
          </a:lstStyle>
          <a:p>
            <a:pPr lvl="0"/>
            <a:r>
              <a:rPr lang="en-US" altLang="ko-KR"/>
              <a:t>CONTENTS TITLE</a:t>
            </a:r>
            <a:endParaRPr lang="ko-KR" altLang="en-US"/>
          </a:p>
        </p:txBody>
      </p:sp>
      <p:sp>
        <p:nvSpPr>
          <p:cNvPr id="4" name="텍스트 개체 틀 7"/>
          <p:cNvSpPr>
            <a:spLocks noGrp="1"/>
          </p:cNvSpPr>
          <p:nvPr>
            <p:ph type="body" sz="quarter" idx="11" hasCustomPrompt="1"/>
          </p:nvPr>
        </p:nvSpPr>
        <p:spPr>
          <a:xfrm>
            <a:off x="3779912" y="891706"/>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01. CONTENTS TITLE</a:t>
            </a:r>
            <a:endParaRPr lang="ko-KR" altLang="en-US"/>
          </a:p>
        </p:txBody>
      </p:sp>
      <p:sp>
        <p:nvSpPr>
          <p:cNvPr id="5" name="텍스트 개체 틀 7"/>
          <p:cNvSpPr>
            <a:spLocks noGrp="1"/>
          </p:cNvSpPr>
          <p:nvPr>
            <p:ph type="body" sz="quarter" idx="12" hasCustomPrompt="1"/>
          </p:nvPr>
        </p:nvSpPr>
        <p:spPr>
          <a:xfrm>
            <a:off x="3779912" y="1851670"/>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02. CONTENTS TITLE</a:t>
            </a:r>
            <a:endParaRPr lang="ko-KR" altLang="en-US"/>
          </a:p>
        </p:txBody>
      </p:sp>
      <p:sp>
        <p:nvSpPr>
          <p:cNvPr id="6" name="텍스트 개체 틀 7"/>
          <p:cNvSpPr>
            <a:spLocks noGrp="1"/>
          </p:cNvSpPr>
          <p:nvPr>
            <p:ph type="body" sz="quarter" idx="13" hasCustomPrompt="1"/>
          </p:nvPr>
        </p:nvSpPr>
        <p:spPr>
          <a:xfrm>
            <a:off x="3779912" y="2772708"/>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03. CONTENTS TITLE</a:t>
            </a:r>
            <a:endParaRPr lang="ko-KR" altLang="en-US"/>
          </a:p>
        </p:txBody>
      </p:sp>
      <p:sp>
        <p:nvSpPr>
          <p:cNvPr id="7" name="텍스트 개체 틀 7"/>
          <p:cNvSpPr>
            <a:spLocks noGrp="1"/>
          </p:cNvSpPr>
          <p:nvPr>
            <p:ph type="body" sz="quarter" idx="14" hasCustomPrompt="1"/>
          </p:nvPr>
        </p:nvSpPr>
        <p:spPr>
          <a:xfrm>
            <a:off x="4130013" y="1190997"/>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01-1. CONTENTS SUB TITLE</a:t>
            </a:r>
            <a:endParaRPr lang="ko-KR" altLang="en-US"/>
          </a:p>
        </p:txBody>
      </p:sp>
      <p:sp>
        <p:nvSpPr>
          <p:cNvPr id="8" name="텍스트 개체 틀 7"/>
          <p:cNvSpPr>
            <a:spLocks noGrp="1"/>
          </p:cNvSpPr>
          <p:nvPr>
            <p:ph type="body" sz="quarter" idx="15" hasCustomPrompt="1"/>
          </p:nvPr>
        </p:nvSpPr>
        <p:spPr>
          <a:xfrm>
            <a:off x="4130013" y="1427303"/>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01-2. CONTENTS SUB TITLE</a:t>
            </a:r>
            <a:endParaRPr lang="ko-KR" altLang="en-US"/>
          </a:p>
        </p:txBody>
      </p:sp>
      <p:sp>
        <p:nvSpPr>
          <p:cNvPr id="9" name="텍스트 개체 틀 7"/>
          <p:cNvSpPr>
            <a:spLocks noGrp="1"/>
          </p:cNvSpPr>
          <p:nvPr>
            <p:ph type="body" sz="quarter" idx="16" hasCustomPrompt="1"/>
          </p:nvPr>
        </p:nvSpPr>
        <p:spPr>
          <a:xfrm>
            <a:off x="4130013" y="2141614"/>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02-1. CONTENTS SUB TITLE</a:t>
            </a:r>
            <a:endParaRPr lang="ko-KR" altLang="en-US"/>
          </a:p>
        </p:txBody>
      </p:sp>
      <p:sp>
        <p:nvSpPr>
          <p:cNvPr id="10" name="텍스트 개체 틀 7"/>
          <p:cNvSpPr>
            <a:spLocks noGrp="1"/>
          </p:cNvSpPr>
          <p:nvPr>
            <p:ph type="body" sz="quarter" idx="17" hasCustomPrompt="1"/>
          </p:nvPr>
        </p:nvSpPr>
        <p:spPr>
          <a:xfrm>
            <a:off x="4130013" y="2377920"/>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02-2. CONTENTS SUB TITLE</a:t>
            </a:r>
            <a:endParaRPr lang="ko-KR" altLang="en-US"/>
          </a:p>
        </p:txBody>
      </p:sp>
      <p:sp>
        <p:nvSpPr>
          <p:cNvPr id="11" name="텍스트 개체 틀 7"/>
          <p:cNvSpPr>
            <a:spLocks noGrp="1"/>
          </p:cNvSpPr>
          <p:nvPr>
            <p:ph type="body" sz="quarter" idx="18" hasCustomPrompt="1"/>
          </p:nvPr>
        </p:nvSpPr>
        <p:spPr>
          <a:xfrm>
            <a:off x="4130013" y="3063579"/>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03-1. CONTENTS SUB TITLE</a:t>
            </a:r>
            <a:endParaRPr lang="ko-KR" altLang="en-US"/>
          </a:p>
        </p:txBody>
      </p:sp>
      <p:sp>
        <p:nvSpPr>
          <p:cNvPr id="12" name="텍스트 개체 틀 7"/>
          <p:cNvSpPr>
            <a:spLocks noGrp="1"/>
          </p:cNvSpPr>
          <p:nvPr>
            <p:ph type="body" sz="quarter" idx="19" hasCustomPrompt="1"/>
          </p:nvPr>
        </p:nvSpPr>
        <p:spPr>
          <a:xfrm>
            <a:off x="4130013" y="3299885"/>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03-2. CONTENTS SUB TITLE</a:t>
            </a:r>
            <a:endParaRPr lang="ko-KR" altLang="en-US"/>
          </a:p>
        </p:txBody>
      </p:sp>
      <p:sp>
        <p:nvSpPr>
          <p:cNvPr id="13" name="텍스트 개체 틀 7"/>
          <p:cNvSpPr>
            <a:spLocks noGrp="1"/>
          </p:cNvSpPr>
          <p:nvPr>
            <p:ph type="body" sz="quarter" idx="20" hasCustomPrompt="1"/>
          </p:nvPr>
        </p:nvSpPr>
        <p:spPr>
          <a:xfrm>
            <a:off x="3779912" y="3717225"/>
            <a:ext cx="4392488" cy="247227"/>
          </a:xfrm>
          <a:prstGeom prst="rect">
            <a:avLst/>
          </a:prstGeom>
        </p:spPr>
        <p:txBody>
          <a:bodyPr lIns="0" tIns="0" rIns="0" bIns="0"/>
          <a:lstStyle>
            <a:lvl1pPr marL="0" indent="0" algn="l">
              <a:buNone/>
              <a:defRPr sz="1400" b="1" baseline="0">
                <a:solidFill>
                  <a:schemeClr val="tx1"/>
                </a:solidFill>
                <a:effectLst/>
                <a:latin typeface="Tahoma" panose="020B0604030504040204" pitchFamily="34" charset="0"/>
                <a:cs typeface="Tahoma" panose="020B0604030504040204" pitchFamily="34" charset="0"/>
              </a:defRPr>
            </a:lvl1pPr>
          </a:lstStyle>
          <a:p>
            <a:pPr lvl="0"/>
            <a:r>
              <a:rPr lang="en-US" altLang="ko-KR"/>
              <a:t>04. CONTENTS TITLE</a:t>
            </a:r>
            <a:endParaRPr lang="ko-KR" altLang="en-US"/>
          </a:p>
        </p:txBody>
      </p:sp>
      <p:sp>
        <p:nvSpPr>
          <p:cNvPr id="14" name="텍스트 개체 틀 7"/>
          <p:cNvSpPr>
            <a:spLocks noGrp="1"/>
          </p:cNvSpPr>
          <p:nvPr>
            <p:ph type="body" sz="quarter" idx="21" hasCustomPrompt="1"/>
          </p:nvPr>
        </p:nvSpPr>
        <p:spPr>
          <a:xfrm>
            <a:off x="4130013" y="4008096"/>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04-1. CONTENTS SUB TITLE</a:t>
            </a:r>
            <a:endParaRPr lang="ko-KR" altLang="en-US"/>
          </a:p>
        </p:txBody>
      </p:sp>
      <p:sp>
        <p:nvSpPr>
          <p:cNvPr id="15" name="텍스트 개체 틀 7"/>
          <p:cNvSpPr>
            <a:spLocks noGrp="1"/>
          </p:cNvSpPr>
          <p:nvPr>
            <p:ph type="body" sz="quarter" idx="22" hasCustomPrompt="1"/>
          </p:nvPr>
        </p:nvSpPr>
        <p:spPr>
          <a:xfrm>
            <a:off x="4130013" y="4244402"/>
            <a:ext cx="3954859" cy="180043"/>
          </a:xfrm>
          <a:prstGeom prst="rect">
            <a:avLst/>
          </a:prstGeom>
        </p:spPr>
        <p:txBody>
          <a:bodyPr lIns="0" tIns="0" rIns="0" bIns="0"/>
          <a:lstStyle>
            <a:lvl1pPr marL="0" indent="0" algn="l">
              <a:buNone/>
              <a:defRPr sz="1000" b="0" baseline="0">
                <a:solidFill>
                  <a:srgbClr val="FA4147"/>
                </a:solidFill>
                <a:effectLst/>
                <a:latin typeface="Tahoma" panose="020B0604030504040204" pitchFamily="34" charset="0"/>
                <a:cs typeface="Tahoma" panose="020B0604030504040204" pitchFamily="34" charset="0"/>
              </a:defRPr>
            </a:lvl1pPr>
          </a:lstStyle>
          <a:p>
            <a:pPr lvl="0"/>
            <a:r>
              <a:rPr lang="en-US" altLang="ko-KR"/>
              <a:t>04-2. CONTENTS SUB TITLE</a:t>
            </a: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srcRect/>
          <a:stretch>
            <a:fillRect/>
          </a:stretch>
        </p:blipFill>
        <p:spPr>
          <a:xfrm>
            <a:off x="1003852" y="208887"/>
            <a:ext cx="7136296" cy="4868332"/>
          </a:xfrm>
          <a:prstGeom prst="rect">
            <a:avLst/>
          </a:prstGeom>
        </p:spPr>
      </p:pic>
      <p:pic>
        <p:nvPicPr>
          <p:cNvPr id="3" name="그림 2"/>
          <p:cNvPicPr>
            <a:picLocks noChangeAspect="1"/>
          </p:cNvPicPr>
          <p:nvPr userDrawn="1"/>
        </p:nvPicPr>
        <p:blipFill rotWithShape="1">
          <a:blip r:embed="rId3" cstate="email"/>
          <a:srcRect/>
          <a:stretch>
            <a:fillRect/>
          </a:stretch>
        </p:blipFill>
        <p:spPr>
          <a:xfrm rot="698491" flipV="1">
            <a:off x="6615190" y="1428844"/>
            <a:ext cx="950100" cy="3552890"/>
          </a:xfrm>
          <a:prstGeom prst="rect">
            <a:avLst/>
          </a:prstGeom>
        </p:spPr>
      </p:pic>
      <p:sp>
        <p:nvSpPr>
          <p:cNvPr id="4" name="텍스트 개체 틀 12"/>
          <p:cNvSpPr>
            <a:spLocks noGrp="1"/>
          </p:cNvSpPr>
          <p:nvPr>
            <p:ph type="body" sz="quarter" idx="10" hasCustomPrompt="1"/>
          </p:nvPr>
        </p:nvSpPr>
        <p:spPr>
          <a:xfrm flipH="1">
            <a:off x="2194334" y="2667293"/>
            <a:ext cx="5019436" cy="332399"/>
          </a:xfrm>
          <a:prstGeom prst="rect">
            <a:avLst/>
          </a:prstGeom>
        </p:spPr>
        <p:txBody>
          <a:bodyPr wrap="square" lIns="0" tIns="0" rIns="0" bIns="0">
            <a:spAutoFit/>
          </a:bodyPr>
          <a:lstStyle>
            <a:lvl1pPr marL="0" indent="0" algn="l">
              <a:lnSpc>
                <a:spcPct val="90000"/>
              </a:lnSpc>
              <a:buNone/>
              <a:defRPr sz="2400" b="1" baseline="0">
                <a:solidFill>
                  <a:schemeClr val="tx1"/>
                </a:solidFill>
                <a:latin typeface="Tahoma" panose="020B0604030504040204" pitchFamily="34" charset="0"/>
                <a:cs typeface="Tahoma" panose="020B0604030504040204" pitchFamily="34" charset="0"/>
              </a:defRPr>
            </a:lvl1pPr>
          </a:lstStyle>
          <a:p>
            <a:pPr lvl="0"/>
            <a:r>
              <a:rPr lang="en-US" altLang="ko-KR"/>
              <a:t>SLIDE MAIN TITLE</a:t>
            </a:r>
            <a:endParaRPr lang="ko-KR" altLang="en-US"/>
          </a:p>
        </p:txBody>
      </p:sp>
      <p:sp>
        <p:nvSpPr>
          <p:cNvPr id="5" name="텍스트 개체 틀 12"/>
          <p:cNvSpPr>
            <a:spLocks noGrp="1"/>
          </p:cNvSpPr>
          <p:nvPr>
            <p:ph type="body" sz="quarter" idx="13" hasCustomPrompt="1"/>
          </p:nvPr>
        </p:nvSpPr>
        <p:spPr>
          <a:xfrm flipH="1">
            <a:off x="2194334" y="3108905"/>
            <a:ext cx="5019436" cy="193899"/>
          </a:xfrm>
          <a:prstGeom prst="rect">
            <a:avLst/>
          </a:prstGeom>
        </p:spPr>
        <p:txBody>
          <a:bodyPr wrap="square" lIns="0" tIns="0" rIns="0" bIns="0">
            <a:spAutoFit/>
          </a:bodyPr>
          <a:lstStyle>
            <a:lvl1pPr marL="0" indent="0" algn="l">
              <a:lnSpc>
                <a:spcPct val="90000"/>
              </a:lnSpc>
              <a:buNone/>
              <a:defRPr sz="1400" b="1" baseline="0">
                <a:solidFill>
                  <a:schemeClr val="tx1"/>
                </a:solidFill>
                <a:latin typeface="Tahoma" panose="020B0604030504040204" pitchFamily="34" charset="0"/>
                <a:cs typeface="Tahoma" panose="020B0604030504040204" pitchFamily="34" charset="0"/>
              </a:defRPr>
            </a:lvl1pPr>
          </a:lstStyle>
          <a:p>
            <a:pPr lvl="0"/>
            <a:r>
              <a:rPr lang="en-US" altLang="ko-KR"/>
              <a:t>Slide sub title</a:t>
            </a:r>
            <a:endParaRPr lang="ko-KR" altLang="en-US"/>
          </a:p>
        </p:txBody>
      </p:sp>
      <p:sp>
        <p:nvSpPr>
          <p:cNvPr id="6" name="텍스트 개체 틀 12"/>
          <p:cNvSpPr>
            <a:spLocks noGrp="1"/>
          </p:cNvSpPr>
          <p:nvPr>
            <p:ph type="body" sz="quarter" idx="14" hasCustomPrompt="1"/>
          </p:nvPr>
        </p:nvSpPr>
        <p:spPr>
          <a:xfrm flipH="1">
            <a:off x="2194334" y="1520521"/>
            <a:ext cx="1560094" cy="664797"/>
          </a:xfrm>
          <a:prstGeom prst="rect">
            <a:avLst/>
          </a:prstGeom>
        </p:spPr>
        <p:txBody>
          <a:bodyPr wrap="square" lIns="0" tIns="0" rIns="0" bIns="0">
            <a:spAutoFit/>
          </a:bodyPr>
          <a:lstStyle>
            <a:lvl1pPr marL="0" indent="0" algn="l">
              <a:lnSpc>
                <a:spcPct val="90000"/>
              </a:lnSpc>
              <a:buNone/>
              <a:defRPr sz="4800" b="1" baseline="0">
                <a:solidFill>
                  <a:schemeClr val="tx1"/>
                </a:solidFill>
                <a:latin typeface="Tahoma" panose="020B0604030504040204" pitchFamily="34" charset="0"/>
                <a:cs typeface="Tahoma" panose="020B0604030504040204" pitchFamily="34" charset="0"/>
              </a:defRPr>
            </a:lvl1pPr>
          </a:lstStyle>
          <a:p>
            <a:pPr lvl="0"/>
            <a:r>
              <a:rPr lang="en-US" altLang="ko-KR"/>
              <a:t>01</a:t>
            </a:r>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srcRect/>
          <a:stretch>
            <a:fillRect/>
          </a:stretch>
        </p:blipFill>
        <p:spPr>
          <a:xfrm>
            <a:off x="308113" y="0"/>
            <a:ext cx="8527774" cy="993914"/>
          </a:xfrm>
          <a:prstGeom prst="rect">
            <a:avLst/>
          </a:prstGeom>
        </p:spPr>
      </p:pic>
      <p:sp>
        <p:nvSpPr>
          <p:cNvPr id="3" name="슬라이드 번호 개체 틀 5"/>
          <p:cNvSpPr>
            <a:spLocks noGrp="1"/>
          </p:cNvSpPr>
          <p:nvPr>
            <p:ph type="sldNum" sz="quarter" idx="12"/>
          </p:nvPr>
        </p:nvSpPr>
        <p:spPr>
          <a:xfrm>
            <a:off x="3505200" y="4834104"/>
            <a:ext cx="2133600" cy="259030"/>
          </a:xfrm>
          <a:prstGeom prst="rect">
            <a:avLst/>
          </a:prstGeom>
        </p:spPr>
        <p:txBody>
          <a:bodyPr/>
          <a:lstStyle>
            <a:lvl1pPr algn="ctr">
              <a:defRPr sz="1100" b="1">
                <a:solidFill>
                  <a:srgbClr val="222D47"/>
                </a:solidFill>
                <a:latin typeface="Tahoma" panose="020B0604030504040204" pitchFamily="34" charset="0"/>
                <a:cs typeface="Tahoma" panose="020B0604030504040204" pitchFamily="34" charset="0"/>
              </a:defRPr>
            </a:lvl1pPr>
          </a:lstStyle>
          <a:p>
            <a:fld id="{6D496982-6B67-48BF-BE88-CEE75E286A28}" type="slidenum">
              <a:rPr lang="ko-KR" altLang="en-US" smtClean="0"/>
              <a:t>‹#›</a:t>
            </a:fld>
            <a:endParaRPr lang="ko-KR" altLang="en-US"/>
          </a:p>
        </p:txBody>
      </p:sp>
      <p:sp>
        <p:nvSpPr>
          <p:cNvPr id="4" name="텍스트 개체 틀 12"/>
          <p:cNvSpPr>
            <a:spLocks noGrp="1"/>
          </p:cNvSpPr>
          <p:nvPr>
            <p:ph type="body" sz="quarter" idx="10" hasCustomPrompt="1"/>
          </p:nvPr>
        </p:nvSpPr>
        <p:spPr>
          <a:xfrm flipH="1">
            <a:off x="688369" y="202510"/>
            <a:ext cx="7767262" cy="276999"/>
          </a:xfrm>
          <a:prstGeom prst="rect">
            <a:avLst/>
          </a:prstGeom>
        </p:spPr>
        <p:txBody>
          <a:bodyPr wrap="square" lIns="0" tIns="0" rIns="0" bIns="0">
            <a:spAutoFit/>
          </a:bodyPr>
          <a:lstStyle>
            <a:lvl1pPr marL="0" indent="0" algn="ctr">
              <a:lnSpc>
                <a:spcPct val="90000"/>
              </a:lnSpc>
              <a:buNone/>
              <a:defRPr sz="2000" b="1" baseline="0">
                <a:solidFill>
                  <a:schemeClr val="bg1"/>
                </a:solidFill>
                <a:latin typeface="Tahoma" panose="020B0604030504040204" pitchFamily="34" charset="0"/>
                <a:cs typeface="Tahoma" panose="020B0604030504040204" pitchFamily="34" charset="0"/>
              </a:defRPr>
            </a:lvl1pPr>
          </a:lstStyle>
          <a:p>
            <a:pPr lvl="0"/>
            <a:r>
              <a:rPr lang="en-US" altLang="ko-KR"/>
              <a:t>SLIDE MAIN TITLE</a:t>
            </a:r>
            <a:endParaRPr lang="ko-KR" altLang="en-US"/>
          </a:p>
        </p:txBody>
      </p:sp>
      <p:sp>
        <p:nvSpPr>
          <p:cNvPr id="5" name="텍스트 개체 틀 12"/>
          <p:cNvSpPr>
            <a:spLocks noGrp="1"/>
          </p:cNvSpPr>
          <p:nvPr>
            <p:ph type="body" sz="quarter" idx="13" hasCustomPrompt="1"/>
          </p:nvPr>
        </p:nvSpPr>
        <p:spPr>
          <a:xfrm flipH="1">
            <a:off x="688369" y="558362"/>
            <a:ext cx="7767262" cy="166199"/>
          </a:xfrm>
          <a:prstGeom prst="rect">
            <a:avLst/>
          </a:prstGeom>
        </p:spPr>
        <p:txBody>
          <a:bodyPr wrap="square" lIns="0" tIns="0" rIns="0" bIns="0">
            <a:spAutoFit/>
          </a:bodyPr>
          <a:lstStyle>
            <a:lvl1pPr marL="0" indent="0" algn="ctr">
              <a:lnSpc>
                <a:spcPct val="90000"/>
              </a:lnSpc>
              <a:buNone/>
              <a:defRPr sz="1200" b="1" baseline="0">
                <a:solidFill>
                  <a:schemeClr val="bg1"/>
                </a:solidFill>
                <a:latin typeface="Tahoma" panose="020B0604030504040204" pitchFamily="34" charset="0"/>
                <a:cs typeface="Tahoma" panose="020B0604030504040204" pitchFamily="34" charset="0"/>
              </a:defRPr>
            </a:lvl1pPr>
          </a:lstStyle>
          <a:p>
            <a:pPr lvl="0"/>
            <a:r>
              <a:rPr lang="en-US" altLang="ko-KR"/>
              <a:t>Slide sub title</a:t>
            </a:r>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2" name="그림 1"/>
          <p:cNvPicPr>
            <a:picLocks noChangeAspect="1"/>
          </p:cNvPicPr>
          <p:nvPr userDrawn="1"/>
        </p:nvPicPr>
        <p:blipFill rotWithShape="1">
          <a:blip r:embed="rId2" cstate="email"/>
          <a:srcRect/>
          <a:stretch>
            <a:fillRect/>
          </a:stretch>
        </p:blipFill>
        <p:spPr>
          <a:xfrm>
            <a:off x="1600201" y="380615"/>
            <a:ext cx="5943600" cy="4238254"/>
          </a:xfrm>
          <a:prstGeom prst="rect">
            <a:avLst/>
          </a:prstGeom>
        </p:spPr>
      </p:pic>
      <p:sp>
        <p:nvSpPr>
          <p:cNvPr id="3" name="텍스트 개체 틀 3"/>
          <p:cNvSpPr>
            <a:spLocks noGrp="1"/>
          </p:cNvSpPr>
          <p:nvPr>
            <p:ph type="body" sz="quarter" idx="10" hasCustomPrompt="1"/>
          </p:nvPr>
        </p:nvSpPr>
        <p:spPr>
          <a:xfrm>
            <a:off x="2650733" y="2015888"/>
            <a:ext cx="3842534" cy="638000"/>
          </a:xfrm>
          <a:prstGeom prst="rect">
            <a:avLst/>
          </a:prstGeom>
        </p:spPr>
        <p:txBody>
          <a:bodyPr lIns="0" tIns="0" rIns="0" bIns="0"/>
          <a:lstStyle>
            <a:lvl1pPr marL="0" indent="0" algn="ctr">
              <a:buNone/>
              <a:defRPr sz="2800" b="1" baseline="0">
                <a:solidFill>
                  <a:schemeClr val="bg1"/>
                </a:solidFill>
                <a:latin typeface="Tahoma" panose="020B0604030504040204" pitchFamily="34" charset="0"/>
                <a:cs typeface="Tahoma" panose="020B0604030504040204" pitchFamily="34" charset="0"/>
              </a:defRPr>
            </a:lvl1pPr>
          </a:lstStyle>
          <a:p>
            <a:pPr lvl="0"/>
            <a:r>
              <a:rPr lang="en-US" altLang="ko-KR"/>
              <a:t>THANK YOU</a:t>
            </a:r>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8" cstate="email"/>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openai-openai-detector.hf.space/"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hf-mirror.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bgithub.xyz/"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hf-mirror.com/datasets" TargetMode="External"/><Relationship Id="rId3" Type="http://schemas.openxmlformats.org/officeDocument/2006/relationships/hyperlink" Target="https://zhuanlan.zhihu.com/p/670562318" TargetMode="External"/><Relationship Id="rId7" Type="http://schemas.openxmlformats.org/officeDocument/2006/relationships/hyperlink" Target="https://hf-mirror.com/models"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s://hf-mirror.com/learn/nlp-course/zh-CN/chapter3/1" TargetMode="External"/><Relationship Id="rId5" Type="http://schemas.openxmlformats.org/officeDocument/2006/relationships/hyperlink" Target="https://github.com/yuanzhoulvpi2017/zero_nlp/blob/main/chinese_gpt2/train_chinese_gpt2.ipynb" TargetMode="External"/><Relationship Id="rId4" Type="http://schemas.openxmlformats.org/officeDocument/2006/relationships/hyperlink" Target="https://zhuanlan.zhihu.com/p/81013931" TargetMode="External"/><Relationship Id="rId9" Type="http://schemas.openxmlformats.org/officeDocument/2006/relationships/hyperlink" Target="http://10.201.201.213/#s/-UidRmcA"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0"/>
          </p:nvPr>
        </p:nvSpPr>
        <p:spPr>
          <a:xfrm>
            <a:off x="3107158" y="2504769"/>
            <a:ext cx="4637443" cy="457013"/>
          </a:xfrm>
        </p:spPr>
        <p:txBody>
          <a:bodyPr/>
          <a:lstStyle/>
          <a:p>
            <a:r>
              <a:rPr lang="zh-CN" altLang="en-US" dirty="0">
                <a:solidFill>
                  <a:schemeClr val="accent1">
                    <a:lumMod val="40000"/>
                    <a:lumOff val="60000"/>
                  </a:schemeClr>
                </a:solidFill>
                <a:latin typeface="微软雅黑" panose="020B0503020204020204" pitchFamily="34" charset="-122"/>
                <a:ea typeface="微软雅黑" panose="020B0503020204020204" pitchFamily="34" charset="-122"/>
              </a:rPr>
              <a:t>信息内容安全实验课</a:t>
            </a:r>
            <a:endParaRPr lang="en-US" altLang="ko-KR" dirty="0">
              <a:latin typeface="造字工房悦圆（非商用）常规体" pitchFamily="50" charset="-122"/>
              <a:ea typeface="造字工房悦圆（非商用）常规体" pitchFamily="50" charset="-122"/>
            </a:endParaRPr>
          </a:p>
        </p:txBody>
      </p:sp>
      <p:cxnSp>
        <p:nvCxnSpPr>
          <p:cNvPr id="9" name="직선 연결선 8"/>
          <p:cNvCxnSpPr/>
          <p:nvPr/>
        </p:nvCxnSpPr>
        <p:spPr>
          <a:xfrm>
            <a:off x="3198066" y="2265061"/>
            <a:ext cx="5414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p:nvCxnSpPr>
        <p:spPr>
          <a:xfrm>
            <a:off x="3198066" y="3219822"/>
            <a:ext cx="54146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10</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err="1">
                <a:latin typeface="Times New Roman" panose="02020603050405020304" charset="0"/>
                <a:cs typeface="Times New Roman" panose="02020603050405020304" charset="0"/>
                <a:sym typeface="+mn-ea"/>
              </a:rPr>
              <a:t>openAI</a:t>
            </a:r>
            <a:r>
              <a:rPr lang="en-US" altLang="zh-CN" dirty="0">
                <a:latin typeface="Times New Roman" panose="02020603050405020304" charset="0"/>
                <a:cs typeface="Times New Roman" panose="02020603050405020304" charset="0"/>
                <a:sym typeface="+mn-ea"/>
              </a:rPr>
              <a:t>/ GPT2-</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1</a:t>
            </a:r>
          </a:p>
        </p:txBody>
      </p:sp>
      <p:pic>
        <p:nvPicPr>
          <p:cNvPr id="4" name="图片 3"/>
          <p:cNvPicPr>
            <a:picLocks noChangeAspect="1"/>
          </p:cNvPicPr>
          <p:nvPr/>
        </p:nvPicPr>
        <p:blipFill>
          <a:blip r:embed="rId3"/>
          <a:stretch>
            <a:fillRect/>
          </a:stretch>
        </p:blipFill>
        <p:spPr>
          <a:xfrm>
            <a:off x="2069722" y="1548299"/>
            <a:ext cx="5004556" cy="3563761"/>
          </a:xfrm>
          <a:prstGeom prst="rect">
            <a:avLst/>
          </a:prstGeom>
        </p:spPr>
      </p:pic>
      <p:sp>
        <p:nvSpPr>
          <p:cNvPr id="8" name="文本框 7">
            <a:extLst>
              <a:ext uri="{FF2B5EF4-FFF2-40B4-BE49-F238E27FC236}">
                <a16:creationId xmlns:a16="http://schemas.microsoft.com/office/drawing/2014/main" id="{8C22913C-6C40-6848-E0DF-ED7D91DBFE7F}"/>
              </a:ext>
            </a:extLst>
          </p:cNvPr>
          <p:cNvSpPr txBox="1"/>
          <p:nvPr/>
        </p:nvSpPr>
        <p:spPr>
          <a:xfrm>
            <a:off x="1115616" y="1049025"/>
            <a:ext cx="6912768" cy="37798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25000"/>
              </a:lnSpc>
            </a:pPr>
            <a:r>
              <a:rPr lang="zh-CN" altLang="en-US" sz="1600" b="1">
                <a:solidFill>
                  <a:schemeClr val="tx1"/>
                </a:solidFill>
                <a:latin typeface="等线" panose="02010600030101010101" pitchFamily="2" charset="-122"/>
                <a:ea typeface="等线" panose="02010600030101010101" pitchFamily="2" charset="-122"/>
              </a:rPr>
              <a:t>代码结构</a:t>
            </a:r>
            <a:endParaRPr lang="zh-CN" altLang="en-US" sz="1600" b="1"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5027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err="1">
                <a:latin typeface="Times New Roman" panose="02020603050405020304" charset="0"/>
                <a:cs typeface="Times New Roman" panose="02020603050405020304" charset="0"/>
                <a:sym typeface="+mn-ea"/>
              </a:rPr>
              <a:t>openAI</a:t>
            </a:r>
            <a:r>
              <a:rPr lang="en-US" altLang="zh-CN" dirty="0">
                <a:latin typeface="Times New Roman" panose="02020603050405020304" charset="0"/>
                <a:cs typeface="Times New Roman" panose="02020603050405020304" charset="0"/>
                <a:sym typeface="+mn-ea"/>
              </a:rPr>
              <a:t>/ GPT2-</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1</a:t>
            </a:r>
          </a:p>
        </p:txBody>
      </p:sp>
      <p:sp>
        <p:nvSpPr>
          <p:cNvPr id="8" name="文本框 7">
            <a:extLst>
              <a:ext uri="{FF2B5EF4-FFF2-40B4-BE49-F238E27FC236}">
                <a16:creationId xmlns:a16="http://schemas.microsoft.com/office/drawing/2014/main" id="{8C22913C-6C40-6848-E0DF-ED7D91DBFE7F}"/>
              </a:ext>
            </a:extLst>
          </p:cNvPr>
          <p:cNvSpPr txBox="1"/>
          <p:nvPr/>
        </p:nvSpPr>
        <p:spPr>
          <a:xfrm>
            <a:off x="1115616" y="1049025"/>
            <a:ext cx="6912768" cy="40011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lnSpc>
                <a:spcPct val="125000"/>
              </a:lnSpc>
            </a:pPr>
            <a:r>
              <a:rPr lang="en-US" altLang="zh-CN" sz="1600" b="1" dirty="0">
                <a:solidFill>
                  <a:srgbClr val="FF0000"/>
                </a:solidFill>
                <a:latin typeface="等线" panose="02010600030101010101" pitchFamily="2" charset="-122"/>
                <a:ea typeface="等线" panose="02010600030101010101" pitchFamily="2" charset="-122"/>
              </a:rPr>
              <a:t>generate_unconditional_samples.py</a:t>
            </a:r>
            <a:r>
              <a:rPr lang="zh-CN" altLang="en-US" sz="1600" b="1" dirty="0">
                <a:solidFill>
                  <a:schemeClr val="tx1"/>
                </a:solidFill>
                <a:latin typeface="等线" panose="02010600030101010101" pitchFamily="2" charset="-122"/>
                <a:ea typeface="等线" panose="02010600030101010101" pitchFamily="2" charset="-122"/>
              </a:rPr>
              <a:t>的输出结果</a:t>
            </a:r>
          </a:p>
        </p:txBody>
      </p:sp>
      <p:pic>
        <p:nvPicPr>
          <p:cNvPr id="4" name="图片 3">
            <a:extLst>
              <a:ext uri="{FF2B5EF4-FFF2-40B4-BE49-F238E27FC236}">
                <a16:creationId xmlns:a16="http://schemas.microsoft.com/office/drawing/2014/main" id="{96FB7AE0-169E-4430-A266-9A0B0919D1B4}"/>
              </a:ext>
            </a:extLst>
          </p:cNvPr>
          <p:cNvPicPr>
            <a:picLocks noChangeAspect="1"/>
          </p:cNvPicPr>
          <p:nvPr/>
        </p:nvPicPr>
        <p:blipFill>
          <a:blip r:embed="rId3"/>
          <a:stretch>
            <a:fillRect/>
          </a:stretch>
        </p:blipFill>
        <p:spPr>
          <a:xfrm>
            <a:off x="1282181" y="1499123"/>
            <a:ext cx="6579638" cy="3647504"/>
          </a:xfrm>
          <a:prstGeom prst="rect">
            <a:avLst/>
          </a:prstGeom>
        </p:spPr>
      </p:pic>
    </p:spTree>
    <p:extLst>
      <p:ext uri="{BB962C8B-B14F-4D97-AF65-F5344CB8AC3E}">
        <p14:creationId xmlns:p14="http://schemas.microsoft.com/office/powerpoint/2010/main" val="89153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12</a:t>
            </a:fld>
            <a:endParaRPr lang="ko-KR" altLang="en-US" dirty="0"/>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err="1">
                <a:latin typeface="Times New Roman" panose="02020603050405020304" charset="0"/>
                <a:cs typeface="Times New Roman" panose="02020603050405020304" charset="0"/>
                <a:sym typeface="+mn-ea"/>
              </a:rPr>
              <a:t>huggingface</a:t>
            </a:r>
            <a:r>
              <a:rPr lang="en-US" altLang="zh-CN" dirty="0">
                <a:latin typeface="Times New Roman" panose="02020603050405020304" charset="0"/>
                <a:cs typeface="Times New Roman" panose="02020603050405020304" charset="0"/>
                <a:sym typeface="+mn-ea"/>
              </a:rPr>
              <a:t>/transformers</a:t>
            </a:r>
          </a:p>
        </p:txBody>
      </p:sp>
      <p:sp>
        <p:nvSpPr>
          <p:cNvPr id="9" name="文本框 8">
            <a:extLst>
              <a:ext uri="{FF2B5EF4-FFF2-40B4-BE49-F238E27FC236}">
                <a16:creationId xmlns:a16="http://schemas.microsoft.com/office/drawing/2014/main" id="{8C22913C-6C40-6848-E0DF-ED7D91DBFE7F}"/>
              </a:ext>
            </a:extLst>
          </p:cNvPr>
          <p:cNvSpPr txBox="1"/>
          <p:nvPr/>
        </p:nvSpPr>
        <p:spPr>
          <a:xfrm>
            <a:off x="766788" y="1065320"/>
            <a:ext cx="7477620" cy="178510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dirty="0">
                <a:latin typeface="Times New Roman" panose="02020603050405020304" charset="0"/>
                <a:cs typeface="Times New Roman" panose="02020603050405020304" charset="0"/>
                <a:sym typeface="+mn-ea"/>
              </a:rPr>
              <a:t>Transformers</a:t>
            </a:r>
            <a:r>
              <a:rPr lang="zh-CN" altLang="en-US" sz="1600" dirty="0"/>
              <a:t>提供了成千上万的预训练模型来执行不同模式的任务，如文本、视觉和音频，被称为机器学习界的</a:t>
            </a:r>
            <a:r>
              <a:rPr lang="en-US" altLang="zh-CN" sz="1600" dirty="0" err="1"/>
              <a:t>github</a:t>
            </a:r>
            <a:r>
              <a:rPr lang="zh-CN" altLang="en-US" sz="1600" dirty="0"/>
              <a:t>。</a:t>
            </a:r>
            <a:endParaRPr lang="en-US" altLang="zh-CN" sz="1600" dirty="0"/>
          </a:p>
          <a:p>
            <a:pPr marL="171450" indent="-171450">
              <a:lnSpc>
                <a:spcPct val="125000"/>
              </a:lnSpc>
              <a:buFont typeface="Wingdings" panose="05000000000000000000" pitchFamily="2" charset="2"/>
              <a:buChar char="p"/>
            </a:pPr>
            <a:r>
              <a:rPr lang="zh-CN" altLang="en-US" sz="1400" dirty="0">
                <a:solidFill>
                  <a:schemeClr val="tx1"/>
                </a:solidFill>
                <a:latin typeface="等线" panose="02010600030101010101" pitchFamily="2" charset="-122"/>
                <a:ea typeface="等线" panose="02010600030101010101" pitchFamily="2" charset="-122"/>
              </a:rPr>
              <a:t>文本，用于文本分类，信息提取，问题回答，摘要，翻译和文本生成等任务，支持</a:t>
            </a:r>
            <a:r>
              <a:rPr lang="en-US" altLang="zh-CN" sz="1400" dirty="0">
                <a:solidFill>
                  <a:schemeClr val="tx1"/>
                </a:solidFill>
                <a:latin typeface="等线" panose="02010600030101010101" pitchFamily="2" charset="-122"/>
                <a:ea typeface="等线" panose="02010600030101010101" pitchFamily="2" charset="-122"/>
              </a:rPr>
              <a:t>100</a:t>
            </a:r>
            <a:r>
              <a:rPr lang="zh-CN" altLang="en-US" sz="1400" dirty="0">
                <a:solidFill>
                  <a:schemeClr val="tx1"/>
                </a:solidFill>
                <a:latin typeface="等线" panose="02010600030101010101" pitchFamily="2" charset="-122"/>
                <a:ea typeface="等线" panose="02010600030101010101" pitchFamily="2" charset="-122"/>
              </a:rPr>
              <a:t>多种语言。</a:t>
            </a:r>
            <a:endParaRPr lang="en-US" altLang="zh-CN" sz="1400" dirty="0">
              <a:solidFill>
                <a:schemeClr val="tx1"/>
              </a:solidFill>
              <a:latin typeface="等线" panose="02010600030101010101" pitchFamily="2" charset="-122"/>
              <a:ea typeface="等线" panose="02010600030101010101" pitchFamily="2" charset="-122"/>
            </a:endParaRPr>
          </a:p>
          <a:p>
            <a:pPr marL="171450" indent="-171450">
              <a:lnSpc>
                <a:spcPct val="125000"/>
              </a:lnSpc>
              <a:buFont typeface="Wingdings" panose="05000000000000000000" pitchFamily="2" charset="2"/>
              <a:buChar char="p"/>
            </a:pPr>
            <a:r>
              <a:rPr lang="zh-CN" altLang="en-US" sz="1400" dirty="0">
                <a:solidFill>
                  <a:schemeClr val="tx1"/>
                </a:solidFill>
                <a:latin typeface="等线" panose="02010600030101010101" pitchFamily="2" charset="-122"/>
                <a:ea typeface="等线" panose="02010600030101010101" pitchFamily="2" charset="-122"/>
              </a:rPr>
              <a:t>图像，用于图像分类，目标检测和分割等任务。</a:t>
            </a:r>
            <a:endParaRPr lang="en-US" altLang="zh-CN" sz="1400" dirty="0">
              <a:solidFill>
                <a:schemeClr val="tx1"/>
              </a:solidFill>
              <a:latin typeface="等线" panose="02010600030101010101" pitchFamily="2" charset="-122"/>
              <a:ea typeface="等线" panose="02010600030101010101" pitchFamily="2" charset="-122"/>
            </a:endParaRPr>
          </a:p>
          <a:p>
            <a:pPr marL="171450" indent="-171450">
              <a:lnSpc>
                <a:spcPct val="125000"/>
              </a:lnSpc>
              <a:buFont typeface="Wingdings" panose="05000000000000000000" pitchFamily="2" charset="2"/>
              <a:buChar char="p"/>
            </a:pPr>
            <a:r>
              <a:rPr lang="zh-CN" altLang="en-US" sz="1400" dirty="0">
                <a:solidFill>
                  <a:schemeClr val="tx1"/>
                </a:solidFill>
                <a:latin typeface="等线" panose="02010600030101010101" pitchFamily="2" charset="-122"/>
                <a:ea typeface="等线" panose="02010600030101010101" pitchFamily="2" charset="-122"/>
              </a:rPr>
              <a:t>音频，用于语音识别和音频分类等任务。</a:t>
            </a:r>
          </a:p>
        </p:txBody>
      </p:sp>
      <p:sp>
        <p:nvSpPr>
          <p:cNvPr id="10" name="文本框 9">
            <a:extLst>
              <a:ext uri="{FF2B5EF4-FFF2-40B4-BE49-F238E27FC236}">
                <a16:creationId xmlns:a16="http://schemas.microsoft.com/office/drawing/2014/main" id="{8C22913C-6C40-6848-E0DF-ED7D91DBFE7F}"/>
              </a:ext>
            </a:extLst>
          </p:cNvPr>
          <p:cNvSpPr txBox="1"/>
          <p:nvPr/>
        </p:nvSpPr>
        <p:spPr>
          <a:xfrm>
            <a:off x="766788" y="3075806"/>
            <a:ext cx="7477620" cy="143885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4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相关链接资料</a:t>
            </a:r>
            <a:endParaRPr lang="en-US" altLang="zh-CN" sz="14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a:lnSpc>
                <a:spcPct val="125000"/>
              </a:lnSpc>
            </a:pPr>
            <a:r>
              <a:rPr lang="en-US" altLang="zh-CN" sz="1400" b="1" dirty="0" err="1">
                <a:solidFill>
                  <a:schemeClr val="tx1"/>
                </a:solidFill>
                <a:latin typeface="Times New Roman" panose="02020603050405020304" pitchFamily="18" charset="0"/>
                <a:ea typeface="等线" panose="02010600030101010101" pitchFamily="2" charset="-122"/>
                <a:cs typeface="Times New Roman" panose="02020603050405020304" pitchFamily="18" charset="0"/>
              </a:rPr>
              <a:t>Github</a:t>
            </a:r>
            <a:r>
              <a:rPr lang="zh-CN" altLang="en-US" sz="1400" b="1"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地址</a:t>
            </a:r>
            <a:r>
              <a:rPr lang="zh-CN" altLang="en-US" sz="14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a:t>
            </a:r>
            <a:r>
              <a:rPr lang="en-US" altLang="zh-CN" sz="14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https://github.com/huggingface/transformers/</a:t>
            </a:r>
          </a:p>
          <a:p>
            <a:pPr>
              <a:lnSpc>
                <a:spcPct val="125000"/>
              </a:lnSpc>
            </a:pPr>
            <a:r>
              <a:rPr lang="zh-CN" altLang="en-US" sz="1400" b="1" dirty="0">
                <a:latin typeface="Times New Roman" panose="02020603050405020304" pitchFamily="18" charset="0"/>
                <a:cs typeface="Times New Roman" panose="02020603050405020304" pitchFamily="18" charset="0"/>
              </a:rPr>
              <a:t>官方文档地址</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https://hf-mirror.com/docs/transformers/v4.39.3/zh/index</a:t>
            </a:r>
          </a:p>
          <a:p>
            <a:pPr>
              <a:lnSpc>
                <a:spcPct val="125000"/>
              </a:lnSpc>
            </a:pPr>
            <a:r>
              <a:rPr lang="en-US" altLang="zh-CN" sz="1400" b="1" dirty="0">
                <a:latin typeface="Times New Roman" panose="02020603050405020304" pitchFamily="18" charset="0"/>
                <a:cs typeface="Times New Roman" panose="02020603050405020304" pitchFamily="18" charset="0"/>
              </a:rPr>
              <a:t>NLP</a:t>
            </a:r>
            <a:r>
              <a:rPr lang="zh-CN" altLang="en-US" sz="1400" b="1" dirty="0">
                <a:latin typeface="Times New Roman" panose="02020603050405020304" pitchFamily="18" charset="0"/>
                <a:cs typeface="Times New Roman" panose="02020603050405020304" pitchFamily="18" charset="0"/>
              </a:rPr>
              <a:t>课程</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https://hf-mirror.com/learn/nlp-course/zh-CN/chapter0/1</a:t>
            </a:r>
          </a:p>
          <a:p>
            <a:pPr>
              <a:lnSpc>
                <a:spcPct val="125000"/>
              </a:lnSpc>
            </a:pPr>
            <a:r>
              <a:rPr lang="zh-CN" altLang="en-US" sz="1400" dirty="0">
                <a:latin typeface="Times New Roman" panose="02020603050405020304" pitchFamily="18" charset="0"/>
                <a:cs typeface="Times New Roman" panose="02020603050405020304" pitchFamily="18" charset="0"/>
              </a:rPr>
              <a:t>安装和运行参考文档：</a:t>
            </a:r>
            <a:r>
              <a:rPr lang="en-US" altLang="zh-CN" sz="1400" dirty="0">
                <a:latin typeface="Times New Roman" panose="02020603050405020304" pitchFamily="18" charset="0"/>
                <a:cs typeface="Times New Roman" panose="02020603050405020304" pitchFamily="18" charset="0"/>
              </a:rPr>
              <a:t>DEVELOPERS.md</a:t>
            </a:r>
            <a:endParaRPr lang="zh-CN" altLang="en-US" sz="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657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13</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huggingface/transformers</a:t>
            </a:r>
            <a:endParaRPr lang="en-US" altLang="zh-CN" dirty="0">
              <a:latin typeface="Times New Roman" panose="02020603050405020304" charset="0"/>
              <a:cs typeface="Times New Roman" panose="02020603050405020304" charset="0"/>
              <a:sym typeface="+mn-ea"/>
            </a:endParaRPr>
          </a:p>
        </p:txBody>
      </p:sp>
      <p:pic>
        <p:nvPicPr>
          <p:cNvPr id="1026" name="Picture 2">
            <a:extLst>
              <a:ext uri="{FF2B5EF4-FFF2-40B4-BE49-F238E27FC236}">
                <a16:creationId xmlns:a16="http://schemas.microsoft.com/office/drawing/2014/main" id="{FEA67287-E89A-46CD-BE8A-56CA59630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03598"/>
            <a:ext cx="8856984" cy="3182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74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14</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huggingface/transformers</a:t>
            </a:r>
            <a:endParaRPr lang="en-US" altLang="zh-CN" dirty="0">
              <a:latin typeface="Times New Roman" panose="02020603050405020304" charset="0"/>
              <a:cs typeface="Times New Roman" panose="02020603050405020304" charset="0"/>
              <a:sym typeface="+mn-ea"/>
            </a:endParaRPr>
          </a:p>
        </p:txBody>
      </p:sp>
      <p:sp>
        <p:nvSpPr>
          <p:cNvPr id="9" name="文本框 8">
            <a:extLst>
              <a:ext uri="{FF2B5EF4-FFF2-40B4-BE49-F238E27FC236}">
                <a16:creationId xmlns:a16="http://schemas.microsoft.com/office/drawing/2014/main" id="{8C22913C-6C40-6848-E0DF-ED7D91DBFE7F}"/>
              </a:ext>
            </a:extLst>
          </p:cNvPr>
          <p:cNvSpPr txBox="1"/>
          <p:nvPr/>
        </p:nvSpPr>
        <p:spPr>
          <a:xfrm>
            <a:off x="3415071" y="1061244"/>
            <a:ext cx="5040560" cy="332398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400">
                <a:latin typeface="Times New Roman" panose="02020603050405020304" charset="0"/>
                <a:cs typeface="Times New Roman" panose="02020603050405020304" charset="0"/>
                <a:sym typeface="+mn-ea"/>
              </a:rPr>
              <a:t>Transformer</a:t>
            </a:r>
            <a:r>
              <a:rPr lang="zh-CN" altLang="en-US" sz="1400">
                <a:latin typeface="Times New Roman" panose="02020603050405020304" charset="0"/>
                <a:cs typeface="Times New Roman" panose="02020603050405020304" charset="0"/>
                <a:sym typeface="+mn-ea"/>
              </a:rPr>
              <a:t>模型的一般架构由两个块组成：</a:t>
            </a:r>
          </a:p>
          <a:p>
            <a:pPr marL="285750" indent="-285750">
              <a:lnSpc>
                <a:spcPct val="125000"/>
              </a:lnSpc>
              <a:buFont typeface="Wingdings" panose="05000000000000000000" pitchFamily="2" charset="2"/>
              <a:buChar char="p"/>
            </a:pPr>
            <a:r>
              <a:rPr lang="en-US" altLang="zh-CN" sz="1400" b="1">
                <a:latin typeface="Times New Roman" panose="02020603050405020304" charset="0"/>
                <a:cs typeface="Times New Roman" panose="02020603050405020304" charset="0"/>
                <a:sym typeface="+mn-ea"/>
              </a:rPr>
              <a:t>Encoder (</a:t>
            </a:r>
            <a:r>
              <a:rPr lang="zh-CN" altLang="en-US" sz="1400" b="1">
                <a:latin typeface="Times New Roman" panose="02020603050405020304" charset="0"/>
                <a:cs typeface="Times New Roman" panose="02020603050405020304" charset="0"/>
                <a:sym typeface="+mn-ea"/>
              </a:rPr>
              <a:t>左侧</a:t>
            </a:r>
            <a:r>
              <a:rPr lang="en-US" altLang="zh-CN" sz="1400" b="1">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sym typeface="+mn-ea"/>
              </a:rPr>
              <a:t>编码器接收输入并构建其表示（其特征）。这意味着模型理解了输入。</a:t>
            </a:r>
            <a:endParaRPr lang="en-US" altLang="zh-CN" sz="1400">
              <a:latin typeface="Times New Roman" panose="02020603050405020304" charset="0"/>
              <a:cs typeface="Times New Roman" panose="02020603050405020304" charset="0"/>
              <a:sym typeface="+mn-ea"/>
            </a:endParaRPr>
          </a:p>
          <a:p>
            <a:pPr marL="285750" indent="-285750">
              <a:lnSpc>
                <a:spcPct val="125000"/>
              </a:lnSpc>
              <a:buFont typeface="Wingdings" panose="05000000000000000000" pitchFamily="2" charset="2"/>
              <a:buChar char="p"/>
            </a:pPr>
            <a:r>
              <a:rPr lang="en-US" altLang="zh-CN" sz="1400" b="1">
                <a:latin typeface="Times New Roman" panose="02020603050405020304" charset="0"/>
                <a:cs typeface="Times New Roman" panose="02020603050405020304" charset="0"/>
                <a:sym typeface="+mn-ea"/>
              </a:rPr>
              <a:t>Decoder (</a:t>
            </a:r>
            <a:r>
              <a:rPr lang="zh-CN" altLang="en-US" sz="1400" b="1">
                <a:latin typeface="Times New Roman" panose="02020603050405020304" charset="0"/>
                <a:cs typeface="Times New Roman" panose="02020603050405020304" charset="0"/>
                <a:sym typeface="+mn-ea"/>
              </a:rPr>
              <a:t>右侧</a:t>
            </a:r>
            <a:r>
              <a:rPr lang="en-US" altLang="zh-CN" sz="1400" b="1">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sym typeface="+mn-ea"/>
              </a:rPr>
              <a:t>解码器使用编码器的表示（特征）以及其他输入来生成目标序列。</a:t>
            </a:r>
            <a:endParaRPr lang="en-US" altLang="zh-CN" sz="1400">
              <a:latin typeface="Times New Roman" panose="02020603050405020304" charset="0"/>
              <a:cs typeface="Times New Roman" panose="02020603050405020304" charset="0"/>
              <a:sym typeface="+mn-ea"/>
            </a:endParaRPr>
          </a:p>
          <a:p>
            <a:pPr marL="285750" indent="-285750">
              <a:lnSpc>
                <a:spcPct val="125000"/>
              </a:lnSpc>
              <a:buFont typeface="Wingdings" panose="05000000000000000000" pitchFamily="2" charset="2"/>
              <a:buChar char="p"/>
            </a:pPr>
            <a:endParaRPr lang="en-US" altLang="zh-CN" sz="1400">
              <a:solidFill>
                <a:schemeClr val="tx1"/>
              </a:solidFill>
              <a:latin typeface="Times New Roman" panose="02020603050405020304" charset="0"/>
              <a:ea typeface="等线" panose="02010600030101010101" pitchFamily="2" charset="-122"/>
              <a:cs typeface="Times New Roman" panose="02020603050405020304" charset="0"/>
              <a:sym typeface="+mn-ea"/>
            </a:endParaRPr>
          </a:p>
          <a:p>
            <a:pPr>
              <a:lnSpc>
                <a:spcPct val="125000"/>
              </a:lnSpc>
            </a:pPr>
            <a:r>
              <a:rPr lang="zh-CN" altLang="en-US" sz="1400">
                <a:solidFill>
                  <a:schemeClr val="tx1"/>
                </a:solidFill>
                <a:latin typeface="Times New Roman" panose="02020603050405020304" charset="0"/>
                <a:ea typeface="等线" panose="02010600030101010101" pitchFamily="2" charset="-122"/>
                <a:cs typeface="Times New Roman" panose="02020603050405020304" charset="0"/>
                <a:sym typeface="+mn-ea"/>
              </a:rPr>
              <a:t>这些部件中的每一个都可以独立使用，具体取决于任务：</a:t>
            </a:r>
          </a:p>
          <a:p>
            <a:pPr marL="285750" indent="-285750">
              <a:lnSpc>
                <a:spcPct val="125000"/>
              </a:lnSpc>
              <a:buFont typeface="Wingdings" panose="05000000000000000000" pitchFamily="2" charset="2"/>
              <a:buChar char="p"/>
            </a:pPr>
            <a:r>
              <a:rPr lang="en-US" altLang="zh-CN" sz="1400" b="1">
                <a:solidFill>
                  <a:schemeClr val="tx1"/>
                </a:solidFill>
                <a:latin typeface="Times New Roman" panose="02020603050405020304" charset="0"/>
                <a:ea typeface="等线" panose="02010600030101010101" pitchFamily="2" charset="-122"/>
                <a:cs typeface="Times New Roman" panose="02020603050405020304" charset="0"/>
                <a:sym typeface="+mn-ea"/>
              </a:rPr>
              <a:t>Encoder-only models: </a:t>
            </a:r>
            <a:r>
              <a:rPr lang="zh-CN" altLang="en-US" sz="1400">
                <a:solidFill>
                  <a:schemeClr val="tx1"/>
                </a:solidFill>
                <a:latin typeface="Times New Roman" panose="02020603050405020304" charset="0"/>
                <a:ea typeface="等线" panose="02010600030101010101" pitchFamily="2" charset="-122"/>
                <a:cs typeface="Times New Roman" panose="02020603050405020304" charset="0"/>
                <a:sym typeface="+mn-ea"/>
              </a:rPr>
              <a:t>适用于需要理解输入的任务，如句子分类和命名实体识别。</a:t>
            </a:r>
          </a:p>
          <a:p>
            <a:pPr marL="285750" indent="-285750">
              <a:lnSpc>
                <a:spcPct val="125000"/>
              </a:lnSpc>
              <a:buFont typeface="Wingdings" panose="05000000000000000000" pitchFamily="2" charset="2"/>
              <a:buChar char="p"/>
            </a:pPr>
            <a:r>
              <a:rPr lang="en-US" altLang="zh-CN" sz="1400" b="1">
                <a:solidFill>
                  <a:schemeClr val="tx1"/>
                </a:solidFill>
                <a:latin typeface="Times New Roman" panose="02020603050405020304" charset="0"/>
                <a:ea typeface="等线" panose="02010600030101010101" pitchFamily="2" charset="-122"/>
                <a:cs typeface="Times New Roman" panose="02020603050405020304" charset="0"/>
                <a:sym typeface="+mn-ea"/>
              </a:rPr>
              <a:t>Decoder-only models: </a:t>
            </a:r>
            <a:r>
              <a:rPr lang="zh-CN" altLang="en-US" sz="1400">
                <a:solidFill>
                  <a:schemeClr val="tx1"/>
                </a:solidFill>
                <a:latin typeface="Times New Roman" panose="02020603050405020304" charset="0"/>
                <a:ea typeface="等线" panose="02010600030101010101" pitchFamily="2" charset="-122"/>
                <a:cs typeface="Times New Roman" panose="02020603050405020304" charset="0"/>
                <a:sym typeface="+mn-ea"/>
              </a:rPr>
              <a:t>适用于生成任务，如文本生成。</a:t>
            </a:r>
          </a:p>
          <a:p>
            <a:pPr marL="285750" indent="-285750">
              <a:lnSpc>
                <a:spcPct val="125000"/>
              </a:lnSpc>
              <a:buFont typeface="Wingdings" panose="05000000000000000000" pitchFamily="2" charset="2"/>
              <a:buChar char="p"/>
            </a:pPr>
            <a:r>
              <a:rPr lang="en-US" altLang="zh-CN" sz="1400" b="1">
                <a:solidFill>
                  <a:schemeClr val="tx1"/>
                </a:solidFill>
                <a:latin typeface="Times New Roman" panose="02020603050405020304" charset="0"/>
                <a:ea typeface="等线" panose="02010600030101010101" pitchFamily="2" charset="-122"/>
                <a:cs typeface="Times New Roman" panose="02020603050405020304" charset="0"/>
                <a:sym typeface="+mn-ea"/>
              </a:rPr>
              <a:t>Encoder-decoder models</a:t>
            </a:r>
            <a:r>
              <a:rPr lang="zh-CN" altLang="en-US" sz="1400" b="1">
                <a:solidFill>
                  <a:schemeClr val="tx1"/>
                </a:solidFill>
                <a:latin typeface="Times New Roman" panose="02020603050405020304" charset="0"/>
                <a:ea typeface="等线" panose="02010600030101010101" pitchFamily="2" charset="-122"/>
                <a:cs typeface="Times New Roman" panose="02020603050405020304" charset="0"/>
                <a:sym typeface="+mn-ea"/>
              </a:rPr>
              <a:t>：</a:t>
            </a:r>
            <a:r>
              <a:rPr lang="zh-CN" altLang="en-US" sz="1400">
                <a:solidFill>
                  <a:schemeClr val="tx1"/>
                </a:solidFill>
                <a:latin typeface="Times New Roman" panose="02020603050405020304" charset="0"/>
                <a:ea typeface="等线" panose="02010600030101010101" pitchFamily="2" charset="-122"/>
                <a:cs typeface="Times New Roman" panose="02020603050405020304" charset="0"/>
                <a:sym typeface="+mn-ea"/>
              </a:rPr>
              <a:t>适用于需要根据输入进行生成的任务，如翻译或摘要。</a:t>
            </a:r>
            <a:endParaRPr lang="en-US" altLang="zh-CN" sz="1400">
              <a:solidFill>
                <a:schemeClr val="tx1"/>
              </a:solidFill>
              <a:latin typeface="Times New Roman" panose="02020603050405020304" charset="0"/>
              <a:ea typeface="等线" panose="02010600030101010101" pitchFamily="2" charset="-122"/>
              <a:cs typeface="Times New Roman" panose="02020603050405020304" charset="0"/>
              <a:sym typeface="+mn-ea"/>
            </a:endParaRPr>
          </a:p>
        </p:txBody>
      </p:sp>
      <p:pic>
        <p:nvPicPr>
          <p:cNvPr id="5" name="图片 4"/>
          <p:cNvPicPr>
            <a:picLocks noChangeAspect="1"/>
          </p:cNvPicPr>
          <p:nvPr/>
        </p:nvPicPr>
        <p:blipFill>
          <a:blip r:embed="rId3"/>
          <a:stretch>
            <a:fillRect/>
          </a:stretch>
        </p:blipFill>
        <p:spPr>
          <a:xfrm>
            <a:off x="758173" y="1061244"/>
            <a:ext cx="2504957" cy="3323987"/>
          </a:xfrm>
          <a:prstGeom prst="rect">
            <a:avLst/>
          </a:prstGeom>
        </p:spPr>
      </p:pic>
    </p:spTree>
    <p:extLst>
      <p:ext uri="{BB962C8B-B14F-4D97-AF65-F5344CB8AC3E}">
        <p14:creationId xmlns:p14="http://schemas.microsoft.com/office/powerpoint/2010/main" val="1254617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15</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huggingface/transformers</a:t>
            </a:r>
            <a:endParaRPr lang="en-US" altLang="zh-CN" dirty="0">
              <a:latin typeface="Times New Roman" panose="02020603050405020304" charset="0"/>
              <a:cs typeface="Times New Roman" panose="02020603050405020304" charset="0"/>
              <a:sym typeface="+mn-ea"/>
            </a:endParaRPr>
          </a:p>
        </p:txBody>
      </p:sp>
      <p:sp>
        <p:nvSpPr>
          <p:cNvPr id="16" name="文本框 15">
            <a:extLst>
              <a:ext uri="{FF2B5EF4-FFF2-40B4-BE49-F238E27FC236}">
                <a16:creationId xmlns:a16="http://schemas.microsoft.com/office/drawing/2014/main" id="{8C22913C-6C40-6848-E0DF-ED7D91DBFE7F}"/>
              </a:ext>
            </a:extLst>
          </p:cNvPr>
          <p:cNvSpPr txBox="1"/>
          <p:nvPr/>
        </p:nvSpPr>
        <p:spPr>
          <a:xfrm>
            <a:off x="1907704" y="1321687"/>
            <a:ext cx="533146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algn="ctr" eaLnBrk="0" fontAlgn="base" latinLnBrk="0" hangingPunct="0">
              <a:spcBef>
                <a:spcPct val="0"/>
              </a:spcBef>
              <a:spcAft>
                <a:spcPct val="0"/>
              </a:spcAft>
            </a:pPr>
            <a:r>
              <a:rPr lang="zh-CN" altLang="en-US" b="1">
                <a:solidFill>
                  <a:schemeClr val="tx1"/>
                </a:solidFill>
                <a:latin typeface="Arial" panose="020B0604020202020204" pitchFamily="34" charset="0"/>
              </a:rPr>
              <a:t>示例：情感分析</a:t>
            </a:r>
            <a:endParaRPr lang="zh-CN" altLang="zh-CN" b="1">
              <a:solidFill>
                <a:schemeClr val="tx1"/>
              </a:solidFill>
              <a:latin typeface="Arial" panose="020B0604020202020204" pitchFamily="34" charset="0"/>
            </a:endParaRPr>
          </a:p>
        </p:txBody>
      </p:sp>
      <p:sp>
        <p:nvSpPr>
          <p:cNvPr id="17" name="文本框 16">
            <a:extLst>
              <a:ext uri="{FF2B5EF4-FFF2-40B4-BE49-F238E27FC236}">
                <a16:creationId xmlns:a16="http://schemas.microsoft.com/office/drawing/2014/main" id="{8C22913C-6C40-6848-E0DF-ED7D91DBFE7F}"/>
              </a:ext>
            </a:extLst>
          </p:cNvPr>
          <p:cNvSpPr txBox="1"/>
          <p:nvPr/>
        </p:nvSpPr>
        <p:spPr>
          <a:xfrm>
            <a:off x="1906265" y="2038619"/>
            <a:ext cx="5331469"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a:solidFill>
                  <a:srgbClr val="A626A4"/>
                </a:solidFill>
                <a:latin typeface="Consolas" panose="020B0609020204030204" pitchFamily="49" charset="0"/>
                <a:ea typeface="IBM Plex Mono"/>
              </a:rPr>
              <a:t>from</a:t>
            </a:r>
            <a:r>
              <a:rPr lang="zh-CN" altLang="zh-CN" sz="1400">
                <a:solidFill>
                  <a:srgbClr val="4B5563"/>
                </a:solidFill>
                <a:latin typeface="Consolas" panose="020B0609020204030204" pitchFamily="49" charset="0"/>
                <a:ea typeface="IBM Plex Mono"/>
              </a:rPr>
              <a:t> transformers </a:t>
            </a:r>
            <a:r>
              <a:rPr lang="zh-CN" altLang="zh-CN" sz="1400">
                <a:solidFill>
                  <a:srgbClr val="A626A4"/>
                </a:solidFill>
                <a:latin typeface="Consolas" panose="020B0609020204030204" pitchFamily="49" charset="0"/>
                <a:ea typeface="IBM Plex Mono"/>
              </a:rPr>
              <a:t>import</a:t>
            </a:r>
            <a:r>
              <a:rPr lang="zh-CN" altLang="zh-CN" sz="1400">
                <a:solidFill>
                  <a:srgbClr val="4B5563"/>
                </a:solidFill>
                <a:latin typeface="Consolas" panose="020B0609020204030204" pitchFamily="49" charset="0"/>
                <a:ea typeface="IBM Plex Mono"/>
              </a:rPr>
              <a:t> pipeline </a:t>
            </a:r>
            <a:endParaRPr lang="en-US" altLang="zh-CN" sz="1400">
              <a:solidFill>
                <a:srgbClr val="4B5563"/>
              </a:solidFill>
              <a:latin typeface="Consolas" panose="020B0609020204030204" pitchFamily="49" charset="0"/>
              <a:ea typeface="IBM Plex Mono"/>
            </a:endParaRPr>
          </a:p>
          <a:p>
            <a:pPr lvl="0" eaLnBrk="0" fontAlgn="base" latinLnBrk="0" hangingPunct="0">
              <a:spcBef>
                <a:spcPct val="0"/>
              </a:spcBef>
              <a:spcAft>
                <a:spcPct val="0"/>
              </a:spcAft>
            </a:pPr>
            <a:r>
              <a:rPr lang="zh-CN" altLang="zh-CN" sz="1400">
                <a:solidFill>
                  <a:srgbClr val="4B5563"/>
                </a:solidFill>
                <a:latin typeface="Consolas" panose="020B0609020204030204" pitchFamily="49" charset="0"/>
                <a:ea typeface="IBM Plex Mono"/>
              </a:rPr>
              <a:t>classifier = pipeline(</a:t>
            </a:r>
            <a:r>
              <a:rPr lang="zh-CN" altLang="zh-CN" sz="1400">
                <a:solidFill>
                  <a:srgbClr val="50A14F"/>
                </a:solidFill>
                <a:latin typeface="Consolas" panose="020B0609020204030204" pitchFamily="49" charset="0"/>
                <a:ea typeface="IBM Plex Mono"/>
              </a:rPr>
              <a:t>"sentiment-analysis"</a:t>
            </a:r>
            <a:r>
              <a:rPr lang="zh-CN" altLang="zh-CN" sz="1400">
                <a:solidFill>
                  <a:srgbClr val="4B5563"/>
                </a:solidFill>
                <a:latin typeface="Consolas" panose="020B0609020204030204" pitchFamily="49" charset="0"/>
                <a:ea typeface="IBM Plex Mono"/>
              </a:rPr>
              <a:t>) </a:t>
            </a:r>
            <a:endParaRPr lang="en-US" altLang="zh-CN" sz="1400">
              <a:solidFill>
                <a:srgbClr val="4B5563"/>
              </a:solidFill>
              <a:latin typeface="Consolas" panose="020B0609020204030204" pitchFamily="49" charset="0"/>
              <a:ea typeface="IBM Plex Mono"/>
            </a:endParaRPr>
          </a:p>
          <a:p>
            <a:pPr lvl="0" eaLnBrk="0" fontAlgn="base" latinLnBrk="0" hangingPunct="0">
              <a:spcBef>
                <a:spcPct val="0"/>
              </a:spcBef>
              <a:spcAft>
                <a:spcPct val="0"/>
              </a:spcAft>
            </a:pPr>
            <a:r>
              <a:rPr lang="zh-CN" altLang="zh-CN" sz="1400">
                <a:solidFill>
                  <a:srgbClr val="4B5563"/>
                </a:solidFill>
                <a:latin typeface="Consolas" panose="020B0609020204030204" pitchFamily="49" charset="0"/>
                <a:ea typeface="IBM Plex Mono"/>
              </a:rPr>
              <a:t>classifier(</a:t>
            </a:r>
            <a:r>
              <a:rPr lang="zh-CN" altLang="zh-CN" sz="1400">
                <a:solidFill>
                  <a:srgbClr val="50A14F"/>
                </a:solidFill>
                <a:latin typeface="Consolas" panose="020B0609020204030204" pitchFamily="49" charset="0"/>
                <a:ea typeface="IBM Plex Mono"/>
              </a:rPr>
              <a:t>“I</a:t>
            </a:r>
            <a:r>
              <a:rPr lang="en-US" altLang="zh-CN" sz="1400">
                <a:solidFill>
                  <a:srgbClr val="50A14F"/>
                </a:solidFill>
                <a:latin typeface="Consolas" panose="020B0609020204030204" pitchFamily="49" charset="0"/>
                <a:ea typeface="IBM Plex Mono"/>
              </a:rPr>
              <a:t>’</a:t>
            </a:r>
            <a:r>
              <a:rPr lang="zh-CN" altLang="zh-CN" sz="1400">
                <a:solidFill>
                  <a:srgbClr val="50A14F"/>
                </a:solidFill>
                <a:latin typeface="Consolas" panose="020B0609020204030204" pitchFamily="49" charset="0"/>
                <a:ea typeface="IBM Plex Mono"/>
              </a:rPr>
              <a:t>ve been waiting for a HuggingFace course my whole life."</a:t>
            </a:r>
            <a:r>
              <a:rPr lang="zh-CN" altLang="zh-CN" sz="1400">
                <a:solidFill>
                  <a:srgbClr val="4B5563"/>
                </a:solidFill>
                <a:latin typeface="Consolas" panose="020B0609020204030204" pitchFamily="49" charset="0"/>
                <a:ea typeface="IBM Plex Mono"/>
              </a:rPr>
              <a:t>)</a:t>
            </a:r>
          </a:p>
        </p:txBody>
      </p:sp>
      <p:sp>
        <p:nvSpPr>
          <p:cNvPr id="18" name="文本框 17">
            <a:extLst>
              <a:ext uri="{FF2B5EF4-FFF2-40B4-BE49-F238E27FC236}">
                <a16:creationId xmlns:a16="http://schemas.microsoft.com/office/drawing/2014/main" id="{8C22913C-6C40-6848-E0DF-ED7D91DBFE7F}"/>
              </a:ext>
            </a:extLst>
          </p:cNvPr>
          <p:cNvSpPr txBox="1"/>
          <p:nvPr/>
        </p:nvSpPr>
        <p:spPr>
          <a:xfrm>
            <a:off x="1906265" y="3340326"/>
            <a:ext cx="53314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a:solidFill>
                  <a:srgbClr val="4B5563"/>
                </a:solidFill>
                <a:latin typeface="Arial Unicode MS"/>
                <a:ea typeface="IBM Plex Mono"/>
              </a:rPr>
              <a:t>[{</a:t>
            </a:r>
            <a:r>
              <a:rPr lang="zh-CN" altLang="zh-CN" sz="1400">
                <a:solidFill>
                  <a:srgbClr val="50A14F"/>
                </a:solidFill>
                <a:latin typeface="Arial Unicode MS"/>
                <a:ea typeface="IBM Plex Mono"/>
              </a:rPr>
              <a:t>'label'</a:t>
            </a:r>
            <a:r>
              <a:rPr lang="zh-CN" altLang="zh-CN" sz="1400">
                <a:solidFill>
                  <a:srgbClr val="4B5563"/>
                </a:solidFill>
                <a:latin typeface="Arial Unicode MS"/>
                <a:ea typeface="IBM Plex Mono"/>
              </a:rPr>
              <a:t>: </a:t>
            </a:r>
            <a:r>
              <a:rPr lang="zh-CN" altLang="zh-CN" sz="1400">
                <a:solidFill>
                  <a:srgbClr val="50A14F"/>
                </a:solidFill>
                <a:latin typeface="Arial Unicode MS"/>
                <a:ea typeface="IBM Plex Mono"/>
              </a:rPr>
              <a:t>'POSITIVE'</a:t>
            </a:r>
            <a:r>
              <a:rPr lang="zh-CN" altLang="zh-CN" sz="1400">
                <a:solidFill>
                  <a:srgbClr val="4B5563"/>
                </a:solidFill>
                <a:latin typeface="Arial Unicode MS"/>
                <a:ea typeface="IBM Plex Mono"/>
              </a:rPr>
              <a:t>, </a:t>
            </a:r>
            <a:r>
              <a:rPr lang="zh-CN" altLang="zh-CN" sz="1400">
                <a:solidFill>
                  <a:srgbClr val="50A14F"/>
                </a:solidFill>
                <a:latin typeface="Arial Unicode MS"/>
                <a:ea typeface="IBM Plex Mono"/>
              </a:rPr>
              <a:t>'score'</a:t>
            </a:r>
            <a:r>
              <a:rPr lang="zh-CN" altLang="zh-CN" sz="1400">
                <a:solidFill>
                  <a:srgbClr val="4B5563"/>
                </a:solidFill>
                <a:latin typeface="Arial Unicode MS"/>
                <a:ea typeface="IBM Plex Mono"/>
              </a:rPr>
              <a:t>: </a:t>
            </a:r>
            <a:r>
              <a:rPr lang="zh-CN" altLang="zh-CN" sz="1400">
                <a:solidFill>
                  <a:srgbClr val="986801"/>
                </a:solidFill>
                <a:latin typeface="Arial Unicode MS"/>
                <a:ea typeface="IBM Plex Mono"/>
              </a:rPr>
              <a:t>0.9598047137260437</a:t>
            </a:r>
            <a:r>
              <a:rPr lang="zh-CN" altLang="zh-CN" sz="1400">
                <a:solidFill>
                  <a:srgbClr val="4B5563"/>
                </a:solidFill>
                <a:latin typeface="Arial Unicode MS"/>
                <a:ea typeface="IBM Plex Mono"/>
              </a:rPr>
              <a:t>}]</a:t>
            </a:r>
            <a:r>
              <a:rPr lang="zh-CN" altLang="zh-CN" sz="400">
                <a:solidFill>
                  <a:schemeClr val="tx1"/>
                </a:solidFill>
              </a:rPr>
              <a:t> </a:t>
            </a:r>
            <a:endParaRPr lang="zh-CN" altLang="zh-CN" sz="1400">
              <a:solidFill>
                <a:schemeClr val="tx1"/>
              </a:solidFill>
              <a:latin typeface="Arial" panose="020B0604020202020204" pitchFamily="34" charset="0"/>
            </a:endParaRPr>
          </a:p>
        </p:txBody>
      </p:sp>
    </p:spTree>
    <p:extLst>
      <p:ext uri="{BB962C8B-B14F-4D97-AF65-F5344CB8AC3E}">
        <p14:creationId xmlns:p14="http://schemas.microsoft.com/office/powerpoint/2010/main" val="3180516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16</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huggingface/transformers</a:t>
            </a:r>
            <a:endParaRPr lang="en-US" altLang="zh-CN" dirty="0">
              <a:latin typeface="Times New Roman" panose="02020603050405020304" charset="0"/>
              <a:cs typeface="Times New Roman" panose="02020603050405020304" charset="0"/>
              <a:sym typeface="+mn-ea"/>
            </a:endParaRPr>
          </a:p>
        </p:txBody>
      </p:sp>
      <p:sp>
        <p:nvSpPr>
          <p:cNvPr id="16" name="文本框 15">
            <a:extLst>
              <a:ext uri="{FF2B5EF4-FFF2-40B4-BE49-F238E27FC236}">
                <a16:creationId xmlns:a16="http://schemas.microsoft.com/office/drawing/2014/main" id="{8C22913C-6C40-6848-E0DF-ED7D91DBFE7F}"/>
              </a:ext>
            </a:extLst>
          </p:cNvPr>
          <p:cNvSpPr txBox="1"/>
          <p:nvPr/>
        </p:nvSpPr>
        <p:spPr>
          <a:xfrm>
            <a:off x="1907704" y="1321687"/>
            <a:ext cx="533146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algn="ctr" eaLnBrk="0" fontAlgn="base" latinLnBrk="0" hangingPunct="0">
              <a:spcBef>
                <a:spcPct val="0"/>
              </a:spcBef>
              <a:spcAft>
                <a:spcPct val="0"/>
              </a:spcAft>
            </a:pPr>
            <a:r>
              <a:rPr lang="zh-CN" altLang="en-US" b="1">
                <a:solidFill>
                  <a:schemeClr val="tx1"/>
                </a:solidFill>
                <a:latin typeface="Arial" panose="020B0604020202020204" pitchFamily="34" charset="0"/>
              </a:rPr>
              <a:t>示例：文本生成</a:t>
            </a:r>
            <a:endParaRPr lang="zh-CN" altLang="zh-CN" b="1">
              <a:solidFill>
                <a:schemeClr val="tx1"/>
              </a:solidFill>
              <a:latin typeface="Arial" panose="020B0604020202020204" pitchFamily="34" charset="0"/>
            </a:endParaRPr>
          </a:p>
        </p:txBody>
      </p:sp>
      <p:sp>
        <p:nvSpPr>
          <p:cNvPr id="17" name="文本框 16">
            <a:extLst>
              <a:ext uri="{FF2B5EF4-FFF2-40B4-BE49-F238E27FC236}">
                <a16:creationId xmlns:a16="http://schemas.microsoft.com/office/drawing/2014/main" id="{8C22913C-6C40-6848-E0DF-ED7D91DBFE7F}"/>
              </a:ext>
            </a:extLst>
          </p:cNvPr>
          <p:cNvSpPr txBox="1"/>
          <p:nvPr/>
        </p:nvSpPr>
        <p:spPr>
          <a:xfrm>
            <a:off x="1906265" y="2038619"/>
            <a:ext cx="5331469" cy="95410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dirty="0">
                <a:solidFill>
                  <a:srgbClr val="A626A4"/>
                </a:solidFill>
                <a:latin typeface="Arial Unicode MS"/>
                <a:ea typeface="IBM Plex Mono"/>
              </a:rPr>
              <a:t>from</a:t>
            </a:r>
            <a:r>
              <a:rPr lang="zh-CN" altLang="zh-CN" sz="1400" dirty="0">
                <a:solidFill>
                  <a:srgbClr val="4B5563"/>
                </a:solidFill>
                <a:latin typeface="Arial Unicode MS"/>
                <a:ea typeface="IBM Plex Mono"/>
              </a:rPr>
              <a:t> transformers </a:t>
            </a:r>
            <a:r>
              <a:rPr lang="zh-CN" altLang="zh-CN" sz="1400" dirty="0">
                <a:solidFill>
                  <a:srgbClr val="A626A4"/>
                </a:solidFill>
                <a:latin typeface="Arial Unicode MS"/>
                <a:ea typeface="IBM Plex Mono"/>
              </a:rPr>
              <a:t>import</a:t>
            </a:r>
            <a:r>
              <a:rPr lang="zh-CN" altLang="zh-CN" sz="1400" dirty="0">
                <a:solidFill>
                  <a:srgbClr val="4B5563"/>
                </a:solidFill>
                <a:latin typeface="Arial Unicode MS"/>
                <a:ea typeface="IBM Plex Mono"/>
              </a:rPr>
              <a:t> pipeline </a:t>
            </a:r>
            <a:endParaRPr lang="en-US" altLang="zh-CN" sz="1400" dirty="0">
              <a:solidFill>
                <a:srgbClr val="4B5563"/>
              </a:solidFill>
              <a:latin typeface="Arial Unicode MS"/>
              <a:ea typeface="IBM Plex Mono"/>
            </a:endParaRPr>
          </a:p>
          <a:p>
            <a:pPr lvl="0" eaLnBrk="0" fontAlgn="base" latinLnBrk="0" hangingPunct="0">
              <a:spcBef>
                <a:spcPct val="0"/>
              </a:spcBef>
              <a:spcAft>
                <a:spcPct val="0"/>
              </a:spcAft>
            </a:pPr>
            <a:r>
              <a:rPr lang="zh-CN" altLang="zh-CN" sz="1400" dirty="0">
                <a:solidFill>
                  <a:srgbClr val="4B5563"/>
                </a:solidFill>
                <a:latin typeface="Arial Unicode MS"/>
                <a:ea typeface="IBM Plex Mono"/>
              </a:rPr>
              <a:t>generator = pipeline(</a:t>
            </a:r>
            <a:r>
              <a:rPr lang="zh-CN" altLang="zh-CN" sz="1400" dirty="0">
                <a:solidFill>
                  <a:srgbClr val="50A14F"/>
                </a:solidFill>
                <a:latin typeface="Arial Unicode MS"/>
                <a:ea typeface="IBM Plex Mono"/>
              </a:rPr>
              <a:t>"text-generation"</a:t>
            </a:r>
            <a:r>
              <a:rPr lang="zh-CN" altLang="zh-CN" sz="1400" dirty="0">
                <a:solidFill>
                  <a:srgbClr val="4B5563"/>
                </a:solidFill>
                <a:latin typeface="Arial Unicode MS"/>
                <a:ea typeface="IBM Plex Mono"/>
              </a:rPr>
              <a:t>, model=</a:t>
            </a:r>
            <a:r>
              <a:rPr lang="zh-CN" altLang="zh-CN" sz="1400" dirty="0">
                <a:solidFill>
                  <a:srgbClr val="50A14F"/>
                </a:solidFill>
                <a:latin typeface="Arial Unicode MS"/>
                <a:ea typeface="IBM Plex Mono"/>
              </a:rPr>
              <a:t>“</a:t>
            </a:r>
            <a:r>
              <a:rPr lang="en-US" altLang="zh-CN" sz="1400" dirty="0">
                <a:solidFill>
                  <a:srgbClr val="50A14F"/>
                </a:solidFill>
                <a:latin typeface="Arial Unicode MS"/>
                <a:ea typeface="IBM Plex Mono"/>
              </a:rPr>
              <a:t>gpt2</a:t>
            </a:r>
            <a:r>
              <a:rPr lang="zh-CN" altLang="zh-CN" sz="1400" dirty="0">
                <a:solidFill>
                  <a:srgbClr val="50A14F"/>
                </a:solidFill>
                <a:latin typeface="Arial Unicode MS"/>
                <a:ea typeface="IBM Plex Mono"/>
              </a:rPr>
              <a:t>"</a:t>
            </a:r>
            <a:r>
              <a:rPr lang="zh-CN" altLang="zh-CN" sz="1400" dirty="0">
                <a:solidFill>
                  <a:srgbClr val="4B5563"/>
                </a:solidFill>
                <a:latin typeface="Arial Unicode MS"/>
                <a:ea typeface="IBM Plex Mono"/>
              </a:rPr>
              <a:t>) generator( </a:t>
            </a:r>
            <a:r>
              <a:rPr lang="zh-CN" altLang="zh-CN" sz="1400" dirty="0">
                <a:solidFill>
                  <a:srgbClr val="50A14F"/>
                </a:solidFill>
                <a:latin typeface="Arial Unicode MS"/>
                <a:ea typeface="IBM Plex Mono"/>
              </a:rPr>
              <a:t>"In this course, we will teach you how to"</a:t>
            </a:r>
            <a:r>
              <a:rPr lang="zh-CN" altLang="zh-CN" sz="1400" dirty="0">
                <a:solidFill>
                  <a:srgbClr val="4B5563"/>
                </a:solidFill>
                <a:latin typeface="Arial Unicode MS"/>
                <a:ea typeface="IBM Plex Mono"/>
              </a:rPr>
              <a:t>, </a:t>
            </a:r>
            <a:r>
              <a:rPr lang="en-US" altLang="zh-CN" sz="1400" dirty="0">
                <a:solidFill>
                  <a:srgbClr val="4B5563"/>
                </a:solidFill>
                <a:latin typeface="Arial Unicode MS"/>
                <a:ea typeface="IBM Plex Mono"/>
              </a:rPr>
              <a:t>	</a:t>
            </a:r>
            <a:r>
              <a:rPr lang="zh-CN" altLang="zh-CN" sz="1400" dirty="0">
                <a:solidFill>
                  <a:srgbClr val="4B5563"/>
                </a:solidFill>
                <a:latin typeface="Arial Unicode MS"/>
                <a:ea typeface="IBM Plex Mono"/>
              </a:rPr>
              <a:t>max_length=</a:t>
            </a:r>
            <a:r>
              <a:rPr lang="zh-CN" altLang="zh-CN" sz="1400" dirty="0">
                <a:solidFill>
                  <a:srgbClr val="986801"/>
                </a:solidFill>
                <a:latin typeface="Arial Unicode MS"/>
                <a:ea typeface="IBM Plex Mono"/>
              </a:rPr>
              <a:t>30</a:t>
            </a:r>
            <a:r>
              <a:rPr lang="zh-CN" altLang="zh-CN" sz="1400" dirty="0">
                <a:solidFill>
                  <a:srgbClr val="4B5563"/>
                </a:solidFill>
                <a:latin typeface="Arial Unicode MS"/>
                <a:ea typeface="IBM Plex Mono"/>
              </a:rPr>
              <a:t>, num_return_sequences=</a:t>
            </a:r>
            <a:r>
              <a:rPr lang="zh-CN" altLang="zh-CN" sz="1400" dirty="0">
                <a:solidFill>
                  <a:srgbClr val="986801"/>
                </a:solidFill>
                <a:latin typeface="Arial Unicode MS"/>
                <a:ea typeface="IBM Plex Mono"/>
              </a:rPr>
              <a:t>2</a:t>
            </a:r>
            <a:r>
              <a:rPr lang="zh-CN" altLang="zh-CN" sz="1400" dirty="0">
                <a:solidFill>
                  <a:srgbClr val="4B5563"/>
                </a:solidFill>
                <a:latin typeface="Arial Unicode MS"/>
                <a:ea typeface="IBM Plex Mono"/>
              </a:rPr>
              <a:t>, )</a:t>
            </a:r>
            <a:r>
              <a:rPr lang="zh-CN" altLang="zh-CN" sz="400" dirty="0">
                <a:solidFill>
                  <a:schemeClr val="tx1"/>
                </a:solidFill>
              </a:rPr>
              <a:t> </a:t>
            </a:r>
            <a:endParaRPr lang="zh-CN" altLang="zh-CN" sz="1400" dirty="0">
              <a:solidFill>
                <a:schemeClr val="tx1"/>
              </a:solidFill>
              <a:latin typeface="Arial" panose="020B0604020202020204" pitchFamily="34" charset="0"/>
            </a:endParaRPr>
          </a:p>
        </p:txBody>
      </p:sp>
      <p:sp>
        <p:nvSpPr>
          <p:cNvPr id="18" name="文本框 17">
            <a:extLst>
              <a:ext uri="{FF2B5EF4-FFF2-40B4-BE49-F238E27FC236}">
                <a16:creationId xmlns:a16="http://schemas.microsoft.com/office/drawing/2014/main" id="{8C22913C-6C40-6848-E0DF-ED7D91DBFE7F}"/>
              </a:ext>
            </a:extLst>
          </p:cNvPr>
          <p:cNvSpPr txBox="1"/>
          <p:nvPr/>
        </p:nvSpPr>
        <p:spPr>
          <a:xfrm>
            <a:off x="1906265" y="3340326"/>
            <a:ext cx="5331469" cy="138499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dirty="0">
                <a:solidFill>
                  <a:srgbClr val="4B5563"/>
                </a:solidFill>
                <a:latin typeface="Arial Unicode MS"/>
                <a:ea typeface="IBM Plex Mono"/>
              </a:rPr>
              <a:t>[</a:t>
            </a:r>
            <a:r>
              <a:rPr lang="zh-CN" altLang="zh-CN" sz="1400" dirty="0">
                <a:solidFill>
                  <a:srgbClr val="0070C0"/>
                </a:solidFill>
                <a:latin typeface="Arial Unicode MS"/>
                <a:ea typeface="IBM Plex Mono"/>
              </a:rPr>
              <a:t>{'generated_text': 'In this course, we will teach you how to manipulate the world and ' 'move your mental and physical capabilities to your advantage.'</a:t>
            </a:r>
            <a:r>
              <a:rPr lang="zh-CN" altLang="zh-CN" sz="1400" dirty="0">
                <a:solidFill>
                  <a:srgbClr val="4B5563"/>
                </a:solidFill>
                <a:latin typeface="Arial Unicode MS"/>
                <a:ea typeface="IBM Plex Mono"/>
              </a:rPr>
              <a:t>}, {</a:t>
            </a:r>
            <a:r>
              <a:rPr lang="zh-CN" altLang="zh-CN" sz="1400" dirty="0">
                <a:solidFill>
                  <a:srgbClr val="50A14F"/>
                </a:solidFill>
                <a:latin typeface="Arial Unicode MS"/>
                <a:ea typeface="IBM Plex Mono"/>
              </a:rPr>
              <a:t>'generated_text'</a:t>
            </a:r>
            <a:r>
              <a:rPr lang="zh-CN" altLang="zh-CN" sz="1400" dirty="0">
                <a:solidFill>
                  <a:srgbClr val="4B5563"/>
                </a:solidFill>
                <a:latin typeface="Arial Unicode MS"/>
                <a:ea typeface="IBM Plex Mono"/>
              </a:rPr>
              <a:t>: </a:t>
            </a:r>
            <a:r>
              <a:rPr lang="zh-CN" altLang="zh-CN" sz="1400" dirty="0">
                <a:solidFill>
                  <a:srgbClr val="50A14F"/>
                </a:solidFill>
                <a:latin typeface="Arial Unicode MS"/>
                <a:ea typeface="IBM Plex Mono"/>
              </a:rPr>
              <a:t>'In this course, we will teach you how to become an expert and '</a:t>
            </a:r>
            <a:r>
              <a:rPr lang="zh-CN" altLang="zh-CN" sz="1400" dirty="0">
                <a:solidFill>
                  <a:srgbClr val="4B5563"/>
                </a:solidFill>
                <a:latin typeface="Arial Unicode MS"/>
                <a:ea typeface="IBM Plex Mono"/>
              </a:rPr>
              <a:t> </a:t>
            </a:r>
            <a:r>
              <a:rPr lang="zh-CN" altLang="zh-CN" sz="1400" dirty="0">
                <a:solidFill>
                  <a:srgbClr val="50A14F"/>
                </a:solidFill>
                <a:latin typeface="Arial Unicode MS"/>
                <a:ea typeface="IBM Plex Mono"/>
              </a:rPr>
              <a:t>'practice realtime, and with a hands on experience on both real '</a:t>
            </a:r>
            <a:r>
              <a:rPr lang="zh-CN" altLang="zh-CN" sz="1400" dirty="0">
                <a:solidFill>
                  <a:srgbClr val="4B5563"/>
                </a:solidFill>
                <a:latin typeface="Arial Unicode MS"/>
                <a:ea typeface="IBM Plex Mono"/>
              </a:rPr>
              <a:t> </a:t>
            </a:r>
            <a:r>
              <a:rPr lang="zh-CN" altLang="zh-CN" sz="1400" dirty="0">
                <a:solidFill>
                  <a:srgbClr val="50A14F"/>
                </a:solidFill>
                <a:latin typeface="Arial Unicode MS"/>
                <a:ea typeface="IBM Plex Mono"/>
              </a:rPr>
              <a:t>'time and real'</a:t>
            </a:r>
            <a:r>
              <a:rPr lang="zh-CN" altLang="zh-CN" sz="1400" dirty="0">
                <a:solidFill>
                  <a:srgbClr val="4B5563"/>
                </a:solidFill>
                <a:latin typeface="Arial Unicode MS"/>
                <a:ea typeface="IBM Plex Mono"/>
              </a:rPr>
              <a:t>}]</a:t>
            </a:r>
            <a:r>
              <a:rPr lang="zh-CN" altLang="zh-CN" sz="400" dirty="0">
                <a:solidFill>
                  <a:schemeClr val="tx1"/>
                </a:solidFill>
              </a:rPr>
              <a:t> </a:t>
            </a:r>
            <a:endParaRPr lang="zh-CN" altLang="zh-CN" sz="1400" dirty="0">
              <a:solidFill>
                <a:schemeClr val="tx1"/>
              </a:solidFill>
              <a:latin typeface="Arial" panose="020B0604020202020204" pitchFamily="34" charset="0"/>
            </a:endParaRPr>
          </a:p>
        </p:txBody>
      </p:sp>
    </p:spTree>
    <p:extLst>
      <p:ext uri="{BB962C8B-B14F-4D97-AF65-F5344CB8AC3E}">
        <p14:creationId xmlns:p14="http://schemas.microsoft.com/office/powerpoint/2010/main" val="620935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17</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temperature</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topP</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topN</a:t>
            </a:r>
            <a:r>
              <a:rPr lang="en-US" altLang="zh-CN" dirty="0">
                <a:latin typeface="Times New Roman" panose="02020603050405020304" charset="0"/>
                <a:cs typeface="Times New Roman" panose="02020603050405020304" charset="0"/>
                <a:sym typeface="+mn-ea"/>
              </a:rPr>
              <a:t>-</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2</a:t>
            </a:r>
          </a:p>
        </p:txBody>
      </p:sp>
      <p:sp>
        <p:nvSpPr>
          <p:cNvPr id="7" name="文本框 6">
            <a:extLst>
              <a:ext uri="{FF2B5EF4-FFF2-40B4-BE49-F238E27FC236}">
                <a16:creationId xmlns:a16="http://schemas.microsoft.com/office/drawing/2014/main" id="{8C22913C-6C40-6848-E0DF-ED7D91DBFE7F}"/>
              </a:ext>
            </a:extLst>
          </p:cNvPr>
          <p:cNvSpPr txBox="1"/>
          <p:nvPr/>
        </p:nvSpPr>
        <p:spPr>
          <a:xfrm>
            <a:off x="395536" y="1059582"/>
            <a:ext cx="8568952" cy="129208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b="1" dirty="0">
                <a:latin typeface="Times New Roman" panose="02020603050405020304" charset="0"/>
                <a:cs typeface="Times New Roman" panose="02020603050405020304" charset="0"/>
                <a:sym typeface="+mn-ea"/>
              </a:rPr>
              <a:t>temperature</a:t>
            </a:r>
            <a:r>
              <a:rPr lang="zh-CN" altLang="en-US" sz="1600" b="1" dirty="0">
                <a:latin typeface="Times New Roman" panose="02020603050405020304" charset="0"/>
                <a:cs typeface="Times New Roman" panose="02020603050405020304" charset="0"/>
                <a:sym typeface="+mn-ea"/>
              </a:rPr>
              <a:t>：</a:t>
            </a:r>
            <a:r>
              <a:rPr lang="zh-CN" altLang="en-US" sz="1600" dirty="0">
                <a:latin typeface="Times New Roman" panose="02020603050405020304" charset="0"/>
                <a:cs typeface="Times New Roman" panose="02020603050405020304" charset="0"/>
                <a:sym typeface="+mn-ea"/>
              </a:rPr>
              <a:t>用于调整随机从生成模型中抽样的程度，因此每次点击“生成”时，相同的提示可能会产生不同的输出。温度为 </a:t>
            </a:r>
            <a:r>
              <a:rPr lang="en-US" altLang="zh-CN" sz="1600" dirty="0">
                <a:latin typeface="Times New Roman" panose="02020603050405020304" charset="0"/>
                <a:cs typeface="Times New Roman" panose="02020603050405020304" charset="0"/>
                <a:sym typeface="+mn-ea"/>
              </a:rPr>
              <a:t>0 </a:t>
            </a:r>
            <a:r>
              <a:rPr lang="zh-CN" altLang="en-US" sz="1600" dirty="0">
                <a:latin typeface="Times New Roman" panose="02020603050405020304" charset="0"/>
                <a:cs typeface="Times New Roman" panose="02020603050405020304" charset="0"/>
                <a:sym typeface="+mn-ea"/>
              </a:rPr>
              <a:t>将始终产生相同的输出。温度越高随机性越大！</a:t>
            </a:r>
            <a:endParaRPr lang="en-US" altLang="zh-CN" sz="1600" dirty="0">
              <a:latin typeface="Times New Roman" panose="02020603050405020304" charset="0"/>
              <a:cs typeface="Times New Roman" panose="02020603050405020304" charset="0"/>
              <a:sym typeface="+mn-ea"/>
            </a:endParaRPr>
          </a:p>
          <a:p>
            <a:pPr>
              <a:lnSpc>
                <a:spcPct val="125000"/>
              </a:lnSpc>
            </a:pPr>
            <a:r>
              <a:rPr lang="en-US" altLang="zh-CN" sz="1600" b="1" dirty="0">
                <a:latin typeface="Times New Roman" panose="02020603050405020304" charset="0"/>
                <a:cs typeface="Times New Roman" panose="02020603050405020304" charset="0"/>
                <a:sym typeface="+mn-ea"/>
              </a:rPr>
              <a:t>top p</a:t>
            </a:r>
            <a:r>
              <a:rPr lang="zh-CN" altLang="en-US" sz="1600" b="1" dirty="0">
                <a:latin typeface="Times New Roman" panose="02020603050405020304" charset="0"/>
                <a:cs typeface="Times New Roman" panose="02020603050405020304" charset="0"/>
                <a:sym typeface="+mn-ea"/>
              </a:rPr>
              <a:t>：</a:t>
            </a:r>
            <a:r>
              <a:rPr lang="zh-CN" altLang="en-US" sz="1600" dirty="0">
                <a:latin typeface="Times New Roman" panose="02020603050405020304" charset="0"/>
                <a:cs typeface="Times New Roman" panose="02020603050405020304" charset="0"/>
                <a:sym typeface="+mn-ea"/>
              </a:rPr>
              <a:t>动态设置</a:t>
            </a:r>
            <a:r>
              <a:rPr lang="en-US" altLang="zh-CN" sz="1600" dirty="0">
                <a:latin typeface="Times New Roman" panose="02020603050405020304" charset="0"/>
                <a:cs typeface="Times New Roman" panose="02020603050405020304" charset="0"/>
                <a:sym typeface="+mn-ea"/>
              </a:rPr>
              <a:t>tokens</a:t>
            </a:r>
            <a:r>
              <a:rPr lang="zh-CN" altLang="en-US" sz="1600" dirty="0">
                <a:latin typeface="Times New Roman" panose="02020603050405020304" charset="0"/>
                <a:cs typeface="Times New Roman" panose="02020603050405020304" charset="0"/>
                <a:sym typeface="+mn-ea"/>
              </a:rPr>
              <a:t>候选列表的大小。将可能性之和不超过特定值的</a:t>
            </a:r>
            <a:r>
              <a:rPr lang="en-US" altLang="zh-CN" sz="1600" dirty="0">
                <a:latin typeface="Times New Roman" panose="02020603050405020304" charset="0"/>
                <a:cs typeface="Times New Roman" panose="02020603050405020304" charset="0"/>
                <a:sym typeface="+mn-ea"/>
              </a:rPr>
              <a:t>top tokens</a:t>
            </a:r>
            <a:r>
              <a:rPr lang="zh-CN" altLang="en-US" sz="1600" dirty="0">
                <a:latin typeface="Times New Roman" panose="02020603050405020304" charset="0"/>
                <a:cs typeface="Times New Roman" panose="02020603050405020304" charset="0"/>
                <a:sym typeface="+mn-ea"/>
              </a:rPr>
              <a:t>列入候选名单。</a:t>
            </a:r>
            <a:r>
              <a:rPr lang="en-US" altLang="zh-CN" sz="1600" dirty="0">
                <a:latin typeface="Times New Roman" panose="02020603050405020304" charset="0"/>
                <a:cs typeface="Times New Roman" panose="02020603050405020304" charset="0"/>
                <a:sym typeface="+mn-ea"/>
              </a:rPr>
              <a:t>Top p </a:t>
            </a:r>
            <a:r>
              <a:rPr lang="zh-CN" altLang="en-US" sz="1600" dirty="0">
                <a:latin typeface="Times New Roman" panose="02020603050405020304" charset="0"/>
                <a:cs typeface="Times New Roman" panose="02020603050405020304" charset="0"/>
                <a:sym typeface="+mn-ea"/>
              </a:rPr>
              <a:t>通常设置为较高的值（如 </a:t>
            </a:r>
            <a:r>
              <a:rPr lang="en-US" altLang="zh-CN" sz="1600" dirty="0">
                <a:latin typeface="Times New Roman" panose="02020603050405020304" charset="0"/>
                <a:cs typeface="Times New Roman" panose="02020603050405020304" charset="0"/>
                <a:sym typeface="+mn-ea"/>
              </a:rPr>
              <a:t>0.75</a:t>
            </a:r>
            <a:r>
              <a:rPr lang="zh-CN" altLang="en-US" sz="1600" dirty="0">
                <a:latin typeface="Times New Roman" panose="02020603050405020304" charset="0"/>
                <a:cs typeface="Times New Roman" panose="02020603050405020304" charset="0"/>
                <a:sym typeface="+mn-ea"/>
              </a:rPr>
              <a:t>），目的是限制可能被采样的低概率 </a:t>
            </a:r>
            <a:r>
              <a:rPr lang="en-US" altLang="zh-CN" sz="1600" dirty="0">
                <a:latin typeface="Times New Roman" panose="02020603050405020304" charset="0"/>
                <a:cs typeface="Times New Roman" panose="02020603050405020304" charset="0"/>
                <a:sym typeface="+mn-ea"/>
              </a:rPr>
              <a:t>token </a:t>
            </a:r>
            <a:r>
              <a:rPr lang="zh-CN" altLang="en-US" sz="1600" dirty="0">
                <a:latin typeface="Times New Roman" panose="02020603050405020304" charset="0"/>
                <a:cs typeface="Times New Roman" panose="02020603050405020304" charset="0"/>
                <a:sym typeface="+mn-ea"/>
              </a:rPr>
              <a:t>的长度。</a:t>
            </a:r>
            <a:endParaRPr lang="en-US" altLang="zh-CN" sz="1600" dirty="0">
              <a:latin typeface="Times New Roman" panose="02020603050405020304" charset="0"/>
              <a:cs typeface="Times New Roman" panose="02020603050405020304" charset="0"/>
              <a:sym typeface="+mn-ea"/>
            </a:endParaRPr>
          </a:p>
        </p:txBody>
      </p:sp>
      <p:pic>
        <p:nvPicPr>
          <p:cNvPr id="4098" name="Picture 2">
            <a:extLst>
              <a:ext uri="{FF2B5EF4-FFF2-40B4-BE49-F238E27FC236}">
                <a16:creationId xmlns:a16="http://schemas.microsoft.com/office/drawing/2014/main" id="{C73E9276-7F78-43E2-B1A4-07DE3DFA20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01" r="12201" b="16612"/>
          <a:stretch/>
        </p:blipFill>
        <p:spPr bwMode="auto">
          <a:xfrm>
            <a:off x="1115616" y="2370075"/>
            <a:ext cx="6912768" cy="2517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76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18</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temperature</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topP</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topN</a:t>
            </a:r>
            <a:r>
              <a:rPr lang="en-US" altLang="zh-CN" dirty="0">
                <a:latin typeface="Times New Roman" panose="02020603050405020304" charset="0"/>
                <a:cs typeface="Times New Roman" panose="02020603050405020304" charset="0"/>
                <a:sym typeface="+mn-ea"/>
              </a:rPr>
              <a:t>-</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2</a:t>
            </a:r>
          </a:p>
        </p:txBody>
      </p:sp>
      <p:sp>
        <p:nvSpPr>
          <p:cNvPr id="7" name="文本框 6">
            <a:extLst>
              <a:ext uri="{FF2B5EF4-FFF2-40B4-BE49-F238E27FC236}">
                <a16:creationId xmlns:a16="http://schemas.microsoft.com/office/drawing/2014/main" id="{8C22913C-6C40-6848-E0DF-ED7D91DBFE7F}"/>
              </a:ext>
            </a:extLst>
          </p:cNvPr>
          <p:cNvSpPr txBox="1"/>
          <p:nvPr/>
        </p:nvSpPr>
        <p:spPr>
          <a:xfrm>
            <a:off x="755576" y="1280098"/>
            <a:ext cx="7477620" cy="989373"/>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b="1" dirty="0">
                <a:latin typeface="Times New Roman" panose="02020603050405020304" charset="0"/>
                <a:cs typeface="Times New Roman" panose="02020603050405020304" charset="0"/>
                <a:sym typeface="+mn-ea"/>
              </a:rPr>
              <a:t>top k</a:t>
            </a:r>
            <a:r>
              <a:rPr lang="zh-CN" altLang="en-US" sz="1600" b="1" dirty="0">
                <a:latin typeface="Times New Roman" panose="02020603050405020304" charset="0"/>
                <a:cs typeface="Times New Roman" panose="02020603050405020304" charset="0"/>
                <a:sym typeface="+mn-ea"/>
              </a:rPr>
              <a:t>：</a:t>
            </a:r>
            <a:r>
              <a:rPr lang="zh-CN" altLang="en-US" sz="1600" dirty="0">
                <a:latin typeface="Times New Roman" panose="02020603050405020304" charset="0"/>
                <a:cs typeface="Times New Roman" panose="02020603050405020304" charset="0"/>
                <a:sym typeface="+mn-ea"/>
              </a:rPr>
              <a:t>允许其他高分</a:t>
            </a:r>
            <a:r>
              <a:rPr lang="en-US" altLang="zh-CN" sz="1600" dirty="0">
                <a:latin typeface="Times New Roman" panose="02020603050405020304" charset="0"/>
                <a:cs typeface="Times New Roman" panose="02020603050405020304" charset="0"/>
                <a:sym typeface="+mn-ea"/>
              </a:rPr>
              <a:t>tokens</a:t>
            </a:r>
            <a:r>
              <a:rPr lang="zh-CN" altLang="en-US" sz="1600" dirty="0">
                <a:latin typeface="Times New Roman" panose="02020603050405020304" charset="0"/>
                <a:cs typeface="Times New Roman" panose="02020603050405020304" charset="0"/>
                <a:sym typeface="+mn-ea"/>
              </a:rPr>
              <a:t>有机会被选中。在大多数情况下，提高随机性有助于提升生成的质量。 </a:t>
            </a:r>
            <a:r>
              <a:rPr lang="en-US" altLang="zh-CN" sz="1600" dirty="0">
                <a:latin typeface="Times New Roman" panose="02020603050405020304" charset="0"/>
                <a:cs typeface="Times New Roman" panose="02020603050405020304" charset="0"/>
                <a:sym typeface="+mn-ea"/>
              </a:rPr>
              <a:t>top-k </a:t>
            </a:r>
            <a:r>
              <a:rPr lang="zh-CN" altLang="en-US" sz="1600" dirty="0">
                <a:latin typeface="Times New Roman" panose="02020603050405020304" charset="0"/>
                <a:cs typeface="Times New Roman" panose="02020603050405020304" charset="0"/>
                <a:sym typeface="+mn-ea"/>
              </a:rPr>
              <a:t>参数设置为 </a:t>
            </a:r>
            <a:r>
              <a:rPr lang="en-US" altLang="zh-CN" sz="1600" dirty="0">
                <a:latin typeface="Times New Roman" panose="02020603050405020304" charset="0"/>
                <a:cs typeface="Times New Roman" panose="02020603050405020304" charset="0"/>
                <a:sym typeface="+mn-ea"/>
              </a:rPr>
              <a:t>3</a:t>
            </a:r>
            <a:r>
              <a:rPr lang="zh-CN" altLang="en-US" sz="1600" dirty="0">
                <a:latin typeface="Times New Roman" panose="02020603050405020304" charset="0"/>
                <a:cs typeface="Times New Roman" panose="02020603050405020304" charset="0"/>
                <a:sym typeface="+mn-ea"/>
              </a:rPr>
              <a:t>意味着选择前三个</a:t>
            </a:r>
            <a:r>
              <a:rPr lang="en-US" altLang="zh-CN" sz="1600" dirty="0">
                <a:latin typeface="Times New Roman" panose="02020603050405020304" charset="0"/>
                <a:cs typeface="Times New Roman" panose="02020603050405020304" charset="0"/>
                <a:sym typeface="+mn-ea"/>
              </a:rPr>
              <a:t>tokens</a:t>
            </a:r>
            <a:r>
              <a:rPr lang="zh-CN" altLang="en-US" sz="1600" dirty="0">
                <a:latin typeface="Times New Roman" panose="02020603050405020304" charset="0"/>
                <a:cs typeface="Times New Roman" panose="02020603050405020304" charset="0"/>
                <a:sym typeface="+mn-ea"/>
              </a:rPr>
              <a:t>。将如果 </a:t>
            </a:r>
            <a:r>
              <a:rPr lang="en-US" altLang="zh-CN" sz="1600" dirty="0">
                <a:latin typeface="Times New Roman" panose="02020603050405020304" charset="0"/>
                <a:cs typeface="Times New Roman" panose="02020603050405020304" charset="0"/>
                <a:sym typeface="+mn-ea"/>
              </a:rPr>
              <a:t>k </a:t>
            </a:r>
            <a:r>
              <a:rPr lang="zh-CN" altLang="en-US" sz="1600" dirty="0">
                <a:latin typeface="Times New Roman" panose="02020603050405020304" charset="0"/>
                <a:cs typeface="Times New Roman" panose="02020603050405020304" charset="0"/>
                <a:sym typeface="+mn-ea"/>
              </a:rPr>
              <a:t>和 </a:t>
            </a:r>
            <a:r>
              <a:rPr lang="en-US" altLang="zh-CN" sz="1600" dirty="0">
                <a:latin typeface="Times New Roman" panose="02020603050405020304" charset="0"/>
                <a:cs typeface="Times New Roman" panose="02020603050405020304" charset="0"/>
                <a:sym typeface="+mn-ea"/>
              </a:rPr>
              <a:t>p </a:t>
            </a:r>
            <a:r>
              <a:rPr lang="zh-CN" altLang="en-US" sz="1600" dirty="0">
                <a:latin typeface="Times New Roman" panose="02020603050405020304" charset="0"/>
                <a:cs typeface="Times New Roman" panose="02020603050405020304" charset="0"/>
                <a:sym typeface="+mn-ea"/>
              </a:rPr>
              <a:t>都启用，则 </a:t>
            </a:r>
            <a:r>
              <a:rPr lang="en-US" altLang="zh-CN" sz="1600" dirty="0">
                <a:latin typeface="Times New Roman" panose="02020603050405020304" charset="0"/>
                <a:cs typeface="Times New Roman" panose="02020603050405020304" charset="0"/>
                <a:sym typeface="+mn-ea"/>
              </a:rPr>
              <a:t>p </a:t>
            </a:r>
            <a:r>
              <a:rPr lang="zh-CN" altLang="en-US" sz="1600" dirty="0">
                <a:latin typeface="Times New Roman" panose="02020603050405020304" charset="0"/>
                <a:cs typeface="Times New Roman" panose="02020603050405020304" charset="0"/>
                <a:sym typeface="+mn-ea"/>
              </a:rPr>
              <a:t>在 </a:t>
            </a:r>
            <a:r>
              <a:rPr lang="en-US" altLang="zh-CN" sz="1600" dirty="0">
                <a:latin typeface="Times New Roman" panose="02020603050405020304" charset="0"/>
                <a:cs typeface="Times New Roman" panose="02020603050405020304" charset="0"/>
                <a:sym typeface="+mn-ea"/>
              </a:rPr>
              <a:t>k </a:t>
            </a:r>
            <a:r>
              <a:rPr lang="zh-CN" altLang="en-US" sz="1600" dirty="0">
                <a:latin typeface="Times New Roman" panose="02020603050405020304" charset="0"/>
                <a:cs typeface="Times New Roman" panose="02020603050405020304" charset="0"/>
                <a:sym typeface="+mn-ea"/>
              </a:rPr>
              <a:t>之后起作用。</a:t>
            </a:r>
            <a:endParaRPr lang="zh-CN" altLang="en-US" sz="1400" dirty="0">
              <a:solidFill>
                <a:schemeClr val="tx1"/>
              </a:solidFill>
              <a:latin typeface="等线" panose="02010600030101010101" pitchFamily="2" charset="-122"/>
              <a:ea typeface="等线" panose="02010600030101010101" pitchFamily="2" charset="-122"/>
            </a:endParaRPr>
          </a:p>
        </p:txBody>
      </p:sp>
      <p:pic>
        <p:nvPicPr>
          <p:cNvPr id="2050" name="Picture 2">
            <a:extLst>
              <a:ext uri="{FF2B5EF4-FFF2-40B4-BE49-F238E27FC236}">
                <a16:creationId xmlns:a16="http://schemas.microsoft.com/office/drawing/2014/main" id="{7A94CE92-8261-4B54-BA89-4A5C2593706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29"/>
          <a:stretch/>
        </p:blipFill>
        <p:spPr bwMode="auto">
          <a:xfrm>
            <a:off x="1182526" y="2431304"/>
            <a:ext cx="6623720" cy="224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525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19</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temperature</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topP</a:t>
            </a:r>
            <a:r>
              <a:rPr lang="zh-CN" altLang="en-US" dirty="0">
                <a:latin typeface="Times New Roman" panose="02020603050405020304" charset="0"/>
                <a:cs typeface="Times New Roman" panose="02020603050405020304" charset="0"/>
                <a:sym typeface="+mn-ea"/>
              </a:rPr>
              <a:t>、</a:t>
            </a:r>
            <a:r>
              <a:rPr lang="en-US" altLang="zh-CN" dirty="0" err="1">
                <a:latin typeface="Times New Roman" panose="02020603050405020304" charset="0"/>
                <a:cs typeface="Times New Roman" panose="02020603050405020304" charset="0"/>
                <a:sym typeface="+mn-ea"/>
              </a:rPr>
              <a:t>topN</a:t>
            </a:r>
            <a:r>
              <a:rPr lang="en-US" altLang="zh-CN" dirty="0">
                <a:latin typeface="Times New Roman" panose="02020603050405020304" charset="0"/>
                <a:cs typeface="Times New Roman" panose="02020603050405020304" charset="0"/>
                <a:sym typeface="+mn-ea"/>
              </a:rPr>
              <a:t>-</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2</a:t>
            </a:r>
          </a:p>
        </p:txBody>
      </p:sp>
      <p:sp>
        <p:nvSpPr>
          <p:cNvPr id="7" name="文本框 6">
            <a:extLst>
              <a:ext uri="{FF2B5EF4-FFF2-40B4-BE49-F238E27FC236}">
                <a16:creationId xmlns:a16="http://schemas.microsoft.com/office/drawing/2014/main" id="{8C22913C-6C40-6848-E0DF-ED7D91DBFE7F}"/>
              </a:ext>
            </a:extLst>
          </p:cNvPr>
          <p:cNvSpPr txBox="1"/>
          <p:nvPr/>
        </p:nvSpPr>
        <p:spPr>
          <a:xfrm>
            <a:off x="467544" y="1203598"/>
            <a:ext cx="4104456" cy="332398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eaLnBrk="0" fontAlgn="base" latinLnBrk="0" hangingPunct="0">
              <a:spcBef>
                <a:spcPct val="0"/>
              </a:spcBef>
              <a:spcAft>
                <a:spcPct val="0"/>
              </a:spcAft>
            </a:pPr>
            <a:r>
              <a:rPr lang="zh-CN" altLang="zh-CN" sz="1400" b="1"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import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53586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9196A1"/>
                </a:solidFill>
                <a:latin typeface="Times New Roman" panose="02020603050405020304" pitchFamily="18" charset="0"/>
                <a:ea typeface="宋体" panose="02010600030101010101" pitchFamily="2" charset="-122"/>
                <a:cs typeface="Times New Roman" panose="02020603050405020304" pitchFamily="18" charset="0"/>
              </a:rPr>
              <a:t># 假设是一个4分类模型，输出层的logits如下</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logits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tensor</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0.5</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temperature = 1</a:t>
            </a:r>
            <a:r>
              <a:rPr lang="zh-CN"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probs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softmax</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logits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dim</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tensor([[0.2559, 0.5154, 0.0571, 0.1716]])</a:t>
            </a:r>
            <a:r>
              <a:rPr lang="zh-CN"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endParaRPr lang="en-US" altLang="zh-CN" sz="1400" i="1"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temperature = 0.5</a:t>
            </a:r>
            <a:r>
              <a:rPr lang="zh-CN"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probs_low</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softmax</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logits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0.5</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dim</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tensor([[0.1800, 0.7301, 0.0090, 0.0809]])</a:t>
            </a:r>
            <a:r>
              <a:rPr lang="zh-CN"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endParaRPr lang="en-US" altLang="zh-CN" sz="1400" i="1"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temperature = 2</a:t>
            </a:r>
            <a:r>
              <a:rPr lang="zh-CN"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probs_high</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torch</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softmax</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logits</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dim</a:t>
            </a:r>
            <a:r>
              <a:rPr lang="zh-CN" altLang="zh-CN" sz="14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400" dirty="0">
                <a:solidFill>
                  <a:srgbClr val="1772F6"/>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solidFill>
                <a:srgbClr val="191B1F"/>
              </a:solidFill>
              <a:latin typeface="Times New Roman" panose="02020603050405020304" pitchFamily="18" charset="0"/>
              <a:ea typeface="宋体" panose="02010600030101010101" pitchFamily="2" charset="-122"/>
              <a:cs typeface="Times New Roman" panose="02020603050405020304" pitchFamily="18" charset="0"/>
            </a:endParaRPr>
          </a:p>
          <a:p>
            <a:pPr lvl="0" eaLnBrk="0" fontAlgn="base" latinLnBrk="0" hangingPunct="0">
              <a:spcBef>
                <a:spcPct val="0"/>
              </a:spcBef>
              <a:spcAft>
                <a:spcPct val="0"/>
              </a:spcAft>
            </a:pPr>
            <a:r>
              <a:rPr lang="zh-CN" altLang="zh-CN" sz="1400" i="1"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tensor([[0.2695, 0.3825, 0.1273, 0.2207]])</a:t>
            </a:r>
            <a:r>
              <a:rPr lang="zh-CN" altLang="zh-CN" sz="1400" dirty="0">
                <a:solidFill>
                  <a:srgbClr val="92D050"/>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文本框 7">
            <a:extLst>
              <a:ext uri="{FF2B5EF4-FFF2-40B4-BE49-F238E27FC236}">
                <a16:creationId xmlns:a16="http://schemas.microsoft.com/office/drawing/2014/main" id="{8C22913C-6C40-6848-E0DF-ED7D91DBFE7F}"/>
              </a:ext>
            </a:extLst>
          </p:cNvPr>
          <p:cNvSpPr txBox="1"/>
          <p:nvPr/>
        </p:nvSpPr>
        <p:spPr>
          <a:xfrm>
            <a:off x="4828654" y="2819425"/>
            <a:ext cx="3919810" cy="170816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r>
              <a:rPr lang="zh-CN" altLang="en-US" sz="1400" dirty="0">
                <a:latin typeface="Times New Roman" panose="02020603050405020304" pitchFamily="18" charset="0"/>
                <a:cs typeface="Times New Roman" panose="02020603050405020304" pitchFamily="18" charset="0"/>
              </a:rPr>
              <a:t>当</a:t>
            </a:r>
            <a:r>
              <a:rPr lang="en-US" altLang="zh-CN" sz="1400" dirty="0">
                <a:latin typeface="Times New Roman" panose="02020603050405020304" pitchFamily="18" charset="0"/>
                <a:cs typeface="Times New Roman" panose="02020603050405020304" pitchFamily="18" charset="0"/>
              </a:rPr>
              <a:t>temperature</a:t>
            </a:r>
            <a:r>
              <a:rPr lang="zh-CN" altLang="en-US" sz="1400" dirty="0">
                <a:latin typeface="Times New Roman" panose="02020603050405020304" pitchFamily="18" charset="0"/>
                <a:cs typeface="Times New Roman" panose="02020603050405020304" pitchFamily="18" charset="0"/>
              </a:rPr>
              <a:t>较高时，会更平均地分配概率给各个</a:t>
            </a:r>
            <a:r>
              <a:rPr lang="en-US" altLang="zh-CN" sz="1400" dirty="0">
                <a:latin typeface="Times New Roman" panose="02020603050405020304" pitchFamily="18" charset="0"/>
                <a:cs typeface="Times New Roman" panose="02020603050405020304" pitchFamily="18" charset="0"/>
              </a:rPr>
              <a:t>token</a:t>
            </a:r>
            <a:r>
              <a:rPr lang="zh-CN" altLang="en-US" sz="1400" dirty="0">
                <a:latin typeface="Times New Roman" panose="02020603050405020304" pitchFamily="18" charset="0"/>
                <a:cs typeface="Times New Roman" panose="02020603050405020304" pitchFamily="18" charset="0"/>
              </a:rPr>
              <a:t>，结合</a:t>
            </a:r>
            <a:r>
              <a:rPr lang="en-US" altLang="zh-CN" sz="1400" dirty="0" err="1">
                <a:latin typeface="Times New Roman" panose="02020603050405020304" pitchFamily="18" charset="0"/>
                <a:cs typeface="Times New Roman" panose="02020603050405020304" pitchFamily="18" charset="0"/>
              </a:rPr>
              <a:t>top_k</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使生成的文本更具随机性和多样性</a:t>
            </a:r>
            <a:endParaRPr lang="en-US" altLang="zh-CN" sz="1400" dirty="0">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400" dirty="0">
                <a:latin typeface="Times New Roman" panose="02020603050405020304" pitchFamily="18" charset="0"/>
                <a:cs typeface="Times New Roman" panose="02020603050405020304" pitchFamily="18" charset="0"/>
              </a:rPr>
              <a:t>temperature</a:t>
            </a:r>
            <a:r>
              <a:rPr lang="zh-CN" altLang="en-US" sz="1400" dirty="0">
                <a:latin typeface="Times New Roman" panose="02020603050405020304" pitchFamily="18" charset="0"/>
                <a:cs typeface="Times New Roman" panose="02020603050405020304" pitchFamily="18" charset="0"/>
              </a:rPr>
              <a:t>较低接近</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时，会倾向于选择概率最高的</a:t>
            </a:r>
            <a:r>
              <a:rPr lang="en-US" altLang="zh-CN" sz="1400" dirty="0">
                <a:latin typeface="Times New Roman" panose="02020603050405020304" pitchFamily="18" charset="0"/>
                <a:cs typeface="Times New Roman" panose="02020603050405020304" pitchFamily="18" charset="0"/>
              </a:rPr>
              <a:t>token</a:t>
            </a:r>
            <a:r>
              <a:rPr lang="zh-CN" altLang="en-US" sz="1400" dirty="0">
                <a:latin typeface="Times New Roman" panose="02020603050405020304" pitchFamily="18" charset="0"/>
                <a:cs typeface="Times New Roman" panose="02020603050405020304" pitchFamily="18" charset="0"/>
              </a:rPr>
              <a:t>，从而使生成的文本更加确定和集中</a:t>
            </a:r>
            <a:endParaRPr lang="zh-CN" altLang="en-US" sz="1100" dirty="0">
              <a:solidFill>
                <a:schemeClr val="tx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8C22913C-6C40-6848-E0DF-ED7D91DBFE7F}"/>
              </a:ext>
            </a:extLst>
          </p:cNvPr>
          <p:cNvSpPr txBox="1"/>
          <p:nvPr/>
        </p:nvSpPr>
        <p:spPr>
          <a:xfrm>
            <a:off x="4828654" y="1203598"/>
            <a:ext cx="3919810" cy="87286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r>
              <a:rPr lang="zh-CN" altLang="en-US" sz="1400" dirty="0">
                <a:latin typeface="Times New Roman" panose="02020603050405020304" pitchFamily="18" charset="0"/>
                <a:cs typeface="Times New Roman" panose="02020603050405020304" pitchFamily="18" charset="0"/>
              </a:rPr>
              <a:t>设置为 </a:t>
            </a:r>
            <a:r>
              <a:rPr lang="en-US" altLang="zh-CN" sz="1400" dirty="0">
                <a:latin typeface="Times New Roman" panose="02020603050405020304" pitchFamily="18" charset="0"/>
                <a:cs typeface="Times New Roman" panose="02020603050405020304" pitchFamily="18" charset="0"/>
              </a:rPr>
              <a:t>0</a:t>
            </a:r>
            <a:r>
              <a:rPr lang="zh-CN" altLang="en-US" sz="1400" dirty="0">
                <a:latin typeface="Times New Roman" panose="02020603050405020304" pitchFamily="18" charset="0"/>
                <a:cs typeface="Times New Roman" panose="02020603050405020304" pitchFamily="18" charset="0"/>
              </a:rPr>
              <a:t>，对每个</a:t>
            </a:r>
            <a:r>
              <a:rPr lang="en-US" altLang="zh-CN" sz="1400" dirty="0">
                <a:latin typeface="Times New Roman" panose="02020603050405020304" pitchFamily="18" charset="0"/>
                <a:cs typeface="Times New Roman" panose="02020603050405020304" pitchFamily="18" charset="0"/>
              </a:rPr>
              <a:t>prompt</a:t>
            </a:r>
            <a:r>
              <a:rPr lang="zh-CN" altLang="en-US" sz="1400" dirty="0">
                <a:latin typeface="Times New Roman" panose="02020603050405020304" pitchFamily="18" charset="0"/>
                <a:cs typeface="Times New Roman" panose="02020603050405020304" pitchFamily="18" charset="0"/>
              </a:rPr>
              <a:t>都生成固定的输出</a:t>
            </a:r>
            <a:endParaRPr lang="en-US" altLang="zh-CN" sz="1400" dirty="0">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400" dirty="0">
                <a:latin typeface="Times New Roman" panose="02020603050405020304" pitchFamily="18" charset="0"/>
                <a:cs typeface="Times New Roman" panose="02020603050405020304" pitchFamily="18" charset="0"/>
              </a:rPr>
              <a:t>较低的值，输出更集中，更有确定性</a:t>
            </a:r>
            <a:endParaRPr lang="en-US" altLang="zh-CN" sz="1400" dirty="0">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400" dirty="0">
                <a:latin typeface="Times New Roman" panose="02020603050405020304" pitchFamily="18" charset="0"/>
                <a:cs typeface="Times New Roman" panose="02020603050405020304" pitchFamily="18" charset="0"/>
              </a:rPr>
              <a:t>较高的值，输出更随机（更有创意）</a:t>
            </a:r>
          </a:p>
        </p:txBody>
      </p:sp>
    </p:spTree>
    <p:extLst>
      <p:ext uri="{BB962C8B-B14F-4D97-AF65-F5344CB8AC3E}">
        <p14:creationId xmlns:p14="http://schemas.microsoft.com/office/powerpoint/2010/main" val="235252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1"/>
          <p:cNvSpPr>
            <a:spLocks noGrp="1"/>
          </p:cNvSpPr>
          <p:nvPr>
            <p:ph type="body" sz="quarter" idx="10"/>
          </p:nvPr>
        </p:nvSpPr>
        <p:spPr>
          <a:xfrm flipH="1">
            <a:off x="688369" y="339502"/>
            <a:ext cx="7767262" cy="276860"/>
          </a:xfrm>
        </p:spPr>
        <p:txBody>
          <a:bodyPr/>
          <a:lstStyle/>
          <a:p>
            <a:r>
              <a:rPr lang="zh-CN" altLang="en-US" dirty="0"/>
              <a:t>实验任务</a:t>
            </a:r>
            <a:endParaRPr lang="ko-KR" altLang="en-US" dirty="0"/>
          </a:p>
        </p:txBody>
      </p:sp>
      <p:cxnSp>
        <p:nvCxnSpPr>
          <p:cNvPr id="12" name="직선 연결선 4"/>
          <p:cNvCxnSpPr/>
          <p:nvPr/>
        </p:nvCxnSpPr>
        <p:spPr>
          <a:xfrm>
            <a:off x="4290606" y="4843754"/>
            <a:ext cx="207284" cy="0"/>
          </a:xfrm>
          <a:prstGeom prst="line">
            <a:avLst/>
          </a:prstGeom>
          <a:ln>
            <a:solidFill>
              <a:srgbClr val="222D47"/>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5"/>
          <p:cNvSpPr>
            <a:spLocks noGrp="1"/>
          </p:cNvSpPr>
          <p:nvPr>
            <p:ph type="sldNum" sz="quarter" idx="12"/>
          </p:nvPr>
        </p:nvSpPr>
        <p:spPr>
          <a:xfrm>
            <a:off x="3327448" y="4834104"/>
            <a:ext cx="2133600" cy="259030"/>
          </a:xfrm>
        </p:spPr>
        <p:txBody>
          <a:bodyPr/>
          <a:lstStyle/>
          <a:p>
            <a:fld id="{6D496982-6B67-48BF-BE88-CEE75E286A28}" type="slidenum">
              <a:rPr lang="ko-KR" altLang="en-US" smtClean="0"/>
              <a:t>2</a:t>
            </a:fld>
            <a:endParaRPr lang="ko-KR" altLang="en-US"/>
          </a:p>
        </p:txBody>
      </p:sp>
      <p:sp>
        <p:nvSpPr>
          <p:cNvPr id="47" name="文本框 46"/>
          <p:cNvSpPr txBox="1"/>
          <p:nvPr/>
        </p:nvSpPr>
        <p:spPr>
          <a:xfrm>
            <a:off x="1012745" y="915566"/>
            <a:ext cx="7118510" cy="409490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400" b="1" dirty="0">
                <a:solidFill>
                  <a:schemeClr val="tx1"/>
                </a:solidFill>
                <a:latin typeface="+mn-ea"/>
              </a:rPr>
              <a:t>实验报告任务：</a:t>
            </a:r>
            <a:endParaRPr lang="en-US" altLang="zh-CN" sz="1400" b="1" dirty="0">
              <a:solidFill>
                <a:schemeClr val="tx1"/>
              </a:solidFill>
              <a:latin typeface="+mn-ea"/>
              <a:sym typeface="+mn-ea"/>
            </a:endParaRPr>
          </a:p>
          <a:p>
            <a:pPr>
              <a:lnSpc>
                <a:spcPct val="125000"/>
              </a:lnSpc>
            </a:pPr>
            <a:r>
              <a:rPr lang="en-US" altLang="zh-CN" sz="1400" dirty="0">
                <a:latin typeface="+mn-ea"/>
                <a:sym typeface="+mn-ea"/>
              </a:rPr>
              <a:t>1</a:t>
            </a:r>
            <a:r>
              <a:rPr lang="zh-CN" altLang="en-US" sz="1400" dirty="0">
                <a:latin typeface="+mn-ea"/>
                <a:sym typeface="+mn-ea"/>
              </a:rPr>
              <a:t>、以任意主题生成一段文本，用</a:t>
            </a:r>
            <a:r>
              <a:rPr lang="en-US" altLang="zh-CN" sz="1400" dirty="0" err="1">
                <a:latin typeface="+mn-ea"/>
                <a:sym typeface="+mn-ea"/>
              </a:rPr>
              <a:t>openAI</a:t>
            </a:r>
            <a:r>
              <a:rPr lang="en-US" altLang="zh-CN" sz="1400" dirty="0">
                <a:latin typeface="+mn-ea"/>
                <a:sym typeface="+mn-ea"/>
              </a:rPr>
              <a:t>/GPT2</a:t>
            </a:r>
            <a:r>
              <a:rPr lang="zh-CN" altLang="en-US" sz="1400" dirty="0">
                <a:latin typeface="+mn-ea"/>
                <a:sym typeface="+mn-ea"/>
              </a:rPr>
              <a:t>或者</a:t>
            </a:r>
            <a:r>
              <a:rPr lang="en-US" altLang="zh-CN" sz="1400" dirty="0">
                <a:latin typeface="+mn-ea"/>
                <a:sym typeface="+mn-ea"/>
              </a:rPr>
              <a:t>transformers</a:t>
            </a:r>
            <a:r>
              <a:rPr lang="zh-CN" altLang="en-US" sz="1400" dirty="0">
                <a:latin typeface="+mn-ea"/>
                <a:sym typeface="+mn-ea"/>
              </a:rPr>
              <a:t>的</a:t>
            </a:r>
            <a:r>
              <a:rPr lang="en-US" altLang="zh-CN" sz="1400" dirty="0">
                <a:latin typeface="+mn-ea"/>
                <a:sym typeface="+mn-ea"/>
              </a:rPr>
              <a:t>GPT2</a:t>
            </a:r>
            <a:r>
              <a:rPr lang="zh-CN" altLang="en-US" sz="1400" dirty="0">
                <a:latin typeface="+mn-ea"/>
                <a:sym typeface="+mn-ea"/>
              </a:rPr>
              <a:t>模型皆可。</a:t>
            </a:r>
            <a:endParaRPr lang="en-US" altLang="zh-CN" sz="1400" dirty="0">
              <a:latin typeface="+mn-ea"/>
              <a:sym typeface="+mn-ea"/>
            </a:endParaRPr>
          </a:p>
          <a:p>
            <a:pPr>
              <a:lnSpc>
                <a:spcPct val="125000"/>
              </a:lnSpc>
            </a:pPr>
            <a:r>
              <a:rPr lang="en-US" altLang="zh-CN" sz="1400" dirty="0">
                <a:latin typeface="+mn-ea"/>
                <a:sym typeface="+mn-ea"/>
              </a:rPr>
              <a:t>2</a:t>
            </a:r>
            <a:r>
              <a:rPr lang="zh-CN" altLang="en-US" sz="1400" dirty="0">
                <a:latin typeface="+mn-ea"/>
                <a:sym typeface="+mn-ea"/>
              </a:rPr>
              <a:t>、调整参数</a:t>
            </a:r>
            <a:r>
              <a:rPr lang="en-US" altLang="zh-CN" sz="1400" dirty="0">
                <a:latin typeface="+mn-ea"/>
                <a:sym typeface="+mn-ea"/>
              </a:rPr>
              <a:t>temperature</a:t>
            </a:r>
            <a:r>
              <a:rPr lang="zh-CN" altLang="en-US" sz="1400" dirty="0">
                <a:latin typeface="+mn-ea"/>
                <a:sym typeface="+mn-ea"/>
              </a:rPr>
              <a:t>、</a:t>
            </a:r>
            <a:r>
              <a:rPr lang="en-US" altLang="zh-CN" sz="1400" dirty="0">
                <a:latin typeface="+mn-ea"/>
                <a:sym typeface="+mn-ea"/>
              </a:rPr>
              <a:t>Top-K</a:t>
            </a:r>
            <a:r>
              <a:rPr lang="zh-CN" altLang="en-US" sz="1400" dirty="0">
                <a:latin typeface="+mn-ea"/>
                <a:sym typeface="+mn-ea"/>
              </a:rPr>
              <a:t>、</a:t>
            </a:r>
            <a:r>
              <a:rPr lang="en-US" altLang="zh-CN" sz="1400" dirty="0">
                <a:latin typeface="+mn-ea"/>
                <a:sym typeface="+mn-ea"/>
              </a:rPr>
              <a:t>Top-P</a:t>
            </a:r>
            <a:r>
              <a:rPr lang="zh-CN" altLang="en-US" sz="1400" dirty="0">
                <a:latin typeface="+mn-ea"/>
                <a:sym typeface="+mn-ea"/>
              </a:rPr>
              <a:t>并重新执行任务</a:t>
            </a:r>
            <a:r>
              <a:rPr lang="en-US" altLang="zh-CN" sz="1400" dirty="0">
                <a:latin typeface="+mn-ea"/>
                <a:sym typeface="+mn-ea"/>
              </a:rPr>
              <a:t>1</a:t>
            </a:r>
            <a:r>
              <a:rPr lang="zh-CN" altLang="en-US" sz="1400" dirty="0">
                <a:latin typeface="+mn-ea"/>
                <a:sym typeface="+mn-ea"/>
              </a:rPr>
              <a:t>，分析调参之后的影响，最好结合相关源代码进行分析，用</a:t>
            </a:r>
            <a:r>
              <a:rPr lang="en-US" altLang="zh-CN" sz="1400" dirty="0" err="1">
                <a:latin typeface="+mn-ea"/>
                <a:sym typeface="+mn-ea"/>
              </a:rPr>
              <a:t>openAI</a:t>
            </a:r>
            <a:r>
              <a:rPr lang="en-US" altLang="zh-CN" sz="1400" dirty="0">
                <a:latin typeface="+mn-ea"/>
                <a:sym typeface="+mn-ea"/>
              </a:rPr>
              <a:t>/GPT2</a:t>
            </a:r>
            <a:r>
              <a:rPr lang="zh-CN" altLang="en-US" sz="1400" dirty="0">
                <a:latin typeface="+mn-ea"/>
                <a:sym typeface="+mn-ea"/>
              </a:rPr>
              <a:t>或者</a:t>
            </a:r>
            <a:r>
              <a:rPr lang="en-US" altLang="zh-CN" sz="1400" dirty="0">
                <a:latin typeface="+mn-ea"/>
                <a:sym typeface="+mn-ea"/>
              </a:rPr>
              <a:t>transformers</a:t>
            </a:r>
            <a:r>
              <a:rPr lang="zh-CN" altLang="en-US" sz="1400" dirty="0">
                <a:latin typeface="+mn-ea"/>
                <a:sym typeface="+mn-ea"/>
              </a:rPr>
              <a:t>的</a:t>
            </a:r>
            <a:r>
              <a:rPr lang="en-US" altLang="zh-CN" sz="1400" dirty="0">
                <a:latin typeface="+mn-ea"/>
                <a:sym typeface="+mn-ea"/>
              </a:rPr>
              <a:t>GPT2</a:t>
            </a:r>
            <a:r>
              <a:rPr lang="zh-CN" altLang="en-US" sz="1400" dirty="0">
                <a:latin typeface="+mn-ea"/>
                <a:sym typeface="+mn-ea"/>
              </a:rPr>
              <a:t>模型皆可。</a:t>
            </a:r>
            <a:endParaRPr lang="en-US" altLang="zh-CN" sz="1400" dirty="0">
              <a:latin typeface="+mn-ea"/>
              <a:sym typeface="+mn-ea"/>
            </a:endParaRPr>
          </a:p>
          <a:p>
            <a:pPr>
              <a:lnSpc>
                <a:spcPct val="125000"/>
              </a:lnSpc>
            </a:pPr>
            <a:r>
              <a:rPr lang="en-US" altLang="zh-CN" sz="1400" dirty="0">
                <a:latin typeface="+mn-ea"/>
                <a:sym typeface="+mn-ea"/>
              </a:rPr>
              <a:t>3</a:t>
            </a:r>
            <a:r>
              <a:rPr lang="zh-CN" altLang="en-US" sz="1400" dirty="0">
                <a:latin typeface="+mn-ea"/>
                <a:sym typeface="+mn-ea"/>
              </a:rPr>
              <a:t>、结合</a:t>
            </a:r>
            <a:r>
              <a:rPr lang="en-US" altLang="zh-CN" sz="1400" dirty="0" err="1">
                <a:latin typeface="+mn-ea"/>
                <a:sym typeface="+mn-ea"/>
              </a:rPr>
              <a:t>openAI</a:t>
            </a:r>
            <a:r>
              <a:rPr lang="en-US" altLang="zh-CN" sz="1400" dirty="0">
                <a:latin typeface="+mn-ea"/>
                <a:sym typeface="+mn-ea"/>
              </a:rPr>
              <a:t>/GPT2</a:t>
            </a:r>
            <a:r>
              <a:rPr lang="zh-CN" altLang="en-US" sz="1400" dirty="0">
                <a:latin typeface="+mn-ea"/>
                <a:sym typeface="+mn-ea"/>
              </a:rPr>
              <a:t>源码分析</a:t>
            </a:r>
            <a:r>
              <a:rPr lang="en-US" altLang="zh-CN" sz="1400" dirty="0">
                <a:latin typeface="+mn-ea"/>
                <a:sym typeface="+mn-ea"/>
              </a:rPr>
              <a:t>GPT2</a:t>
            </a:r>
            <a:r>
              <a:rPr lang="zh-CN" altLang="en-US" sz="1400" dirty="0">
                <a:latin typeface="+mn-ea"/>
                <a:sym typeface="+mn-ea"/>
              </a:rPr>
              <a:t>的注意力机制和作用。</a:t>
            </a:r>
            <a:endParaRPr lang="en-US" altLang="zh-CN" sz="1400" dirty="0">
              <a:latin typeface="+mn-ea"/>
              <a:sym typeface="+mn-ea"/>
            </a:endParaRPr>
          </a:p>
          <a:p>
            <a:pPr>
              <a:lnSpc>
                <a:spcPct val="125000"/>
              </a:lnSpc>
            </a:pPr>
            <a:r>
              <a:rPr lang="en-US" altLang="zh-CN" sz="1400" dirty="0">
                <a:latin typeface="+mn-ea"/>
                <a:sym typeface="+mn-ea"/>
              </a:rPr>
              <a:t>4</a:t>
            </a:r>
            <a:r>
              <a:rPr lang="zh-CN" altLang="en-US" sz="1400" dirty="0">
                <a:latin typeface="+mn-ea"/>
                <a:sym typeface="+mn-ea"/>
              </a:rPr>
              <a:t>、运行</a:t>
            </a:r>
            <a:r>
              <a:rPr lang="en-US" altLang="zh-CN" sz="1400" dirty="0">
                <a:latin typeface="+mn-ea"/>
                <a:sym typeface="+mn-ea"/>
              </a:rPr>
              <a:t>GPT-2 Output Detector</a:t>
            </a:r>
            <a:r>
              <a:rPr lang="zh-CN" altLang="en-US" sz="1400" dirty="0">
                <a:latin typeface="+mn-ea"/>
                <a:sym typeface="+mn-ea"/>
              </a:rPr>
              <a:t>进行文本检测，分析文本检测原理，分析文本长度对检测结果的影响及原因。</a:t>
            </a:r>
            <a:endParaRPr lang="en-US" altLang="zh-CN" sz="1400" dirty="0">
              <a:latin typeface="+mn-ea"/>
              <a:sym typeface="+mn-ea"/>
            </a:endParaRPr>
          </a:p>
          <a:p>
            <a:pPr>
              <a:lnSpc>
                <a:spcPct val="125000"/>
              </a:lnSpc>
            </a:pPr>
            <a:r>
              <a:rPr lang="en-US" altLang="zh-CN" sz="1400" dirty="0">
                <a:latin typeface="+mn-ea"/>
                <a:sym typeface="+mn-ea"/>
              </a:rPr>
              <a:t>5</a:t>
            </a:r>
            <a:r>
              <a:rPr lang="zh-CN" altLang="en-US" sz="1400" dirty="0">
                <a:latin typeface="+mn-ea"/>
                <a:sym typeface="+mn-ea"/>
              </a:rPr>
              <a:t>、自选应用场景和数据集，基于</a:t>
            </a:r>
            <a:r>
              <a:rPr lang="en-US" altLang="zh-CN" sz="1400" dirty="0">
                <a:latin typeface="+mn-ea"/>
                <a:sym typeface="+mn-ea"/>
              </a:rPr>
              <a:t>transformers</a:t>
            </a:r>
            <a:r>
              <a:rPr lang="zh-CN" altLang="en-US" sz="1400" dirty="0">
                <a:latin typeface="+mn-ea"/>
                <a:sym typeface="+mn-ea"/>
              </a:rPr>
              <a:t>框架微调模型，并做相关评价分析。</a:t>
            </a:r>
            <a:endParaRPr lang="en-US" altLang="zh-CN" sz="1400" dirty="0">
              <a:latin typeface="+mn-ea"/>
              <a:sym typeface="+mn-ea"/>
            </a:endParaRPr>
          </a:p>
          <a:p>
            <a:pPr>
              <a:lnSpc>
                <a:spcPct val="125000"/>
              </a:lnSpc>
            </a:pPr>
            <a:r>
              <a:rPr lang="en-US" altLang="zh-CN" sz="1400" dirty="0">
                <a:latin typeface="+mn-ea"/>
                <a:sym typeface="+mn-ea"/>
              </a:rPr>
              <a:t>6</a:t>
            </a:r>
            <a:r>
              <a:rPr lang="zh-CN" altLang="en-US" sz="1400" dirty="0">
                <a:latin typeface="+mn-ea"/>
                <a:sym typeface="+mn-ea"/>
              </a:rPr>
              <a:t>、基于</a:t>
            </a:r>
            <a:r>
              <a:rPr lang="en-US" altLang="zh-CN" sz="1400" dirty="0">
                <a:latin typeface="+mn-ea"/>
                <a:sym typeface="+mn-ea"/>
              </a:rPr>
              <a:t>GPT-2 Output Detector trainer</a:t>
            </a:r>
            <a:r>
              <a:rPr lang="zh-CN" altLang="en-US" sz="1400" dirty="0">
                <a:latin typeface="+mn-ea"/>
                <a:sym typeface="+mn-ea"/>
              </a:rPr>
              <a:t>，训练一个中文模型，并做相关评价分析。</a:t>
            </a:r>
            <a:endParaRPr lang="en-US" altLang="zh-CN" sz="1400" dirty="0">
              <a:latin typeface="+mn-ea"/>
              <a:sym typeface="+mn-ea"/>
            </a:endParaRPr>
          </a:p>
          <a:p>
            <a:pPr>
              <a:lnSpc>
                <a:spcPct val="125000"/>
              </a:lnSpc>
            </a:pPr>
            <a:r>
              <a:rPr lang="en-US" altLang="zh-CN" sz="1400" b="1" dirty="0">
                <a:solidFill>
                  <a:srgbClr val="FF0000"/>
                </a:solidFill>
                <a:latin typeface="+mn-ea"/>
              </a:rPr>
              <a:t>5</a:t>
            </a:r>
            <a:r>
              <a:rPr lang="zh-CN" altLang="en-US" sz="1400" b="1" dirty="0">
                <a:solidFill>
                  <a:srgbClr val="FF0000"/>
                </a:solidFill>
                <a:latin typeface="+mn-ea"/>
              </a:rPr>
              <a:t>、</a:t>
            </a:r>
            <a:r>
              <a:rPr lang="en-US" altLang="zh-CN" sz="1400" b="1" dirty="0">
                <a:solidFill>
                  <a:srgbClr val="FF0000"/>
                </a:solidFill>
                <a:latin typeface="+mn-ea"/>
              </a:rPr>
              <a:t>6</a:t>
            </a:r>
            <a:r>
              <a:rPr lang="zh-CN" altLang="en-US" sz="1400" b="1" dirty="0">
                <a:solidFill>
                  <a:srgbClr val="FF0000"/>
                </a:solidFill>
                <a:latin typeface="+mn-ea"/>
              </a:rPr>
              <a:t>选做。</a:t>
            </a:r>
            <a:endParaRPr lang="en-US" altLang="zh-CN" sz="1400" b="1" dirty="0">
              <a:solidFill>
                <a:srgbClr val="FF0000"/>
              </a:solidFill>
              <a:latin typeface="+mn-ea"/>
            </a:endParaRPr>
          </a:p>
          <a:p>
            <a:pPr>
              <a:lnSpc>
                <a:spcPct val="125000"/>
              </a:lnSpc>
            </a:pPr>
            <a:r>
              <a:rPr lang="en-US" altLang="zh-CN" sz="1400" b="1" dirty="0">
                <a:latin typeface="+mn-ea"/>
              </a:rPr>
              <a:t> </a:t>
            </a:r>
          </a:p>
          <a:p>
            <a:pPr>
              <a:lnSpc>
                <a:spcPct val="125000"/>
              </a:lnSpc>
            </a:pPr>
            <a:r>
              <a:rPr lang="zh-CN" altLang="en-US" sz="1400" b="1" dirty="0">
                <a:latin typeface="+mn-ea"/>
              </a:rPr>
              <a:t>实验报告要求：</a:t>
            </a:r>
          </a:p>
          <a:p>
            <a:pPr>
              <a:lnSpc>
                <a:spcPct val="125000"/>
              </a:lnSpc>
            </a:pPr>
            <a:r>
              <a:rPr lang="en-US" altLang="zh-CN" sz="1400" dirty="0">
                <a:latin typeface="+mn-ea"/>
              </a:rPr>
              <a:t>1</a:t>
            </a:r>
            <a:r>
              <a:rPr lang="zh-CN" altLang="en-US" sz="1400" dirty="0">
                <a:latin typeface="+mn-ea"/>
              </a:rPr>
              <a:t>、报告中需要包含详细的实验原理和实验步骤、实验运行结果。</a:t>
            </a:r>
          </a:p>
          <a:p>
            <a:pPr>
              <a:lnSpc>
                <a:spcPct val="125000"/>
              </a:lnSpc>
            </a:pPr>
            <a:r>
              <a:rPr lang="en-US" altLang="zh-CN" sz="1400" dirty="0">
                <a:latin typeface="+mn-ea"/>
              </a:rPr>
              <a:t>2</a:t>
            </a:r>
            <a:r>
              <a:rPr lang="zh-CN" altLang="en-US" sz="1400" dirty="0">
                <a:latin typeface="+mn-ea"/>
              </a:rPr>
              <a:t>、报告中需要包含关键代码以及相应中文注释或代码解释。</a:t>
            </a:r>
            <a:endParaRPr lang="en-US" altLang="zh-CN" sz="1400" dirty="0">
              <a:latin typeface="+mn-ea"/>
            </a:endParaRPr>
          </a:p>
          <a:p>
            <a:pPr>
              <a:lnSpc>
                <a:spcPct val="125000"/>
              </a:lnSpc>
            </a:pPr>
            <a:r>
              <a:rPr lang="en-US" altLang="zh-CN" sz="1400" dirty="0">
                <a:latin typeface="+mn-ea"/>
              </a:rPr>
              <a:t>3</a:t>
            </a:r>
            <a:r>
              <a:rPr lang="zh-CN" altLang="en-US" sz="1400" dirty="0">
                <a:latin typeface="+mn-ea"/>
              </a:rPr>
              <a:t>、如在实验基础上有创新与拓展、可获得额外分数奖励。</a:t>
            </a:r>
          </a:p>
        </p:txBody>
      </p:sp>
    </p:spTree>
    <p:extLst>
      <p:ext uri="{BB962C8B-B14F-4D97-AF65-F5344CB8AC3E}">
        <p14:creationId xmlns:p14="http://schemas.microsoft.com/office/powerpoint/2010/main" val="165424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20</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zh-CN" altLang="en-US" dirty="0">
                <a:latin typeface="Times New Roman" panose="02020603050405020304" charset="0"/>
                <a:cs typeface="Times New Roman" panose="02020603050405020304" charset="0"/>
                <a:sym typeface="+mn-ea"/>
              </a:rPr>
              <a:t>注意力机制</a:t>
            </a:r>
            <a:r>
              <a:rPr lang="en-US" altLang="zh-CN" dirty="0">
                <a:latin typeface="Times New Roman" panose="02020603050405020304" charset="0"/>
                <a:cs typeface="Times New Roman" panose="02020603050405020304" charset="0"/>
                <a:sym typeface="+mn-ea"/>
              </a:rPr>
              <a:t>-</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3</a:t>
            </a:r>
          </a:p>
        </p:txBody>
      </p:sp>
      <p:pic>
        <p:nvPicPr>
          <p:cNvPr id="6148" name="Picture 4">
            <a:extLst>
              <a:ext uri="{FF2B5EF4-FFF2-40B4-BE49-F238E27FC236}">
                <a16:creationId xmlns:a16="http://schemas.microsoft.com/office/drawing/2014/main" id="{6A6A54FF-05A0-4B71-8BCA-3AFDA18865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353"/>
          <a:stretch/>
        </p:blipFill>
        <p:spPr bwMode="auto">
          <a:xfrm>
            <a:off x="541174" y="987574"/>
            <a:ext cx="2789623" cy="3960440"/>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a:extLst>
              <a:ext uri="{FF2B5EF4-FFF2-40B4-BE49-F238E27FC236}">
                <a16:creationId xmlns:a16="http://schemas.microsoft.com/office/drawing/2014/main" id="{765C9D69-17DA-4DAC-9576-F1269E4A178E}"/>
              </a:ext>
            </a:extLst>
          </p:cNvPr>
          <p:cNvSpPr/>
          <p:nvPr/>
        </p:nvSpPr>
        <p:spPr>
          <a:xfrm>
            <a:off x="827584" y="1563638"/>
            <a:ext cx="864096" cy="187220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05F1592E-7887-41AB-B884-E9411EA5377C}"/>
              </a:ext>
            </a:extLst>
          </p:cNvPr>
          <p:cNvSpPr/>
          <p:nvPr/>
        </p:nvSpPr>
        <p:spPr>
          <a:xfrm>
            <a:off x="1724962" y="2452328"/>
            <a:ext cx="786276" cy="1703598"/>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77B02B0-498D-4D31-8DFA-8D758A55F215}"/>
              </a:ext>
            </a:extLst>
          </p:cNvPr>
          <p:cNvSpPr txBox="1"/>
          <p:nvPr/>
        </p:nvSpPr>
        <p:spPr>
          <a:xfrm>
            <a:off x="3744416" y="1261856"/>
            <a:ext cx="4572000" cy="6765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ko-KR"/>
            </a:defPPr>
            <a:lvl1pPr marL="285750" indent="-285750">
              <a:lnSpc>
                <a:spcPct val="125000"/>
              </a:lnSpc>
              <a:buFont typeface="Wingdings" panose="05000000000000000000" pitchFamily="2" charset="2"/>
              <a:buChar char="p"/>
              <a:defRPr sz="1400">
                <a:solidFill>
                  <a:schemeClr val="dk1"/>
                </a:solidFill>
                <a:latin typeface="Times New Roman" panose="02020603050405020304" pitchFamily="18"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indent="0">
              <a:buNone/>
            </a:pPr>
            <a:r>
              <a:rPr lang="zh-CN" altLang="en-US" sz="1600" b="1" dirty="0"/>
              <a:t>将有限的注意力集中在重点信息上，从而节省资源，快速获得最有效的信息</a:t>
            </a:r>
          </a:p>
        </p:txBody>
      </p:sp>
      <p:sp>
        <p:nvSpPr>
          <p:cNvPr id="7" name="Rectangle 5">
            <a:extLst>
              <a:ext uri="{FF2B5EF4-FFF2-40B4-BE49-F238E27FC236}">
                <a16:creationId xmlns:a16="http://schemas.microsoft.com/office/drawing/2014/main" id="{5826FF8F-472E-436E-8E6E-F8A25908B231}"/>
              </a:ext>
            </a:extLst>
          </p:cNvPr>
          <p:cNvSpPr>
            <a:spLocks noChangeArrowheads="1"/>
          </p:cNvSpPr>
          <p:nvPr/>
        </p:nvSpPr>
        <p:spPr bwMode="auto">
          <a:xfrm>
            <a:off x="3744416" y="2386250"/>
            <a:ext cx="4038285" cy="6790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buFont typeface="Wingdings" panose="05000000000000000000" pitchFamily="2" charset="2"/>
              <a:buNone/>
            </a:pPr>
            <a:r>
              <a:rPr lang="zh-CN" altLang="zh-CN" sz="1600" b="1" dirty="0">
                <a:solidFill>
                  <a:schemeClr val="dk1"/>
                </a:solidFill>
                <a:latin typeface="Times New Roman" panose="02020603050405020304" pitchFamily="18" charset="0"/>
                <a:cs typeface="Times New Roman" panose="02020603050405020304" pitchFamily="18" charset="0"/>
              </a:rPr>
              <a:t>def attn(x, scope, n_state, *, past, hparams):</a:t>
            </a:r>
            <a:endParaRPr lang="en-US" altLang="zh-CN" sz="1600" b="1" dirty="0">
              <a:solidFill>
                <a:schemeClr val="dk1"/>
              </a:solidFill>
              <a:latin typeface="Times New Roman" panose="02020603050405020304" pitchFamily="18" charset="0"/>
              <a:cs typeface="Times New Roman" panose="02020603050405020304" pitchFamily="18" charset="0"/>
            </a:endParaRPr>
          </a:p>
          <a:p>
            <a:pPr>
              <a:lnSpc>
                <a:spcPct val="125000"/>
              </a:lnSpc>
              <a:buFont typeface="Wingdings" panose="05000000000000000000" pitchFamily="2" charset="2"/>
              <a:buNone/>
            </a:pPr>
            <a:r>
              <a:rPr lang="en-US" altLang="zh-CN" sz="1600" b="1" dirty="0">
                <a:latin typeface="Times New Roman" panose="02020603050405020304" pitchFamily="18" charset="0"/>
                <a:cs typeface="Times New Roman" panose="02020603050405020304" pitchFamily="18" charset="0"/>
              </a:rPr>
              <a:t>      # </a:t>
            </a:r>
            <a:r>
              <a:rPr lang="zh-CN" altLang="en-US" sz="1600" b="1" dirty="0">
                <a:latin typeface="Times New Roman" panose="02020603050405020304" pitchFamily="18" charset="0"/>
                <a:cs typeface="Times New Roman" panose="02020603050405020304" pitchFamily="18" charset="0"/>
              </a:rPr>
              <a:t>分析该函数的作用</a:t>
            </a:r>
            <a:endParaRPr lang="zh-CN" altLang="zh-CN" sz="1600" b="1"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62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21</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err="1">
                <a:latin typeface="Times New Roman" panose="02020603050405020304" charset="0"/>
                <a:cs typeface="Times New Roman" panose="02020603050405020304" charset="0"/>
                <a:sym typeface="+mn-ea"/>
              </a:rPr>
              <a:t>openAI</a:t>
            </a:r>
            <a:r>
              <a:rPr lang="en-US" altLang="zh-CN" dirty="0">
                <a:latin typeface="Times New Roman" panose="02020603050405020304" charset="0"/>
                <a:cs typeface="Times New Roman" panose="02020603050405020304" charset="0"/>
                <a:sym typeface="+mn-ea"/>
              </a:rPr>
              <a:t>/GPT-2 Output Detector-</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4</a:t>
            </a:r>
          </a:p>
        </p:txBody>
      </p:sp>
      <p:sp>
        <p:nvSpPr>
          <p:cNvPr id="9" name="文本框 8">
            <a:extLst>
              <a:ext uri="{FF2B5EF4-FFF2-40B4-BE49-F238E27FC236}">
                <a16:creationId xmlns:a16="http://schemas.microsoft.com/office/drawing/2014/main" id="{8C22913C-6C40-6848-E0DF-ED7D91DBFE7F}"/>
              </a:ext>
            </a:extLst>
          </p:cNvPr>
          <p:cNvSpPr txBox="1"/>
          <p:nvPr/>
        </p:nvSpPr>
        <p:spPr>
          <a:xfrm>
            <a:off x="395536" y="1203598"/>
            <a:ext cx="5328592" cy="7078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dirty="0" err="1">
                <a:latin typeface="Times New Roman" panose="02020603050405020304" pitchFamily="18" charset="0"/>
                <a:cs typeface="Times New Roman" panose="02020603050405020304" pitchFamily="18" charset="0"/>
              </a:rPr>
              <a:t>openAI</a:t>
            </a:r>
            <a:r>
              <a:rPr lang="en-US" altLang="zh-CN" sz="1600" dirty="0">
                <a:latin typeface="Times New Roman" panose="02020603050405020304" pitchFamily="18" charset="0"/>
                <a:cs typeface="Times New Roman" panose="02020603050405020304" pitchFamily="18" charset="0"/>
              </a:rPr>
              <a:t>/GPT-2 Output Detector</a:t>
            </a:r>
            <a:r>
              <a:rPr lang="zh-CN" altLang="en-US" sz="1600" dirty="0">
                <a:latin typeface="Times New Roman" panose="02020603050405020304" pitchFamily="18" charset="0"/>
                <a:cs typeface="Times New Roman" panose="02020603050405020304" pitchFamily="18" charset="0"/>
              </a:rPr>
              <a:t>是针对</a:t>
            </a:r>
            <a:r>
              <a:rPr lang="en-US" altLang="zh-CN" sz="1600" dirty="0">
                <a:latin typeface="Times New Roman" panose="02020603050405020304" pitchFamily="18" charset="0"/>
                <a:cs typeface="Times New Roman" panose="02020603050405020304" pitchFamily="18" charset="0"/>
              </a:rPr>
              <a:t>GPT2</a:t>
            </a:r>
            <a:r>
              <a:rPr lang="zh-CN" altLang="en-US" sz="1600" dirty="0">
                <a:latin typeface="Times New Roman" panose="02020603050405020304" pitchFamily="18" charset="0"/>
                <a:cs typeface="Times New Roman" panose="02020603050405020304" pitchFamily="18" charset="0"/>
              </a:rPr>
              <a:t>生成文本的检测器，该模型是对</a:t>
            </a:r>
            <a:r>
              <a:rPr lang="en-US" altLang="zh-CN" sz="1600" dirty="0" err="1">
                <a:latin typeface="Times New Roman" panose="02020603050405020304" pitchFamily="18" charset="0"/>
                <a:cs typeface="Times New Roman" panose="02020603050405020304" pitchFamily="18" charset="0"/>
              </a:rPr>
              <a:t>RoBERTa</a:t>
            </a:r>
            <a:r>
              <a:rPr lang="zh-CN" altLang="en-US" sz="1600" dirty="0">
                <a:latin typeface="Times New Roman" panose="02020603050405020304" pitchFamily="18" charset="0"/>
                <a:cs typeface="Times New Roman" panose="02020603050405020304" pitchFamily="18" charset="0"/>
              </a:rPr>
              <a:t>模型进行微调而获得。</a:t>
            </a:r>
            <a:endParaRPr lang="en-US" altLang="zh-CN" sz="16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8C22913C-6C40-6848-E0DF-ED7D91DBFE7F}"/>
              </a:ext>
            </a:extLst>
          </p:cNvPr>
          <p:cNvSpPr txBox="1"/>
          <p:nvPr/>
        </p:nvSpPr>
        <p:spPr>
          <a:xfrm>
            <a:off x="395536" y="2184622"/>
            <a:ext cx="5328592" cy="224676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600" b="1"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源码地址：</a:t>
            </a:r>
            <a:endParaRPr lang="en-US" altLang="zh-CN" sz="1600" b="1"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6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https://github.com/openai/gpt-2-output-dataset</a:t>
            </a:r>
          </a:p>
          <a:p>
            <a:pPr marL="285750" indent="-285750">
              <a:lnSpc>
                <a:spcPct val="125000"/>
              </a:lnSpc>
              <a:buFont typeface="Wingdings" panose="05000000000000000000" pitchFamily="2" charset="2"/>
              <a:buChar char="p"/>
            </a:pPr>
            <a:r>
              <a:rPr lang="en-US" altLang="zh-CN" sz="1600" dirty="0">
                <a:latin typeface="Times New Roman" panose="02020603050405020304" pitchFamily="18" charset="0"/>
                <a:cs typeface="Times New Roman" panose="02020603050405020304" pitchFamily="18" charset="0"/>
              </a:rPr>
              <a:t>http://10.201.200.188/experiment/gpt-2-output-dataset.git</a:t>
            </a:r>
          </a:p>
          <a:p>
            <a:pPr marL="285750" indent="-285750">
              <a:lnSpc>
                <a:spcPct val="125000"/>
              </a:lnSpc>
              <a:buFont typeface="Wingdings" panose="05000000000000000000" pitchFamily="2" charset="2"/>
              <a:buChar char="p"/>
            </a:pPr>
            <a:endParaRPr lang="en-US" altLang="zh-CN" sz="1600" b="1" dirty="0">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b="1" dirty="0">
                <a:latin typeface="Times New Roman" panose="02020603050405020304" pitchFamily="18" charset="0"/>
                <a:cs typeface="Times New Roman" panose="02020603050405020304" pitchFamily="18" charset="0"/>
              </a:rPr>
              <a:t>模型文件（离线）：</a:t>
            </a:r>
            <a:r>
              <a:rPr lang="en-US" altLang="zh-CN" sz="1600" dirty="0">
                <a:latin typeface="Times New Roman" panose="02020603050405020304" pitchFamily="18" charset="0"/>
                <a:cs typeface="Times New Roman" panose="02020603050405020304" pitchFamily="18" charset="0"/>
              </a:rPr>
              <a:t>http://10.201.201.213/#s/-UxE-Enw</a:t>
            </a:r>
          </a:p>
          <a:p>
            <a:pPr marL="285750" indent="-285750">
              <a:lnSpc>
                <a:spcPct val="125000"/>
              </a:lnSpc>
              <a:buFont typeface="Wingdings" panose="05000000000000000000" pitchFamily="2" charset="2"/>
              <a:buChar char="p"/>
            </a:pPr>
            <a:r>
              <a:rPr lang="zh-CN" altLang="en-US" sz="1600" b="1" dirty="0">
                <a:latin typeface="Times New Roman" panose="02020603050405020304" pitchFamily="18" charset="0"/>
                <a:cs typeface="Times New Roman" panose="02020603050405020304" pitchFamily="18" charset="0"/>
              </a:rPr>
              <a:t>数据集（离线）：</a:t>
            </a:r>
            <a:r>
              <a:rPr lang="en-US" altLang="zh-CN" sz="1600" dirty="0">
                <a:latin typeface="Times New Roman" panose="02020603050405020304" pitchFamily="18" charset="0"/>
                <a:cs typeface="Times New Roman" panose="02020603050405020304" pitchFamily="18" charset="0"/>
              </a:rPr>
              <a:t>http://10.201.201.213/#s/-UxFsNHQ</a:t>
            </a:r>
          </a:p>
          <a:p>
            <a:pPr marL="342900" indent="-342900">
              <a:lnSpc>
                <a:spcPct val="125000"/>
              </a:lnSpc>
              <a:buFont typeface="Wingdings" panose="05000000000000000000" pitchFamily="2" charset="2"/>
              <a:buChar char="p"/>
            </a:pPr>
            <a:r>
              <a:rPr lang="zh-CN" altLang="en-US" sz="1600" b="1" dirty="0">
                <a:latin typeface="Times New Roman" panose="02020603050405020304" pitchFamily="18" charset="0"/>
                <a:cs typeface="Times New Roman" panose="02020603050405020304" pitchFamily="18" charset="0"/>
              </a:rPr>
              <a:t>安装和运行参考文档</a:t>
            </a:r>
            <a:r>
              <a:rPr lang="zh-CN" altLang="en-US" sz="1600" dirty="0">
                <a:latin typeface="Times New Roman" panose="02020603050405020304" pitchFamily="18" charset="0"/>
                <a:cs typeface="Times New Roman" panose="02020603050405020304" pitchFamily="18" charset="0"/>
              </a:rPr>
              <a:t>：</a:t>
            </a:r>
            <a:r>
              <a:rPr lang="en-US" altLang="zh-CN" sz="1600" dirty="0">
                <a:solidFill>
                  <a:srgbClr val="FF0000"/>
                </a:solidFill>
                <a:latin typeface="Times New Roman" panose="02020603050405020304" pitchFamily="18" charset="0"/>
                <a:cs typeface="Times New Roman" panose="02020603050405020304" pitchFamily="18" charset="0"/>
              </a:rPr>
              <a:t>README.md</a:t>
            </a:r>
            <a:endParaRPr lang="zh-CN" altLang="en-US" sz="14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868144" y="987574"/>
            <a:ext cx="2370243" cy="3766993"/>
          </a:xfrm>
          <a:prstGeom prst="rect">
            <a:avLst/>
          </a:prstGeom>
        </p:spPr>
      </p:pic>
    </p:spTree>
    <p:extLst>
      <p:ext uri="{BB962C8B-B14F-4D97-AF65-F5344CB8AC3E}">
        <p14:creationId xmlns:p14="http://schemas.microsoft.com/office/powerpoint/2010/main" val="66042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22</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err="1">
                <a:latin typeface="Times New Roman" panose="02020603050405020304" charset="0"/>
                <a:cs typeface="Times New Roman" panose="02020603050405020304" charset="0"/>
                <a:sym typeface="+mn-ea"/>
              </a:rPr>
              <a:t>openAI</a:t>
            </a:r>
            <a:r>
              <a:rPr lang="en-US" altLang="zh-CN" dirty="0">
                <a:latin typeface="Times New Roman" panose="02020603050405020304" charset="0"/>
                <a:cs typeface="Times New Roman" panose="02020603050405020304" charset="0"/>
                <a:sym typeface="+mn-ea"/>
              </a:rPr>
              <a:t>/GPT-2 Output Detector-</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4</a:t>
            </a:r>
          </a:p>
        </p:txBody>
      </p:sp>
      <p:pic>
        <p:nvPicPr>
          <p:cNvPr id="3" name="图片 2"/>
          <p:cNvPicPr>
            <a:picLocks noChangeAspect="1"/>
          </p:cNvPicPr>
          <p:nvPr/>
        </p:nvPicPr>
        <p:blipFill>
          <a:blip r:embed="rId3"/>
          <a:stretch>
            <a:fillRect/>
          </a:stretch>
        </p:blipFill>
        <p:spPr>
          <a:xfrm>
            <a:off x="2948439" y="1019275"/>
            <a:ext cx="5507192" cy="3812671"/>
          </a:xfrm>
          <a:prstGeom prst="rect">
            <a:avLst/>
          </a:prstGeom>
        </p:spPr>
      </p:pic>
      <p:sp>
        <p:nvSpPr>
          <p:cNvPr id="7" name="文本框 6">
            <a:extLst>
              <a:ext uri="{FF2B5EF4-FFF2-40B4-BE49-F238E27FC236}">
                <a16:creationId xmlns:a16="http://schemas.microsoft.com/office/drawing/2014/main" id="{4B4340E0-AF38-4E69-B1B0-7F955ED90916}"/>
              </a:ext>
            </a:extLst>
          </p:cNvPr>
          <p:cNvSpPr txBox="1"/>
          <p:nvPr/>
        </p:nvSpPr>
        <p:spPr>
          <a:xfrm>
            <a:off x="395536" y="1707654"/>
            <a:ext cx="2376264" cy="646331"/>
          </a:xfrm>
          <a:prstGeom prst="rect">
            <a:avLst/>
          </a:prstGeom>
          <a:noFill/>
        </p:spPr>
        <p:txBody>
          <a:bodyPr wrap="square">
            <a:spAutoFit/>
          </a:bodyPr>
          <a:lstStyle/>
          <a:p>
            <a:r>
              <a:rPr lang="en-US" altLang="zh-CN" dirty="0">
                <a:hlinkClick r:id="rId4"/>
              </a:rPr>
              <a:t>https://openai-openai-detector.hf.space/</a:t>
            </a:r>
            <a:endParaRPr lang="zh-CN" altLang="en-US" dirty="0"/>
          </a:p>
        </p:txBody>
      </p:sp>
    </p:spTree>
    <p:extLst>
      <p:ext uri="{BB962C8B-B14F-4D97-AF65-F5344CB8AC3E}">
        <p14:creationId xmlns:p14="http://schemas.microsoft.com/office/powerpoint/2010/main" val="3322011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23</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zh-CN" altLang="en-US" dirty="0">
                <a:latin typeface="Times New Roman" panose="02020603050405020304" charset="0"/>
                <a:cs typeface="Times New Roman" panose="02020603050405020304" charset="0"/>
                <a:sym typeface="+mn-ea"/>
              </a:rPr>
              <a:t>环境安装相关问题</a:t>
            </a:r>
            <a:r>
              <a:rPr lang="en-US" altLang="zh-CN" dirty="0">
                <a:latin typeface="Times New Roman" panose="02020603050405020304" charset="0"/>
                <a:cs typeface="Times New Roman" panose="02020603050405020304" charset="0"/>
                <a:sym typeface="+mn-ea"/>
              </a:rPr>
              <a:t>-</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4</a:t>
            </a:r>
          </a:p>
        </p:txBody>
      </p:sp>
      <p:sp>
        <p:nvSpPr>
          <p:cNvPr id="7" name="文本框 6">
            <a:extLst>
              <a:ext uri="{FF2B5EF4-FFF2-40B4-BE49-F238E27FC236}">
                <a16:creationId xmlns:a16="http://schemas.microsoft.com/office/drawing/2014/main" id="{8C22913C-6C40-6848-E0DF-ED7D91DBFE7F}"/>
              </a:ext>
            </a:extLst>
          </p:cNvPr>
          <p:cNvSpPr txBox="1"/>
          <p:nvPr/>
        </p:nvSpPr>
        <p:spPr>
          <a:xfrm>
            <a:off x="629562" y="1275606"/>
            <a:ext cx="7884876" cy="193899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r>
              <a:rPr lang="en-US" altLang="zh-CN" sz="16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huggingface.co</a:t>
            </a:r>
            <a:r>
              <a:rPr lang="zh-CN" altLang="en-US" sz="16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无法访问</a:t>
            </a:r>
            <a:endParaRPr lang="en-US" altLang="zh-CN" sz="16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命令行运行 </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export HF_ENDPOINT=</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hlinkClick r:id="rId3"/>
              </a:rPr>
              <a:t>https://hf-mirror.com</a:t>
            </a:r>
            <a:endPar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通过</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访问可将</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huggingface.co</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改成</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hf-mirror.com</a:t>
            </a:r>
          </a:p>
          <a:p>
            <a:pPr>
              <a:lnSpc>
                <a:spcPct val="125000"/>
              </a:lnSpc>
            </a:pPr>
            <a:endPar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6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Github</a:t>
            </a:r>
            <a:r>
              <a:rPr lang="zh-CN" altLang="en-US" sz="16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无法访问</a:t>
            </a:r>
            <a:endParaRPr lang="en-US" altLang="zh-CN" sz="16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尝试使用</a:t>
            </a:r>
            <a:r>
              <a:rPr lang="en-US" altLang="zh-CN" sz="1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github</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镜像站：</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hlinkClick r:id="rId4"/>
              </a:rPr>
              <a:t>https://bgithub.xyz</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，即将</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github.com</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改成</a:t>
            </a:r>
            <a:r>
              <a:rPr lang="en-US" altLang="zh-CN" sz="1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bgithub.xyz</a:t>
            </a: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983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24</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zh-CN" altLang="en-US" dirty="0">
                <a:latin typeface="Times New Roman" panose="02020603050405020304" charset="0"/>
                <a:cs typeface="Times New Roman" panose="02020603050405020304" charset="0"/>
                <a:sym typeface="+mn-ea"/>
              </a:rPr>
              <a:t>参考资料</a:t>
            </a:r>
            <a:endParaRPr lang="en-US" altLang="zh-CN" dirty="0">
              <a:latin typeface="Times New Roman" panose="02020603050405020304" charset="0"/>
              <a:cs typeface="Times New Roman" panose="02020603050405020304" charset="0"/>
              <a:sym typeface="+mn-ea"/>
            </a:endParaRPr>
          </a:p>
        </p:txBody>
      </p:sp>
      <p:sp>
        <p:nvSpPr>
          <p:cNvPr id="7" name="文本框 6">
            <a:extLst>
              <a:ext uri="{FF2B5EF4-FFF2-40B4-BE49-F238E27FC236}">
                <a16:creationId xmlns:a16="http://schemas.microsoft.com/office/drawing/2014/main" id="{8C22913C-6C40-6848-E0DF-ED7D91DBFE7F}"/>
              </a:ext>
            </a:extLst>
          </p:cNvPr>
          <p:cNvSpPr txBox="1"/>
          <p:nvPr/>
        </p:nvSpPr>
        <p:spPr>
          <a:xfrm>
            <a:off x="611560" y="1203598"/>
            <a:ext cx="8280920" cy="317009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dirty="0">
                <a:solidFill>
                  <a:schemeClr val="tx1"/>
                </a:solidFill>
                <a:latin typeface="Times New Roman" panose="02020603050405020304" pitchFamily="18" charset="0"/>
                <a:cs typeface="Times New Roman" panose="02020603050405020304" pitchFamily="18" charset="0"/>
              </a:rPr>
              <a:t>解码超参</a:t>
            </a:r>
            <a:r>
              <a:rPr lang="en-US" altLang="zh-CN" sz="1600" dirty="0" err="1">
                <a:solidFill>
                  <a:schemeClr val="tx1"/>
                </a:solidFill>
                <a:latin typeface="Times New Roman" panose="02020603050405020304" pitchFamily="18" charset="0"/>
                <a:cs typeface="Times New Roman" panose="02020603050405020304" pitchFamily="18" charset="0"/>
              </a:rPr>
              <a:t>top_k</a:t>
            </a:r>
            <a:r>
              <a:rPr lang="zh-CN" altLang="en-US" sz="1600" dirty="0">
                <a:solidFill>
                  <a:schemeClr val="tx1"/>
                </a:solidFill>
                <a:latin typeface="Times New Roman" panose="02020603050405020304" pitchFamily="18" charset="0"/>
                <a:cs typeface="Times New Roman" panose="02020603050405020304" pitchFamily="18" charset="0"/>
              </a:rPr>
              <a:t>、</a:t>
            </a:r>
            <a:r>
              <a:rPr lang="en-US" altLang="zh-CN" sz="1600" dirty="0" err="1">
                <a:solidFill>
                  <a:schemeClr val="tx1"/>
                </a:solidFill>
                <a:latin typeface="Times New Roman" panose="02020603050405020304" pitchFamily="18" charset="0"/>
                <a:cs typeface="Times New Roman" panose="02020603050405020304" pitchFamily="18" charset="0"/>
              </a:rPr>
              <a:t>top_p</a:t>
            </a:r>
            <a:r>
              <a:rPr lang="zh-CN" altLang="en-US" sz="1600" dirty="0">
                <a:solidFill>
                  <a:schemeClr val="tx1"/>
                </a:solidFill>
                <a:latin typeface="Times New Roman" panose="02020603050405020304" pitchFamily="18" charset="0"/>
                <a:cs typeface="Times New Roman" panose="02020603050405020304" pitchFamily="18" charset="0"/>
              </a:rPr>
              <a:t>、</a:t>
            </a:r>
            <a:r>
              <a:rPr lang="en-US" altLang="zh-CN" sz="1600" dirty="0">
                <a:solidFill>
                  <a:schemeClr val="tx1"/>
                </a:solidFill>
                <a:latin typeface="Times New Roman" panose="02020603050405020304" pitchFamily="18" charset="0"/>
                <a:cs typeface="Times New Roman" panose="02020603050405020304" pitchFamily="18" charset="0"/>
              </a:rPr>
              <a:t>temperature</a:t>
            </a:r>
            <a:r>
              <a:rPr lang="zh-CN" altLang="en-US" sz="1600" dirty="0">
                <a:solidFill>
                  <a:schemeClr val="tx1"/>
                </a:solidFill>
                <a:latin typeface="Times New Roman" panose="02020603050405020304" pitchFamily="18" charset="0"/>
                <a:cs typeface="Times New Roman" panose="02020603050405020304" pitchFamily="18" charset="0"/>
              </a:rPr>
              <a:t>：</a:t>
            </a:r>
            <a:r>
              <a:rPr lang="en-US" altLang="zh-CN" sz="1600" dirty="0">
                <a:solidFill>
                  <a:schemeClr val="tx1"/>
                </a:solidFill>
                <a:latin typeface="Times New Roman" panose="02020603050405020304" pitchFamily="18" charset="0"/>
                <a:cs typeface="Times New Roman" panose="02020603050405020304" pitchFamily="18" charset="0"/>
                <a:hlinkClick r:id="rId3"/>
              </a:rPr>
              <a:t>https://zhuanlan.zhihu.com/p/670562318</a:t>
            </a: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dirty="0">
                <a:solidFill>
                  <a:schemeClr val="tx1"/>
                </a:solidFill>
                <a:latin typeface="Times New Roman" panose="02020603050405020304" pitchFamily="18" charset="0"/>
                <a:cs typeface="Times New Roman" panose="02020603050405020304" pitchFamily="18" charset="0"/>
              </a:rPr>
              <a:t>万字长文看懂自然语言处理</a:t>
            </a:r>
            <a:r>
              <a:rPr lang="en-US" altLang="zh-CN" sz="1600" dirty="0">
                <a:solidFill>
                  <a:schemeClr val="tx1"/>
                </a:solidFill>
                <a:latin typeface="Times New Roman" panose="02020603050405020304" pitchFamily="18" charset="0"/>
                <a:cs typeface="Times New Roman" panose="02020603050405020304" pitchFamily="18" charset="0"/>
              </a:rPr>
              <a:t>GPT-2</a:t>
            </a:r>
            <a:r>
              <a:rPr lang="zh-CN" altLang="en-US" sz="1600" dirty="0">
                <a:solidFill>
                  <a:schemeClr val="tx1"/>
                </a:solidFill>
                <a:latin typeface="Times New Roman" panose="02020603050405020304" pitchFamily="18" charset="0"/>
                <a:cs typeface="Times New Roman" panose="02020603050405020304" pitchFamily="18" charset="0"/>
              </a:rPr>
              <a:t>模型：</a:t>
            </a:r>
            <a:r>
              <a:rPr lang="en-US" altLang="zh-CN" sz="1600" dirty="0">
                <a:solidFill>
                  <a:schemeClr val="tx1"/>
                </a:solidFill>
                <a:latin typeface="Times New Roman" panose="02020603050405020304" pitchFamily="18" charset="0"/>
                <a:cs typeface="Times New Roman" panose="02020603050405020304" pitchFamily="18" charset="0"/>
                <a:hlinkClick r:id="rId4"/>
              </a:rPr>
              <a:t>https://zhuanlan.zhihu.com/p/81013931</a:t>
            </a: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dirty="0">
                <a:solidFill>
                  <a:schemeClr val="tx1"/>
                </a:solidFill>
                <a:latin typeface="Times New Roman" panose="02020603050405020304" pitchFamily="18" charset="0"/>
                <a:cs typeface="Times New Roman" panose="02020603050405020304" pitchFamily="18" charset="0"/>
              </a:rPr>
              <a:t>训练中文</a:t>
            </a:r>
            <a:r>
              <a:rPr lang="en-US" altLang="zh-CN" sz="1600" dirty="0">
                <a:solidFill>
                  <a:schemeClr val="tx1"/>
                </a:solidFill>
                <a:latin typeface="Times New Roman" panose="02020603050405020304" pitchFamily="18" charset="0"/>
                <a:cs typeface="Times New Roman" panose="02020603050405020304" pitchFamily="18" charset="0"/>
              </a:rPr>
              <a:t>GPT2</a:t>
            </a:r>
            <a:r>
              <a:rPr lang="zh-CN" altLang="en-US" sz="1600" dirty="0">
                <a:solidFill>
                  <a:schemeClr val="tx1"/>
                </a:solidFill>
                <a:latin typeface="Times New Roman" panose="02020603050405020304" pitchFamily="18" charset="0"/>
                <a:cs typeface="Times New Roman" panose="02020603050405020304" pitchFamily="18" charset="0"/>
              </a:rPr>
              <a:t>：</a:t>
            </a:r>
            <a:r>
              <a:rPr lang="en-US" altLang="zh-CN" sz="1600" dirty="0">
                <a:solidFill>
                  <a:schemeClr val="tx1"/>
                </a:solidFill>
                <a:latin typeface="Times New Roman" panose="02020603050405020304" pitchFamily="18" charset="0"/>
                <a:cs typeface="Times New Roman" panose="02020603050405020304" pitchFamily="18" charset="0"/>
                <a:hlinkClick r:id="rId5"/>
              </a:rPr>
              <a:t>https://github.com/yuanzhoulvpi2017/zero_nlp/blob/main/chinese_gpt2/train_chinese_gpt2.ipynb</a:t>
            </a: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dirty="0">
                <a:solidFill>
                  <a:schemeClr val="tx1"/>
                </a:solidFill>
                <a:latin typeface="Times New Roman" panose="02020603050405020304" pitchFamily="18" charset="0"/>
                <a:cs typeface="Times New Roman" panose="02020603050405020304" pitchFamily="18" charset="0"/>
              </a:rPr>
              <a:t>基于</a:t>
            </a:r>
            <a:r>
              <a:rPr lang="en-US" altLang="zh-CN" sz="1600" dirty="0">
                <a:solidFill>
                  <a:schemeClr val="tx1"/>
                </a:solidFill>
                <a:latin typeface="Times New Roman" panose="02020603050405020304" pitchFamily="18" charset="0"/>
                <a:cs typeface="Times New Roman" panose="02020603050405020304" pitchFamily="18" charset="0"/>
              </a:rPr>
              <a:t>Transformers</a:t>
            </a:r>
            <a:r>
              <a:rPr lang="zh-CN" altLang="en-US" sz="1600" dirty="0">
                <a:solidFill>
                  <a:schemeClr val="tx1"/>
                </a:solidFill>
                <a:latin typeface="Times New Roman" panose="02020603050405020304" pitchFamily="18" charset="0"/>
                <a:cs typeface="Times New Roman" panose="02020603050405020304" pitchFamily="18" charset="0"/>
              </a:rPr>
              <a:t>微调预训练模型：</a:t>
            </a:r>
            <a:r>
              <a:rPr lang="en-US" altLang="zh-CN" sz="1600" dirty="0">
                <a:solidFill>
                  <a:schemeClr val="tx1"/>
                </a:solidFill>
                <a:latin typeface="Times New Roman" panose="02020603050405020304" pitchFamily="18" charset="0"/>
                <a:cs typeface="Times New Roman" panose="02020603050405020304" pitchFamily="18" charset="0"/>
                <a:hlinkClick r:id="rId6"/>
              </a:rPr>
              <a:t>https://hf-mirror.com/learn/nlp-course/zh-CN/chapter3/1</a:t>
            </a: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600" dirty="0">
                <a:solidFill>
                  <a:schemeClr val="tx1"/>
                </a:solidFill>
                <a:latin typeface="Times New Roman" panose="02020603050405020304" pitchFamily="18" charset="0"/>
                <a:cs typeface="Times New Roman" panose="02020603050405020304" pitchFamily="18" charset="0"/>
              </a:rPr>
              <a:t>huggingface.co</a:t>
            </a:r>
            <a:r>
              <a:rPr lang="zh-CN" altLang="en-US" sz="1600" dirty="0">
                <a:solidFill>
                  <a:schemeClr val="tx1"/>
                </a:solidFill>
                <a:latin typeface="Times New Roman" panose="02020603050405020304" pitchFamily="18" charset="0"/>
                <a:cs typeface="Times New Roman" panose="02020603050405020304" pitchFamily="18" charset="0"/>
              </a:rPr>
              <a:t>模型列表：</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dirty="0">
                <a:solidFill>
                  <a:schemeClr val="tx1"/>
                </a:solidFill>
                <a:latin typeface="Times New Roman" panose="02020603050405020304" pitchFamily="18" charset="0"/>
                <a:cs typeface="Times New Roman" panose="02020603050405020304" pitchFamily="18" charset="0"/>
                <a:hlinkClick r:id="rId7"/>
              </a:rPr>
              <a:t>https://hf-mirror.com/models</a:t>
            </a: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600" dirty="0">
                <a:solidFill>
                  <a:schemeClr val="tx1"/>
                </a:solidFill>
                <a:latin typeface="Times New Roman" panose="02020603050405020304" pitchFamily="18" charset="0"/>
                <a:cs typeface="Times New Roman" panose="02020603050405020304" pitchFamily="18" charset="0"/>
              </a:rPr>
              <a:t>huggingface.co</a:t>
            </a:r>
            <a:r>
              <a:rPr lang="zh-CN" altLang="en-US" sz="1600" dirty="0">
                <a:solidFill>
                  <a:schemeClr val="tx1"/>
                </a:solidFill>
                <a:latin typeface="Times New Roman" panose="02020603050405020304" pitchFamily="18" charset="0"/>
                <a:cs typeface="Times New Roman" panose="02020603050405020304" pitchFamily="18" charset="0"/>
              </a:rPr>
              <a:t>数据集列表：</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sz="1600" dirty="0">
                <a:solidFill>
                  <a:schemeClr val="tx1"/>
                </a:solidFill>
                <a:latin typeface="Times New Roman" panose="02020603050405020304" pitchFamily="18" charset="0"/>
                <a:cs typeface="Times New Roman" panose="02020603050405020304" pitchFamily="18" charset="0"/>
                <a:hlinkClick r:id="rId8"/>
              </a:rPr>
              <a:t>https://hf-mirror.com/datasets</a:t>
            </a: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r>
              <a:rPr lang="zh-CN" altLang="en-US" sz="1600" dirty="0">
                <a:solidFill>
                  <a:schemeClr val="tx1"/>
                </a:solidFill>
                <a:latin typeface="Times New Roman" panose="02020603050405020304" pitchFamily="18" charset="0"/>
                <a:cs typeface="Times New Roman" panose="02020603050405020304" pitchFamily="18" charset="0"/>
              </a:rPr>
              <a:t>内容安全实验课模型文件</a:t>
            </a:r>
            <a:r>
              <a:rPr lang="en-US" altLang="zh-CN" sz="1600" dirty="0">
                <a:solidFill>
                  <a:schemeClr val="tx1"/>
                </a:solidFill>
                <a:latin typeface="Times New Roman" panose="02020603050405020304" pitchFamily="18" charset="0"/>
                <a:cs typeface="Times New Roman" panose="02020603050405020304" pitchFamily="18" charset="0"/>
              </a:rPr>
              <a:t>&amp;</a:t>
            </a:r>
            <a:r>
              <a:rPr lang="zh-CN" altLang="en-US" sz="1600" dirty="0">
                <a:solidFill>
                  <a:schemeClr val="tx1"/>
                </a:solidFill>
                <a:latin typeface="Times New Roman" panose="02020603050405020304" pitchFamily="18" charset="0"/>
                <a:cs typeface="Times New Roman" panose="02020603050405020304" pitchFamily="18" charset="0"/>
              </a:rPr>
              <a:t>数据集：</a:t>
            </a:r>
            <a:r>
              <a:rPr lang="en-US" altLang="zh-CN" sz="1600" dirty="0">
                <a:solidFill>
                  <a:schemeClr val="tx1"/>
                </a:solidFill>
                <a:latin typeface="Times New Roman" panose="02020603050405020304" pitchFamily="18" charset="0"/>
                <a:cs typeface="Times New Roman" panose="02020603050405020304" pitchFamily="18" charset="0"/>
                <a:hlinkClick r:id="rId9"/>
              </a:rPr>
              <a:t>http://10.201.201.213/#s/-UidRmcA</a:t>
            </a:r>
            <a:endParaRPr lang="en-US" altLang="zh-CN" sz="1600" dirty="0">
              <a:solidFill>
                <a:schemeClr val="tx1"/>
              </a:solidFill>
              <a:latin typeface="Times New Roman" panose="02020603050405020304" pitchFamily="18" charset="0"/>
              <a:cs typeface="Times New Roman" panose="02020603050405020304" pitchFamily="18" charset="0"/>
            </a:endParaRPr>
          </a:p>
          <a:p>
            <a:pPr marL="285750" indent="-285750">
              <a:lnSpc>
                <a:spcPct val="125000"/>
              </a:lnSpc>
              <a:buFont typeface="Wingdings" panose="05000000000000000000" pitchFamily="2" charset="2"/>
              <a:buChar char="p"/>
            </a:pPr>
            <a:endParaRPr lang="en-US" altLang="zh-C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60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3</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zh-CN" altLang="en-US" dirty="0">
                <a:latin typeface="Times New Roman" panose="02020603050405020304" charset="0"/>
                <a:cs typeface="Times New Roman" panose="02020603050405020304" charset="0"/>
                <a:sym typeface="+mn-ea"/>
              </a:rPr>
              <a:t>什么是自然语言处理（</a:t>
            </a:r>
            <a:r>
              <a:rPr lang="en-US" altLang="zh-CN" dirty="0">
                <a:latin typeface="Times New Roman" panose="02020603050405020304" charset="0"/>
                <a:cs typeface="Times New Roman" panose="02020603050405020304" charset="0"/>
                <a:sym typeface="+mn-ea"/>
              </a:rPr>
              <a:t>NLP</a:t>
            </a:r>
            <a:r>
              <a:rPr lang="zh-CN" altLang="en-US" dirty="0">
                <a:latin typeface="Times New Roman" panose="02020603050405020304" charset="0"/>
                <a:cs typeface="Times New Roman" panose="02020603050405020304" charset="0"/>
                <a:sym typeface="+mn-ea"/>
              </a:rPr>
              <a:t>）</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8C22913C-6C40-6848-E0DF-ED7D91DBFE7F}"/>
              </a:ext>
            </a:extLst>
          </p:cNvPr>
          <p:cNvSpPr txBox="1"/>
          <p:nvPr/>
        </p:nvSpPr>
        <p:spPr>
          <a:xfrm>
            <a:off x="4883140" y="1457539"/>
            <a:ext cx="3888432" cy="28044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b="1" dirty="0">
                <a:solidFill>
                  <a:schemeClr val="tx1"/>
                </a:solidFill>
                <a:latin typeface="宋体" panose="02010600030101010101" pitchFamily="2" charset="-122"/>
                <a:ea typeface="宋体" panose="02010600030101010101" pitchFamily="2" charset="-122"/>
              </a:rPr>
              <a:t>NLP, Natural Language Processing</a:t>
            </a:r>
          </a:p>
          <a:p>
            <a:pPr>
              <a:lnSpc>
                <a:spcPct val="125000"/>
              </a:lnSpc>
            </a:pPr>
            <a:r>
              <a:rPr lang="zh-CN" altLang="en-US" sz="1400" dirty="0">
                <a:solidFill>
                  <a:schemeClr val="tx1"/>
                </a:solidFill>
                <a:latin typeface="宋体" panose="02010600030101010101" pitchFamily="2" charset="-122"/>
                <a:ea typeface="宋体" panose="02010600030101010101" pitchFamily="2" charset="-122"/>
              </a:rPr>
              <a:t>用机器处理人类语言的理论和技术研究在人与人交际中以及人与计算机交际中的语言问题的一门学科。</a:t>
            </a:r>
            <a:endParaRPr lang="en-US" altLang="zh-CN" sz="1400" dirty="0">
              <a:solidFill>
                <a:schemeClr val="tx1"/>
              </a:solidFill>
              <a:latin typeface="宋体" panose="02010600030101010101" pitchFamily="2" charset="-122"/>
              <a:ea typeface="宋体" panose="02010600030101010101" pitchFamily="2" charset="-122"/>
            </a:endParaRPr>
          </a:p>
          <a:p>
            <a:pPr>
              <a:lnSpc>
                <a:spcPct val="125000"/>
              </a:lnSpc>
            </a:pPr>
            <a:endParaRPr lang="zh-CN" altLang="en-US" sz="1400" dirty="0">
              <a:solidFill>
                <a:schemeClr val="tx1"/>
              </a:solidFill>
              <a:latin typeface="宋体" panose="02010600030101010101" pitchFamily="2" charset="-122"/>
              <a:ea typeface="宋体" panose="02010600030101010101" pitchFamily="2" charset="-122"/>
            </a:endParaRPr>
          </a:p>
          <a:p>
            <a:pPr>
              <a:lnSpc>
                <a:spcPct val="125000"/>
              </a:lnSpc>
            </a:pPr>
            <a:r>
              <a:rPr lang="en-US" altLang="zh-CN" sz="1400" dirty="0">
                <a:solidFill>
                  <a:schemeClr val="tx1"/>
                </a:solidFill>
                <a:latin typeface="宋体" panose="02010600030101010101" pitchFamily="2" charset="-122"/>
                <a:ea typeface="宋体" panose="02010600030101010101" pitchFamily="2" charset="-122"/>
              </a:rPr>
              <a:t>NLP</a:t>
            </a:r>
            <a:r>
              <a:rPr lang="zh-CN" altLang="en-US" sz="1400" dirty="0">
                <a:solidFill>
                  <a:schemeClr val="tx1"/>
                </a:solidFill>
                <a:latin typeface="宋体" panose="02010600030101010101" pitchFamily="2" charset="-122"/>
                <a:ea typeface="宋体" panose="02010600030101010101" pitchFamily="2" charset="-122"/>
              </a:rPr>
              <a:t>要研制表示语言能力和语言应用的模型，建立计算框架来实现这样的语言模型，提出相应的方法来不断完善这样的模型，并根据语言模型设计各种实用系统，以及对这些系统的评测技术。</a:t>
            </a:r>
            <a:endParaRPr lang="en-US" altLang="zh-CN" sz="1400" dirty="0">
              <a:solidFill>
                <a:schemeClr val="tx1"/>
              </a:solidFill>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FC5E25AD-0CE4-4F05-0ACF-BF1A9D2355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28" y="1480740"/>
            <a:ext cx="4225588" cy="2643758"/>
          </a:xfrm>
          <a:prstGeom prst="rect">
            <a:avLst/>
          </a:prstGeom>
        </p:spPr>
      </p:pic>
    </p:spTree>
    <p:extLst>
      <p:ext uri="{BB962C8B-B14F-4D97-AF65-F5344CB8AC3E}">
        <p14:creationId xmlns:p14="http://schemas.microsoft.com/office/powerpoint/2010/main" val="2447388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4</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NLP</a:t>
            </a:r>
            <a:r>
              <a:rPr lang="zh-CN" altLang="en-US" dirty="0">
                <a:latin typeface="Times New Roman" panose="02020603050405020304" charset="0"/>
                <a:cs typeface="Times New Roman" panose="02020603050405020304" charset="0"/>
                <a:sym typeface="+mn-ea"/>
              </a:rPr>
              <a:t>主要任务及技术</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8C22913C-6C40-6848-E0DF-ED7D91DBFE7F}"/>
              </a:ext>
            </a:extLst>
          </p:cNvPr>
          <p:cNvSpPr txBox="1"/>
          <p:nvPr/>
        </p:nvSpPr>
        <p:spPr>
          <a:xfrm>
            <a:off x="1257418" y="1419622"/>
            <a:ext cx="6629164" cy="132343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600" b="1">
                <a:solidFill>
                  <a:schemeClr val="tx1"/>
                </a:solidFill>
                <a:latin typeface="+mn-ea"/>
              </a:rPr>
              <a:t>分类任务</a:t>
            </a:r>
            <a:r>
              <a:rPr lang="zh-CN" altLang="en-US" sz="1600">
                <a:solidFill>
                  <a:schemeClr val="tx1"/>
                </a:solidFill>
                <a:latin typeface="+mn-ea"/>
              </a:rPr>
              <a:t>：评论的情绪、垃圾</a:t>
            </a:r>
            <a:endParaRPr lang="en-US" altLang="zh-CN" sz="1600">
              <a:solidFill>
                <a:schemeClr val="tx1"/>
              </a:solidFill>
              <a:latin typeface="+mn-ea"/>
            </a:endParaRPr>
          </a:p>
          <a:p>
            <a:pPr>
              <a:lnSpc>
                <a:spcPct val="125000"/>
              </a:lnSpc>
            </a:pPr>
            <a:r>
              <a:rPr lang="zh-CN" altLang="en-US" sz="1600" b="1">
                <a:solidFill>
                  <a:schemeClr val="tx1"/>
                </a:solidFill>
                <a:latin typeface="+mn-ea"/>
              </a:rPr>
              <a:t>序列标注</a:t>
            </a:r>
            <a:r>
              <a:rPr lang="zh-CN" altLang="en-US" sz="1600">
                <a:solidFill>
                  <a:schemeClr val="tx1"/>
                </a:solidFill>
                <a:latin typeface="+mn-ea"/>
              </a:rPr>
              <a:t>：分词</a:t>
            </a:r>
            <a:r>
              <a:rPr lang="en-US" altLang="zh-CN" sz="1600">
                <a:solidFill>
                  <a:schemeClr val="tx1"/>
                </a:solidFill>
                <a:latin typeface="+mn-ea"/>
              </a:rPr>
              <a:t>/POS Tag/NER/</a:t>
            </a:r>
            <a:r>
              <a:rPr lang="zh-CN" altLang="en-US" sz="1600">
                <a:solidFill>
                  <a:schemeClr val="tx1"/>
                </a:solidFill>
                <a:latin typeface="+mn-ea"/>
              </a:rPr>
              <a:t>语义标注</a:t>
            </a:r>
            <a:r>
              <a:rPr lang="en-US" altLang="zh-CN" sz="1600">
                <a:solidFill>
                  <a:schemeClr val="tx1"/>
                </a:solidFill>
                <a:latin typeface="+mn-ea"/>
              </a:rPr>
              <a:t>…</a:t>
            </a:r>
          </a:p>
          <a:p>
            <a:pPr>
              <a:lnSpc>
                <a:spcPct val="125000"/>
              </a:lnSpc>
            </a:pPr>
            <a:r>
              <a:rPr lang="zh-CN" altLang="en-US" sz="1600" b="1">
                <a:solidFill>
                  <a:schemeClr val="tx1"/>
                </a:solidFill>
                <a:latin typeface="+mn-ea"/>
              </a:rPr>
              <a:t>句子关系判断</a:t>
            </a:r>
            <a:r>
              <a:rPr lang="zh-CN" altLang="en-US" sz="1600">
                <a:solidFill>
                  <a:schemeClr val="tx1"/>
                </a:solidFill>
                <a:latin typeface="+mn-ea"/>
              </a:rPr>
              <a:t>：</a:t>
            </a:r>
            <a:r>
              <a:rPr lang="en-US" altLang="zh-CN" sz="1600">
                <a:solidFill>
                  <a:schemeClr val="tx1"/>
                </a:solidFill>
                <a:latin typeface="+mn-ea"/>
              </a:rPr>
              <a:t>Entailment/QA/</a:t>
            </a:r>
            <a:r>
              <a:rPr lang="zh-CN" altLang="en-US" sz="1600">
                <a:solidFill>
                  <a:schemeClr val="tx1"/>
                </a:solidFill>
                <a:latin typeface="+mn-ea"/>
              </a:rPr>
              <a:t>自然语言推理</a:t>
            </a:r>
            <a:endParaRPr lang="en-US" altLang="zh-CN" sz="1600">
              <a:solidFill>
                <a:schemeClr val="tx1"/>
              </a:solidFill>
              <a:latin typeface="+mn-ea"/>
            </a:endParaRPr>
          </a:p>
          <a:p>
            <a:pPr>
              <a:lnSpc>
                <a:spcPct val="125000"/>
              </a:lnSpc>
            </a:pPr>
            <a:r>
              <a:rPr lang="zh-CN" altLang="en-US" sz="1600" b="1">
                <a:solidFill>
                  <a:schemeClr val="tx1"/>
                </a:solidFill>
                <a:latin typeface="+mn-ea"/>
              </a:rPr>
              <a:t>生成式任务</a:t>
            </a:r>
            <a:r>
              <a:rPr lang="zh-CN" altLang="en-US" sz="1600">
                <a:solidFill>
                  <a:schemeClr val="tx1"/>
                </a:solidFill>
                <a:latin typeface="+mn-ea"/>
              </a:rPr>
              <a:t>：机器翻译</a:t>
            </a:r>
            <a:r>
              <a:rPr lang="en-US" altLang="zh-CN" sz="1600">
                <a:solidFill>
                  <a:schemeClr val="tx1"/>
                </a:solidFill>
                <a:latin typeface="+mn-ea"/>
              </a:rPr>
              <a:t>/</a:t>
            </a:r>
            <a:r>
              <a:rPr lang="zh-CN" altLang="en-US" sz="1600">
                <a:solidFill>
                  <a:schemeClr val="tx1"/>
                </a:solidFill>
                <a:latin typeface="+mn-ea"/>
              </a:rPr>
              <a:t>文本摘要</a:t>
            </a:r>
            <a:endParaRPr lang="en-US" altLang="zh-CN" sz="1600">
              <a:solidFill>
                <a:schemeClr val="tx1"/>
              </a:solidFill>
              <a:latin typeface="+mn-ea"/>
            </a:endParaRPr>
          </a:p>
        </p:txBody>
      </p:sp>
      <p:sp>
        <p:nvSpPr>
          <p:cNvPr id="7" name="文本框 6">
            <a:extLst>
              <a:ext uri="{FF2B5EF4-FFF2-40B4-BE49-F238E27FC236}">
                <a16:creationId xmlns:a16="http://schemas.microsoft.com/office/drawing/2014/main" id="{8C22913C-6C40-6848-E0DF-ED7D91DBFE7F}"/>
              </a:ext>
            </a:extLst>
          </p:cNvPr>
          <p:cNvSpPr txBox="1"/>
          <p:nvPr/>
        </p:nvSpPr>
        <p:spPr>
          <a:xfrm>
            <a:off x="1257418" y="3102817"/>
            <a:ext cx="6629164" cy="70788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a:solidFill>
                  <a:schemeClr val="tx1"/>
                </a:solidFill>
                <a:latin typeface="宋体" panose="02010600030101010101" pitchFamily="2" charset="-122"/>
                <a:ea typeface="宋体" panose="02010600030101010101" pitchFamily="2" charset="-122"/>
              </a:rPr>
              <a:t>NLP</a:t>
            </a:r>
            <a:r>
              <a:rPr lang="zh-CN" altLang="en-US" sz="1600">
                <a:solidFill>
                  <a:schemeClr val="tx1"/>
                </a:solidFill>
                <a:latin typeface="宋体" panose="02010600030101010101" pitchFamily="2" charset="-122"/>
                <a:ea typeface="宋体" panose="02010600030101010101" pitchFamily="2" charset="-122"/>
              </a:rPr>
              <a:t>不仅限于书面文本。它还解决了语音识别和计算机视觉中的复杂挑战，例如生成音频样本的转录或图像描述。</a:t>
            </a:r>
            <a:endParaRPr lang="zh-CN" altLang="en-US" sz="16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0351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5</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NLP</a:t>
            </a:r>
            <a:r>
              <a:rPr lang="zh-CN" altLang="en-US" dirty="0">
                <a:latin typeface="Times New Roman" panose="02020603050405020304" charset="0"/>
                <a:cs typeface="Times New Roman" panose="02020603050405020304" charset="0"/>
                <a:sym typeface="+mn-ea"/>
              </a:rPr>
              <a:t>主要任务及技术</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8C22913C-6C40-6848-E0DF-ED7D91DBFE7F}"/>
              </a:ext>
            </a:extLst>
          </p:cNvPr>
          <p:cNvSpPr txBox="1"/>
          <p:nvPr/>
        </p:nvSpPr>
        <p:spPr>
          <a:xfrm>
            <a:off x="754469" y="1491630"/>
            <a:ext cx="7635062" cy="255454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25000"/>
              </a:lnSpc>
              <a:buFont typeface="Wingdings" panose="05000000000000000000" pitchFamily="2" charset="2"/>
              <a:buChar char="p"/>
            </a:pPr>
            <a:r>
              <a:rPr lang="zh-CN" altLang="en-US" sz="1600" b="1" dirty="0">
                <a:solidFill>
                  <a:schemeClr val="tx1"/>
                </a:solidFill>
                <a:latin typeface="+mn-ea"/>
              </a:rPr>
              <a:t>对整个句子进行分类</a:t>
            </a:r>
            <a:r>
              <a:rPr lang="en-US" altLang="zh-CN" sz="1600" dirty="0">
                <a:solidFill>
                  <a:schemeClr val="tx1"/>
                </a:solidFill>
                <a:latin typeface="+mn-ea"/>
              </a:rPr>
              <a:t>: </a:t>
            </a:r>
            <a:r>
              <a:rPr lang="zh-CN" altLang="en-US" sz="1600" dirty="0">
                <a:solidFill>
                  <a:schemeClr val="tx1"/>
                </a:solidFill>
                <a:latin typeface="+mn-ea"/>
              </a:rPr>
              <a:t>获取评论的</a:t>
            </a:r>
            <a:r>
              <a:rPr lang="zh-CN" altLang="en-US" sz="1600" dirty="0">
                <a:solidFill>
                  <a:srgbClr val="FF0000"/>
                </a:solidFill>
                <a:latin typeface="+mn-ea"/>
              </a:rPr>
              <a:t>情绪</a:t>
            </a:r>
            <a:r>
              <a:rPr lang="zh-CN" altLang="en-US" sz="1600" dirty="0">
                <a:solidFill>
                  <a:schemeClr val="tx1"/>
                </a:solidFill>
                <a:latin typeface="+mn-ea"/>
              </a:rPr>
              <a:t>，检测电子邮件是否为</a:t>
            </a:r>
            <a:r>
              <a:rPr lang="zh-CN" altLang="en-US" sz="1600" dirty="0">
                <a:solidFill>
                  <a:srgbClr val="FF0000"/>
                </a:solidFill>
                <a:latin typeface="+mn-ea"/>
              </a:rPr>
              <a:t>垃圾邮件</a:t>
            </a:r>
            <a:r>
              <a:rPr lang="zh-CN" altLang="en-US" sz="1600" dirty="0">
                <a:solidFill>
                  <a:schemeClr val="tx1"/>
                </a:solidFill>
                <a:latin typeface="+mn-ea"/>
              </a:rPr>
              <a:t>，确定句子在语法上是否正确或两个句子在</a:t>
            </a:r>
            <a:r>
              <a:rPr lang="zh-CN" altLang="en-US" sz="1600" dirty="0">
                <a:solidFill>
                  <a:srgbClr val="FF0000"/>
                </a:solidFill>
                <a:latin typeface="+mn-ea"/>
              </a:rPr>
              <a:t>逻辑上是否相关</a:t>
            </a:r>
          </a:p>
          <a:p>
            <a:pPr marL="285750" indent="-285750">
              <a:lnSpc>
                <a:spcPct val="125000"/>
              </a:lnSpc>
              <a:buFont typeface="Wingdings" panose="05000000000000000000" pitchFamily="2" charset="2"/>
              <a:buChar char="p"/>
            </a:pPr>
            <a:r>
              <a:rPr lang="zh-CN" altLang="en-US" sz="1600" b="1" dirty="0">
                <a:solidFill>
                  <a:schemeClr val="tx1"/>
                </a:solidFill>
                <a:latin typeface="+mn-ea"/>
              </a:rPr>
              <a:t>对句子中的每个词进行分类</a:t>
            </a:r>
            <a:r>
              <a:rPr lang="en-US" altLang="zh-CN" sz="1600" dirty="0">
                <a:solidFill>
                  <a:schemeClr val="tx1"/>
                </a:solidFill>
                <a:latin typeface="+mn-ea"/>
              </a:rPr>
              <a:t>: </a:t>
            </a:r>
            <a:r>
              <a:rPr lang="zh-CN" altLang="en-US" sz="1600" dirty="0">
                <a:solidFill>
                  <a:schemeClr val="tx1"/>
                </a:solidFill>
                <a:latin typeface="+mn-ea"/>
              </a:rPr>
              <a:t>识别句子的语法成分（名词、动词、形容词）或命名实体（人、地点、组织）</a:t>
            </a:r>
            <a:endParaRPr lang="en-US" altLang="zh-CN" sz="1600" dirty="0">
              <a:solidFill>
                <a:schemeClr val="tx1"/>
              </a:solidFill>
              <a:latin typeface="+mn-ea"/>
            </a:endParaRPr>
          </a:p>
          <a:p>
            <a:pPr marL="285750" indent="-285750">
              <a:lnSpc>
                <a:spcPct val="125000"/>
              </a:lnSpc>
              <a:buFont typeface="Wingdings" panose="05000000000000000000" pitchFamily="2" charset="2"/>
              <a:buChar char="p"/>
            </a:pPr>
            <a:r>
              <a:rPr lang="zh-CN" altLang="en-US" sz="1600" b="1" dirty="0">
                <a:solidFill>
                  <a:schemeClr val="tx1"/>
                </a:solidFill>
                <a:latin typeface="+mn-ea"/>
              </a:rPr>
              <a:t>生成文本内容</a:t>
            </a:r>
            <a:r>
              <a:rPr lang="en-US" altLang="zh-CN" sz="1600" dirty="0">
                <a:solidFill>
                  <a:schemeClr val="tx1"/>
                </a:solidFill>
                <a:latin typeface="+mn-ea"/>
              </a:rPr>
              <a:t>: </a:t>
            </a:r>
            <a:r>
              <a:rPr lang="zh-CN" altLang="en-US" sz="1600" dirty="0">
                <a:solidFill>
                  <a:schemeClr val="tx1"/>
                </a:solidFill>
                <a:latin typeface="+mn-ea"/>
              </a:rPr>
              <a:t>用自动生成的文本</a:t>
            </a:r>
            <a:r>
              <a:rPr lang="zh-CN" altLang="en-US" sz="1600" dirty="0">
                <a:solidFill>
                  <a:srgbClr val="FF0000"/>
                </a:solidFill>
                <a:latin typeface="+mn-ea"/>
              </a:rPr>
              <a:t>完成提示</a:t>
            </a:r>
            <a:r>
              <a:rPr lang="zh-CN" altLang="en-US" sz="1600" dirty="0">
                <a:solidFill>
                  <a:schemeClr val="tx1"/>
                </a:solidFill>
                <a:latin typeface="+mn-ea"/>
              </a:rPr>
              <a:t>，用屏蔽词</a:t>
            </a:r>
            <a:r>
              <a:rPr lang="zh-CN" altLang="en-US" sz="1600" dirty="0">
                <a:solidFill>
                  <a:srgbClr val="FF0000"/>
                </a:solidFill>
                <a:latin typeface="+mn-ea"/>
              </a:rPr>
              <a:t>填充文本中的空白</a:t>
            </a:r>
            <a:endParaRPr lang="en-US" altLang="zh-CN" sz="1600" dirty="0">
              <a:solidFill>
                <a:srgbClr val="FF0000"/>
              </a:solidFill>
              <a:latin typeface="+mn-ea"/>
            </a:endParaRPr>
          </a:p>
          <a:p>
            <a:pPr marL="285750" indent="-285750">
              <a:lnSpc>
                <a:spcPct val="125000"/>
              </a:lnSpc>
              <a:buFont typeface="Wingdings" panose="05000000000000000000" pitchFamily="2" charset="2"/>
              <a:buChar char="p"/>
            </a:pPr>
            <a:r>
              <a:rPr lang="zh-CN" altLang="en-US" sz="1600" b="1" dirty="0">
                <a:solidFill>
                  <a:schemeClr val="tx1"/>
                </a:solidFill>
                <a:latin typeface="+mn-ea"/>
              </a:rPr>
              <a:t>从文本中提取答案</a:t>
            </a:r>
            <a:r>
              <a:rPr lang="en-US" altLang="zh-CN" sz="1600" dirty="0">
                <a:solidFill>
                  <a:schemeClr val="tx1"/>
                </a:solidFill>
                <a:latin typeface="+mn-ea"/>
              </a:rPr>
              <a:t>: </a:t>
            </a:r>
            <a:r>
              <a:rPr lang="zh-CN" altLang="en-US" sz="1600" dirty="0">
                <a:solidFill>
                  <a:schemeClr val="tx1"/>
                </a:solidFill>
                <a:latin typeface="+mn-ea"/>
              </a:rPr>
              <a:t>给定问题和上下文，根据上下文中提供的信息</a:t>
            </a:r>
            <a:r>
              <a:rPr lang="zh-CN" altLang="en-US" sz="1600" dirty="0">
                <a:solidFill>
                  <a:srgbClr val="FF0000"/>
                </a:solidFill>
                <a:latin typeface="+mn-ea"/>
              </a:rPr>
              <a:t>提取问题的答案</a:t>
            </a:r>
            <a:endParaRPr lang="en-US" altLang="zh-CN" sz="1600" dirty="0">
              <a:solidFill>
                <a:srgbClr val="FF0000"/>
              </a:solidFill>
              <a:latin typeface="+mn-ea"/>
            </a:endParaRPr>
          </a:p>
          <a:p>
            <a:pPr marL="285750" indent="-285750">
              <a:lnSpc>
                <a:spcPct val="125000"/>
              </a:lnSpc>
              <a:buFont typeface="Wingdings" panose="05000000000000000000" pitchFamily="2" charset="2"/>
              <a:buChar char="p"/>
            </a:pPr>
            <a:r>
              <a:rPr lang="zh-CN" altLang="en-US" sz="1600" b="1" dirty="0">
                <a:solidFill>
                  <a:schemeClr val="tx1"/>
                </a:solidFill>
                <a:latin typeface="+mn-ea"/>
              </a:rPr>
              <a:t>从输入文本生成新句子</a:t>
            </a:r>
            <a:r>
              <a:rPr lang="en-US" altLang="zh-CN" sz="1600" dirty="0">
                <a:solidFill>
                  <a:schemeClr val="tx1"/>
                </a:solidFill>
                <a:latin typeface="+mn-ea"/>
              </a:rPr>
              <a:t>: </a:t>
            </a:r>
            <a:r>
              <a:rPr lang="zh-CN" altLang="en-US" sz="1600" dirty="0">
                <a:solidFill>
                  <a:schemeClr val="tx1"/>
                </a:solidFill>
                <a:latin typeface="+mn-ea"/>
              </a:rPr>
              <a:t>将文本</a:t>
            </a:r>
            <a:r>
              <a:rPr lang="zh-CN" altLang="en-US" sz="1600" dirty="0">
                <a:solidFill>
                  <a:srgbClr val="FF0000"/>
                </a:solidFill>
                <a:latin typeface="+mn-ea"/>
              </a:rPr>
              <a:t>翻译</a:t>
            </a:r>
            <a:r>
              <a:rPr lang="zh-CN" altLang="en-US" sz="1600" dirty="0">
                <a:solidFill>
                  <a:schemeClr val="tx1"/>
                </a:solidFill>
                <a:latin typeface="+mn-ea"/>
              </a:rPr>
              <a:t>成另一种语言，</a:t>
            </a:r>
            <a:r>
              <a:rPr lang="zh-CN" altLang="en-US" sz="1600" dirty="0">
                <a:solidFill>
                  <a:srgbClr val="FF0000"/>
                </a:solidFill>
                <a:latin typeface="+mn-ea"/>
              </a:rPr>
              <a:t>总结</a:t>
            </a:r>
            <a:r>
              <a:rPr lang="zh-CN" altLang="en-US" sz="1600" dirty="0">
                <a:solidFill>
                  <a:schemeClr val="tx1"/>
                </a:solidFill>
                <a:latin typeface="+mn-ea"/>
              </a:rPr>
              <a:t>文本</a:t>
            </a:r>
          </a:p>
        </p:txBody>
      </p:sp>
    </p:spTree>
    <p:extLst>
      <p:ext uri="{BB962C8B-B14F-4D97-AF65-F5344CB8AC3E}">
        <p14:creationId xmlns:p14="http://schemas.microsoft.com/office/powerpoint/2010/main" val="396753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6</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ChatGPT</a:t>
            </a:r>
            <a:r>
              <a:rPr lang="zh-CN" altLang="en-US" dirty="0">
                <a:latin typeface="Times New Roman" panose="02020603050405020304" charset="0"/>
                <a:cs typeface="Times New Roman" panose="02020603050405020304" charset="0"/>
                <a:sym typeface="+mn-ea"/>
              </a:rPr>
              <a:t>历史</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F2AD037F-9887-DC86-DFEA-3373A64C38C4}"/>
              </a:ext>
            </a:extLst>
          </p:cNvPr>
          <p:cNvSpPr txBox="1"/>
          <p:nvPr/>
        </p:nvSpPr>
        <p:spPr>
          <a:xfrm>
            <a:off x="733293" y="1203479"/>
            <a:ext cx="7677853" cy="13013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600" dirty="0">
                <a:solidFill>
                  <a:schemeClr val="tx1"/>
                </a:solidFill>
                <a:latin typeface="等线" panose="02010600030101010101" pitchFamily="2" charset="-122"/>
                <a:ea typeface="等线" panose="02010600030101010101" pitchFamily="2" charset="-122"/>
              </a:rPr>
              <a:t>从</a:t>
            </a:r>
            <a:r>
              <a:rPr lang="en-US" altLang="zh-CN" sz="1600" dirty="0">
                <a:solidFill>
                  <a:schemeClr val="tx1"/>
                </a:solidFill>
                <a:latin typeface="等线" panose="02010600030101010101" pitchFamily="2" charset="-122"/>
                <a:ea typeface="等线" panose="02010600030101010101" pitchFamily="2" charset="-122"/>
              </a:rPr>
              <a:t>2018</a:t>
            </a:r>
            <a:r>
              <a:rPr lang="zh-CN" altLang="en-US" sz="1600" dirty="0">
                <a:solidFill>
                  <a:schemeClr val="tx1"/>
                </a:solidFill>
                <a:latin typeface="等线" panose="02010600030101010101" pitchFamily="2" charset="-122"/>
                <a:ea typeface="等线" panose="02010600030101010101" pitchFamily="2" charset="-122"/>
              </a:rPr>
              <a:t>年起，</a:t>
            </a:r>
            <a:r>
              <a:rPr lang="en-US" altLang="zh-CN" sz="1600" dirty="0">
                <a:solidFill>
                  <a:schemeClr val="tx1"/>
                </a:solidFill>
                <a:latin typeface="等线" panose="02010600030101010101" pitchFamily="2" charset="-122"/>
                <a:ea typeface="等线" panose="02010600030101010101" pitchFamily="2" charset="-122"/>
              </a:rPr>
              <a:t>OpenAI</a:t>
            </a:r>
            <a:r>
              <a:rPr lang="zh-CN" altLang="en-US" sz="1600" dirty="0">
                <a:solidFill>
                  <a:schemeClr val="tx1"/>
                </a:solidFill>
                <a:latin typeface="等线" panose="02010600030101010101" pitchFamily="2" charset="-122"/>
                <a:ea typeface="等线" panose="02010600030101010101" pitchFamily="2" charset="-122"/>
              </a:rPr>
              <a:t>就开始发布</a:t>
            </a:r>
            <a:r>
              <a:rPr lang="zh-CN" altLang="en-US" sz="1600" b="1" dirty="0">
                <a:solidFill>
                  <a:schemeClr val="tx1"/>
                </a:solidFill>
                <a:latin typeface="等线" panose="02010600030101010101" pitchFamily="2" charset="-122"/>
                <a:ea typeface="等线" panose="02010600030101010101" pitchFamily="2" charset="-122"/>
              </a:rPr>
              <a:t>生成式预训练语言模型</a:t>
            </a:r>
            <a:r>
              <a:rPr lang="en-US" altLang="zh-CN" sz="1600" b="1" dirty="0">
                <a:solidFill>
                  <a:schemeClr val="tx1"/>
                </a:solidFill>
                <a:latin typeface="等线" panose="02010600030101010101" pitchFamily="2" charset="-122"/>
                <a:ea typeface="等线" panose="02010600030101010101" pitchFamily="2" charset="-122"/>
              </a:rPr>
              <a:t>GPT</a:t>
            </a:r>
            <a:r>
              <a:rPr lang="zh-CN" altLang="en-US" sz="1600" dirty="0">
                <a:solidFill>
                  <a:schemeClr val="tx1"/>
                </a:solidFill>
                <a:latin typeface="等线" panose="02010600030101010101" pitchFamily="2" charset="-122"/>
                <a:ea typeface="等线" panose="02010600030101010101" pitchFamily="2" charset="-122"/>
              </a:rPr>
              <a:t>（</a:t>
            </a:r>
            <a:r>
              <a:rPr lang="en-US" altLang="zh-CN" sz="1600" dirty="0">
                <a:solidFill>
                  <a:schemeClr val="tx1"/>
                </a:solidFill>
                <a:latin typeface="等线" panose="02010600030101010101" pitchFamily="2" charset="-122"/>
                <a:ea typeface="等线" panose="02010600030101010101" pitchFamily="2" charset="-122"/>
              </a:rPr>
              <a:t>Generative Pre-trained Transformer</a:t>
            </a:r>
            <a:r>
              <a:rPr lang="zh-CN" altLang="en-US" sz="1600" dirty="0">
                <a:solidFill>
                  <a:schemeClr val="tx1"/>
                </a:solidFill>
                <a:latin typeface="等线" panose="02010600030101010101" pitchFamily="2" charset="-122"/>
                <a:ea typeface="等线" panose="02010600030101010101" pitchFamily="2" charset="-122"/>
              </a:rPr>
              <a:t>），可用于生成文章、代码、机器翻译、问答等各类内容。</a:t>
            </a:r>
            <a:endParaRPr lang="en-US" altLang="zh-CN" sz="1600" dirty="0">
              <a:solidFill>
                <a:schemeClr val="tx1"/>
              </a:solidFill>
              <a:latin typeface="等线" panose="02010600030101010101" pitchFamily="2" charset="-122"/>
              <a:ea typeface="等线" panose="02010600030101010101" pitchFamily="2" charset="-122"/>
            </a:endParaRPr>
          </a:p>
          <a:p>
            <a:pPr>
              <a:lnSpc>
                <a:spcPct val="125000"/>
              </a:lnSpc>
            </a:pPr>
            <a:r>
              <a:rPr lang="zh-CN" altLang="en-US" sz="1600" dirty="0">
                <a:solidFill>
                  <a:schemeClr val="tx1"/>
                </a:solidFill>
                <a:latin typeface="等线" panose="02010600030101010101" pitchFamily="2" charset="-122"/>
                <a:ea typeface="等线" panose="02010600030101010101" pitchFamily="2" charset="-122"/>
              </a:rPr>
              <a:t>每一代</a:t>
            </a:r>
            <a:r>
              <a:rPr lang="en-US" altLang="zh-CN" sz="1600" dirty="0">
                <a:solidFill>
                  <a:schemeClr val="tx1"/>
                </a:solidFill>
                <a:latin typeface="等线" panose="02010600030101010101" pitchFamily="2" charset="-122"/>
                <a:ea typeface="等线" panose="02010600030101010101" pitchFamily="2" charset="-122"/>
              </a:rPr>
              <a:t>GPT</a:t>
            </a:r>
            <a:r>
              <a:rPr lang="zh-CN" altLang="en-US" sz="1600" dirty="0">
                <a:solidFill>
                  <a:schemeClr val="tx1"/>
                </a:solidFill>
                <a:latin typeface="等线" panose="02010600030101010101" pitchFamily="2" charset="-122"/>
                <a:ea typeface="等线" panose="02010600030101010101" pitchFamily="2" charset="-122"/>
              </a:rPr>
              <a:t>模型的参数量都爆炸式增长，堪称“越大越好”。从下面的参数量可以看出，这是个多么恐怖的模型。</a:t>
            </a:r>
          </a:p>
        </p:txBody>
      </p:sp>
      <p:pic>
        <p:nvPicPr>
          <p:cNvPr id="4" name="图片 3">
            <a:extLst>
              <a:ext uri="{FF2B5EF4-FFF2-40B4-BE49-F238E27FC236}">
                <a16:creationId xmlns:a16="http://schemas.microsoft.com/office/drawing/2014/main" id="{56FA4893-0073-5C3B-161D-B6CAA92127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2854" y="2818114"/>
            <a:ext cx="7678291" cy="1368152"/>
          </a:xfrm>
          <a:prstGeom prst="rect">
            <a:avLst/>
          </a:prstGeom>
          <a:noFill/>
          <a:ln>
            <a:noFill/>
          </a:ln>
        </p:spPr>
      </p:pic>
    </p:spTree>
    <p:extLst>
      <p:ext uri="{BB962C8B-B14F-4D97-AF65-F5344CB8AC3E}">
        <p14:creationId xmlns:p14="http://schemas.microsoft.com/office/powerpoint/2010/main" val="3248105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7</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a:latin typeface="Times New Roman" panose="02020603050405020304" charset="0"/>
                <a:cs typeface="Times New Roman" panose="02020603050405020304" charset="0"/>
                <a:sym typeface="+mn-ea"/>
              </a:rPr>
              <a:t>ChatGPT</a:t>
            </a:r>
            <a:r>
              <a:rPr lang="zh-CN" altLang="en-US" dirty="0">
                <a:latin typeface="Times New Roman" panose="02020603050405020304" charset="0"/>
                <a:cs typeface="Times New Roman" panose="02020603050405020304" charset="0"/>
                <a:sym typeface="+mn-ea"/>
              </a:rPr>
              <a:t>历史</a:t>
            </a:r>
            <a:endParaRPr lang="en-US" altLang="zh-CN" dirty="0">
              <a:latin typeface="Times New Roman" panose="02020603050405020304" charset="0"/>
              <a:cs typeface="Times New Roman" panose="02020603050405020304" charset="0"/>
              <a:sym typeface="+mn-ea"/>
            </a:endParaRPr>
          </a:p>
        </p:txBody>
      </p:sp>
      <p:pic>
        <p:nvPicPr>
          <p:cNvPr id="7" name="图片 6">
            <a:extLst>
              <a:ext uri="{FF2B5EF4-FFF2-40B4-BE49-F238E27FC236}">
                <a16:creationId xmlns:a16="http://schemas.microsoft.com/office/drawing/2014/main" id="{D180BEF6-5BDA-BB08-379F-1F9535D63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788" y="1131590"/>
            <a:ext cx="8388424" cy="3511764"/>
          </a:xfrm>
          <a:prstGeom prst="rect">
            <a:avLst/>
          </a:prstGeom>
        </p:spPr>
      </p:pic>
    </p:spTree>
    <p:extLst>
      <p:ext uri="{BB962C8B-B14F-4D97-AF65-F5344CB8AC3E}">
        <p14:creationId xmlns:p14="http://schemas.microsoft.com/office/powerpoint/2010/main" val="356759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8</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a:latin typeface="Times New Roman" panose="02020603050405020304" charset="0"/>
                <a:cs typeface="Times New Roman" panose="02020603050405020304" charset="0"/>
                <a:sym typeface="+mn-ea"/>
              </a:rPr>
              <a:t>openAI/GPT2</a:t>
            </a:r>
            <a:endParaRPr lang="en-US" altLang="zh-CN" dirty="0">
              <a:latin typeface="Times New Roman" panose="02020603050405020304" charset="0"/>
              <a:cs typeface="Times New Roman" panose="02020603050405020304" charset="0"/>
              <a:sym typeface="+mn-ea"/>
            </a:endParaRPr>
          </a:p>
        </p:txBody>
      </p:sp>
      <p:sp>
        <p:nvSpPr>
          <p:cNvPr id="3" name="文本框 2">
            <a:extLst>
              <a:ext uri="{FF2B5EF4-FFF2-40B4-BE49-F238E27FC236}">
                <a16:creationId xmlns:a16="http://schemas.microsoft.com/office/drawing/2014/main" id="{8C22913C-6C40-6848-E0DF-ED7D91DBFE7F}"/>
              </a:ext>
            </a:extLst>
          </p:cNvPr>
          <p:cNvSpPr txBox="1"/>
          <p:nvPr/>
        </p:nvSpPr>
        <p:spPr>
          <a:xfrm>
            <a:off x="1064010" y="1563638"/>
            <a:ext cx="7015979" cy="253242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600">
                <a:solidFill>
                  <a:schemeClr val="tx1"/>
                </a:solidFill>
                <a:latin typeface="等线" panose="02010600030101010101" pitchFamily="2" charset="-122"/>
                <a:ea typeface="等线" panose="02010600030101010101" pitchFamily="2" charset="-122"/>
              </a:rPr>
              <a:t>GPT-2</a:t>
            </a:r>
            <a:r>
              <a:rPr lang="zh-CN" altLang="en-US" sz="1600">
                <a:solidFill>
                  <a:schemeClr val="tx1"/>
                </a:solidFill>
                <a:latin typeface="等线" panose="02010600030101010101" pitchFamily="2" charset="-122"/>
                <a:ea typeface="等线" panose="02010600030101010101" pitchFamily="2" charset="-122"/>
              </a:rPr>
              <a:t>（</a:t>
            </a:r>
            <a:r>
              <a:rPr lang="en-US" altLang="zh-CN" sz="1600">
                <a:solidFill>
                  <a:schemeClr val="tx1"/>
                </a:solidFill>
                <a:latin typeface="等线" panose="02010600030101010101" pitchFamily="2" charset="-122"/>
                <a:ea typeface="等线" panose="02010600030101010101" pitchFamily="2" charset="-122"/>
              </a:rPr>
              <a:t>Generative Pretrained Transformer 2</a:t>
            </a:r>
            <a:r>
              <a:rPr lang="zh-CN" altLang="en-US" sz="1600">
                <a:solidFill>
                  <a:schemeClr val="tx1"/>
                </a:solidFill>
                <a:latin typeface="等线" panose="02010600030101010101" pitchFamily="2" charset="-122"/>
                <a:ea typeface="等线" panose="02010600030101010101" pitchFamily="2" charset="-122"/>
              </a:rPr>
              <a:t>）是由</a:t>
            </a:r>
            <a:r>
              <a:rPr lang="en-US" altLang="zh-CN" sz="1600">
                <a:solidFill>
                  <a:schemeClr val="tx1"/>
                </a:solidFill>
                <a:latin typeface="等线" panose="02010600030101010101" pitchFamily="2" charset="-122"/>
                <a:ea typeface="等线" panose="02010600030101010101" pitchFamily="2" charset="-122"/>
              </a:rPr>
              <a:t>OpenAI</a:t>
            </a:r>
            <a:r>
              <a:rPr lang="zh-CN" altLang="en-US" sz="1600">
                <a:solidFill>
                  <a:schemeClr val="tx1"/>
                </a:solidFill>
                <a:latin typeface="等线" panose="02010600030101010101" pitchFamily="2" charset="-122"/>
                <a:ea typeface="等线" panose="02010600030101010101" pitchFamily="2" charset="-122"/>
              </a:rPr>
              <a:t>开发的一种自然语言处理模型。它是一个基于深度学习的神经网络模型，旨在生成文本、自动回复等任务。</a:t>
            </a:r>
            <a:r>
              <a:rPr lang="en-US" altLang="zh-CN" sz="1600">
                <a:solidFill>
                  <a:schemeClr val="tx1"/>
                </a:solidFill>
                <a:latin typeface="等线" panose="02010600030101010101" pitchFamily="2" charset="-122"/>
                <a:ea typeface="等线" panose="02010600030101010101" pitchFamily="2" charset="-122"/>
              </a:rPr>
              <a:t>GPT-2</a:t>
            </a:r>
            <a:r>
              <a:rPr lang="zh-CN" altLang="en-US" sz="1600">
                <a:solidFill>
                  <a:schemeClr val="tx1"/>
                </a:solidFill>
                <a:latin typeface="等线" panose="02010600030101010101" pitchFamily="2" charset="-122"/>
                <a:ea typeface="等线" panose="02010600030101010101" pitchFamily="2" charset="-122"/>
              </a:rPr>
              <a:t>在处理自然语言任务时表现出色，可以生成连贯、有逻辑的文本，并且能够模仿人类写作风格。</a:t>
            </a:r>
          </a:p>
          <a:p>
            <a:pPr>
              <a:lnSpc>
                <a:spcPct val="125000"/>
              </a:lnSpc>
            </a:pPr>
            <a:endParaRPr lang="zh-CN" altLang="en-US" sz="1600">
              <a:solidFill>
                <a:schemeClr val="tx1"/>
              </a:solidFill>
              <a:latin typeface="等线" panose="02010600030101010101" pitchFamily="2" charset="-122"/>
              <a:ea typeface="等线" panose="02010600030101010101" pitchFamily="2" charset="-122"/>
            </a:endParaRPr>
          </a:p>
          <a:p>
            <a:pPr>
              <a:lnSpc>
                <a:spcPct val="125000"/>
              </a:lnSpc>
            </a:pPr>
            <a:r>
              <a:rPr lang="en-US" altLang="zh-CN" sz="1600">
                <a:solidFill>
                  <a:schemeClr val="tx1"/>
                </a:solidFill>
                <a:latin typeface="等线" panose="02010600030101010101" pitchFamily="2" charset="-122"/>
                <a:ea typeface="等线" panose="02010600030101010101" pitchFamily="2" charset="-122"/>
              </a:rPr>
              <a:t>GPT-2</a:t>
            </a:r>
            <a:r>
              <a:rPr lang="zh-CN" altLang="en-US" sz="1600">
                <a:solidFill>
                  <a:schemeClr val="tx1"/>
                </a:solidFill>
                <a:latin typeface="等线" panose="02010600030101010101" pitchFamily="2" charset="-122"/>
                <a:ea typeface="等线" panose="02010600030101010101" pitchFamily="2" charset="-122"/>
              </a:rPr>
              <a:t>的实现是基于</a:t>
            </a:r>
            <a:r>
              <a:rPr lang="en-US" altLang="zh-CN" sz="1600">
                <a:solidFill>
                  <a:schemeClr val="tx1"/>
                </a:solidFill>
                <a:latin typeface="等线" panose="02010600030101010101" pitchFamily="2" charset="-122"/>
                <a:ea typeface="等线" panose="02010600030101010101" pitchFamily="2" charset="-122"/>
              </a:rPr>
              <a:t>Transformer</a:t>
            </a:r>
            <a:r>
              <a:rPr lang="zh-CN" altLang="en-US" sz="1600">
                <a:solidFill>
                  <a:schemeClr val="tx1"/>
                </a:solidFill>
                <a:latin typeface="等线" panose="02010600030101010101" pitchFamily="2" charset="-122"/>
                <a:ea typeface="等线" panose="02010600030101010101" pitchFamily="2" charset="-122"/>
              </a:rPr>
              <a:t>模型架构，这是一种优秀的神经网络架构，适用于处理序列转序列任务。</a:t>
            </a:r>
            <a:r>
              <a:rPr lang="en-US" altLang="zh-CN" sz="1600">
                <a:solidFill>
                  <a:schemeClr val="tx1"/>
                </a:solidFill>
                <a:latin typeface="等线" panose="02010600030101010101" pitchFamily="2" charset="-122"/>
                <a:ea typeface="等线" panose="02010600030101010101" pitchFamily="2" charset="-122"/>
              </a:rPr>
              <a:t>GPT-2</a:t>
            </a:r>
            <a:r>
              <a:rPr lang="zh-CN" altLang="en-US" sz="1600">
                <a:solidFill>
                  <a:schemeClr val="tx1"/>
                </a:solidFill>
                <a:latin typeface="等线" panose="02010600030101010101" pitchFamily="2" charset="-122"/>
                <a:ea typeface="等线" panose="02010600030101010101" pitchFamily="2" charset="-122"/>
              </a:rPr>
              <a:t>的特点包括参数量巨大、能够生成多样性的文本、能够进行有条件性输出等。</a:t>
            </a:r>
            <a:endParaRPr lang="zh-CN" altLang="en-US" sz="1600" dirty="0">
              <a:solidFill>
                <a:schemeClr val="tx1"/>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99093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E1602C-DEFE-C542-A05A-CA435F3506D8}"/>
              </a:ext>
            </a:extLst>
          </p:cNvPr>
          <p:cNvSpPr>
            <a:spLocks noGrp="1"/>
          </p:cNvSpPr>
          <p:nvPr>
            <p:ph type="sldNum" sz="quarter" idx="12"/>
          </p:nvPr>
        </p:nvSpPr>
        <p:spPr/>
        <p:txBody>
          <a:bodyPr/>
          <a:lstStyle/>
          <a:p>
            <a:fld id="{6D496982-6B67-48BF-BE88-CEE75E286A28}" type="slidenum">
              <a:rPr lang="ko-KR" altLang="en-US" smtClean="0"/>
              <a:t>9</a:t>
            </a:fld>
            <a:endParaRPr lang="ko-KR" altLang="en-US"/>
          </a:p>
        </p:txBody>
      </p:sp>
      <p:sp>
        <p:nvSpPr>
          <p:cNvPr id="6" name="텍스트 개체 틀 1">
            <a:extLst>
              <a:ext uri="{FF2B5EF4-FFF2-40B4-BE49-F238E27FC236}">
                <a16:creationId xmlns:a16="http://schemas.microsoft.com/office/drawing/2014/main" id="{7C493B43-17F5-8143-9520-B67BCB9E5D6C}"/>
              </a:ext>
            </a:extLst>
          </p:cNvPr>
          <p:cNvSpPr>
            <a:spLocks noGrp="1"/>
          </p:cNvSpPr>
          <p:nvPr>
            <p:ph type="body" sz="quarter" idx="10"/>
          </p:nvPr>
        </p:nvSpPr>
        <p:spPr>
          <a:xfrm flipH="1">
            <a:off x="688369" y="311554"/>
            <a:ext cx="7767262" cy="276860"/>
          </a:xfrm>
        </p:spPr>
        <p:txBody>
          <a:bodyPr/>
          <a:lstStyle/>
          <a:p>
            <a:r>
              <a:rPr lang="en-US" altLang="zh-CN" dirty="0" err="1">
                <a:latin typeface="Times New Roman" panose="02020603050405020304" charset="0"/>
                <a:cs typeface="Times New Roman" panose="02020603050405020304" charset="0"/>
                <a:sym typeface="+mn-ea"/>
              </a:rPr>
              <a:t>openAI</a:t>
            </a:r>
            <a:r>
              <a:rPr lang="en-US" altLang="zh-CN" dirty="0">
                <a:latin typeface="Times New Roman" panose="02020603050405020304" charset="0"/>
                <a:cs typeface="Times New Roman" panose="02020603050405020304" charset="0"/>
                <a:sym typeface="+mn-ea"/>
              </a:rPr>
              <a:t>/GPT2-</a:t>
            </a:r>
            <a:r>
              <a:rPr lang="zh-CN" altLang="en-US" dirty="0">
                <a:latin typeface="Times New Roman" panose="02020603050405020304" charset="0"/>
                <a:cs typeface="Times New Roman" panose="02020603050405020304" charset="0"/>
                <a:sym typeface="+mn-ea"/>
              </a:rPr>
              <a:t>实验</a:t>
            </a:r>
            <a:r>
              <a:rPr lang="en-US" altLang="zh-CN" dirty="0">
                <a:latin typeface="Times New Roman" panose="02020603050405020304" charset="0"/>
                <a:cs typeface="Times New Roman" panose="02020603050405020304" charset="0"/>
                <a:sym typeface="+mn-ea"/>
              </a:rPr>
              <a:t>1</a:t>
            </a:r>
          </a:p>
        </p:txBody>
      </p:sp>
      <p:sp>
        <p:nvSpPr>
          <p:cNvPr id="9" name="文本框 8">
            <a:extLst>
              <a:ext uri="{FF2B5EF4-FFF2-40B4-BE49-F238E27FC236}">
                <a16:creationId xmlns:a16="http://schemas.microsoft.com/office/drawing/2014/main" id="{8C22913C-6C40-6848-E0DF-ED7D91DBFE7F}"/>
              </a:ext>
            </a:extLst>
          </p:cNvPr>
          <p:cNvSpPr txBox="1"/>
          <p:nvPr/>
        </p:nvSpPr>
        <p:spPr>
          <a:xfrm>
            <a:off x="395536" y="1007955"/>
            <a:ext cx="3888432" cy="114890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en-US" altLang="zh-CN" sz="1400">
                <a:latin typeface="Times New Roman" panose="02020603050405020304" pitchFamily="18" charset="0"/>
                <a:cs typeface="Times New Roman" panose="02020603050405020304" pitchFamily="18" charset="0"/>
              </a:rPr>
              <a:t>openAI/GPT-2</a:t>
            </a:r>
            <a:r>
              <a:rPr lang="zh-CN" altLang="en-US" sz="1400">
                <a:latin typeface="Times New Roman" panose="02020603050405020304" pitchFamily="18" charset="0"/>
                <a:cs typeface="Times New Roman" panose="02020603050405020304" pitchFamily="18" charset="0"/>
              </a:rPr>
              <a:t>是</a:t>
            </a:r>
            <a:r>
              <a:rPr lang="en-US" altLang="zh-CN" sz="1400">
                <a:latin typeface="Times New Roman" panose="02020603050405020304" pitchFamily="18" charset="0"/>
                <a:cs typeface="Times New Roman" panose="02020603050405020304" pitchFamily="18" charset="0"/>
              </a:rPr>
              <a:t>openAI</a:t>
            </a:r>
            <a:r>
              <a:rPr lang="zh-CN" altLang="en-US" sz="1400">
                <a:latin typeface="Times New Roman" panose="02020603050405020304" pitchFamily="18" charset="0"/>
                <a:cs typeface="Times New Roman" panose="02020603050405020304" pitchFamily="18" charset="0"/>
              </a:rPr>
              <a:t>开发的一个基于</a:t>
            </a:r>
            <a:r>
              <a:rPr lang="en-US" altLang="zh-CN" sz="1400">
                <a:latin typeface="Times New Roman" panose="02020603050405020304" pitchFamily="18" charset="0"/>
                <a:cs typeface="Times New Roman" panose="02020603050405020304" pitchFamily="18" charset="0"/>
              </a:rPr>
              <a:t>transform</a:t>
            </a:r>
            <a:r>
              <a:rPr lang="zh-CN" altLang="en-US" sz="1400">
                <a:latin typeface="Times New Roman" panose="02020603050405020304" pitchFamily="18" charset="0"/>
                <a:cs typeface="Times New Roman" panose="02020603050405020304" pitchFamily="18" charset="0"/>
              </a:rPr>
              <a:t>的开源深度学习架构，</a:t>
            </a:r>
            <a:r>
              <a:rPr lang="zh-CN" altLang="en-US" sz="1400" b="1">
                <a:solidFill>
                  <a:srgbClr val="FF0000"/>
                </a:solidFill>
                <a:latin typeface="Times New Roman" panose="02020603050405020304" pitchFamily="18" charset="0"/>
                <a:cs typeface="Times New Roman" panose="02020603050405020304" pitchFamily="18" charset="0"/>
              </a:rPr>
              <a:t>它只使用了</a:t>
            </a:r>
            <a:r>
              <a:rPr lang="en-US" altLang="zh-CN" sz="1400" b="1">
                <a:solidFill>
                  <a:srgbClr val="FF0000"/>
                </a:solidFill>
                <a:latin typeface="Times New Roman" panose="02020603050405020304" pitchFamily="18" charset="0"/>
                <a:cs typeface="Times New Roman" panose="02020603050405020304" pitchFamily="18" charset="0"/>
              </a:rPr>
              <a:t>transform</a:t>
            </a:r>
            <a:r>
              <a:rPr lang="zh-CN" altLang="en-US" sz="1400" b="1">
                <a:solidFill>
                  <a:srgbClr val="FF0000"/>
                </a:solidFill>
                <a:latin typeface="Times New Roman" panose="02020603050405020304" pitchFamily="18" charset="0"/>
                <a:cs typeface="Times New Roman" panose="02020603050405020304" pitchFamily="18" charset="0"/>
              </a:rPr>
              <a:t>的</a:t>
            </a:r>
            <a:r>
              <a:rPr lang="en-US" altLang="zh-CN" sz="1400" b="1">
                <a:solidFill>
                  <a:srgbClr val="FF0000"/>
                </a:solidFill>
                <a:latin typeface="Times New Roman" panose="02020603050405020304" pitchFamily="18" charset="0"/>
                <a:cs typeface="Times New Roman" panose="02020603050405020304" pitchFamily="18" charset="0"/>
              </a:rPr>
              <a:t>deconding</a:t>
            </a:r>
            <a:r>
              <a:rPr lang="zh-CN" altLang="en-US" sz="1400" b="1">
                <a:solidFill>
                  <a:srgbClr val="FF0000"/>
                </a:solidFill>
                <a:latin typeface="Times New Roman" panose="02020603050405020304" pitchFamily="18" charset="0"/>
                <a:cs typeface="Times New Roman" panose="02020603050405020304" pitchFamily="18" charset="0"/>
              </a:rPr>
              <a:t>部分</a:t>
            </a:r>
            <a:r>
              <a:rPr lang="zh-CN" altLang="en-US" sz="1400">
                <a:latin typeface="Times New Roman" panose="02020603050405020304" pitchFamily="18" charset="0"/>
                <a:cs typeface="Times New Roman" panose="02020603050405020304" pitchFamily="18" charset="0"/>
              </a:rPr>
              <a:t>。可以</a:t>
            </a:r>
            <a:r>
              <a:rPr lang="zh-CN" altLang="en-US" sz="1400">
                <a:solidFill>
                  <a:schemeClr val="tx1"/>
                </a:solidFill>
                <a:latin typeface="Times New Roman" panose="02020603050405020304" pitchFamily="18" charset="0"/>
                <a:ea typeface="等线" panose="02010600030101010101" pitchFamily="2" charset="-122"/>
                <a:cs typeface="Times New Roman" panose="02020603050405020304" pitchFamily="18" charset="0"/>
              </a:rPr>
              <a:t>作为研究人员以及工程师接触</a:t>
            </a:r>
            <a:r>
              <a:rPr lang="en-US" altLang="zh-CN" sz="1400">
                <a:solidFill>
                  <a:schemeClr val="tx1"/>
                </a:solidFill>
                <a:latin typeface="Times New Roman" panose="02020603050405020304" pitchFamily="18" charset="0"/>
                <a:ea typeface="等线" panose="02010600030101010101" pitchFamily="2" charset="-122"/>
                <a:cs typeface="Times New Roman" panose="02020603050405020304" pitchFamily="18" charset="0"/>
              </a:rPr>
              <a:t>GPT2</a:t>
            </a:r>
            <a:r>
              <a:rPr lang="zh-CN" altLang="en-US" sz="1400">
                <a:solidFill>
                  <a:schemeClr val="tx1"/>
                </a:solidFill>
                <a:latin typeface="Times New Roman" panose="02020603050405020304" pitchFamily="18" charset="0"/>
                <a:ea typeface="等线" panose="02010600030101010101" pitchFamily="2" charset="-122"/>
                <a:cs typeface="Times New Roman" panose="02020603050405020304" pitchFamily="18" charset="0"/>
              </a:rPr>
              <a:t>的起点。</a:t>
            </a:r>
            <a:endParaRPr lang="zh-CN" altLang="en-US" sz="12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8C22913C-6C40-6848-E0DF-ED7D91DBFE7F}"/>
              </a:ext>
            </a:extLst>
          </p:cNvPr>
          <p:cNvSpPr txBox="1"/>
          <p:nvPr/>
        </p:nvSpPr>
        <p:spPr>
          <a:xfrm>
            <a:off x="395536" y="2365290"/>
            <a:ext cx="3888432" cy="197746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25000"/>
              </a:lnSpc>
            </a:pPr>
            <a:r>
              <a:rPr lang="zh-CN" altLang="en-US" sz="1400" b="1"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源码地址：</a:t>
            </a:r>
            <a:endParaRPr lang="en-US" altLang="zh-CN" sz="1400" b="1"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a:p>
            <a:pPr marL="285750" indent="-285750">
              <a:lnSpc>
                <a:spcPct val="125000"/>
              </a:lnSpc>
              <a:buFont typeface="Wingdings" panose="05000000000000000000" pitchFamily="2" charset="2"/>
              <a:buChar char="p"/>
            </a:pPr>
            <a:r>
              <a:rPr lang="en-US" altLang="zh-CN" sz="14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https://github.com/openai/gpt-2 </a:t>
            </a:r>
          </a:p>
          <a:p>
            <a:pPr marL="285750" indent="-285750">
              <a:lnSpc>
                <a:spcPct val="125000"/>
              </a:lnSpc>
              <a:buFont typeface="Wingdings" panose="05000000000000000000" pitchFamily="2" charset="2"/>
              <a:buChar char="p"/>
            </a:pPr>
            <a:r>
              <a:rPr lang="en-US" altLang="zh-CN" sz="1400" dirty="0">
                <a:latin typeface="Times New Roman" panose="02020603050405020304" pitchFamily="18" charset="0"/>
                <a:cs typeface="Times New Roman" panose="02020603050405020304" pitchFamily="18" charset="0"/>
              </a:rPr>
              <a:t>http://10.201.200.188/experiment/gpt-2</a:t>
            </a:r>
          </a:p>
          <a:p>
            <a:pPr marL="285750" indent="-285750">
              <a:lnSpc>
                <a:spcPct val="125000"/>
              </a:lnSpc>
              <a:buFont typeface="Wingdings" panose="05000000000000000000" pitchFamily="2" charset="2"/>
              <a:buChar char="p"/>
            </a:pPr>
            <a:endParaRPr lang="en-US" altLang="zh-CN" sz="1400" dirty="0">
              <a:latin typeface="Times New Roman" panose="02020603050405020304" pitchFamily="18" charset="0"/>
              <a:cs typeface="Times New Roman" panose="02020603050405020304" pitchFamily="18" charset="0"/>
            </a:endParaRPr>
          </a:p>
          <a:p>
            <a:pPr>
              <a:lnSpc>
                <a:spcPct val="125000"/>
              </a:lnSpc>
            </a:pPr>
            <a:r>
              <a:rPr lang="zh-CN" altLang="en-US" sz="1400" b="1" dirty="0">
                <a:latin typeface="Times New Roman" panose="02020603050405020304" pitchFamily="18" charset="0"/>
                <a:cs typeface="Times New Roman" panose="02020603050405020304" pitchFamily="18" charset="0"/>
              </a:rPr>
              <a:t>模型文件（离线）：</a:t>
            </a:r>
            <a:endParaRPr lang="en-US" altLang="zh-CN" sz="1400" b="1" dirty="0">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p"/>
            </a:pPr>
            <a:r>
              <a:rPr lang="en-US" altLang="zh-CN" sz="1400" dirty="0">
                <a:latin typeface="Times New Roman" panose="02020603050405020304" pitchFamily="18" charset="0"/>
                <a:cs typeface="Times New Roman" panose="02020603050405020304" pitchFamily="18" charset="0"/>
              </a:rPr>
              <a:t>http://10.201.201.213/#s/-Ucc2lzQ </a:t>
            </a:r>
          </a:p>
          <a:p>
            <a:pPr>
              <a:lnSpc>
                <a:spcPct val="125000"/>
              </a:lnSpc>
            </a:pPr>
            <a:r>
              <a:rPr lang="zh-CN" altLang="en-US" sz="1400" b="1" dirty="0">
                <a:latin typeface="Times New Roman" panose="02020603050405020304" pitchFamily="18" charset="0"/>
                <a:cs typeface="Times New Roman" panose="02020603050405020304" pitchFamily="18" charset="0"/>
              </a:rPr>
              <a:t>安装和运行参考文档</a:t>
            </a:r>
            <a:r>
              <a:rPr lang="zh-CN" altLang="en-US" sz="1400" dirty="0">
                <a:latin typeface="Times New Roman" panose="02020603050405020304" pitchFamily="18" charset="0"/>
                <a:cs typeface="Times New Roman" panose="02020603050405020304" pitchFamily="18" charset="0"/>
              </a:rPr>
              <a:t>：</a:t>
            </a:r>
            <a:r>
              <a:rPr lang="en-US" altLang="zh-CN" sz="1400" dirty="0">
                <a:solidFill>
                  <a:srgbClr val="FF0000"/>
                </a:solidFill>
                <a:latin typeface="Times New Roman" panose="02020603050405020304" pitchFamily="18" charset="0"/>
                <a:cs typeface="Times New Roman" panose="02020603050405020304" pitchFamily="18" charset="0"/>
              </a:rPr>
              <a:t>DEVELOPERS.md</a:t>
            </a:r>
            <a:endParaRPr lang="zh-CN" altLang="en-US" sz="12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a:blip r:embed="rId3"/>
          <a:stretch>
            <a:fillRect/>
          </a:stretch>
        </p:blipFill>
        <p:spPr>
          <a:xfrm>
            <a:off x="4427984" y="1007955"/>
            <a:ext cx="4232129" cy="3719314"/>
          </a:xfrm>
          <a:prstGeom prst="rect">
            <a:avLst/>
          </a:prstGeom>
        </p:spPr>
      </p:pic>
      <p:sp>
        <p:nvSpPr>
          <p:cNvPr id="13" name="矩形 12"/>
          <p:cNvSpPr/>
          <p:nvPr/>
        </p:nvSpPr>
        <p:spPr>
          <a:xfrm>
            <a:off x="393404" y="4443958"/>
            <a:ext cx="3865161" cy="523220"/>
          </a:xfrm>
          <a:prstGeom prst="rect">
            <a:avLst/>
          </a:prstGeom>
        </p:spPr>
        <p:txBody>
          <a:bodyPr wrap="none">
            <a:spAutoFit/>
          </a:bodyPr>
          <a:lstStyle/>
          <a:p>
            <a:r>
              <a:rPr lang="zh-CN" altLang="en-US" sz="1400" b="1" dirty="0">
                <a:solidFill>
                  <a:srgbClr val="FF0000"/>
                </a:solidFill>
                <a:latin typeface="宋体" panose="02010600030101010101" pitchFamily="2" charset="-122"/>
                <a:ea typeface="宋体" panose="02010600030101010101" pitchFamily="2" charset="-122"/>
              </a:rPr>
              <a:t>代码较老，建议用</a:t>
            </a:r>
            <a:r>
              <a:rPr lang="en-US" altLang="zh-CN" sz="1400" b="1" dirty="0">
                <a:solidFill>
                  <a:srgbClr val="FF0000"/>
                </a:solidFill>
                <a:latin typeface="宋体" panose="02010600030101010101" pitchFamily="2" charset="-122"/>
                <a:ea typeface="宋体" panose="02010600030101010101" pitchFamily="2" charset="-122"/>
              </a:rPr>
              <a:t>python3.6.8</a:t>
            </a:r>
            <a:r>
              <a:rPr lang="zh-CN" altLang="en-US" sz="1400" b="1" dirty="0">
                <a:solidFill>
                  <a:srgbClr val="FF0000"/>
                </a:solidFill>
                <a:latin typeface="宋体" panose="02010600030101010101" pitchFamily="2" charset="-122"/>
                <a:ea typeface="宋体" panose="02010600030101010101" pitchFamily="2" charset="-122"/>
              </a:rPr>
              <a:t>（视情况而定）</a:t>
            </a:r>
            <a:endParaRPr lang="en-US" altLang="zh-CN" sz="1400" b="1" dirty="0">
              <a:solidFill>
                <a:srgbClr val="FF0000"/>
              </a:solidFill>
              <a:latin typeface="宋体" panose="02010600030101010101" pitchFamily="2" charset="-122"/>
              <a:ea typeface="宋体" panose="02010600030101010101" pitchFamily="2" charset="-122"/>
            </a:endParaRPr>
          </a:p>
          <a:p>
            <a:r>
              <a:rPr lang="en-US" altLang="zh-CN" sz="1400" b="1" dirty="0" err="1">
                <a:solidFill>
                  <a:srgbClr val="FF0000"/>
                </a:solidFill>
                <a:latin typeface="宋体" panose="02010600030101010101" pitchFamily="2" charset="-122"/>
                <a:ea typeface="宋体" panose="02010600030101010101" pitchFamily="2" charset="-122"/>
              </a:rPr>
              <a:t>tensorflow</a:t>
            </a:r>
            <a:r>
              <a:rPr lang="en-US" altLang="zh-CN" sz="1400" b="1" dirty="0">
                <a:solidFill>
                  <a:srgbClr val="FF0000"/>
                </a:solidFill>
                <a:latin typeface="宋体" panose="02010600030101010101" pitchFamily="2" charset="-122"/>
                <a:ea typeface="宋体" panose="02010600030101010101" pitchFamily="2" charset="-122"/>
              </a:rPr>
              <a:t>=1.13.1</a:t>
            </a:r>
            <a:endParaRPr lang="zh-CN" altLang="en-US" sz="14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57044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851a12fdce4dd3f9e72ffb430d6b981bd0d25b"/>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11946</TotalTime>
  <Words>2211</Words>
  <Application>Microsoft Office PowerPoint</Application>
  <PresentationFormat>全屏显示(16:9)</PresentationFormat>
  <Paragraphs>189</Paragraphs>
  <Slides>24</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-apple-system</vt:lpstr>
      <vt:lpstr>Arial Unicode MS</vt:lpstr>
      <vt:lpstr>Malgun Gothic</vt:lpstr>
      <vt:lpstr>等线</vt:lpstr>
      <vt:lpstr>宋体</vt:lpstr>
      <vt:lpstr>微软雅黑</vt:lpstr>
      <vt:lpstr>造字工房悦圆（非商用）常规体</vt:lpstr>
      <vt:lpstr>Arial</vt:lpstr>
      <vt:lpstr>Consolas</vt:lpstr>
      <vt:lpstr>Tahoma</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信息内容安全实验课第一周</dc:title>
  <dc:creator>程枫</dc:creator>
  <cp:lastModifiedBy>xiong Emily</cp:lastModifiedBy>
  <cp:revision>507</cp:revision>
  <dcterms:created xsi:type="dcterms:W3CDTF">2014-02-18T09:33:00Z</dcterms:created>
  <dcterms:modified xsi:type="dcterms:W3CDTF">2024-04-22T03:30:47Z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BFE8299AA6344B4A88D7D49418C147B4</vt:lpwstr>
  </property>
</Properties>
</file>