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315" r:id="rId3"/>
    <p:sldId id="363" r:id="rId4"/>
    <p:sldId id="369" r:id="rId5"/>
    <p:sldId id="365" r:id="rId6"/>
    <p:sldId id="366" r:id="rId7"/>
    <p:sldId id="367" r:id="rId8"/>
    <p:sldId id="370" r:id="rId9"/>
    <p:sldId id="364" r:id="rId10"/>
    <p:sldId id="371" r:id="rId11"/>
    <p:sldId id="372" r:id="rId12"/>
    <p:sldId id="373" r:id="rId13"/>
    <p:sldId id="374" r:id="rId14"/>
  </p:sldIdLst>
  <p:sldSz cx="9144000" cy="5143500" type="screen16x9"/>
  <p:notesSz cx="9144000" cy="51435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0" autoAdjust="0"/>
    <p:restoredTop sz="87130" autoAdjust="0"/>
  </p:normalViewPr>
  <p:slideViewPr>
    <p:cSldViewPr showGuides="1">
      <p:cViewPr varScale="1">
        <p:scale>
          <a:sx n="132" d="100"/>
          <a:sy n="132" d="100"/>
        </p:scale>
        <p:origin x="-115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D606EDC-B8D8-CF4E-AC1D-510C0B6E9EAE}" type="datetimeFigureOut">
              <a:rPr lang="zh-CN" altLang="en-US"/>
              <a:t>2024/4/22</a:t>
            </a:fld>
            <a:endParaRPr kumimoji="1" lang="zh-CN" altLang="en-US"/>
          </a:p>
        </p:txBody>
      </p:sp>
      <p:sp>
        <p:nvSpPr>
          <p:cNvPr id="4" name="幻灯片图像占位符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600F3C3-C545-8C43-8D6B-AF0690F4EE03}" type="slidenum">
              <a:rPr/>
              <a:t>‹#›</a:t>
            </a:fld>
            <a:endParaRPr kumimoji="1" lang="zh-CN" altLang="en-US"/>
          </a:p>
        </p:txBody>
      </p:sp>
    </p:spTree>
    <p:extLst>
      <p:ext uri="{BB962C8B-B14F-4D97-AF65-F5344CB8AC3E}">
        <p14:creationId xmlns:p14="http://schemas.microsoft.com/office/powerpoint/2010/main" val="313068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600F3C3-C545-8C43-8D6B-AF0690F4EE03}" type="slidenum">
              <a:rPr lang="en-US" altLang="zh-CN"/>
              <a:t>2</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600F3C3-C545-8C43-8D6B-AF0690F4EE03}" type="slidenum">
              <a:rPr lang="en-US" altLang="zh-CN"/>
              <a:t>11</a:t>
            </a:fld>
            <a:endParaRPr kumimoji="1" lang="zh-CN" altLang="en-US"/>
          </a:p>
        </p:txBody>
      </p:sp>
    </p:spTree>
    <p:extLst>
      <p:ext uri="{BB962C8B-B14F-4D97-AF65-F5344CB8AC3E}">
        <p14:creationId xmlns:p14="http://schemas.microsoft.com/office/powerpoint/2010/main" val="2708255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600F3C3-C545-8C43-8D6B-AF0690F4EE03}" type="slidenum">
              <a:rPr lang="en-US" altLang="zh-CN"/>
              <a:t>3</a:t>
            </a:fld>
            <a:endParaRPr kumimoji="1" lang="zh-CN" altLang="en-US"/>
          </a:p>
        </p:txBody>
      </p:sp>
    </p:spTree>
    <p:extLst>
      <p:ext uri="{BB962C8B-B14F-4D97-AF65-F5344CB8AC3E}">
        <p14:creationId xmlns:p14="http://schemas.microsoft.com/office/powerpoint/2010/main" val="405332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600F3C3-C545-8C43-8D6B-AF0690F4EE03}" type="slidenum">
              <a:rPr lang="en-US" altLang="zh-CN"/>
              <a:t>4</a:t>
            </a:fld>
            <a:endParaRPr kumimoji="1" lang="zh-CN" altLang="en-US"/>
          </a:p>
        </p:txBody>
      </p:sp>
    </p:spTree>
    <p:extLst>
      <p:ext uri="{BB962C8B-B14F-4D97-AF65-F5344CB8AC3E}">
        <p14:creationId xmlns:p14="http://schemas.microsoft.com/office/powerpoint/2010/main" val="1753503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600F3C3-C545-8C43-8D6B-AF0690F4EE03}" type="slidenum">
              <a:rPr lang="en-US" altLang="zh-CN"/>
              <a:t>5</a:t>
            </a:fld>
            <a:endParaRPr kumimoji="1" lang="zh-CN" altLang="en-US"/>
          </a:p>
        </p:txBody>
      </p:sp>
    </p:spTree>
    <p:extLst>
      <p:ext uri="{BB962C8B-B14F-4D97-AF65-F5344CB8AC3E}">
        <p14:creationId xmlns:p14="http://schemas.microsoft.com/office/powerpoint/2010/main" val="2706139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600F3C3-C545-8C43-8D6B-AF0690F4EE03}" type="slidenum">
              <a:rPr lang="en-US" altLang="zh-CN"/>
              <a:t>6</a:t>
            </a:fld>
            <a:endParaRPr kumimoji="1" lang="zh-CN" altLang="en-US"/>
          </a:p>
        </p:txBody>
      </p:sp>
    </p:spTree>
    <p:extLst>
      <p:ext uri="{BB962C8B-B14F-4D97-AF65-F5344CB8AC3E}">
        <p14:creationId xmlns:p14="http://schemas.microsoft.com/office/powerpoint/2010/main" val="1174047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600F3C3-C545-8C43-8D6B-AF0690F4EE03}" type="slidenum">
              <a:rPr lang="en-US" altLang="zh-CN"/>
              <a:t>7</a:t>
            </a:fld>
            <a:endParaRPr kumimoji="1" lang="zh-CN" altLang="en-US"/>
          </a:p>
        </p:txBody>
      </p:sp>
    </p:spTree>
    <p:extLst>
      <p:ext uri="{BB962C8B-B14F-4D97-AF65-F5344CB8AC3E}">
        <p14:creationId xmlns:p14="http://schemas.microsoft.com/office/powerpoint/2010/main" val="217448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600F3C3-C545-8C43-8D6B-AF0690F4EE03}" type="slidenum">
              <a:rPr lang="en-US" altLang="zh-CN"/>
              <a:t>8</a:t>
            </a:fld>
            <a:endParaRPr kumimoji="1" lang="zh-CN" altLang="en-US"/>
          </a:p>
        </p:txBody>
      </p:sp>
    </p:spTree>
    <p:extLst>
      <p:ext uri="{BB962C8B-B14F-4D97-AF65-F5344CB8AC3E}">
        <p14:creationId xmlns:p14="http://schemas.microsoft.com/office/powerpoint/2010/main" val="3382108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600F3C3-C545-8C43-8D6B-AF0690F4EE03}" type="slidenum">
              <a:rPr lang="en-US" altLang="zh-CN"/>
              <a:t>9</a:t>
            </a:fld>
            <a:endParaRPr kumimoji="1" lang="zh-CN" altLang="en-US"/>
          </a:p>
        </p:txBody>
      </p:sp>
    </p:spTree>
    <p:extLst>
      <p:ext uri="{BB962C8B-B14F-4D97-AF65-F5344CB8AC3E}">
        <p14:creationId xmlns:p14="http://schemas.microsoft.com/office/powerpoint/2010/main" val="121544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1600F3C3-C545-8C43-8D6B-AF0690F4EE03}" type="slidenum">
              <a:rPr lang="en-US" altLang="zh-CN"/>
              <a:t>10</a:t>
            </a:fld>
            <a:endParaRPr kumimoji="1" lang="zh-CN" altLang="en-US"/>
          </a:p>
        </p:txBody>
      </p:sp>
    </p:spTree>
    <p:extLst>
      <p:ext uri="{BB962C8B-B14F-4D97-AF65-F5344CB8AC3E}">
        <p14:creationId xmlns:p14="http://schemas.microsoft.com/office/powerpoint/2010/main" val="2492427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1" i="0">
                <a:solidFill>
                  <a:srgbClr val="212C46"/>
                </a:solidFill>
                <a:latin typeface="Tahoma" panose="020B0604030504040204"/>
                <a:cs typeface="Tahoma" panose="020B0604030504040204"/>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07847" y="0"/>
            <a:ext cx="8528304" cy="99364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Consolas" panose="020B0609020204030204"/>
                <a:cs typeface="Consolas" panose="020B060902020403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p:txBody>
          <a:bodyPr lIns="0" tIns="0" rIns="0" bIns="0"/>
          <a:lstStyle>
            <a:lvl1pPr>
              <a:defRPr sz="1100" b="1" i="0">
                <a:solidFill>
                  <a:srgbClr val="212C46"/>
                </a:solidFill>
                <a:latin typeface="Tahoma" panose="020B0604030504040204"/>
                <a:cs typeface="Tahoma" panose="020B0604030504040204"/>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07847" y="0"/>
            <a:ext cx="8528304" cy="99364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7" name="Holder 7"/>
          <p:cNvSpPr>
            <a:spLocks noGrp="1"/>
          </p:cNvSpPr>
          <p:nvPr>
            <p:ph type="sldNum" sz="quarter" idx="7"/>
          </p:nvPr>
        </p:nvSpPr>
        <p:spPr/>
        <p:txBody>
          <a:bodyPr lIns="0" tIns="0" rIns="0" bIns="0"/>
          <a:lstStyle>
            <a:lvl1pPr>
              <a:defRPr sz="1100" b="1" i="0">
                <a:solidFill>
                  <a:srgbClr val="212C46"/>
                </a:solidFill>
                <a:latin typeface="Tahoma" panose="020B0604030504040204"/>
                <a:cs typeface="Tahoma" panose="020B0604030504040204"/>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5" name="Holder 5"/>
          <p:cNvSpPr>
            <a:spLocks noGrp="1"/>
          </p:cNvSpPr>
          <p:nvPr>
            <p:ph type="sldNum" sz="quarter" idx="7"/>
          </p:nvPr>
        </p:nvSpPr>
        <p:spPr/>
        <p:txBody>
          <a:bodyPr lIns="0" tIns="0" rIns="0" bIns="0"/>
          <a:lstStyle>
            <a:lvl1pPr>
              <a:defRPr sz="1100" b="1" i="0">
                <a:solidFill>
                  <a:srgbClr val="212C46"/>
                </a:solidFill>
                <a:latin typeface="Tahoma" panose="020B0604030504040204"/>
                <a:cs typeface="Tahoma" panose="020B0604030504040204"/>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07847" y="0"/>
            <a:ext cx="8528304" cy="993648"/>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4" name="Holder 4"/>
          <p:cNvSpPr>
            <a:spLocks noGrp="1"/>
          </p:cNvSpPr>
          <p:nvPr>
            <p:ph type="sldNum" sz="quarter" idx="7"/>
          </p:nvPr>
        </p:nvSpPr>
        <p:spPr/>
        <p:txBody>
          <a:bodyPr lIns="0" tIns="0" rIns="0" bIns="0"/>
          <a:lstStyle>
            <a:lvl1pPr>
              <a:defRPr sz="1100" b="1" i="0">
                <a:solidFill>
                  <a:srgbClr val="212C46"/>
                </a:solidFill>
                <a:latin typeface="Tahoma" panose="020B0604030504040204"/>
                <a:cs typeface="Tahoma" panose="020B0604030504040204"/>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4100829" y="233933"/>
            <a:ext cx="942340" cy="330834"/>
          </a:xfrm>
          <a:prstGeom prst="rect">
            <a:avLst/>
          </a:prstGeom>
        </p:spPr>
        <p:txBody>
          <a:bodyPr wrap="square" lIns="0" tIns="0" rIns="0" bIns="0">
            <a:spAutoFit/>
          </a:bodyPr>
          <a:lstStyle>
            <a:lvl1pPr>
              <a:defRPr sz="2000" b="1" i="0">
                <a:solidFill>
                  <a:schemeClr val="bg1"/>
                </a:solidFill>
                <a:latin typeface="Tahoma" panose="020B0604030504040204"/>
                <a:cs typeface="Tahoma" panose="020B0604030504040204"/>
              </a:defRPr>
            </a:lvl1pPr>
          </a:lstStyle>
          <a:p>
            <a:endParaRPr/>
          </a:p>
        </p:txBody>
      </p:sp>
      <p:sp>
        <p:nvSpPr>
          <p:cNvPr id="3" name="Holder 3"/>
          <p:cNvSpPr>
            <a:spLocks noGrp="1"/>
          </p:cNvSpPr>
          <p:nvPr>
            <p:ph type="body" idx="1"/>
          </p:nvPr>
        </p:nvSpPr>
        <p:spPr>
          <a:xfrm>
            <a:off x="658774" y="1797177"/>
            <a:ext cx="7209155" cy="1306830"/>
          </a:xfrm>
          <a:prstGeom prst="rect">
            <a:avLst/>
          </a:prstGeom>
        </p:spPr>
        <p:txBody>
          <a:bodyPr wrap="square" lIns="0" tIns="0" rIns="0" bIns="0">
            <a:spAutoFit/>
          </a:bodyPr>
          <a:lstStyle>
            <a:lvl1pPr>
              <a:defRPr sz="1400" b="0" i="0">
                <a:solidFill>
                  <a:schemeClr val="tx1"/>
                </a:solidFill>
                <a:latin typeface="Consolas" panose="020B0609020204030204"/>
                <a:cs typeface="Consolas" panose="020B0609020204030204"/>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4/22/2024</a:t>
            </a:fld>
            <a:endParaRPr lang="en-US"/>
          </a:p>
        </p:txBody>
      </p:sp>
      <p:sp>
        <p:nvSpPr>
          <p:cNvPr id="6" name="Holder 6"/>
          <p:cNvSpPr>
            <a:spLocks noGrp="1"/>
          </p:cNvSpPr>
          <p:nvPr>
            <p:ph type="sldNum" sz="quarter" idx="7"/>
          </p:nvPr>
        </p:nvSpPr>
        <p:spPr>
          <a:xfrm>
            <a:off x="4456429" y="4867079"/>
            <a:ext cx="231139" cy="194945"/>
          </a:xfrm>
          <a:prstGeom prst="rect">
            <a:avLst/>
          </a:prstGeom>
        </p:spPr>
        <p:txBody>
          <a:bodyPr wrap="square" lIns="0" tIns="0" rIns="0" bIns="0">
            <a:spAutoFit/>
          </a:bodyPr>
          <a:lstStyle>
            <a:lvl1pPr>
              <a:defRPr sz="1100" b="1" i="0">
                <a:solidFill>
                  <a:srgbClr val="212C46"/>
                </a:solidFill>
                <a:latin typeface="Tahoma" panose="020B0604030504040204"/>
                <a:cs typeface="Tahoma" panose="020B0604030504040204"/>
              </a:defRPr>
            </a:lvl1pPr>
          </a:lstStyle>
          <a:p>
            <a:pPr marL="25400">
              <a:lnSpc>
                <a:spcPct val="100000"/>
              </a:lnSpc>
              <a:spcBef>
                <a:spcPts val="10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thub.com/AbstractTeen/AntiForger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1412.657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12519" y="339852"/>
            <a:ext cx="6918959" cy="458724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139185" y="2489491"/>
            <a:ext cx="4228720" cy="442595"/>
          </a:xfrm>
          <a:prstGeom prst="rect">
            <a:avLst/>
          </a:prstGeom>
        </p:spPr>
        <p:txBody>
          <a:bodyPr vert="horz" wrap="square" lIns="0" tIns="12065" rIns="0" bIns="0" rtlCol="0">
            <a:spAutoFit/>
          </a:bodyPr>
          <a:lstStyle/>
          <a:p>
            <a:pPr marL="12700">
              <a:lnSpc>
                <a:spcPct val="100000"/>
              </a:lnSpc>
              <a:spcBef>
                <a:spcPts val="95"/>
              </a:spcBef>
            </a:pPr>
            <a:r>
              <a:rPr sz="2800" spc="-10" dirty="0">
                <a:latin typeface="微软雅黑" panose="020B0503020204020204" pitchFamily="34" charset="-122"/>
                <a:ea typeface="微软雅黑" panose="020B0503020204020204" pitchFamily="34" charset="-122"/>
                <a:cs typeface="微软雅黑" panose="020B0503020204020204" charset="-122"/>
              </a:rPr>
              <a:t>图像</a:t>
            </a:r>
            <a:r>
              <a:rPr lang="zh-CN" altLang="en-US" sz="2800" spc="-10" dirty="0">
                <a:latin typeface="微软雅黑" panose="020B0503020204020204" pitchFamily="34" charset="-122"/>
                <a:ea typeface="微软雅黑" panose="020B0503020204020204" pitchFamily="34" charset="-122"/>
              </a:rPr>
              <a:t>对抗样本生成与检测</a:t>
            </a:r>
          </a:p>
        </p:txBody>
      </p:sp>
      <p:sp>
        <p:nvSpPr>
          <p:cNvPr id="5" name="object 5"/>
          <p:cNvSpPr/>
          <p:nvPr/>
        </p:nvSpPr>
        <p:spPr>
          <a:xfrm>
            <a:off x="3197351" y="2264664"/>
            <a:ext cx="541655" cy="0"/>
          </a:xfrm>
          <a:custGeom>
            <a:avLst/>
            <a:gdLst/>
            <a:ahLst/>
            <a:cxnLst/>
            <a:rect l="l" t="t" r="r" b="b"/>
            <a:pathLst>
              <a:path w="541654">
                <a:moveTo>
                  <a:pt x="0" y="0"/>
                </a:moveTo>
                <a:lnTo>
                  <a:pt x="541401" y="0"/>
                </a:lnTo>
              </a:path>
            </a:pathLst>
          </a:custGeom>
          <a:ln w="9144">
            <a:solidFill>
              <a:srgbClr val="FFFFFF"/>
            </a:solidFill>
          </a:ln>
        </p:spPr>
        <p:txBody>
          <a:bodyPr wrap="square" lIns="0" tIns="0" rIns="0" bIns="0" rtlCol="0"/>
          <a:lstStyle/>
          <a:p>
            <a:endParaRPr/>
          </a:p>
        </p:txBody>
      </p:sp>
      <p:sp>
        <p:nvSpPr>
          <p:cNvPr id="6" name="object 6"/>
          <p:cNvSpPr/>
          <p:nvPr/>
        </p:nvSpPr>
        <p:spPr>
          <a:xfrm>
            <a:off x="3197351" y="3220211"/>
            <a:ext cx="541655" cy="0"/>
          </a:xfrm>
          <a:custGeom>
            <a:avLst/>
            <a:gdLst/>
            <a:ahLst/>
            <a:cxnLst/>
            <a:rect l="l" t="t" r="r" b="b"/>
            <a:pathLst>
              <a:path w="541654">
                <a:moveTo>
                  <a:pt x="0" y="0"/>
                </a:moveTo>
                <a:lnTo>
                  <a:pt x="541401" y="0"/>
                </a:lnTo>
              </a:path>
            </a:pathLst>
          </a:custGeom>
          <a:ln w="9144">
            <a:solidFill>
              <a:srgbClr val="FFFFFF"/>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6678" y="195798"/>
            <a:ext cx="4135122" cy="505908"/>
          </a:xfrm>
          <a:prstGeom prst="rect">
            <a:avLst/>
          </a:prstGeom>
        </p:spPr>
        <p:txBody>
          <a:bodyPr vert="horz" wrap="square" lIns="0" tIns="13335" rIns="0" bIns="0" rtlCol="0">
            <a:spAutoFit/>
          </a:bodyPr>
          <a:lstStyle/>
          <a:p>
            <a:pPr marL="12700">
              <a:lnSpc>
                <a:spcPct val="100000"/>
              </a:lnSpc>
              <a:spcBef>
                <a:spcPts val="105"/>
              </a:spcBef>
            </a:pP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实验</a:t>
            </a:r>
            <a:r>
              <a:rPr lang="en-US" altLang="zh-CN" sz="3200" dirty="0">
                <a:latin typeface="微软雅黑" panose="020B0503020204020204" pitchFamily="34" charset="-122"/>
                <a:ea typeface="微软雅黑" panose="020B0503020204020204" pitchFamily="34" charset="-122"/>
                <a:cs typeface="宋体" panose="02010600030101010101" pitchFamily="2" charset="-122"/>
              </a:rPr>
              <a:t>3</a:t>
            </a: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：对抗样本防御</a:t>
            </a:r>
            <a:endParaRPr sz="32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object 4">
            <a:extLst>
              <a:ext uri="{FF2B5EF4-FFF2-40B4-BE49-F238E27FC236}">
                <a16:creationId xmlns="" xmlns:a16="http://schemas.microsoft.com/office/drawing/2014/main" id="{1C0B99FA-4850-4BF8-AB4E-84587E056DDE}"/>
              </a:ext>
            </a:extLst>
          </p:cNvPr>
          <p:cNvSpPr txBox="1"/>
          <p:nvPr/>
        </p:nvSpPr>
        <p:spPr>
          <a:xfrm>
            <a:off x="571500" y="1276350"/>
            <a:ext cx="8001000" cy="1705403"/>
          </a:xfrm>
          <a:prstGeom prst="rect">
            <a:avLst/>
          </a:prstGeom>
          <a:noFill/>
        </p:spPr>
        <p:txBody>
          <a:bodyPr wrap="square">
            <a:spAutoFit/>
          </a:bodyPr>
          <a:lstStyle>
            <a:defPPr>
              <a:defRPr lang="zh-CN"/>
            </a:defPPr>
            <a:lvl1pPr>
              <a:lnSpc>
                <a:spcPct val="150000"/>
              </a:lnSpc>
              <a:defRPr>
                <a:latin typeface="微软雅黑" panose="020B0503020204020204" pitchFamily="34" charset="-122"/>
                <a:ea typeface="微软雅黑" panose="020B0503020204020204" pitchFamily="34" charset="-122"/>
              </a:defRPr>
            </a:lvl1pPr>
          </a:lstStyle>
          <a:p>
            <a:r>
              <a:rPr lang="zh-CN" altLang="en-US" dirty="0"/>
              <a:t>（</a:t>
            </a:r>
            <a:r>
              <a:rPr lang="en-US" altLang="zh-CN" dirty="0"/>
              <a:t>1</a:t>
            </a:r>
            <a:r>
              <a:rPr lang="zh-CN" altLang="en-US" dirty="0"/>
              <a:t>）基于实验</a:t>
            </a:r>
            <a:r>
              <a:rPr lang="en-US" altLang="zh-CN" dirty="0"/>
              <a:t>1</a:t>
            </a:r>
            <a:r>
              <a:rPr lang="zh-CN" altLang="en-US" dirty="0"/>
              <a:t>或实验</a:t>
            </a:r>
            <a:r>
              <a:rPr lang="en-US" altLang="zh-CN" dirty="0"/>
              <a:t>2</a:t>
            </a:r>
            <a:r>
              <a:rPr lang="zh-CN" altLang="en-US" dirty="0"/>
              <a:t>，将生成的对抗样本添加到训练数据集中，再次进行模型训练</a:t>
            </a:r>
            <a:endParaRPr lang="en-US" altLang="zh-CN" dirty="0"/>
          </a:p>
          <a:p>
            <a:r>
              <a:rPr lang="zh-CN" altLang="en-US" dirty="0"/>
              <a:t>（</a:t>
            </a:r>
            <a:r>
              <a:rPr lang="en-US" altLang="zh-CN" dirty="0"/>
              <a:t>2</a:t>
            </a:r>
            <a:r>
              <a:rPr lang="zh-CN" altLang="en-US" dirty="0"/>
              <a:t>）观察重新训练的模型在原始正常的数据集上的表现，是否达到了预期的对抗样本防御目标？</a:t>
            </a:r>
            <a:endParaRPr dirty="0"/>
          </a:p>
        </p:txBody>
      </p:sp>
    </p:spTree>
    <p:extLst>
      <p:ext uri="{BB962C8B-B14F-4D97-AF65-F5344CB8AC3E}">
        <p14:creationId xmlns:p14="http://schemas.microsoft.com/office/powerpoint/2010/main" val="307741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6578" y="195798"/>
            <a:ext cx="5621022" cy="505908"/>
          </a:xfrm>
          <a:prstGeom prst="rect">
            <a:avLst/>
          </a:prstGeom>
        </p:spPr>
        <p:txBody>
          <a:bodyPr vert="horz" wrap="square" lIns="0" tIns="13335" rIns="0" bIns="0" rtlCol="0">
            <a:spAutoFit/>
          </a:bodyPr>
          <a:lstStyle/>
          <a:p>
            <a:pPr marL="12700" algn="ctr">
              <a:lnSpc>
                <a:spcPct val="100000"/>
              </a:lnSpc>
              <a:spcBef>
                <a:spcPts val="105"/>
              </a:spcBef>
            </a:pPr>
            <a:r>
              <a:rPr lang="zh-CN" altLang="en-US" sz="3200" dirty="0" smtClean="0">
                <a:latin typeface="微软雅黑" panose="020B0503020204020204" pitchFamily="34" charset="-122"/>
                <a:ea typeface="微软雅黑" panose="020B0503020204020204" pitchFamily="34" charset="-122"/>
                <a:cs typeface="宋体" panose="02010600030101010101" pitchFamily="2" charset="-122"/>
              </a:rPr>
              <a:t>对</a:t>
            </a:r>
            <a:r>
              <a:rPr lang="zh-CN" altLang="en-US" sz="3200" dirty="0">
                <a:latin typeface="微软雅黑" panose="020B0503020204020204" pitchFamily="34" charset="-122"/>
                <a:ea typeface="微软雅黑" panose="020B0503020204020204" pitchFamily="34" charset="-122"/>
                <a:cs typeface="宋体" panose="02010600030101010101" pitchFamily="2" charset="-122"/>
              </a:rPr>
              <a:t>抗样本防御（课外）</a:t>
            </a:r>
            <a:endParaRPr sz="3200" dirty="0">
              <a:latin typeface="微软雅黑" panose="020B0503020204020204" pitchFamily="34" charset="-122"/>
              <a:ea typeface="微软雅黑" panose="020B0503020204020204" pitchFamily="34" charset="-122"/>
              <a:cs typeface="宋体" panose="02010600030101010101" pitchFamily="2" charset="-122"/>
            </a:endParaRPr>
          </a:p>
        </p:txBody>
      </p:sp>
      <p:pic>
        <p:nvPicPr>
          <p:cNvPr id="7170" name="Picture 2">
            <a:extLst>
              <a:ext uri="{FF2B5EF4-FFF2-40B4-BE49-F238E27FC236}">
                <a16:creationId xmlns="" xmlns:a16="http://schemas.microsoft.com/office/drawing/2014/main" id="{C8990F2C-91C8-47B1-A497-6001F6D2E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47750"/>
            <a:ext cx="3835941" cy="401955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 xmlns:a16="http://schemas.microsoft.com/office/drawing/2014/main" id="{DC440E52-F6B7-4038-AD5C-4478294C92D2}"/>
              </a:ext>
            </a:extLst>
          </p:cNvPr>
          <p:cNvSpPr txBox="1"/>
          <p:nvPr/>
        </p:nvSpPr>
        <p:spPr>
          <a:xfrm>
            <a:off x="4419600" y="1200150"/>
            <a:ext cx="4572000" cy="1323439"/>
          </a:xfrm>
          <a:prstGeom prst="rect">
            <a:avLst/>
          </a:prstGeom>
          <a:noFill/>
        </p:spPr>
        <p:txBody>
          <a:bodyPr wrap="square">
            <a:spAutoFit/>
          </a:bodyPr>
          <a:lstStyle/>
          <a:p>
            <a:pPr algn="l"/>
            <a:r>
              <a:rPr lang="zh-CN" altLang="en-US" sz="1600" dirty="0">
                <a:solidFill>
                  <a:srgbClr val="000000"/>
                </a:solidFill>
                <a:latin typeface="微软雅黑" panose="020B0503020204020204" pitchFamily="34" charset="-122"/>
                <a:ea typeface="微软雅黑" panose="020B0503020204020204" pitchFamily="34" charset="-122"/>
              </a:rPr>
              <a:t>参考论文：</a:t>
            </a:r>
            <a:r>
              <a:rPr lang="en-US" altLang="zh-CN" sz="1600" i="0" dirty="0">
                <a:solidFill>
                  <a:srgbClr val="000000"/>
                </a:solidFill>
                <a:effectLst/>
                <a:latin typeface="微软雅黑" panose="020B0503020204020204" pitchFamily="34" charset="-122"/>
                <a:ea typeface="微软雅黑" panose="020B0503020204020204" pitchFamily="34" charset="-122"/>
              </a:rPr>
              <a:t>Anti-Forgery: Towards a Stealthy and Robust </a:t>
            </a:r>
            <a:r>
              <a:rPr lang="en-US" altLang="zh-CN" sz="1600" i="0" dirty="0" err="1">
                <a:solidFill>
                  <a:srgbClr val="000000"/>
                </a:solidFill>
                <a:effectLst/>
                <a:latin typeface="微软雅黑" panose="020B0503020204020204" pitchFamily="34" charset="-122"/>
                <a:ea typeface="微软雅黑" panose="020B0503020204020204" pitchFamily="34" charset="-122"/>
              </a:rPr>
              <a:t>DeepFake</a:t>
            </a:r>
            <a:r>
              <a:rPr lang="en-US" altLang="zh-CN" sz="1600" i="0" dirty="0">
                <a:solidFill>
                  <a:srgbClr val="000000"/>
                </a:solidFill>
                <a:effectLst/>
                <a:latin typeface="微软雅黑" panose="020B0503020204020204" pitchFamily="34" charset="-122"/>
                <a:ea typeface="微软雅黑" panose="020B0503020204020204" pitchFamily="34" charset="-122"/>
              </a:rPr>
              <a:t> Disruption Attack via Adversarial Perceptual-aware Perturbations</a:t>
            </a:r>
          </a:p>
          <a:p>
            <a:pPr algn="l"/>
            <a:endParaRPr lang="en-US" altLang="zh-CN" sz="1600" dirty="0">
              <a:solidFill>
                <a:srgbClr val="000000"/>
              </a:solidFill>
              <a:latin typeface="微软雅黑" panose="020B0503020204020204" pitchFamily="34" charset="-122"/>
              <a:ea typeface="微软雅黑" panose="020B0503020204020204" pitchFamily="34" charset="-122"/>
            </a:endParaRPr>
          </a:p>
          <a:p>
            <a:pPr algn="l"/>
            <a:r>
              <a:rPr lang="zh-CN" altLang="en-US" sz="1600" i="0" dirty="0">
                <a:solidFill>
                  <a:srgbClr val="000000"/>
                </a:solidFill>
                <a:effectLst/>
                <a:latin typeface="微软雅黑" panose="020B0503020204020204" pitchFamily="34" charset="-122"/>
                <a:ea typeface="微软雅黑" panose="020B0503020204020204" pitchFamily="34" charset="-122"/>
              </a:rPr>
              <a:t>源码地址：</a:t>
            </a:r>
            <a:r>
              <a:rPr lang="en-US" altLang="zh-CN" sz="1600" dirty="0">
                <a:hlinkClick r:id="rId4"/>
              </a:rPr>
              <a:t>GitHub - </a:t>
            </a:r>
            <a:r>
              <a:rPr lang="en-US" altLang="zh-CN" sz="1600" dirty="0" err="1">
                <a:hlinkClick r:id="rId4"/>
              </a:rPr>
              <a:t>AbstractTeen</a:t>
            </a:r>
            <a:r>
              <a:rPr lang="en-US" altLang="zh-CN" sz="1600" dirty="0">
                <a:hlinkClick r:id="rId4"/>
              </a:rPr>
              <a:t>/</a:t>
            </a:r>
            <a:r>
              <a:rPr lang="en-US" altLang="zh-CN" sz="1600" dirty="0" err="1">
                <a:hlinkClick r:id="rId4"/>
              </a:rPr>
              <a:t>AntiForgery</a:t>
            </a:r>
            <a:endParaRPr lang="en-US" altLang="zh-CN" sz="1600" i="0" dirty="0">
              <a:solidFill>
                <a:srgbClr val="000000"/>
              </a:solidFill>
              <a:effectLst/>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2293D8AD-6B12-4F4C-9E03-B96F09C078FB}"/>
              </a:ext>
            </a:extLst>
          </p:cNvPr>
          <p:cNvSpPr txBox="1"/>
          <p:nvPr/>
        </p:nvSpPr>
        <p:spPr>
          <a:xfrm>
            <a:off x="5143500" y="3057525"/>
            <a:ext cx="3124200" cy="400110"/>
          </a:xfrm>
          <a:prstGeom prst="rect">
            <a:avLst/>
          </a:prstGeom>
          <a:noFill/>
        </p:spPr>
        <p:txBody>
          <a:bodyPr wrap="square">
            <a:spAutoFit/>
          </a:bodyPr>
          <a:lstStyle/>
          <a:p>
            <a:pPr algn="l"/>
            <a:r>
              <a:rPr lang="zh-CN" altLang="en-US" sz="2000" b="1" dirty="0">
                <a:solidFill>
                  <a:srgbClr val="FF0000"/>
                </a:solidFill>
                <a:latin typeface="微软雅黑" panose="020B0503020204020204" pitchFamily="34" charset="-122"/>
                <a:ea typeface="微软雅黑" panose="020B0503020204020204" pitchFamily="34" charset="-122"/>
              </a:rPr>
              <a:t>被动防御</a:t>
            </a:r>
            <a:r>
              <a:rPr lang="en-US" altLang="zh-CN" sz="2000" b="1" dirty="0">
                <a:solidFill>
                  <a:srgbClr val="FF0000"/>
                </a:solidFill>
                <a:latin typeface="微软雅黑" panose="020B0503020204020204" pitchFamily="34" charset="-122"/>
                <a:ea typeface="微软雅黑" panose="020B0503020204020204" pitchFamily="34" charset="-122"/>
              </a:rPr>
              <a:t> VS </a:t>
            </a:r>
            <a:r>
              <a:rPr lang="zh-CN" altLang="en-US" sz="2000" b="1" dirty="0">
                <a:solidFill>
                  <a:srgbClr val="FF0000"/>
                </a:solidFill>
                <a:latin typeface="微软雅黑" panose="020B0503020204020204" pitchFamily="34" charset="-122"/>
                <a:ea typeface="微软雅黑" panose="020B0503020204020204" pitchFamily="34" charset="-122"/>
              </a:rPr>
              <a:t>主动防御</a:t>
            </a:r>
            <a:endParaRPr lang="en-US" altLang="zh-CN" sz="20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519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 xmlns:a16="http://schemas.microsoft.com/office/drawing/2014/main" id="{29AEEAF6-AA4E-447F-AC31-60CF6F2830F3}"/>
              </a:ext>
            </a:extLst>
          </p:cNvPr>
          <p:cNvPicPr>
            <a:picLocks noChangeAspect="1"/>
          </p:cNvPicPr>
          <p:nvPr/>
        </p:nvPicPr>
        <p:blipFill>
          <a:blip r:embed="rId2"/>
          <a:stretch>
            <a:fillRect/>
          </a:stretch>
        </p:blipFill>
        <p:spPr>
          <a:xfrm>
            <a:off x="457201" y="1285875"/>
            <a:ext cx="2504946" cy="2733675"/>
          </a:xfrm>
          <a:prstGeom prst="rect">
            <a:avLst/>
          </a:prstGeom>
        </p:spPr>
      </p:pic>
      <p:pic>
        <p:nvPicPr>
          <p:cNvPr id="6" name="图片 5">
            <a:extLst>
              <a:ext uri="{FF2B5EF4-FFF2-40B4-BE49-F238E27FC236}">
                <a16:creationId xmlns="" xmlns:a16="http://schemas.microsoft.com/office/drawing/2014/main" id="{BC4AA925-E68D-4629-A30C-8E08C783C3AF}"/>
              </a:ext>
            </a:extLst>
          </p:cNvPr>
          <p:cNvPicPr>
            <a:picLocks noChangeAspect="1"/>
          </p:cNvPicPr>
          <p:nvPr/>
        </p:nvPicPr>
        <p:blipFill>
          <a:blip r:embed="rId3"/>
          <a:stretch>
            <a:fillRect/>
          </a:stretch>
        </p:blipFill>
        <p:spPr>
          <a:xfrm>
            <a:off x="3124200" y="1123950"/>
            <a:ext cx="5816112" cy="3733800"/>
          </a:xfrm>
          <a:prstGeom prst="rect">
            <a:avLst/>
          </a:prstGeom>
        </p:spPr>
      </p:pic>
      <p:sp>
        <p:nvSpPr>
          <p:cNvPr id="9" name="文本框 8">
            <a:extLst>
              <a:ext uri="{FF2B5EF4-FFF2-40B4-BE49-F238E27FC236}">
                <a16:creationId xmlns="" xmlns:a16="http://schemas.microsoft.com/office/drawing/2014/main" id="{459747FA-7548-4507-B6A8-708B790F88CA}"/>
              </a:ext>
            </a:extLst>
          </p:cNvPr>
          <p:cNvSpPr txBox="1"/>
          <p:nvPr/>
        </p:nvSpPr>
        <p:spPr>
          <a:xfrm>
            <a:off x="6096000" y="3892592"/>
            <a:ext cx="2425944" cy="253916"/>
          </a:xfrm>
          <a:prstGeom prst="rect">
            <a:avLst/>
          </a:prstGeom>
          <a:noFill/>
        </p:spPr>
        <p:txBody>
          <a:bodyPr wrap="square">
            <a:spAutoFit/>
          </a:bodyPr>
          <a:lstStyle/>
          <a:p>
            <a:r>
              <a:rPr lang="zh-CN" altLang="en-US" sz="1050" dirty="0">
                <a:solidFill>
                  <a:srgbClr val="FF0000"/>
                </a:solidFill>
                <a:latin typeface="微软雅黑" panose="020B0503020204020204" pitchFamily="34" charset="-122"/>
                <a:ea typeface="微软雅黑" panose="020B0503020204020204" pitchFamily="34" charset="-122"/>
              </a:rPr>
              <a:t>扰动应该微小，对扰动大小进行约束</a:t>
            </a:r>
          </a:p>
        </p:txBody>
      </p:sp>
      <p:sp>
        <p:nvSpPr>
          <p:cNvPr id="8" name="object 2"/>
          <p:cNvSpPr txBox="1">
            <a:spLocks/>
          </p:cNvSpPr>
          <p:nvPr/>
        </p:nvSpPr>
        <p:spPr>
          <a:xfrm>
            <a:off x="1846578" y="195798"/>
            <a:ext cx="5621022" cy="505908"/>
          </a:xfrm>
          <a:prstGeom prst="rect">
            <a:avLst/>
          </a:prstGeom>
        </p:spPr>
        <p:txBody>
          <a:bodyPr vert="horz" wrap="square" lIns="0" tIns="13335" rIns="0" bIns="0" rtlCol="0">
            <a:spAutoFit/>
          </a:bodyPr>
          <a:lstStyle>
            <a:lvl1pPr>
              <a:defRPr sz="2000" b="1" i="0">
                <a:solidFill>
                  <a:schemeClr val="bg1"/>
                </a:solidFill>
                <a:latin typeface="Tahoma" panose="020B0604030504040204"/>
                <a:ea typeface="+mj-ea"/>
                <a:cs typeface="Tahoma" panose="020B0604030504040204"/>
              </a:defRPr>
            </a:lvl1pPr>
          </a:lstStyle>
          <a:p>
            <a:pPr marL="12700" algn="ctr">
              <a:spcBef>
                <a:spcPts val="105"/>
              </a:spcBef>
            </a:pPr>
            <a:r>
              <a:rPr lang="zh-CN" altLang="en-US" sz="3200" smtClean="0">
                <a:latin typeface="微软雅黑" panose="020B0503020204020204" pitchFamily="34" charset="-122"/>
                <a:ea typeface="微软雅黑" panose="020B0503020204020204" pitchFamily="34" charset="-122"/>
                <a:cs typeface="宋体" panose="02010600030101010101" pitchFamily="2" charset="-122"/>
              </a:rPr>
              <a:t>对抗样本防御（课外）</a:t>
            </a:r>
            <a:endParaRPr lang="zh-CN" altLang="en-US" sz="3200" dirty="0">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3767143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BC4AA925-E68D-4629-A30C-8E08C783C3AF}"/>
              </a:ext>
            </a:extLst>
          </p:cNvPr>
          <p:cNvPicPr>
            <a:picLocks noChangeAspect="1"/>
          </p:cNvPicPr>
          <p:nvPr/>
        </p:nvPicPr>
        <p:blipFill>
          <a:blip r:embed="rId4"/>
          <a:stretch>
            <a:fillRect/>
          </a:stretch>
        </p:blipFill>
        <p:spPr>
          <a:xfrm>
            <a:off x="304800" y="1123950"/>
            <a:ext cx="5816112" cy="3733800"/>
          </a:xfrm>
          <a:prstGeom prst="rect">
            <a:avLst/>
          </a:prstGeom>
        </p:spPr>
      </p:pic>
      <p:sp>
        <p:nvSpPr>
          <p:cNvPr id="7" name="object 2">
            <a:extLst>
              <a:ext uri="{FF2B5EF4-FFF2-40B4-BE49-F238E27FC236}">
                <a16:creationId xmlns="" xmlns:a16="http://schemas.microsoft.com/office/drawing/2014/main" id="{7B3A1662-33DE-48CE-A719-204D1CD26028}"/>
              </a:ext>
            </a:extLst>
          </p:cNvPr>
          <p:cNvSpPr txBox="1">
            <a:spLocks noGrp="1"/>
          </p:cNvSpPr>
          <p:nvPr>
            <p:ph type="title"/>
          </p:nvPr>
        </p:nvSpPr>
        <p:spPr>
          <a:xfrm>
            <a:off x="1846578" y="195798"/>
            <a:ext cx="5621022" cy="505908"/>
          </a:xfrm>
          <a:prstGeom prst="rect">
            <a:avLst/>
          </a:prstGeom>
        </p:spPr>
        <p:txBody>
          <a:bodyPr vert="horz" wrap="square" lIns="0" tIns="13335" rIns="0" bIns="0" rtlCol="0">
            <a:spAutoFit/>
          </a:bodyPr>
          <a:lstStyle/>
          <a:p>
            <a:pPr marL="12700" algn="ctr">
              <a:lnSpc>
                <a:spcPct val="100000"/>
              </a:lnSpc>
              <a:spcBef>
                <a:spcPts val="105"/>
              </a:spcBef>
            </a:pPr>
            <a:r>
              <a:rPr lang="zh-CN" altLang="en-US" sz="3200" smtClean="0">
                <a:latin typeface="微软雅黑" panose="020B0503020204020204" pitchFamily="34" charset="-122"/>
                <a:ea typeface="微软雅黑" panose="020B0503020204020204" pitchFamily="34" charset="-122"/>
                <a:cs typeface="宋体" panose="02010600030101010101" pitchFamily="2" charset="-122"/>
              </a:rPr>
              <a:t>对</a:t>
            </a:r>
            <a:r>
              <a:rPr lang="zh-CN" altLang="en-US" sz="3200" dirty="0">
                <a:latin typeface="微软雅黑" panose="020B0503020204020204" pitchFamily="34" charset="-122"/>
                <a:ea typeface="微软雅黑" panose="020B0503020204020204" pitchFamily="34" charset="-122"/>
                <a:cs typeface="宋体" panose="02010600030101010101" pitchFamily="2" charset="-122"/>
              </a:rPr>
              <a:t>抗样本防御（课外）</a:t>
            </a:r>
            <a:endParaRPr sz="3200" dirty="0">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2" name="组合 1">
            <a:extLst>
              <a:ext uri="{FF2B5EF4-FFF2-40B4-BE49-F238E27FC236}">
                <a16:creationId xmlns="" xmlns:a16="http://schemas.microsoft.com/office/drawing/2014/main" id="{846AA1EA-B5BA-46D0-9B4C-C08FCB0F7D4B}"/>
              </a:ext>
            </a:extLst>
          </p:cNvPr>
          <p:cNvGrpSpPr/>
          <p:nvPr/>
        </p:nvGrpSpPr>
        <p:grpSpPr>
          <a:xfrm>
            <a:off x="3733800" y="2114550"/>
            <a:ext cx="5181600" cy="2492990"/>
            <a:chOff x="3733800" y="1809750"/>
            <a:chExt cx="5181600" cy="2492990"/>
          </a:xfrm>
        </p:grpSpPr>
        <p:sp>
          <p:nvSpPr>
            <p:cNvPr id="8" name="文本框 7">
              <a:extLst>
                <a:ext uri="{FF2B5EF4-FFF2-40B4-BE49-F238E27FC236}">
                  <a16:creationId xmlns="" xmlns:a16="http://schemas.microsoft.com/office/drawing/2014/main" id="{8F3C6DF8-AEAE-41E3-A1AA-CEF45843DE4B}"/>
                </a:ext>
              </a:extLst>
            </p:cNvPr>
            <p:cNvSpPr txBox="1"/>
            <p:nvPr/>
          </p:nvSpPr>
          <p:spPr>
            <a:xfrm>
              <a:off x="3733800" y="1809750"/>
              <a:ext cx="5181600" cy="249299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sz="1200" dirty="0"/>
                <a:t>1.</a:t>
              </a:r>
              <a:r>
                <a:rPr lang="zh-CN" altLang="en-US" sz="1200" dirty="0"/>
                <a:t>扰动应该微小，对扰动大小进行约束</a:t>
              </a:r>
            </a:p>
            <a:p>
              <a:endParaRPr lang="zh-CN" altLang="en-US" sz="1200" dirty="0"/>
            </a:p>
            <a:p>
              <a:endParaRPr lang="zh-CN" altLang="en-US" sz="1200" dirty="0"/>
            </a:p>
            <a:p>
              <a:r>
                <a:rPr lang="en-US" altLang="zh-CN" sz="1200" dirty="0"/>
                <a:t>2.</a:t>
              </a:r>
              <a:r>
                <a:rPr lang="zh-CN" altLang="en-US" sz="1200" dirty="0"/>
                <a:t>攻击效果应该好，添加扰动的图像和原始图像人眼识别不出</a:t>
              </a:r>
            </a:p>
            <a:p>
              <a:endParaRPr lang="en-US" altLang="zh-CN" sz="1200" dirty="0"/>
            </a:p>
            <a:p>
              <a:endParaRPr lang="zh-CN" altLang="en-US" sz="1200" dirty="0"/>
            </a:p>
            <a:p>
              <a:r>
                <a:rPr lang="zh-CN" altLang="en-US" sz="1200" dirty="0"/>
                <a:t>    其中</a:t>
              </a:r>
              <a:r>
                <a:rPr lang="en-US" altLang="zh-CN" sz="1200" dirty="0"/>
                <a:t>M</a:t>
              </a:r>
              <a:r>
                <a:rPr lang="zh-CN" altLang="en-US" sz="1200" dirty="0"/>
                <a:t>为目标模型</a:t>
              </a:r>
              <a:r>
                <a:rPr lang="en-US" altLang="zh-CN" sz="1200" dirty="0"/>
                <a:t>(deepfake</a:t>
              </a:r>
              <a:r>
                <a:rPr lang="zh-CN" altLang="en-US" sz="1200" dirty="0"/>
                <a:t>生成器</a:t>
              </a:r>
              <a:r>
                <a:rPr lang="en-US" altLang="zh-CN" sz="1200" dirty="0"/>
                <a:t>)</a:t>
              </a:r>
              <a:r>
                <a:rPr lang="zh-CN" altLang="en-US" sz="1200" dirty="0"/>
                <a:t>，</a:t>
              </a:r>
              <a:r>
                <a:rPr lang="en-US" altLang="zh-CN" sz="1200" dirty="0"/>
                <a:t>o</a:t>
              </a:r>
              <a:r>
                <a:rPr lang="zh-CN" altLang="en-US" sz="1200" dirty="0"/>
                <a:t>为</a:t>
              </a:r>
              <a:r>
                <a:rPr lang="en-US" altLang="zh-CN" sz="1200" dirty="0"/>
                <a:t>M(</a:t>
              </a:r>
              <a:r>
                <a:rPr lang="en-US" altLang="zh-CN" sz="1200" dirty="0" err="1"/>
                <a:t>x,c</a:t>
              </a:r>
              <a:r>
                <a:rPr lang="en-US" altLang="zh-CN" sz="1200" dirty="0"/>
                <a:t>)</a:t>
              </a:r>
              <a:r>
                <a:rPr lang="zh-CN" altLang="en-US" sz="1200" dirty="0"/>
                <a:t>，</a:t>
              </a:r>
              <a:r>
                <a:rPr lang="en-US" altLang="zh-CN" sz="1200" dirty="0"/>
                <a:t>C</a:t>
              </a:r>
              <a:r>
                <a:rPr lang="zh-CN" altLang="en-US" sz="1200" dirty="0"/>
                <a:t>为不同的面部特征标签</a:t>
              </a:r>
              <a:endParaRPr lang="en-US" altLang="zh-CN" sz="1200" dirty="0"/>
            </a:p>
            <a:p>
              <a:r>
                <a:rPr lang="en-US" altLang="zh-CN" sz="1200" dirty="0"/>
                <a:t>3.</a:t>
              </a:r>
              <a:r>
                <a:rPr lang="zh-CN" altLang="en-US" sz="1200" dirty="0"/>
                <a:t>添加的扰动尽量小的情况下，使得添加扰动之后的图像和原始图像</a:t>
              </a:r>
              <a:r>
                <a:rPr lang="en-US" altLang="zh-CN" sz="1200" dirty="0"/>
                <a:t>x</a:t>
              </a:r>
              <a:r>
                <a:rPr lang="zh-CN" altLang="en-US" sz="1200" dirty="0"/>
                <a:t>，在被</a:t>
              </a:r>
              <a:r>
                <a:rPr lang="en-US" altLang="zh-CN" sz="1200" dirty="0" err="1"/>
                <a:t>DeepFake</a:t>
              </a:r>
              <a:r>
                <a:rPr lang="zh-CN" altLang="en-US" sz="1200" dirty="0"/>
                <a:t>攻击之后得到的篡改图像</a:t>
              </a:r>
              <a:r>
                <a:rPr lang="en-US" altLang="zh-CN" sz="1200" dirty="0"/>
                <a:t>G(\tilde{x}) </a:t>
              </a:r>
              <a:r>
                <a:rPr lang="zh-CN" altLang="en-US" sz="1200" dirty="0"/>
                <a:t>和 </a:t>
              </a:r>
              <a:r>
                <a:rPr lang="en-US" altLang="zh-CN" sz="1200" dirty="0"/>
                <a:t>G(x) </a:t>
              </a:r>
              <a:r>
                <a:rPr lang="zh-CN" altLang="en-US" sz="1200" dirty="0"/>
                <a:t>尽可能不同</a:t>
              </a:r>
              <a:endParaRPr lang="en-US" altLang="zh-CN" sz="1200" dirty="0"/>
            </a:p>
            <a:p>
              <a:endParaRPr lang="en-US" altLang="zh-CN" sz="1200" dirty="0"/>
            </a:p>
            <a:p>
              <a:endParaRPr lang="zh-CN" altLang="en-US" sz="1200" dirty="0"/>
            </a:p>
            <a:p>
              <a:r>
                <a:rPr lang="en-US" altLang="zh-CN" sz="1200" dirty="0"/>
                <a:t>4.</a:t>
              </a:r>
              <a:r>
                <a:rPr lang="zh-CN" altLang="en-US" sz="1200" dirty="0"/>
                <a:t>为了对不同类型的</a:t>
              </a:r>
              <a:r>
                <a:rPr lang="en-US" altLang="zh-CN" sz="1200" dirty="0"/>
                <a:t>deepfake</a:t>
              </a:r>
              <a:r>
                <a:rPr lang="zh-CN" altLang="en-US" sz="1200" dirty="0"/>
                <a:t>都能有攻击效果，在每轮迭代的时候都选择不同的</a:t>
              </a:r>
              <a:r>
                <a:rPr lang="en-US" altLang="zh-CN" sz="1200" dirty="0"/>
                <a:t> </a:t>
              </a:r>
              <a:r>
                <a:rPr lang="en-US" altLang="zh-CN" sz="1200" i="1" dirty="0"/>
                <a:t>C</a:t>
              </a:r>
              <a:endParaRPr lang="zh-CN" altLang="en-US" sz="1200" dirty="0"/>
            </a:p>
          </p:txBody>
        </p:sp>
        <p:pic>
          <p:nvPicPr>
            <p:cNvPr id="10" name="图片 9">
              <a:extLst>
                <a:ext uri="{FF2B5EF4-FFF2-40B4-BE49-F238E27FC236}">
                  <a16:creationId xmlns="" xmlns:a16="http://schemas.microsoft.com/office/drawing/2014/main" id="{B517B2B8-5EC0-4134-88D4-ACB8B8BF786A}"/>
                </a:ext>
              </a:extLst>
            </p:cNvPr>
            <p:cNvPicPr>
              <a:picLocks noChangeAspect="1"/>
            </p:cNvPicPr>
            <p:nvPr>
              <p:custDataLst>
                <p:tags r:id="rId1"/>
              </p:custDataLst>
            </p:nvPr>
          </p:nvPicPr>
          <p:blipFill>
            <a:blip r:embed="rId5"/>
            <a:stretch>
              <a:fillRect/>
            </a:stretch>
          </p:blipFill>
          <p:spPr>
            <a:xfrm>
              <a:off x="3895873" y="2646270"/>
              <a:ext cx="2232659" cy="263742"/>
            </a:xfrm>
            <a:prstGeom prst="rect">
              <a:avLst/>
            </a:prstGeom>
            <a:ln>
              <a:noFill/>
            </a:ln>
          </p:spPr>
          <p:style>
            <a:lnRef idx="2">
              <a:schemeClr val="accent1"/>
            </a:lnRef>
            <a:fillRef idx="1">
              <a:schemeClr val="lt1"/>
            </a:fillRef>
            <a:effectRef idx="0">
              <a:schemeClr val="accent1"/>
            </a:effectRef>
            <a:fontRef idx="minor">
              <a:schemeClr val="dk1"/>
            </a:fontRef>
          </p:style>
        </p:pic>
        <p:pic>
          <p:nvPicPr>
            <p:cNvPr id="11" name="图片 10">
              <a:extLst>
                <a:ext uri="{FF2B5EF4-FFF2-40B4-BE49-F238E27FC236}">
                  <a16:creationId xmlns="" xmlns:a16="http://schemas.microsoft.com/office/drawing/2014/main" id="{4E8A3952-0A32-4542-96E7-5375706EF791}"/>
                </a:ext>
              </a:extLst>
            </p:cNvPr>
            <p:cNvPicPr>
              <a:picLocks noChangeAspect="1"/>
            </p:cNvPicPr>
            <p:nvPr>
              <p:custDataLst>
                <p:tags r:id="rId2"/>
              </p:custDataLst>
            </p:nvPr>
          </p:nvPicPr>
          <p:blipFill>
            <a:blip r:embed="rId6"/>
            <a:stretch>
              <a:fillRect/>
            </a:stretch>
          </p:blipFill>
          <p:spPr>
            <a:xfrm>
              <a:off x="3962401" y="2109525"/>
              <a:ext cx="1524000" cy="224216"/>
            </a:xfrm>
            <a:prstGeom prst="rect">
              <a:avLst/>
            </a:prstGeom>
            <a:ln>
              <a:noFill/>
            </a:ln>
          </p:spPr>
          <p:style>
            <a:lnRef idx="2">
              <a:schemeClr val="accent1"/>
            </a:lnRef>
            <a:fillRef idx="1">
              <a:schemeClr val="lt1"/>
            </a:fillRef>
            <a:effectRef idx="0">
              <a:schemeClr val="accent1"/>
            </a:effectRef>
            <a:fontRef idx="minor">
              <a:schemeClr val="dk1"/>
            </a:fontRef>
          </p:style>
        </p:pic>
      </p:grpSp>
      <p:pic>
        <p:nvPicPr>
          <p:cNvPr id="4" name="图片 3">
            <a:extLst>
              <a:ext uri="{FF2B5EF4-FFF2-40B4-BE49-F238E27FC236}">
                <a16:creationId xmlns="" xmlns:a16="http://schemas.microsoft.com/office/drawing/2014/main" id="{0D36C8EA-9387-402B-B05B-EDBFC21F9FBA}"/>
              </a:ext>
            </a:extLst>
          </p:cNvPr>
          <p:cNvPicPr>
            <a:picLocks noChangeAspect="1"/>
          </p:cNvPicPr>
          <p:nvPr/>
        </p:nvPicPr>
        <p:blipFill>
          <a:blip r:embed="rId7"/>
          <a:stretch>
            <a:fillRect/>
          </a:stretch>
        </p:blipFill>
        <p:spPr>
          <a:xfrm>
            <a:off x="3962401" y="3887679"/>
            <a:ext cx="2696535" cy="263742"/>
          </a:xfrm>
          <a:prstGeom prst="rect">
            <a:avLst/>
          </a:prstGeom>
        </p:spPr>
      </p:pic>
    </p:spTree>
    <p:extLst>
      <p:ext uri="{BB962C8B-B14F-4D97-AF65-F5344CB8AC3E}">
        <p14:creationId xmlns:p14="http://schemas.microsoft.com/office/powerpoint/2010/main" val="1860829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4878" y="195798"/>
            <a:ext cx="1818005" cy="505908"/>
          </a:xfrm>
          <a:prstGeom prst="rect">
            <a:avLst/>
          </a:prstGeom>
        </p:spPr>
        <p:txBody>
          <a:bodyPr vert="horz" wrap="square" lIns="0" tIns="13335" rIns="0" bIns="0" rtlCol="0">
            <a:spAutoFit/>
          </a:bodyPr>
          <a:lstStyle/>
          <a:p>
            <a:pPr marL="12700">
              <a:lnSpc>
                <a:spcPct val="100000"/>
              </a:lnSpc>
              <a:spcBef>
                <a:spcPts val="105"/>
              </a:spcBef>
            </a:pPr>
            <a:r>
              <a:rPr sz="3200" dirty="0" err="1">
                <a:latin typeface="微软雅黑" panose="020B0503020204020204" pitchFamily="34" charset="-122"/>
                <a:ea typeface="微软雅黑" panose="020B0503020204020204" pitchFamily="34" charset="-122"/>
                <a:cs typeface="宋体" panose="02010600030101010101" pitchFamily="2" charset="-122"/>
              </a:rPr>
              <a:t>实验报告</a:t>
            </a:r>
            <a:endParaRPr sz="32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object 8"/>
          <p:cNvSpPr txBox="1"/>
          <p:nvPr/>
        </p:nvSpPr>
        <p:spPr>
          <a:xfrm>
            <a:off x="762000" y="1047750"/>
            <a:ext cx="7848600" cy="3392595"/>
          </a:xfrm>
          <a:prstGeom prst="rect">
            <a:avLst/>
          </a:prstGeom>
        </p:spPr>
        <p:txBody>
          <a:bodyPr vert="horz" wrap="square" lIns="0" tIns="65405" rIns="0" bIns="0" rtlCol="0">
            <a:spAutoFit/>
          </a:bodyPr>
          <a:lstStyle/>
          <a:p>
            <a:pPr marL="12700">
              <a:spcBef>
                <a:spcPts val="515"/>
              </a:spcBef>
            </a:pPr>
            <a:r>
              <a:rPr lang="zh-CN" altLang="en-US" sz="1600" b="1" dirty="0" err="1">
                <a:latin typeface="微软雅黑" panose="020B0503020204020204" pitchFamily="34" charset="-122"/>
                <a:ea typeface="微软雅黑" panose="020B0503020204020204" pitchFamily="34" charset="-122"/>
                <a:cs typeface="等线" panose="02010600030101010101" pitchFamily="2" charset="-122"/>
              </a:rPr>
              <a:t>实验任务</a:t>
            </a:r>
            <a:r>
              <a:rPr sz="1600" b="1" dirty="0">
                <a:latin typeface="微软雅黑" panose="020B0503020204020204" pitchFamily="34" charset="-122"/>
                <a:ea typeface="微软雅黑" panose="020B0503020204020204" pitchFamily="34" charset="-122"/>
                <a:cs typeface="等线" panose="02010600030101010101" pitchFamily="2" charset="-122"/>
              </a:rPr>
              <a:t>：</a:t>
            </a:r>
          </a:p>
          <a:p>
            <a:pPr marL="355600" indent="-342900">
              <a:spcBef>
                <a:spcPts val="420"/>
              </a:spcBef>
              <a:buAutoNum type="arabicPeriod"/>
              <a:tabLst>
                <a:tab pos="354965" algn="l"/>
                <a:tab pos="355600" algn="l"/>
              </a:tabLst>
            </a:pPr>
            <a:r>
              <a:rPr lang="zh-CN" altLang="en-US" sz="1600" dirty="0">
                <a:latin typeface="微软雅黑" panose="020B0503020204020204" pitchFamily="34" charset="-122"/>
                <a:ea typeface="微软雅黑" panose="020B0503020204020204" pitchFamily="34" charset="-122"/>
              </a:rPr>
              <a:t>理解</a:t>
            </a:r>
            <a:r>
              <a:rPr lang="en-US" altLang="zh-CN" sz="1600" dirty="0">
                <a:latin typeface="微软雅黑" panose="020B0503020204020204" pitchFamily="34" charset="-122"/>
                <a:ea typeface="微软雅黑" panose="020B0503020204020204" pitchFamily="34" charset="-122"/>
              </a:rPr>
              <a:t>FGSM</a:t>
            </a:r>
            <a:r>
              <a:rPr lang="zh-CN" altLang="en-US" sz="1600" dirty="0">
                <a:latin typeface="微软雅黑" panose="020B0503020204020204" pitchFamily="34" charset="-122"/>
                <a:ea typeface="微软雅黑" panose="020B0503020204020204" pitchFamily="34" charset="-122"/>
              </a:rPr>
              <a:t>算法，在</a:t>
            </a:r>
            <a:r>
              <a:rPr lang="en-US" altLang="zh-CN" sz="1600" dirty="0">
                <a:latin typeface="微软雅黑" panose="020B0503020204020204" pitchFamily="34" charset="-122"/>
                <a:ea typeface="微软雅黑" panose="020B0503020204020204" pitchFamily="34" charset="-122"/>
              </a:rPr>
              <a:t>MNIST</a:t>
            </a:r>
            <a:r>
              <a:rPr lang="zh-CN" altLang="en-US" sz="1600" dirty="0">
                <a:latin typeface="微软雅黑" panose="020B0503020204020204" pitchFamily="34" charset="-122"/>
                <a:ea typeface="微软雅黑" panose="020B0503020204020204" pitchFamily="34" charset="-122"/>
              </a:rPr>
              <a:t>数据集上复现</a:t>
            </a:r>
            <a:endParaRPr lang="en-US" altLang="zh-CN" sz="1600" dirty="0">
              <a:latin typeface="微软雅黑" panose="020B0503020204020204" pitchFamily="34" charset="-122"/>
              <a:ea typeface="微软雅黑" panose="020B0503020204020204" pitchFamily="34" charset="-122"/>
            </a:endParaRPr>
          </a:p>
          <a:p>
            <a:pPr marL="12700">
              <a:spcBef>
                <a:spcPts val="420"/>
              </a:spcBef>
              <a:tabLst>
                <a:tab pos="354965" algn="l"/>
                <a:tab pos="355600" algn="l"/>
              </a:tabLst>
            </a:pP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参考论文：</a:t>
            </a:r>
            <a:r>
              <a:rPr lang="en-US" altLang="zh-CN" sz="1600" dirty="0">
                <a:hlinkClick r:id="rId3"/>
              </a:rPr>
              <a:t>[1412.6572] Explaining and Harnessing Adversarial Examples (arxiv.org)</a:t>
            </a:r>
            <a:endParaRPr lang="en-US" altLang="zh-CN" sz="1600" dirty="0">
              <a:latin typeface="微软雅黑" panose="020B0503020204020204" pitchFamily="34" charset="-122"/>
              <a:ea typeface="微软雅黑" panose="020B0503020204020204" pitchFamily="34" charset="-122"/>
            </a:endParaRPr>
          </a:p>
          <a:p>
            <a:pPr marL="355600" indent="-342900">
              <a:spcBef>
                <a:spcPts val="420"/>
              </a:spcBef>
              <a:buAutoNum type="arabicPeriod" startAt="2"/>
              <a:tabLst>
                <a:tab pos="354965" algn="l"/>
                <a:tab pos="355600" algn="l"/>
              </a:tabLst>
            </a:pPr>
            <a:r>
              <a:rPr lang="zh-CN" altLang="en-US" sz="1600" dirty="0">
                <a:latin typeface="微软雅黑" panose="020B0503020204020204" pitchFamily="34" charset="-122"/>
                <a:ea typeface="微软雅黑" panose="020B0503020204020204" pitchFamily="34" charset="-122"/>
              </a:rPr>
              <a:t>任意实现</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复现一种图像对抗样本生成算法（除</a:t>
            </a:r>
            <a:r>
              <a:rPr lang="en-US" altLang="zh-CN" sz="1600" dirty="0">
                <a:latin typeface="微软雅黑" panose="020B0503020204020204" pitchFamily="34" charset="-122"/>
                <a:ea typeface="微软雅黑" panose="020B0503020204020204" pitchFamily="34" charset="-122"/>
              </a:rPr>
              <a:t>FGSM</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355600" indent="-342900">
              <a:spcBef>
                <a:spcPts val="420"/>
              </a:spcBef>
              <a:buAutoNum type="arabicPeriod" startAt="2"/>
              <a:tabLst>
                <a:tab pos="354965" algn="l"/>
                <a:tab pos="355600" algn="l"/>
              </a:tabLst>
            </a:pPr>
            <a:r>
              <a:rPr lang="zh-CN" altLang="en-US" sz="1600" dirty="0">
                <a:latin typeface="微软雅黑" panose="020B0503020204020204" pitchFamily="34" charset="-122"/>
                <a:ea typeface="微软雅黑" panose="020B0503020204020204" pitchFamily="34" charset="-122"/>
              </a:rPr>
              <a:t>基于实验</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或实验</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，将生成的对抗样本添加到训练数据集中，再次进行模型训练。观察重新训练的模型在原始正常的数据集上的表现，是否达到了预期的对抗样本防御目标？</a:t>
            </a:r>
          </a:p>
          <a:p>
            <a:pPr marL="12700">
              <a:spcBef>
                <a:spcPts val="515"/>
              </a:spcBef>
            </a:pPr>
            <a:r>
              <a:rPr lang="zh-CN" altLang="en-US" sz="1600" b="1" dirty="0">
                <a:latin typeface="微软雅黑" panose="020B0503020204020204" pitchFamily="34" charset="-122"/>
                <a:ea typeface="微软雅黑" panose="020B0503020204020204" pitchFamily="34" charset="-122"/>
                <a:cs typeface="等线" panose="02010600030101010101" pitchFamily="2" charset="-122"/>
                <a:sym typeface="+mn-ea"/>
              </a:rPr>
              <a:t>实验要求：</a:t>
            </a:r>
            <a:endParaRPr lang="zh-CN" altLang="en-US" sz="1600" b="1" dirty="0">
              <a:latin typeface="微软雅黑" panose="020B0503020204020204" pitchFamily="34" charset="-122"/>
              <a:ea typeface="微软雅黑" panose="020B0503020204020204" pitchFamily="34" charset="-122"/>
              <a:cs typeface="等线" panose="02010600030101010101" pitchFamily="2" charset="-122"/>
            </a:endParaRPr>
          </a:p>
          <a:p>
            <a:pPr marL="355600" indent="-342900">
              <a:spcBef>
                <a:spcPts val="420"/>
              </a:spcBef>
              <a:buAutoNum type="arabicPeriod"/>
              <a:tabLst>
                <a:tab pos="354965" algn="l"/>
                <a:tab pos="355600" algn="l"/>
              </a:tabLst>
            </a:pPr>
            <a:r>
              <a:rPr lang="zh-CN" altLang="en-US" sz="1600" dirty="0" err="1">
                <a:latin typeface="微软雅黑" panose="020B0503020204020204" pitchFamily="34" charset="-122"/>
                <a:ea typeface="微软雅黑" panose="020B0503020204020204" pitchFamily="34" charset="-122"/>
                <a:cs typeface="等线" panose="02010600030101010101" pitchFamily="2" charset="-122"/>
                <a:sym typeface="+mn-ea"/>
              </a:rPr>
              <a:t>提交完整的代码源文件和</a:t>
            </a:r>
            <a:r>
              <a:rPr lang="en-US" altLang="zh-CN" sz="1600" dirty="0" err="1">
                <a:latin typeface="微软雅黑" panose="020B0503020204020204" pitchFamily="34" charset="-122"/>
                <a:ea typeface="微软雅黑" panose="020B0503020204020204" pitchFamily="34" charset="-122"/>
                <a:cs typeface="等线" panose="02010600030101010101" pitchFamily="2" charset="-122"/>
                <a:sym typeface="+mn-ea"/>
              </a:rPr>
              <a:t>README</a:t>
            </a:r>
            <a:r>
              <a:rPr lang="zh-CN" altLang="en-US" sz="1600" dirty="0" err="1">
                <a:latin typeface="微软雅黑" panose="020B0503020204020204" pitchFamily="34" charset="-122"/>
                <a:ea typeface="微软雅黑" panose="020B0503020204020204" pitchFamily="34" charset="-122"/>
                <a:cs typeface="等线" panose="02010600030101010101" pitchFamily="2" charset="-122"/>
                <a:sym typeface="+mn-ea"/>
              </a:rPr>
              <a:t>文件，包含你的代码需要的依赖包、如何运行、数据集等必要信息</a:t>
            </a:r>
            <a:endParaRPr lang="zh-CN" altLang="en-US" sz="1600" dirty="0" err="1">
              <a:latin typeface="微软雅黑" panose="020B0503020204020204" pitchFamily="34" charset="-122"/>
              <a:ea typeface="微软雅黑" panose="020B0503020204020204" pitchFamily="34" charset="-122"/>
              <a:cs typeface="等线" panose="02010600030101010101" pitchFamily="2" charset="-122"/>
            </a:endParaRPr>
          </a:p>
          <a:p>
            <a:pPr marL="355600" indent="-342900">
              <a:spcBef>
                <a:spcPts val="420"/>
              </a:spcBef>
              <a:buAutoNum type="arabicPeriod"/>
              <a:tabLst>
                <a:tab pos="354965" algn="l"/>
                <a:tab pos="355600" algn="l"/>
              </a:tabLst>
            </a:pPr>
            <a:r>
              <a:rPr lang="zh-CN" altLang="en-US" sz="1600" dirty="0" err="1">
                <a:latin typeface="微软雅黑" panose="020B0503020204020204" pitchFamily="34" charset="-122"/>
                <a:ea typeface="微软雅黑" panose="020B0503020204020204" pitchFamily="34" charset="-122"/>
                <a:cs typeface="等线" panose="02010600030101010101" pitchFamily="2" charset="-122"/>
                <a:sym typeface="+mn-ea"/>
              </a:rPr>
              <a:t>请在实验报告中详细阐述实验原理（算法原理、关键代码、模型结构、部署方式等） ，并给出合理的实验结果截图和说明。</a:t>
            </a:r>
            <a:endParaRPr lang="en-US" altLang="zh-CN" sz="1100" i="1" u="sng" dirty="0" err="1">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4878" y="195798"/>
            <a:ext cx="1818005" cy="505908"/>
          </a:xfrm>
          <a:prstGeom prst="rect">
            <a:avLst/>
          </a:prstGeom>
        </p:spPr>
        <p:txBody>
          <a:bodyPr vert="horz" wrap="square" lIns="0" tIns="13335" rIns="0" bIns="0" rtlCol="0">
            <a:spAutoFit/>
          </a:bodyPr>
          <a:lstStyle/>
          <a:p>
            <a:pPr marL="12700">
              <a:lnSpc>
                <a:spcPct val="100000"/>
              </a:lnSpc>
              <a:spcBef>
                <a:spcPts val="105"/>
              </a:spcBef>
            </a:pP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对抗样本</a:t>
            </a:r>
            <a:endParaRPr sz="32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文本框 5">
            <a:extLst>
              <a:ext uri="{FF2B5EF4-FFF2-40B4-BE49-F238E27FC236}">
                <a16:creationId xmlns="" xmlns:a16="http://schemas.microsoft.com/office/drawing/2014/main" id="{0F17061C-EA30-479D-A3D6-BA5056D567F5}"/>
              </a:ext>
            </a:extLst>
          </p:cNvPr>
          <p:cNvSpPr txBox="1"/>
          <p:nvPr/>
        </p:nvSpPr>
        <p:spPr>
          <a:xfrm>
            <a:off x="609600" y="1123950"/>
            <a:ext cx="8229600" cy="875881"/>
          </a:xfrm>
          <a:prstGeom prst="rect">
            <a:avLst/>
          </a:prstGeom>
          <a:noFill/>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对抗样本</a:t>
            </a:r>
            <a:r>
              <a:rPr lang="zh-CN" altLang="en-US" dirty="0">
                <a:latin typeface="微软雅黑" panose="020B0503020204020204" pitchFamily="34" charset="-122"/>
                <a:ea typeface="微软雅黑" panose="020B0503020204020204" pitchFamily="34" charset="-122"/>
              </a:rPr>
              <a:t>是指在数据集中通过微小的修改，使得模型无法正确分类的输入。这些修改可能肉眼无法察觉，但对于模型来说，却足以导致其做出错误的判断。</a:t>
            </a:r>
          </a:p>
        </p:txBody>
      </p:sp>
      <p:pic>
        <p:nvPicPr>
          <p:cNvPr id="2050" name="Picture 2">
            <a:extLst>
              <a:ext uri="{FF2B5EF4-FFF2-40B4-BE49-F238E27FC236}">
                <a16:creationId xmlns="" xmlns:a16="http://schemas.microsoft.com/office/drawing/2014/main" id="{BC6C833D-E33D-4CC9-9A65-D2BF0E6E1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343" y="1988401"/>
            <a:ext cx="4964113" cy="3093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48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4878" y="195798"/>
            <a:ext cx="1818005" cy="505908"/>
          </a:xfrm>
          <a:prstGeom prst="rect">
            <a:avLst/>
          </a:prstGeom>
        </p:spPr>
        <p:txBody>
          <a:bodyPr vert="horz" wrap="square" lIns="0" tIns="13335" rIns="0" bIns="0" rtlCol="0">
            <a:spAutoFit/>
          </a:bodyPr>
          <a:lstStyle/>
          <a:p>
            <a:pPr marL="12700">
              <a:lnSpc>
                <a:spcPct val="100000"/>
              </a:lnSpc>
              <a:spcBef>
                <a:spcPts val="105"/>
              </a:spcBef>
            </a:pP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对抗样本</a:t>
            </a:r>
            <a:endParaRPr sz="32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9" name="文本框 8">
            <a:extLst>
              <a:ext uri="{FF2B5EF4-FFF2-40B4-BE49-F238E27FC236}">
                <a16:creationId xmlns="" xmlns:a16="http://schemas.microsoft.com/office/drawing/2014/main" id="{5FD2707E-95B2-4137-8C2E-888EBEE8EFFF}"/>
              </a:ext>
            </a:extLst>
          </p:cNvPr>
          <p:cNvSpPr txBox="1"/>
          <p:nvPr/>
        </p:nvSpPr>
        <p:spPr>
          <a:xfrm>
            <a:off x="609600" y="971550"/>
            <a:ext cx="8305800" cy="3782895"/>
          </a:xfrm>
          <a:prstGeom prst="rect">
            <a:avLst/>
          </a:prstGeom>
          <a:noFill/>
        </p:spPr>
        <p:txBody>
          <a:bodyPr wrap="square">
            <a:spAutoFit/>
          </a:bodyPr>
          <a:lstStyle>
            <a:defPPr>
              <a:defRPr lang="zh-CN"/>
            </a:defPPr>
            <a:lvl1pPr>
              <a:lnSpc>
                <a:spcPct val="150000"/>
              </a:lnSpc>
              <a:defRPr>
                <a:latin typeface="微软雅黑" panose="020B0503020204020204" pitchFamily="34" charset="-122"/>
                <a:ea typeface="微软雅黑" panose="020B0503020204020204" pitchFamily="34" charset="-122"/>
              </a:defRPr>
            </a:lvl1pPr>
          </a:lstStyle>
          <a:p>
            <a:r>
              <a:rPr lang="zh-CN" altLang="en-US" b="1" dirty="0"/>
              <a:t>生成对抗样本的方法：</a:t>
            </a:r>
          </a:p>
          <a:p>
            <a:r>
              <a:rPr lang="en-US" altLang="zh-CN" dirty="0">
                <a:solidFill>
                  <a:srgbClr val="FF0000"/>
                </a:solidFill>
              </a:rPr>
              <a:t>1. </a:t>
            </a:r>
            <a:r>
              <a:rPr lang="zh-CN" altLang="en-US" dirty="0">
                <a:solidFill>
                  <a:srgbClr val="FF0000"/>
                </a:solidFill>
              </a:rPr>
              <a:t>基于梯度的方法</a:t>
            </a:r>
            <a:r>
              <a:rPr lang="zh-CN" altLang="en-US" dirty="0"/>
              <a:t>：</a:t>
            </a:r>
            <a:endParaRPr lang="en-US" altLang="zh-CN" dirty="0"/>
          </a:p>
          <a:p>
            <a:r>
              <a:rPr lang="zh-CN" altLang="en-US" dirty="0"/>
              <a:t>利用模型输出的梯度信息，对原始样本进行微小的修改，使其成为对抗样本</a:t>
            </a:r>
            <a:endParaRPr lang="en-US" altLang="zh-CN" dirty="0"/>
          </a:p>
          <a:p>
            <a:r>
              <a:rPr lang="en-US" altLang="zh-CN" dirty="0">
                <a:solidFill>
                  <a:srgbClr val="FF0000"/>
                </a:solidFill>
              </a:rPr>
              <a:t>2. </a:t>
            </a:r>
            <a:r>
              <a:rPr lang="zh-CN" altLang="en-US" dirty="0">
                <a:solidFill>
                  <a:srgbClr val="FF0000"/>
                </a:solidFill>
              </a:rPr>
              <a:t>基于优化的方法</a:t>
            </a:r>
            <a:r>
              <a:rPr lang="zh-CN" altLang="en-US" dirty="0"/>
              <a:t>：</a:t>
            </a:r>
            <a:endParaRPr lang="en-US" altLang="zh-CN" dirty="0"/>
          </a:p>
          <a:p>
            <a:r>
              <a:rPr lang="zh-CN" altLang="en-US" dirty="0"/>
              <a:t>通过优化算法寻找能够使模型错误分类的样本</a:t>
            </a:r>
            <a:endParaRPr lang="en-US" altLang="zh-CN" dirty="0"/>
          </a:p>
          <a:p>
            <a:endParaRPr lang="en-US" altLang="zh-CN" dirty="0"/>
          </a:p>
          <a:p>
            <a:r>
              <a:rPr lang="zh-CN" altLang="en-US" b="1" dirty="0"/>
              <a:t>对抗样本攻击分为：</a:t>
            </a:r>
            <a:endParaRPr lang="en-US" altLang="zh-CN" b="1" dirty="0"/>
          </a:p>
          <a:p>
            <a:r>
              <a:rPr lang="zh-CN" altLang="en-US" dirty="0">
                <a:solidFill>
                  <a:srgbClr val="FF0000"/>
                </a:solidFill>
              </a:rPr>
              <a:t>白盒攻击：</a:t>
            </a:r>
            <a:r>
              <a:rPr lang="zh-CN" altLang="en-US" dirty="0"/>
              <a:t>快速梯度逐步算法（</a:t>
            </a:r>
            <a:r>
              <a:rPr lang="en-US" altLang="zh-CN" dirty="0"/>
              <a:t>Fast Gradient Step Method </a:t>
            </a:r>
            <a:r>
              <a:rPr lang="zh-CN" altLang="en-US" dirty="0"/>
              <a:t>，</a:t>
            </a:r>
            <a:r>
              <a:rPr lang="en-US" altLang="zh-CN" dirty="0"/>
              <a:t>FGSM</a:t>
            </a:r>
            <a:r>
              <a:rPr lang="zh-CN" altLang="en-US" dirty="0"/>
              <a:t>）</a:t>
            </a:r>
            <a:endParaRPr lang="en-US" altLang="zh-CN" dirty="0"/>
          </a:p>
          <a:p>
            <a:r>
              <a:rPr lang="zh-CN" altLang="en-US" dirty="0">
                <a:solidFill>
                  <a:srgbClr val="FF0000"/>
                </a:solidFill>
              </a:rPr>
              <a:t>黑盒攻击：</a:t>
            </a:r>
            <a:r>
              <a:rPr lang="zh-CN" altLang="en-US" dirty="0"/>
              <a:t>生成扰动并加到图片上</a:t>
            </a:r>
            <a:r>
              <a:rPr lang="en-US" altLang="zh-CN" dirty="0"/>
              <a:t>, </a:t>
            </a:r>
            <a:r>
              <a:rPr lang="zh-CN" altLang="en-US" dirty="0"/>
              <a:t>输入分类器</a:t>
            </a:r>
            <a:r>
              <a:rPr lang="en-US" altLang="zh-CN" dirty="0"/>
              <a:t>, </a:t>
            </a:r>
            <a:r>
              <a:rPr lang="zh-CN" altLang="en-US" dirty="0"/>
              <a:t>不断重复这个过程直到模型出错</a:t>
            </a:r>
          </a:p>
        </p:txBody>
      </p:sp>
      <p:sp>
        <p:nvSpPr>
          <p:cNvPr id="8" name="object 4">
            <a:extLst>
              <a:ext uri="{FF2B5EF4-FFF2-40B4-BE49-F238E27FC236}">
                <a16:creationId xmlns="" xmlns:a16="http://schemas.microsoft.com/office/drawing/2014/main" id="{4AE84B1C-25AA-4D81-A3FB-1480A799A362}"/>
              </a:ext>
            </a:extLst>
          </p:cNvPr>
          <p:cNvSpPr txBox="1"/>
          <p:nvPr/>
        </p:nvSpPr>
        <p:spPr>
          <a:xfrm>
            <a:off x="7051802" y="2777419"/>
            <a:ext cx="1253998" cy="458908"/>
          </a:xfrm>
          <a:prstGeom prst="rect">
            <a:avLst/>
          </a:prstGeom>
          <a:noFill/>
        </p:spPr>
        <p:txBody>
          <a:bodyPr wrap="square">
            <a:spAutoFit/>
          </a:bodyPr>
          <a:lstStyle>
            <a:defPPr>
              <a:defRPr lang="zh-CN"/>
            </a:defPPr>
            <a:lvl1pPr>
              <a:lnSpc>
                <a:spcPct val="150000"/>
              </a:lnSpc>
              <a:defRPr>
                <a:latin typeface="微软雅黑" panose="020B0503020204020204" pitchFamily="34" charset="-122"/>
                <a:ea typeface="微软雅黑" panose="020B0503020204020204" pitchFamily="34" charset="-122"/>
              </a:defRPr>
            </a:lvl1pPr>
          </a:lstStyle>
          <a:p>
            <a:r>
              <a:rPr lang="zh-CN" altLang="en-US" dirty="0">
                <a:solidFill>
                  <a:srgbClr val="FF0000"/>
                </a:solidFill>
              </a:rPr>
              <a:t>参考代码</a:t>
            </a:r>
            <a:endParaRPr dirty="0">
              <a:solidFill>
                <a:srgbClr val="FF0000"/>
              </a:solidFill>
            </a:endParaRPr>
          </a:p>
        </p:txBody>
      </p:sp>
      <p:graphicFrame>
        <p:nvGraphicFramePr>
          <p:cNvPr id="10" name="对象 9">
            <a:extLst>
              <a:ext uri="{FF2B5EF4-FFF2-40B4-BE49-F238E27FC236}">
                <a16:creationId xmlns="" xmlns:a16="http://schemas.microsoft.com/office/drawing/2014/main" id="{C0F3E7FF-6D40-4EC4-9871-130BA7B0F2F7}"/>
              </a:ext>
            </a:extLst>
          </p:cNvPr>
          <p:cNvGraphicFramePr>
            <a:graphicFrameLocks noChangeAspect="1"/>
          </p:cNvGraphicFramePr>
          <p:nvPr>
            <p:extLst>
              <p:ext uri="{D42A27DB-BD31-4B8C-83A1-F6EECF244321}">
                <p14:modId xmlns:p14="http://schemas.microsoft.com/office/powerpoint/2010/main" val="466316675"/>
              </p:ext>
            </p:extLst>
          </p:nvPr>
        </p:nvGraphicFramePr>
        <p:xfrm>
          <a:off x="6858000" y="3262997"/>
          <a:ext cx="1543050" cy="533400"/>
        </p:xfrm>
        <a:graphic>
          <a:graphicData uri="http://schemas.openxmlformats.org/presentationml/2006/ole">
            <mc:AlternateContent xmlns:mc="http://schemas.openxmlformats.org/markup-compatibility/2006">
              <mc:Choice xmlns:v="urn:schemas-microsoft-com:vml" Requires="v">
                <p:oleObj spid="_x0000_s6162" name="包装程序外壳对象" showAsIcon="1" r:id="rId4" imgW="1543165" imgH="533332" progId="Package">
                  <p:embed/>
                </p:oleObj>
              </mc:Choice>
              <mc:Fallback>
                <p:oleObj name="包装程序外壳对象" showAsIcon="1" r:id="rId4" imgW="1543165" imgH="533332" progId="Package">
                  <p:embed/>
                  <p:pic>
                    <p:nvPicPr>
                      <p:cNvPr id="5" name="对象 4">
                        <a:extLst>
                          <a:ext uri="{FF2B5EF4-FFF2-40B4-BE49-F238E27FC236}">
                            <a16:creationId xmlns="" xmlns:a16="http://schemas.microsoft.com/office/drawing/2014/main" id="{FCC45E10-CF0E-47A5-B55C-7D622B972043}"/>
                          </a:ext>
                        </a:extLst>
                      </p:cNvPr>
                      <p:cNvPicPr/>
                      <p:nvPr/>
                    </p:nvPicPr>
                    <p:blipFill>
                      <a:blip r:embed="rId5"/>
                      <a:stretch>
                        <a:fillRect/>
                      </a:stretch>
                    </p:blipFill>
                    <p:spPr>
                      <a:xfrm>
                        <a:off x="6858000" y="3262997"/>
                        <a:ext cx="1543050" cy="533400"/>
                      </a:xfrm>
                      <a:prstGeom prst="rect">
                        <a:avLst/>
                      </a:prstGeom>
                    </p:spPr>
                  </p:pic>
                </p:oleObj>
              </mc:Fallback>
            </mc:AlternateContent>
          </a:graphicData>
        </a:graphic>
      </p:graphicFrame>
    </p:spTree>
    <p:extLst>
      <p:ext uri="{BB962C8B-B14F-4D97-AF65-F5344CB8AC3E}">
        <p14:creationId xmlns:p14="http://schemas.microsoft.com/office/powerpoint/2010/main" val="3566823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6678" y="195798"/>
            <a:ext cx="4135122" cy="505908"/>
          </a:xfrm>
          <a:prstGeom prst="rect">
            <a:avLst/>
          </a:prstGeom>
        </p:spPr>
        <p:txBody>
          <a:bodyPr vert="horz" wrap="square" lIns="0" tIns="13335" rIns="0" bIns="0" rtlCol="0">
            <a:spAutoFit/>
          </a:bodyPr>
          <a:lstStyle/>
          <a:p>
            <a:pPr marL="12700">
              <a:lnSpc>
                <a:spcPct val="100000"/>
              </a:lnSpc>
              <a:spcBef>
                <a:spcPts val="105"/>
              </a:spcBef>
            </a:pP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实验</a:t>
            </a:r>
            <a:r>
              <a:rPr lang="en-US" altLang="zh-CN" sz="32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：对抗样本生成</a:t>
            </a:r>
            <a:endParaRPr sz="32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object 4">
            <a:extLst>
              <a:ext uri="{FF2B5EF4-FFF2-40B4-BE49-F238E27FC236}">
                <a16:creationId xmlns="" xmlns:a16="http://schemas.microsoft.com/office/drawing/2014/main" id="{1C0B99FA-4850-4BF8-AB4E-84587E056DDE}"/>
              </a:ext>
            </a:extLst>
          </p:cNvPr>
          <p:cNvSpPr txBox="1"/>
          <p:nvPr/>
        </p:nvSpPr>
        <p:spPr>
          <a:xfrm>
            <a:off x="457200" y="1047750"/>
            <a:ext cx="2286000" cy="458908"/>
          </a:xfrm>
          <a:prstGeom prst="rect">
            <a:avLst/>
          </a:prstGeom>
          <a:noFill/>
        </p:spPr>
        <p:txBody>
          <a:bodyPr wrap="square">
            <a:spAutoFit/>
          </a:bodyPr>
          <a:lstStyle>
            <a:defPPr>
              <a:defRPr lang="zh-CN"/>
            </a:defPPr>
            <a:lvl1pPr>
              <a:lnSpc>
                <a:spcPct val="150000"/>
              </a:lnSpc>
              <a:defRPr>
                <a:latin typeface="微软雅黑" panose="020B0503020204020204" pitchFamily="34" charset="-122"/>
                <a:ea typeface="微软雅黑" panose="020B0503020204020204" pitchFamily="34" charset="-122"/>
              </a:defRPr>
            </a:lvl1pPr>
          </a:lstStyle>
          <a:p>
            <a:r>
              <a:rPr lang="zh-CN" altLang="en-US" dirty="0"/>
              <a:t>（</a:t>
            </a:r>
            <a:r>
              <a:rPr lang="en-US" altLang="zh-CN" dirty="0"/>
              <a:t>1</a:t>
            </a:r>
            <a:r>
              <a:rPr lang="zh-CN" altLang="en-US" dirty="0"/>
              <a:t>）</a:t>
            </a:r>
            <a:r>
              <a:rPr lang="en-US" altLang="zh-CN" dirty="0"/>
              <a:t>MNIST</a:t>
            </a:r>
            <a:r>
              <a:rPr lang="zh-CN" altLang="en-US" dirty="0"/>
              <a:t>数据集</a:t>
            </a:r>
            <a:endParaRPr dirty="0"/>
          </a:p>
        </p:txBody>
      </p:sp>
      <p:pic>
        <p:nvPicPr>
          <p:cNvPr id="5" name="图片 4">
            <a:extLst>
              <a:ext uri="{FF2B5EF4-FFF2-40B4-BE49-F238E27FC236}">
                <a16:creationId xmlns="" xmlns:a16="http://schemas.microsoft.com/office/drawing/2014/main" id="{1240BF38-A1EC-495E-BD46-8CC85DB96570}"/>
              </a:ext>
            </a:extLst>
          </p:cNvPr>
          <p:cNvPicPr>
            <a:picLocks noChangeAspect="1"/>
          </p:cNvPicPr>
          <p:nvPr/>
        </p:nvPicPr>
        <p:blipFill>
          <a:blip r:embed="rId3"/>
          <a:stretch>
            <a:fillRect/>
          </a:stretch>
        </p:blipFill>
        <p:spPr>
          <a:xfrm>
            <a:off x="76200" y="1557134"/>
            <a:ext cx="3124200" cy="3104426"/>
          </a:xfrm>
          <a:prstGeom prst="rect">
            <a:avLst/>
          </a:prstGeom>
        </p:spPr>
      </p:pic>
      <p:sp>
        <p:nvSpPr>
          <p:cNvPr id="11" name="object 4">
            <a:extLst>
              <a:ext uri="{FF2B5EF4-FFF2-40B4-BE49-F238E27FC236}">
                <a16:creationId xmlns="" xmlns:a16="http://schemas.microsoft.com/office/drawing/2014/main" id="{1D8D3DE8-C942-4387-8E43-117119186237}"/>
              </a:ext>
            </a:extLst>
          </p:cNvPr>
          <p:cNvSpPr txBox="1"/>
          <p:nvPr/>
        </p:nvSpPr>
        <p:spPr>
          <a:xfrm>
            <a:off x="3962400" y="1011777"/>
            <a:ext cx="2590800" cy="458908"/>
          </a:xfrm>
          <a:prstGeom prst="rect">
            <a:avLst/>
          </a:prstGeom>
          <a:noFill/>
        </p:spPr>
        <p:txBody>
          <a:bodyPr wrap="square">
            <a:spAutoFit/>
          </a:bodyPr>
          <a:lstStyle>
            <a:defPPr>
              <a:defRPr lang="zh-CN"/>
            </a:defPPr>
            <a:lvl1pPr>
              <a:lnSpc>
                <a:spcPct val="150000"/>
              </a:lnSpc>
              <a:defRPr>
                <a:latin typeface="微软雅黑" panose="020B0503020204020204" pitchFamily="34" charset="-122"/>
                <a:ea typeface="微软雅黑" panose="020B0503020204020204" pitchFamily="34" charset="-122"/>
              </a:defRPr>
            </a:lvl1pPr>
          </a:lstStyle>
          <a:p>
            <a:r>
              <a:rPr lang="zh-CN" altLang="en-US" dirty="0"/>
              <a:t>（</a:t>
            </a:r>
            <a:r>
              <a:rPr lang="en-US" altLang="zh-CN" dirty="0"/>
              <a:t>2</a:t>
            </a:r>
            <a:r>
              <a:rPr lang="zh-CN" altLang="en-US" dirty="0"/>
              <a:t>）搭建</a:t>
            </a:r>
            <a:r>
              <a:rPr lang="en-US" altLang="zh-CN" dirty="0" err="1"/>
              <a:t>LeNet</a:t>
            </a:r>
            <a:r>
              <a:rPr lang="zh-CN" altLang="en-US" dirty="0"/>
              <a:t>网络</a:t>
            </a:r>
            <a:endParaRPr dirty="0"/>
          </a:p>
        </p:txBody>
      </p:sp>
      <p:pic>
        <p:nvPicPr>
          <p:cNvPr id="1028" name="Picture 4">
            <a:extLst>
              <a:ext uri="{FF2B5EF4-FFF2-40B4-BE49-F238E27FC236}">
                <a16:creationId xmlns="" xmlns:a16="http://schemas.microsoft.com/office/drawing/2014/main" id="{087C76DC-BC93-4CDC-9142-7A13048BB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562925"/>
            <a:ext cx="5422089" cy="1561675"/>
          </a:xfrm>
          <a:prstGeom prst="rect">
            <a:avLst/>
          </a:prstGeom>
          <a:noFill/>
          <a:extLst>
            <a:ext uri="{909E8E84-426E-40DD-AFC4-6F175D3DCCD1}">
              <a14:hiddenFill xmlns:a14="http://schemas.microsoft.com/office/drawing/2010/main">
                <a:solidFill>
                  <a:srgbClr val="FFFFFF"/>
                </a:solidFill>
              </a14:hiddenFill>
            </a:ext>
          </a:extLst>
        </p:spPr>
      </p:pic>
      <p:sp>
        <p:nvSpPr>
          <p:cNvPr id="18" name="文本框 17">
            <a:extLst>
              <a:ext uri="{FF2B5EF4-FFF2-40B4-BE49-F238E27FC236}">
                <a16:creationId xmlns="" xmlns:a16="http://schemas.microsoft.com/office/drawing/2014/main" id="{2BC1241A-DE71-4AC0-AE56-B0609FA59C8B}"/>
              </a:ext>
            </a:extLst>
          </p:cNvPr>
          <p:cNvSpPr txBox="1"/>
          <p:nvPr/>
        </p:nvSpPr>
        <p:spPr>
          <a:xfrm>
            <a:off x="3577247" y="3441841"/>
            <a:ext cx="5301916" cy="646331"/>
          </a:xfrm>
          <a:prstGeom prst="rect">
            <a:avLst/>
          </a:prstGeom>
          <a:noFill/>
        </p:spPr>
        <p:txBody>
          <a:bodyPr wrap="square">
            <a:spAutoFit/>
          </a:bodyPr>
          <a:lstStyle/>
          <a:p>
            <a:r>
              <a:rPr lang="en-US" altLang="zh-CN" b="1" i="0" dirty="0">
                <a:effectLst/>
                <a:latin typeface="微软雅黑" panose="020B0503020204020204" pitchFamily="34" charset="-122"/>
                <a:ea typeface="微软雅黑" panose="020B0503020204020204" pitchFamily="34" charset="-122"/>
              </a:rPr>
              <a:t>FGSM</a:t>
            </a:r>
            <a:r>
              <a:rPr lang="zh-CN" altLang="en-US" b="1" i="0" dirty="0">
                <a:effectLst/>
                <a:latin typeface="微软雅黑" panose="020B0503020204020204" pitchFamily="34" charset="-122"/>
                <a:ea typeface="微软雅黑" panose="020B0503020204020204" pitchFamily="34" charset="-122"/>
              </a:rPr>
              <a:t>论文中的公式：</a:t>
            </a:r>
            <a:endParaRPr lang="en-US" altLang="zh-CN" b="1" i="1" dirty="0">
              <a:effectLst/>
              <a:latin typeface="微软雅黑" panose="020B0503020204020204" pitchFamily="34" charset="-122"/>
              <a:ea typeface="微软雅黑" panose="020B0503020204020204" pitchFamily="34" charset="-122"/>
            </a:endParaRPr>
          </a:p>
          <a:p>
            <a:r>
              <a:rPr lang="en-US" altLang="zh-CN" b="1" i="1" dirty="0" err="1">
                <a:solidFill>
                  <a:srgbClr val="FF0000"/>
                </a:solidFill>
                <a:effectLst/>
                <a:latin typeface="KaTeX_Math"/>
              </a:rPr>
              <a:t>perturbed</a:t>
            </a:r>
            <a:r>
              <a:rPr lang="en-US" altLang="zh-CN" b="1" i="0" dirty="0" err="1">
                <a:solidFill>
                  <a:srgbClr val="FF0000"/>
                </a:solidFill>
                <a:effectLst/>
                <a:latin typeface="KaTeX_Main"/>
              </a:rPr>
              <a:t>_</a:t>
            </a:r>
            <a:r>
              <a:rPr lang="en-US" altLang="zh-CN" b="1" i="1" dirty="0" err="1">
                <a:solidFill>
                  <a:srgbClr val="FF0000"/>
                </a:solidFill>
                <a:effectLst/>
                <a:latin typeface="KaTeX_Math"/>
              </a:rPr>
              <a:t>image</a:t>
            </a:r>
            <a:r>
              <a:rPr lang="en-US" altLang="zh-CN" b="1" i="0" dirty="0">
                <a:solidFill>
                  <a:srgbClr val="FF0000"/>
                </a:solidFill>
                <a:effectLst/>
                <a:latin typeface="KaTeX_Main"/>
              </a:rPr>
              <a:t>=</a:t>
            </a:r>
            <a:r>
              <a:rPr lang="en-US" altLang="zh-CN" b="1" i="1" dirty="0" err="1">
                <a:solidFill>
                  <a:srgbClr val="FF0000"/>
                </a:solidFill>
                <a:effectLst/>
                <a:latin typeface="KaTeX_Math"/>
              </a:rPr>
              <a:t>image</a:t>
            </a:r>
            <a:r>
              <a:rPr lang="en-US" altLang="zh-CN" b="1" i="0" dirty="0" err="1">
                <a:solidFill>
                  <a:srgbClr val="FF0000"/>
                </a:solidFill>
                <a:effectLst/>
                <a:latin typeface="KaTeX_Main"/>
              </a:rPr>
              <a:t>+</a:t>
            </a:r>
            <a:r>
              <a:rPr lang="en-US" altLang="zh-CN" b="1" i="1" dirty="0" err="1">
                <a:solidFill>
                  <a:srgbClr val="FF0000"/>
                </a:solidFill>
                <a:effectLst/>
                <a:latin typeface="KaTeX_Math"/>
              </a:rPr>
              <a:t>epsilon</a:t>
            </a:r>
            <a:r>
              <a:rPr lang="en-US" altLang="zh-CN" b="1" i="0" dirty="0" err="1">
                <a:solidFill>
                  <a:srgbClr val="FF0000"/>
                </a:solidFill>
                <a:effectLst/>
                <a:latin typeface="KaTeX_Main"/>
              </a:rPr>
              <a:t>∗</a:t>
            </a:r>
            <a:r>
              <a:rPr lang="en-US" altLang="zh-CN" b="1" i="1" dirty="0" err="1">
                <a:solidFill>
                  <a:srgbClr val="FF0000"/>
                </a:solidFill>
                <a:effectLst/>
                <a:latin typeface="KaTeX_Math"/>
              </a:rPr>
              <a:t>sign</a:t>
            </a:r>
            <a:r>
              <a:rPr lang="en-US" altLang="zh-CN" b="1" i="0" dirty="0">
                <a:solidFill>
                  <a:srgbClr val="FF0000"/>
                </a:solidFill>
                <a:effectLst/>
                <a:latin typeface="KaTeX_Main"/>
              </a:rPr>
              <a:t>(</a:t>
            </a:r>
            <a:r>
              <a:rPr lang="en-US" altLang="zh-CN" b="1" i="1" dirty="0" err="1">
                <a:solidFill>
                  <a:srgbClr val="FF0000"/>
                </a:solidFill>
                <a:effectLst/>
                <a:latin typeface="KaTeX_Math"/>
              </a:rPr>
              <a:t>data</a:t>
            </a:r>
            <a:r>
              <a:rPr lang="en-US" altLang="zh-CN" b="1" i="0" dirty="0" err="1">
                <a:solidFill>
                  <a:srgbClr val="FF0000"/>
                </a:solidFill>
                <a:effectLst/>
                <a:latin typeface="KaTeX_Main"/>
              </a:rPr>
              <a:t>_</a:t>
            </a:r>
            <a:r>
              <a:rPr lang="en-US" altLang="zh-CN" b="1" i="1" dirty="0" err="1">
                <a:solidFill>
                  <a:srgbClr val="FF0000"/>
                </a:solidFill>
                <a:effectLst/>
                <a:latin typeface="KaTeX_Math"/>
              </a:rPr>
              <a:t>grad</a:t>
            </a:r>
            <a:r>
              <a:rPr lang="en-US" altLang="zh-CN" b="1" i="0" dirty="0">
                <a:solidFill>
                  <a:srgbClr val="FF0000"/>
                </a:solidFill>
                <a:effectLst/>
                <a:latin typeface="KaTeX_Main"/>
              </a:rPr>
              <a:t>)</a:t>
            </a:r>
            <a:endParaRPr lang="zh-CN" altLang="en-US" b="1" dirty="0">
              <a:solidFill>
                <a:srgbClr val="FF0000"/>
              </a:solidFill>
            </a:endParaRPr>
          </a:p>
        </p:txBody>
      </p:sp>
    </p:spTree>
    <p:extLst>
      <p:ext uri="{BB962C8B-B14F-4D97-AF65-F5344CB8AC3E}">
        <p14:creationId xmlns:p14="http://schemas.microsoft.com/office/powerpoint/2010/main" val="3040773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6678" y="195798"/>
            <a:ext cx="4135122" cy="505908"/>
          </a:xfrm>
          <a:prstGeom prst="rect">
            <a:avLst/>
          </a:prstGeom>
        </p:spPr>
        <p:txBody>
          <a:bodyPr vert="horz" wrap="square" lIns="0" tIns="13335" rIns="0" bIns="0" rtlCol="0">
            <a:spAutoFit/>
          </a:bodyPr>
          <a:lstStyle/>
          <a:p>
            <a:pPr marL="12700">
              <a:lnSpc>
                <a:spcPct val="100000"/>
              </a:lnSpc>
              <a:spcBef>
                <a:spcPts val="105"/>
              </a:spcBef>
            </a:pP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实验</a:t>
            </a:r>
            <a:r>
              <a:rPr lang="en-US" altLang="zh-CN" sz="32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：对抗样本生成</a:t>
            </a:r>
            <a:endParaRPr sz="32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object 4">
            <a:extLst>
              <a:ext uri="{FF2B5EF4-FFF2-40B4-BE49-F238E27FC236}">
                <a16:creationId xmlns="" xmlns:a16="http://schemas.microsoft.com/office/drawing/2014/main" id="{1C0B99FA-4850-4BF8-AB4E-84587E056DDE}"/>
              </a:ext>
            </a:extLst>
          </p:cNvPr>
          <p:cNvSpPr txBox="1"/>
          <p:nvPr/>
        </p:nvSpPr>
        <p:spPr>
          <a:xfrm>
            <a:off x="1371600" y="1014353"/>
            <a:ext cx="2633350" cy="458908"/>
          </a:xfrm>
          <a:prstGeom prst="rect">
            <a:avLst/>
          </a:prstGeom>
          <a:noFill/>
        </p:spPr>
        <p:txBody>
          <a:bodyPr wrap="square">
            <a:spAutoFit/>
          </a:bodyPr>
          <a:lstStyle>
            <a:defPPr>
              <a:defRPr lang="zh-CN"/>
            </a:defPPr>
            <a:lvl1pPr>
              <a:lnSpc>
                <a:spcPct val="150000"/>
              </a:lnSpc>
              <a:defRPr>
                <a:latin typeface="微软雅黑" panose="020B0503020204020204" pitchFamily="34" charset="-122"/>
                <a:ea typeface="微软雅黑" panose="020B0503020204020204" pitchFamily="34" charset="-122"/>
              </a:defRPr>
            </a:lvl1pPr>
          </a:lstStyle>
          <a:p>
            <a:r>
              <a:rPr lang="zh-CN" altLang="en-US" dirty="0"/>
              <a:t>（</a:t>
            </a:r>
            <a:r>
              <a:rPr lang="en-US" altLang="zh-CN" dirty="0"/>
              <a:t>3</a:t>
            </a:r>
            <a:r>
              <a:rPr lang="zh-CN" altLang="en-US" dirty="0"/>
              <a:t>）原始数据梯度符号</a:t>
            </a:r>
            <a:endParaRPr dirty="0"/>
          </a:p>
        </p:txBody>
      </p:sp>
      <p:sp>
        <p:nvSpPr>
          <p:cNvPr id="11" name="object 4">
            <a:extLst>
              <a:ext uri="{FF2B5EF4-FFF2-40B4-BE49-F238E27FC236}">
                <a16:creationId xmlns="" xmlns:a16="http://schemas.microsoft.com/office/drawing/2014/main" id="{1D8D3DE8-C942-4387-8E43-117119186237}"/>
              </a:ext>
            </a:extLst>
          </p:cNvPr>
          <p:cNvSpPr txBox="1"/>
          <p:nvPr/>
        </p:nvSpPr>
        <p:spPr>
          <a:xfrm>
            <a:off x="5139051" y="1014353"/>
            <a:ext cx="3200400" cy="458908"/>
          </a:xfrm>
          <a:prstGeom prst="rect">
            <a:avLst/>
          </a:prstGeom>
          <a:noFill/>
        </p:spPr>
        <p:txBody>
          <a:bodyPr wrap="square">
            <a:spAutoFit/>
          </a:bodyPr>
          <a:lstStyle>
            <a:defPPr>
              <a:defRPr lang="zh-CN"/>
            </a:defPPr>
            <a:lvl1pPr>
              <a:lnSpc>
                <a:spcPct val="150000"/>
              </a:lnSpc>
              <a:defRPr>
                <a:latin typeface="微软雅黑" panose="020B0503020204020204" pitchFamily="34" charset="-122"/>
                <a:ea typeface="微软雅黑" panose="020B0503020204020204" pitchFamily="34" charset="-122"/>
              </a:defRPr>
            </a:lvl1pPr>
          </a:lstStyle>
          <a:p>
            <a:r>
              <a:rPr lang="zh-CN" altLang="en-US" dirty="0"/>
              <a:t>（</a:t>
            </a:r>
            <a:r>
              <a:rPr lang="en-US" altLang="zh-CN" dirty="0"/>
              <a:t>4</a:t>
            </a:r>
            <a:r>
              <a:rPr lang="zh-CN" altLang="en-US" dirty="0"/>
              <a:t>）添加扰动后的对抗样本</a:t>
            </a:r>
            <a:endParaRPr dirty="0"/>
          </a:p>
        </p:txBody>
      </p:sp>
      <p:pic>
        <p:nvPicPr>
          <p:cNvPr id="9" name="图片 8">
            <a:extLst>
              <a:ext uri="{FF2B5EF4-FFF2-40B4-BE49-F238E27FC236}">
                <a16:creationId xmlns="" xmlns:a16="http://schemas.microsoft.com/office/drawing/2014/main" id="{3F70E7CC-3EC8-4012-9DF2-A2EE38BD2673}"/>
              </a:ext>
            </a:extLst>
          </p:cNvPr>
          <p:cNvPicPr>
            <a:picLocks noChangeAspect="1"/>
          </p:cNvPicPr>
          <p:nvPr/>
        </p:nvPicPr>
        <p:blipFill>
          <a:blip r:embed="rId3"/>
          <a:stretch>
            <a:fillRect/>
          </a:stretch>
        </p:blipFill>
        <p:spPr>
          <a:xfrm>
            <a:off x="990600" y="1473261"/>
            <a:ext cx="7550944" cy="3620315"/>
          </a:xfrm>
          <a:prstGeom prst="rect">
            <a:avLst/>
          </a:prstGeom>
        </p:spPr>
      </p:pic>
    </p:spTree>
    <p:extLst>
      <p:ext uri="{BB962C8B-B14F-4D97-AF65-F5344CB8AC3E}">
        <p14:creationId xmlns:p14="http://schemas.microsoft.com/office/powerpoint/2010/main" val="2721665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6678" y="195798"/>
            <a:ext cx="4135122" cy="505908"/>
          </a:xfrm>
          <a:prstGeom prst="rect">
            <a:avLst/>
          </a:prstGeom>
        </p:spPr>
        <p:txBody>
          <a:bodyPr vert="horz" wrap="square" lIns="0" tIns="13335" rIns="0" bIns="0" rtlCol="0">
            <a:spAutoFit/>
          </a:bodyPr>
          <a:lstStyle/>
          <a:p>
            <a:pPr marL="12700">
              <a:lnSpc>
                <a:spcPct val="100000"/>
              </a:lnSpc>
              <a:spcBef>
                <a:spcPts val="105"/>
              </a:spcBef>
            </a:pP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实验</a:t>
            </a:r>
            <a:r>
              <a:rPr lang="en-US" altLang="zh-CN" sz="3200" dirty="0">
                <a:latin typeface="微软雅黑" panose="020B0503020204020204" pitchFamily="34" charset="-122"/>
                <a:ea typeface="微软雅黑" panose="020B0503020204020204" pitchFamily="34" charset="-122"/>
                <a:cs typeface="宋体" panose="02010600030101010101" pitchFamily="2" charset="-122"/>
              </a:rPr>
              <a:t>1</a:t>
            </a: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：对抗样本生成</a:t>
            </a:r>
            <a:endParaRPr sz="32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object 4">
            <a:extLst>
              <a:ext uri="{FF2B5EF4-FFF2-40B4-BE49-F238E27FC236}">
                <a16:creationId xmlns="" xmlns:a16="http://schemas.microsoft.com/office/drawing/2014/main" id="{1C0B99FA-4850-4BF8-AB4E-84587E056DDE}"/>
              </a:ext>
            </a:extLst>
          </p:cNvPr>
          <p:cNvSpPr txBox="1"/>
          <p:nvPr/>
        </p:nvSpPr>
        <p:spPr>
          <a:xfrm>
            <a:off x="41402" y="1061353"/>
            <a:ext cx="8873998" cy="458908"/>
          </a:xfrm>
          <a:prstGeom prst="rect">
            <a:avLst/>
          </a:prstGeom>
          <a:noFill/>
        </p:spPr>
        <p:txBody>
          <a:bodyPr wrap="square">
            <a:spAutoFit/>
          </a:bodyPr>
          <a:lstStyle>
            <a:defPPr>
              <a:defRPr lang="zh-CN"/>
            </a:defPPr>
            <a:lvl1pPr>
              <a:lnSpc>
                <a:spcPct val="150000"/>
              </a:lnSpc>
              <a:defRPr>
                <a:latin typeface="微软雅黑" panose="020B0503020204020204" pitchFamily="34" charset="-122"/>
                <a:ea typeface="微软雅黑" panose="020B0503020204020204" pitchFamily="34" charset="-122"/>
              </a:defRPr>
            </a:lvl1pPr>
          </a:lstStyle>
          <a:p>
            <a:r>
              <a:rPr lang="zh-CN" altLang="en-US" dirty="0"/>
              <a:t>（</a:t>
            </a:r>
            <a:r>
              <a:rPr lang="en-US" altLang="zh-CN" dirty="0"/>
              <a:t>5</a:t>
            </a:r>
            <a:r>
              <a:rPr lang="zh-CN" altLang="en-US" dirty="0"/>
              <a:t>）添加不同的扰动值之后，检测正确率下降，表示攻击成功</a:t>
            </a:r>
            <a:endParaRPr dirty="0"/>
          </a:p>
        </p:txBody>
      </p:sp>
      <p:pic>
        <p:nvPicPr>
          <p:cNvPr id="6" name="图片 5">
            <a:extLst>
              <a:ext uri="{FF2B5EF4-FFF2-40B4-BE49-F238E27FC236}">
                <a16:creationId xmlns="" xmlns:a16="http://schemas.microsoft.com/office/drawing/2014/main" id="{292B5245-6174-4296-9399-BB4729610841}"/>
              </a:ext>
            </a:extLst>
          </p:cNvPr>
          <p:cNvPicPr>
            <a:picLocks noChangeAspect="1"/>
          </p:cNvPicPr>
          <p:nvPr/>
        </p:nvPicPr>
        <p:blipFill rotWithShape="1">
          <a:blip r:embed="rId3"/>
          <a:srcRect r="30609" b="62547"/>
          <a:stretch/>
        </p:blipFill>
        <p:spPr>
          <a:xfrm>
            <a:off x="114752" y="1862063"/>
            <a:ext cx="4620188" cy="2981208"/>
          </a:xfrm>
          <a:prstGeom prst="rect">
            <a:avLst/>
          </a:prstGeom>
        </p:spPr>
      </p:pic>
      <p:pic>
        <p:nvPicPr>
          <p:cNvPr id="10" name="图片 9">
            <a:extLst>
              <a:ext uri="{FF2B5EF4-FFF2-40B4-BE49-F238E27FC236}">
                <a16:creationId xmlns="" xmlns:a16="http://schemas.microsoft.com/office/drawing/2014/main" id="{199BB06F-EF79-4984-BD82-E7F7415F2F57}"/>
              </a:ext>
            </a:extLst>
          </p:cNvPr>
          <p:cNvPicPr>
            <a:picLocks noChangeAspect="1"/>
          </p:cNvPicPr>
          <p:nvPr/>
        </p:nvPicPr>
        <p:blipFill rotWithShape="1">
          <a:blip r:embed="rId3"/>
          <a:srcRect t="42017"/>
          <a:stretch/>
        </p:blipFill>
        <p:spPr>
          <a:xfrm>
            <a:off x="4804166" y="1875097"/>
            <a:ext cx="4281932" cy="2968174"/>
          </a:xfrm>
          <a:prstGeom prst="rect">
            <a:avLst/>
          </a:prstGeom>
        </p:spPr>
      </p:pic>
    </p:spTree>
    <p:extLst>
      <p:ext uri="{BB962C8B-B14F-4D97-AF65-F5344CB8AC3E}">
        <p14:creationId xmlns:p14="http://schemas.microsoft.com/office/powerpoint/2010/main" val="278659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133350"/>
            <a:ext cx="4135122" cy="505908"/>
          </a:xfrm>
          <a:prstGeom prst="rect">
            <a:avLst/>
          </a:prstGeom>
        </p:spPr>
        <p:txBody>
          <a:bodyPr vert="horz" wrap="square" lIns="0" tIns="13335" rIns="0" bIns="0" rtlCol="0">
            <a:spAutoFit/>
          </a:bodyPr>
          <a:lstStyle/>
          <a:p>
            <a:pPr marL="12700">
              <a:lnSpc>
                <a:spcPct val="100000"/>
              </a:lnSpc>
              <a:spcBef>
                <a:spcPts val="105"/>
              </a:spcBef>
            </a:pP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实验</a:t>
            </a:r>
            <a:r>
              <a:rPr lang="en-US" altLang="zh-CN" sz="3200" dirty="0">
                <a:latin typeface="微软雅黑" panose="020B0503020204020204" pitchFamily="34" charset="-122"/>
                <a:ea typeface="微软雅黑" panose="020B0503020204020204" pitchFamily="34" charset="-122"/>
                <a:cs typeface="宋体" panose="02010600030101010101" pitchFamily="2" charset="-122"/>
              </a:rPr>
              <a:t>2</a:t>
            </a: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：对抗样本</a:t>
            </a:r>
            <a:endParaRPr sz="32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8" name="object 4">
            <a:extLst>
              <a:ext uri="{FF2B5EF4-FFF2-40B4-BE49-F238E27FC236}">
                <a16:creationId xmlns="" xmlns:a16="http://schemas.microsoft.com/office/drawing/2014/main" id="{1C0B99FA-4850-4BF8-AB4E-84587E056DDE}"/>
              </a:ext>
            </a:extLst>
          </p:cNvPr>
          <p:cNvSpPr txBox="1"/>
          <p:nvPr/>
        </p:nvSpPr>
        <p:spPr>
          <a:xfrm>
            <a:off x="838200" y="1200150"/>
            <a:ext cx="7315200" cy="1338828"/>
          </a:xfrm>
          <a:prstGeom prst="rect">
            <a:avLst/>
          </a:prstGeom>
          <a:noFill/>
        </p:spPr>
        <p:txBody>
          <a:bodyPr wrap="square">
            <a:spAutoFit/>
          </a:bodyPr>
          <a:lstStyle>
            <a:defPPr>
              <a:defRPr lang="zh-CN"/>
            </a:defPPr>
            <a:lvl1pPr>
              <a:lnSpc>
                <a:spcPct val="150000"/>
              </a:lnSpc>
              <a:defRPr>
                <a:latin typeface="微软雅黑" panose="020B0503020204020204" pitchFamily="34" charset="-122"/>
                <a:ea typeface="微软雅黑" panose="020B0503020204020204" pitchFamily="34" charset="-122"/>
              </a:defRPr>
            </a:lvl1pPr>
          </a:lstStyle>
          <a:p>
            <a:r>
              <a:rPr lang="zh-CN" altLang="en-US" b="1" dirty="0"/>
              <a:t>（</a:t>
            </a:r>
            <a:r>
              <a:rPr lang="en-US" altLang="zh-CN" b="1" dirty="0"/>
              <a:t>2</a:t>
            </a:r>
            <a:r>
              <a:rPr lang="zh-CN" altLang="en-US" b="1" dirty="0"/>
              <a:t>）通过调研</a:t>
            </a:r>
            <a:r>
              <a:rPr lang="zh-CN" altLang="en-US" b="1" dirty="0" smtClean="0"/>
              <a:t>，实</a:t>
            </a:r>
            <a:r>
              <a:rPr lang="zh-CN" altLang="en-US" b="1" dirty="0"/>
              <a:t>现</a:t>
            </a:r>
            <a:r>
              <a:rPr lang="en-US" altLang="zh-CN" b="1" dirty="0"/>
              <a:t>/</a:t>
            </a:r>
            <a:r>
              <a:rPr lang="zh-CN" altLang="en-US" b="1" dirty="0"/>
              <a:t>复现任意一</a:t>
            </a:r>
            <a:r>
              <a:rPr lang="zh-CN" altLang="en-US" b="1" dirty="0" smtClean="0"/>
              <a:t>种图</a:t>
            </a:r>
            <a:r>
              <a:rPr lang="zh-CN" altLang="en-US" b="1" dirty="0"/>
              <a:t>像对抗样本生成算法（除</a:t>
            </a:r>
            <a:r>
              <a:rPr lang="en-US" altLang="zh-CN" b="1" dirty="0" smtClean="0"/>
              <a:t>FGSM</a:t>
            </a:r>
            <a:r>
              <a:rPr lang="zh-CN" altLang="en-US" b="1" dirty="0" smtClean="0"/>
              <a:t>）</a:t>
            </a:r>
            <a:endParaRPr lang="en-US" altLang="zh-CN" b="1" dirty="0"/>
          </a:p>
          <a:p>
            <a:r>
              <a:rPr lang="en-US" altLang="zh-CN" b="1" dirty="0"/>
              <a:t> </a:t>
            </a:r>
          </a:p>
          <a:p>
            <a:r>
              <a:rPr lang="zh-CN" altLang="en-US" b="1" dirty="0"/>
              <a:t>要求：给出参考文</a:t>
            </a:r>
            <a:r>
              <a:rPr lang="zh-CN" altLang="en-US" b="1" dirty="0" smtClean="0"/>
              <a:t>献，</a:t>
            </a:r>
            <a:r>
              <a:rPr lang="zh-CN" altLang="en-US" b="1" dirty="0"/>
              <a:t>说明原理，并附上完整代</a:t>
            </a:r>
            <a:r>
              <a:rPr lang="zh-CN" altLang="en-US" b="1" dirty="0" smtClean="0"/>
              <a:t>码和</a:t>
            </a:r>
            <a:r>
              <a:rPr lang="zh-CN" altLang="en-US" b="1" dirty="0"/>
              <a:t>运行结果</a:t>
            </a:r>
          </a:p>
        </p:txBody>
      </p:sp>
    </p:spTree>
    <p:extLst>
      <p:ext uri="{BB962C8B-B14F-4D97-AF65-F5344CB8AC3E}">
        <p14:creationId xmlns:p14="http://schemas.microsoft.com/office/powerpoint/2010/main" val="124039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177221"/>
            <a:ext cx="3449322" cy="505908"/>
          </a:xfrm>
          <a:prstGeom prst="rect">
            <a:avLst/>
          </a:prstGeom>
        </p:spPr>
        <p:txBody>
          <a:bodyPr vert="horz" wrap="square" lIns="0" tIns="13335" rIns="0" bIns="0" rtlCol="0">
            <a:spAutoFit/>
          </a:bodyPr>
          <a:lstStyle/>
          <a:p>
            <a:pPr marL="12700" algn="ctr">
              <a:lnSpc>
                <a:spcPct val="100000"/>
              </a:lnSpc>
              <a:spcBef>
                <a:spcPts val="105"/>
              </a:spcBef>
            </a:pPr>
            <a:r>
              <a:rPr lang="zh-CN" altLang="en-US" sz="3200" dirty="0">
                <a:latin typeface="微软雅黑" panose="020B0503020204020204" pitchFamily="34" charset="-122"/>
                <a:ea typeface="微软雅黑" panose="020B0503020204020204" pitchFamily="34" charset="-122"/>
                <a:cs typeface="宋体" panose="02010600030101010101" pitchFamily="2" charset="-122"/>
              </a:rPr>
              <a:t>对抗样本防御方法</a:t>
            </a:r>
            <a:endParaRPr sz="32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6" name="文本框 5">
            <a:extLst>
              <a:ext uri="{FF2B5EF4-FFF2-40B4-BE49-F238E27FC236}">
                <a16:creationId xmlns="" xmlns:a16="http://schemas.microsoft.com/office/drawing/2014/main" id="{0F17061C-EA30-479D-A3D6-BA5056D567F5}"/>
              </a:ext>
            </a:extLst>
          </p:cNvPr>
          <p:cNvSpPr txBox="1"/>
          <p:nvPr/>
        </p:nvSpPr>
        <p:spPr>
          <a:xfrm>
            <a:off x="609600" y="1047750"/>
            <a:ext cx="8229600" cy="3782895"/>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防御对抗样本的策略主要包括</a:t>
            </a:r>
            <a:r>
              <a:rPr lang="zh-CN" altLang="en-US" dirty="0">
                <a:latin typeface="微软雅黑" panose="020B0503020204020204" pitchFamily="34" charset="-122"/>
                <a:ea typeface="微软雅黑" panose="020B0503020204020204" pitchFamily="34" charset="-122"/>
              </a:rPr>
              <a:t>：</a:t>
            </a:r>
          </a:p>
          <a:p>
            <a:pPr marL="342900" indent="-342900">
              <a:lnSpc>
                <a:spcPct val="150000"/>
              </a:lnSpc>
              <a:buAutoNum type="arabicPeriod"/>
            </a:pPr>
            <a:r>
              <a:rPr lang="zh-CN" altLang="en-US" b="1" dirty="0">
                <a:latin typeface="微软雅黑" panose="020B0503020204020204" pitchFamily="34" charset="-122"/>
                <a:ea typeface="微软雅黑" panose="020B0503020204020204" pitchFamily="34" charset="-122"/>
              </a:rPr>
              <a:t>对抗训练：</a:t>
            </a:r>
            <a:r>
              <a:rPr lang="zh-CN" altLang="en-US" dirty="0">
                <a:latin typeface="微软雅黑" panose="020B0503020204020204" pitchFamily="34" charset="-122"/>
                <a:ea typeface="微软雅黑" panose="020B0503020204020204" pitchFamily="34" charset="-122"/>
              </a:rPr>
              <a:t>将生成的对抗样本和原始样本混合在一起训练出一个鲁棒性更强的模型。</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b="1" dirty="0">
                <a:latin typeface="微软雅黑" panose="020B0503020204020204" pitchFamily="34" charset="-122"/>
                <a:ea typeface="微软雅黑" panose="020B0503020204020204" pitchFamily="34" charset="-122"/>
              </a:rPr>
              <a:t>梯度掩码：</a:t>
            </a:r>
            <a:r>
              <a:rPr lang="zh-CN" altLang="en-US" dirty="0">
                <a:latin typeface="微软雅黑" panose="020B0503020204020204" pitchFamily="34" charset="-122"/>
                <a:ea typeface="微软雅黑" panose="020B0503020204020204" pitchFamily="34" charset="-122"/>
              </a:rPr>
              <a:t>由于当前的许多对抗样本生成方法都是基于梯度去生成的，所以如果将模型的原始梯度隐藏起来，就可以达到抵御对抗样本攻击的效果。</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b="1" dirty="0">
                <a:latin typeface="微软雅黑" panose="020B0503020204020204" pitchFamily="34" charset="-122"/>
                <a:ea typeface="微软雅黑" panose="020B0503020204020204" pitchFamily="34" charset="-122"/>
              </a:rPr>
              <a:t>随机化：</a:t>
            </a:r>
            <a:r>
              <a:rPr lang="zh-CN" altLang="en-US" dirty="0">
                <a:latin typeface="微软雅黑" panose="020B0503020204020204" pitchFamily="34" charset="-122"/>
                <a:ea typeface="微软雅黑" panose="020B0503020204020204" pitchFamily="34" charset="-122"/>
              </a:rPr>
              <a:t>向原始模型引入随机层或者随机变量。使模型具有一定随机性，全面提高模型的鲁棒性，使其对噪声的容忍度变高。</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AutoNum type="arabicPeriod"/>
            </a:pPr>
            <a:r>
              <a:rPr lang="zh-CN" altLang="en-US" b="1" dirty="0">
                <a:latin typeface="微软雅黑" panose="020B0503020204020204" pitchFamily="34" charset="-122"/>
                <a:ea typeface="微软雅黑" panose="020B0503020204020204" pitchFamily="34" charset="-122"/>
              </a:rPr>
              <a:t>去噪：</a:t>
            </a:r>
            <a:r>
              <a:rPr lang="zh-CN" altLang="en-US" dirty="0">
                <a:latin typeface="微软雅黑" panose="020B0503020204020204" pitchFamily="34" charset="-122"/>
                <a:ea typeface="微软雅黑" panose="020B0503020204020204" pitchFamily="34" charset="-122"/>
              </a:rPr>
              <a:t>在输入模型进行判定之前，先对当前对抗样本进行去噪，剔除其中造成扰动的信息，使其不能对模型造成攻击。</a:t>
            </a:r>
          </a:p>
        </p:txBody>
      </p:sp>
    </p:spTree>
    <p:extLst>
      <p:ext uri="{BB962C8B-B14F-4D97-AF65-F5344CB8AC3E}">
        <p14:creationId xmlns:p14="http://schemas.microsoft.com/office/powerpoint/2010/main" val="16614454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mY0MjM0NmVjYWFmNjkyZjM5OWFjMjdmMGE5YzZmMDc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TotalTime>
  <Words>1239</Words>
  <Application>Microsoft Office PowerPoint</Application>
  <PresentationFormat>全屏显示(16:9)</PresentationFormat>
  <Paragraphs>75</Paragraphs>
  <Slides>13</Slides>
  <Notes>10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5" baseType="lpstr">
      <vt:lpstr>Office Theme</vt:lpstr>
      <vt:lpstr>包装程序外壳对象</vt:lpstr>
      <vt:lpstr>图像对抗样本生成与检测</vt:lpstr>
      <vt:lpstr>实验报告</vt:lpstr>
      <vt:lpstr>对抗样本</vt:lpstr>
      <vt:lpstr>对抗样本</vt:lpstr>
      <vt:lpstr>实验1：对抗样本生成</vt:lpstr>
      <vt:lpstr>实验1：对抗样本生成</vt:lpstr>
      <vt:lpstr>实验1：对抗样本生成</vt:lpstr>
      <vt:lpstr>实验2：对抗样本</vt:lpstr>
      <vt:lpstr>对抗样本防御方法</vt:lpstr>
      <vt:lpstr>实验3：对抗样本防御</vt:lpstr>
      <vt:lpstr>对抗样本防御（课外）</vt:lpstr>
      <vt:lpstr>PowerPoint 演示文稿</vt:lpstr>
      <vt:lpstr>对抗样本防御（课外）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信息内容安全实验课第一周</dc:title>
  <dc:creator>程枫</dc:creator>
  <cp:lastModifiedBy>user</cp:lastModifiedBy>
  <cp:revision>169</cp:revision>
  <dcterms:created xsi:type="dcterms:W3CDTF">2021-04-21T10:51:00Z</dcterms:created>
  <dcterms:modified xsi:type="dcterms:W3CDTF">2024-04-22T06:57:19Z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2018-05-07T00:00:00Z</vt:filetime>
  </property>
  <property fmtid="{D5CDD505-2E9C-101B-9397-08002B2CF9AE}" pid="3" name="Creator">
    <vt:lpwstr>Microsoft® PowerPoint® 2016</vt:lpwstr>
  </property>
  <property fmtid="{D5CDD505-2E9C-101B-9397-08002B2CF9AE}" pid="4" name="LastSaved">
    <vt:filetime>2021-04-22T00:00:00Z</vt:filetime>
  </property>
  <property fmtid="{D5CDD505-2E9C-101B-9397-08002B2CF9AE}" pid="5" name="ICV">
    <vt:lpwstr>3A6C7D65FF094F8A8230D47CF379CC3C_12</vt:lpwstr>
  </property>
  <property fmtid="{D5CDD505-2E9C-101B-9397-08002B2CF9AE}" pid="6" name="KSOProductBuildVer">
    <vt:lpwstr>2052-12.1.0.16388</vt:lpwstr>
  </property>
</Properties>
</file>