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375" r:id="rId3"/>
    <p:sldId id="374" r:id="rId4"/>
  </p:sldIdLst>
  <p:sldSz cx="9144000" cy="5143500" type="screen16x9"/>
  <p:notesSz cx="6858000" cy="9144000"/>
  <p:custDataLst>
    <p:tags r:id="rId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561">
          <p15:clr>
            <a:srgbClr val="A4A3A4"/>
          </p15:clr>
        </p15:guide>
        <p15:guide id="5" pos="35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C46"/>
    <a:srgbClr val="5B8CC7"/>
    <a:srgbClr val="EA045C"/>
    <a:srgbClr val="155193"/>
    <a:srgbClr val="FA4147"/>
    <a:srgbClr val="AE3139"/>
    <a:srgbClr val="FB8C2F"/>
    <a:srgbClr val="FF7021"/>
    <a:srgbClr val="FD5D00"/>
    <a:srgbClr val="B05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72370" autoAdjust="0"/>
  </p:normalViewPr>
  <p:slideViewPr>
    <p:cSldViewPr>
      <p:cViewPr varScale="1">
        <p:scale>
          <a:sx n="144" d="100"/>
          <a:sy n="144" d="100"/>
        </p:scale>
        <p:origin x="468" y="114"/>
      </p:cViewPr>
      <p:guideLst>
        <p:guide orient="horz" pos="1746"/>
        <p:guide pos="2880"/>
        <p:guide pos="158"/>
        <p:guide pos="5561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CB773-35B0-4E20-AC78-3B098412549D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67EE-9FC9-4A40-9F37-B0BEB7914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7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113183" y="340471"/>
            <a:ext cx="6917634" cy="458680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102910" y="2345003"/>
            <a:ext cx="4927908" cy="457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102910" y="2961879"/>
            <a:ext cx="4927908" cy="25613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-1"/>
            <a:ext cx="8577470" cy="5143501"/>
          </a:xfrm>
          <a:prstGeom prst="rect">
            <a:avLst/>
          </a:prstGeom>
        </p:spPr>
      </p:pic>
      <p:sp>
        <p:nvSpPr>
          <p:cNvPr id="3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08112" y="883314"/>
            <a:ext cx="2123728" cy="642919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891706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3779912" y="1851670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2772708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4130013" y="1190997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01-1. CONTENTS SUB TITLE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0013" y="1427303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01-2. CONTENTS SUB TITLE</a:t>
            </a:r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4130013" y="2141614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02-1. CONTENTS SUB TITLE</a:t>
            </a:r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0013" y="2377920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02-2. CONTENTS SUB TITLE</a:t>
            </a:r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0013" y="3063579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03-1. CONTENTS SUB TITLE</a:t>
            </a:r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0013" y="3299885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03-2. CONTENTS SUB TITLE</a:t>
            </a:r>
            <a:endParaRPr lang="ko-KR" altLang="en-US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20" hasCustomPrompt="1"/>
          </p:nvPr>
        </p:nvSpPr>
        <p:spPr>
          <a:xfrm>
            <a:off x="3779912" y="3717225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TITLE</a:t>
            </a:r>
            <a:endParaRPr lang="ko-KR" altLang="en-US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0013" y="4008096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04-1. CONTENTS SUB TITLE</a:t>
            </a:r>
            <a:endParaRPr lang="ko-KR" altLang="en-US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22" hasCustomPrompt="1"/>
          </p:nvPr>
        </p:nvSpPr>
        <p:spPr>
          <a:xfrm>
            <a:off x="4130013" y="4244402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04-2. CONTENTS SUB TITLE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003852" y="208887"/>
            <a:ext cx="7136296" cy="4868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 rot="698491" flipV="1">
            <a:off x="6615190" y="1428844"/>
            <a:ext cx="950100" cy="3552890"/>
          </a:xfrm>
          <a:prstGeom prst="rect">
            <a:avLst/>
          </a:prstGeom>
        </p:spPr>
      </p:pic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2194334" y="2667293"/>
            <a:ext cx="501943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2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2194334" y="3108905"/>
            <a:ext cx="5019436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1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sp>
        <p:nvSpPr>
          <p:cNvPr id="6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2194334" y="1520521"/>
            <a:ext cx="1560094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48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08113" y="0"/>
            <a:ext cx="8527774" cy="993914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4834104"/>
            <a:ext cx="2133600" cy="25903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rgbClr val="222D47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88369" y="202510"/>
            <a:ext cx="77672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20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88369" y="558362"/>
            <a:ext cx="7767262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12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600201" y="380615"/>
            <a:ext cx="5943600" cy="423825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0733" y="2015888"/>
            <a:ext cx="3842534" cy="638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131841" y="2216738"/>
            <a:ext cx="3888432" cy="1003084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内容安全综合设计实验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—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考勤系统设计</a:t>
            </a:r>
            <a:endParaRPr lang="en-US" altLang="ko-KR" dirty="0"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3222748" y="1977030"/>
            <a:ext cx="3581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3198066" y="3435846"/>
            <a:ext cx="36061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39502"/>
            <a:ext cx="7767262" cy="276860"/>
          </a:xfrm>
        </p:spPr>
        <p:txBody>
          <a:bodyPr/>
          <a:lstStyle/>
          <a:p>
            <a:r>
              <a:rPr lang="zh-CN" altLang="en-US" dirty="0"/>
              <a:t>实验任务</a:t>
            </a:r>
            <a:endParaRPr lang="ko-KR" altLang="en-US" dirty="0"/>
          </a:p>
        </p:txBody>
      </p:sp>
      <p:cxnSp>
        <p:nvCxnSpPr>
          <p:cNvPr id="12" name="직선 연결선 4"/>
          <p:cNvCxnSpPr/>
          <p:nvPr/>
        </p:nvCxnSpPr>
        <p:spPr>
          <a:xfrm>
            <a:off x="4290606" y="4843754"/>
            <a:ext cx="207284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27448" y="4834104"/>
            <a:ext cx="2133600" cy="259030"/>
          </a:xfrm>
        </p:spPr>
        <p:txBody>
          <a:bodyPr/>
          <a:lstStyle/>
          <a:p>
            <a:fld id="{6D496982-6B67-48BF-BE88-CEE75E286A2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45684" y="961234"/>
            <a:ext cx="8252632" cy="40949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+mn-ea"/>
              </a:rPr>
              <a:t>实验任务：</a:t>
            </a:r>
            <a:endParaRPr lang="en-US" altLang="zh-CN" sz="14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latin typeface="+mn-ea"/>
                <a:sym typeface="+mn-ea"/>
              </a:rPr>
              <a:t>    实现基于人脸识别和活体检测技术，实现基于</a:t>
            </a:r>
            <a:r>
              <a:rPr lang="en-US" altLang="zh-CN" sz="1400" dirty="0">
                <a:latin typeface="+mn-ea"/>
                <a:sym typeface="+mn-ea"/>
              </a:rPr>
              <a:t>BS</a:t>
            </a:r>
            <a:r>
              <a:rPr lang="zh-CN" altLang="en-US" sz="1400" dirty="0">
                <a:latin typeface="+mn-ea"/>
                <a:sym typeface="+mn-ea"/>
              </a:rPr>
              <a:t>架构的班级考勤系统。前端将摄像头采集的人脸信息传输到后端，后端进行活体检测、人脸库比对，返回人脸考勤信息到前端进行渲染显示。</a:t>
            </a:r>
            <a:endParaRPr lang="en-US" altLang="zh-CN" sz="1400" dirty="0">
              <a:latin typeface="+mn-ea"/>
              <a:sym typeface="+mn-ea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latin typeface="+mn-ea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latin typeface="+mn-ea"/>
                <a:sym typeface="+mn-ea"/>
              </a:rPr>
              <a:t>实验要求：</a:t>
            </a:r>
            <a:endParaRPr lang="en-US" altLang="zh-CN" sz="1400" b="1" dirty="0">
              <a:latin typeface="+mn-ea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BS</a:t>
            </a:r>
            <a:r>
              <a:rPr lang="zh-CN" altLang="en-US" sz="1400" dirty="0">
                <a:latin typeface="+mn-ea"/>
              </a:rPr>
              <a:t>架构的服务端采用</a:t>
            </a:r>
            <a:r>
              <a:rPr lang="en-US" altLang="zh-CN" sz="1400" dirty="0">
                <a:latin typeface="+mn-ea"/>
              </a:rPr>
              <a:t>Django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Flask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Python</a:t>
            </a:r>
            <a:r>
              <a:rPr lang="zh-CN" altLang="en-US" sz="1400" dirty="0">
                <a:latin typeface="+mn-ea"/>
              </a:rPr>
              <a:t>皆可，客户端采用</a:t>
            </a:r>
            <a:r>
              <a:rPr lang="en-US" altLang="zh-CN" sz="1400" dirty="0" err="1">
                <a:latin typeface="+mn-ea"/>
              </a:rPr>
              <a:t>VueJS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AngularJS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 HTML</a:t>
            </a:r>
            <a:r>
              <a:rPr lang="zh-CN" altLang="en-US" sz="1400" dirty="0">
                <a:latin typeface="+mn-ea"/>
              </a:rPr>
              <a:t>皆可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latin typeface="+mn-ea"/>
              </a:rPr>
              <a:t>2</a:t>
            </a:r>
            <a:r>
              <a:rPr lang="zh-CN" altLang="en-US" sz="1400" dirty="0">
                <a:latin typeface="+mn-ea"/>
              </a:rPr>
              <a:t>、对接不少于</a:t>
            </a:r>
            <a:r>
              <a:rPr lang="en-US" altLang="zh-CN" sz="1400" dirty="0">
                <a:latin typeface="+mn-ea"/>
              </a:rPr>
              <a:t>2</a:t>
            </a:r>
            <a:r>
              <a:rPr lang="zh-CN" altLang="en-US" sz="1400" dirty="0">
                <a:latin typeface="+mn-ea"/>
              </a:rPr>
              <a:t>种活体检测方案（如</a:t>
            </a:r>
            <a:r>
              <a:rPr lang="en-US" altLang="zh-CN" sz="1400" dirty="0" err="1">
                <a:latin typeface="+mn-ea"/>
              </a:rPr>
              <a:t>Saas</a:t>
            </a:r>
            <a:r>
              <a:rPr lang="en-US" altLang="zh-CN" sz="1400" dirty="0">
                <a:latin typeface="+mn-ea"/>
              </a:rPr>
              <a:t> API</a:t>
            </a:r>
            <a:r>
              <a:rPr lang="zh-CN" altLang="en-US" sz="1400" dirty="0">
                <a:latin typeface="+mn-ea"/>
              </a:rPr>
              <a:t>、现有模型、自己实现），鼓励实现自己的活体检测方案，系统前端界面可切换方案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latin typeface="+mn-ea"/>
              </a:rPr>
              <a:t>3</a:t>
            </a:r>
            <a:r>
              <a:rPr lang="zh-CN" altLang="en-US" sz="1400" dirty="0">
                <a:latin typeface="+mn-ea"/>
              </a:rPr>
              <a:t>、能抵抗照片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视频攻击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latin typeface="+mn-ea"/>
              </a:rPr>
              <a:t>4</a:t>
            </a:r>
            <a:r>
              <a:rPr lang="zh-CN" altLang="en-US" sz="1400" dirty="0">
                <a:latin typeface="+mn-ea"/>
              </a:rPr>
              <a:t>、系统能正常运行，需现场检查验证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latin typeface="+mn-ea"/>
              </a:rPr>
              <a:t>提交资料：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、实验报告，报告中需要包含详细的实验原理和实验步骤、实验运行结果、关键代码以及相应中文注释或代码解释。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latin typeface="+mn-ea"/>
              </a:rPr>
              <a:t>2</a:t>
            </a:r>
            <a:r>
              <a:rPr lang="zh-CN" altLang="en-US" sz="1400" dirty="0">
                <a:latin typeface="+mn-ea"/>
              </a:rPr>
              <a:t>、一份可运行的完整源代码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00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39502"/>
            <a:ext cx="7767262" cy="276860"/>
          </a:xfrm>
        </p:spPr>
        <p:txBody>
          <a:bodyPr/>
          <a:lstStyle/>
          <a:p>
            <a:r>
              <a:rPr lang="zh-CN" altLang="en-US" dirty="0"/>
              <a:t>评分标准</a:t>
            </a:r>
            <a:endParaRPr lang="ko-KR" altLang="en-US" dirty="0"/>
          </a:p>
        </p:txBody>
      </p:sp>
      <p:cxnSp>
        <p:nvCxnSpPr>
          <p:cNvPr id="12" name="직선 연결선 4"/>
          <p:cNvCxnSpPr/>
          <p:nvPr/>
        </p:nvCxnSpPr>
        <p:spPr>
          <a:xfrm>
            <a:off x="4290606" y="4843754"/>
            <a:ext cx="207284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27448" y="4834104"/>
            <a:ext cx="2133600" cy="259030"/>
          </a:xfrm>
        </p:spPr>
        <p:txBody>
          <a:bodyPr/>
          <a:lstStyle/>
          <a:p>
            <a:fld id="{6D496982-6B67-48BF-BE88-CEE75E286A28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765CBF1-341D-4F07-8351-11342F2ED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18928"/>
              </p:ext>
            </p:extLst>
          </p:nvPr>
        </p:nvGraphicFramePr>
        <p:xfrm>
          <a:off x="688368" y="1275606"/>
          <a:ext cx="7916079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183">
                  <a:extLst>
                    <a:ext uri="{9D8B030D-6E8A-4147-A177-3AD203B41FA5}">
                      <a16:colId xmlns:a16="http://schemas.microsoft.com/office/drawing/2014/main" val="217545270"/>
                    </a:ext>
                  </a:extLst>
                </a:gridCol>
                <a:gridCol w="6266896">
                  <a:extLst>
                    <a:ext uri="{9D8B030D-6E8A-4147-A177-3AD203B41FA5}">
                      <a16:colId xmlns:a16="http://schemas.microsoft.com/office/drawing/2014/main" val="260400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评分项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212C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具体内容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212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48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实验报告（</a:t>
                      </a:r>
                      <a:r>
                        <a:rPr lang="en-US" altLang="zh-CN" sz="1400" dirty="0"/>
                        <a:t>50</a:t>
                      </a:r>
                      <a:r>
                        <a:rPr lang="zh-CN" altLang="en-US" sz="1400" dirty="0"/>
                        <a:t>分）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实验报告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份，源代码一份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7107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现场检查（</a:t>
                      </a:r>
                      <a:r>
                        <a:rPr lang="en-US" altLang="zh-CN" sz="1400" dirty="0"/>
                        <a:t>50</a:t>
                      </a:r>
                      <a:r>
                        <a:rPr lang="zh-CN" altLang="en-US" sz="1400" dirty="0"/>
                        <a:t>分）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系统运行正确，能够实现考勤功能，现场验证（</a:t>
                      </a:r>
                      <a:r>
                        <a:rPr lang="en-US" altLang="zh-CN" sz="1400" dirty="0"/>
                        <a:t>60%</a:t>
                      </a:r>
                      <a:r>
                        <a:rPr lang="zh-CN" altLang="en-US" sz="1400" dirty="0"/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57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对接不少于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种活体检测方案，能抵抗照片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视频攻击，系统前端界面可切换方案，现场验证（</a:t>
                      </a:r>
                      <a:r>
                        <a:rPr lang="en-US" altLang="zh-CN" sz="1400" dirty="0"/>
                        <a:t>30%</a:t>
                      </a:r>
                      <a:r>
                        <a:rPr lang="zh-CN" altLang="en-US" sz="1400" dirty="0"/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419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如在实验基础上有创新与拓展、可获得额外分数奖励（</a:t>
                      </a:r>
                      <a:r>
                        <a:rPr lang="en-US" altLang="zh-CN" sz="1400" dirty="0"/>
                        <a:t>10%</a:t>
                      </a:r>
                      <a:r>
                        <a:rPr lang="zh-CN" altLang="en-US" sz="1400" dirty="0"/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2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49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851a12fdce4dd3f9e72ffb430d6b981bd0d25b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11931</TotalTime>
  <Words>284</Words>
  <Application>Microsoft Office PowerPoint</Application>
  <PresentationFormat>全屏显示(16:9)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맑은 고딕</vt:lpstr>
      <vt:lpstr>宋体</vt:lpstr>
      <vt:lpstr>微软雅黑</vt:lpstr>
      <vt:lpstr>造字工房悦圆（非商用）常规体</vt:lpstr>
      <vt:lpstr>Arial</vt:lpstr>
      <vt:lpstr>Tahoma</vt:lpstr>
      <vt:lpstr>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信息内容安全实验课第一周</dc:title>
  <dc:creator>程枫</dc:creator>
  <cp:lastModifiedBy>xiong Emily</cp:lastModifiedBy>
  <cp:revision>526</cp:revision>
  <dcterms:created xsi:type="dcterms:W3CDTF">2014-02-18T09:33:00Z</dcterms:created>
  <dcterms:modified xsi:type="dcterms:W3CDTF">2024-05-06T01:29:01Z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BFE8299AA6344B4A88D7D49418C147B4</vt:lpwstr>
  </property>
</Properties>
</file>