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11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DF17-8529-31A6-6925-517BB8059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1EC11-C0DE-F9A5-8915-33EAEC43E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862E-EA25-17FA-D592-EF6BDEB1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9C077-F718-40F8-155C-1A078BC7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B0FA-BB95-FC2F-AE46-D2FF8062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20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DC14-1D40-1C7E-9FE4-9668F4D4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0C0B-B91E-1F58-E3AB-7531570CB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E965-E2F2-1832-46E0-824A5B01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307E-876F-82BE-86E7-F4F749B4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5E91-8A06-B23E-B79A-61DC6642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91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98B23-E330-36E3-8774-69477AD0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2A675-56F7-4C07-3AB8-4B4224601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8F34-A3AF-9836-E0AE-8A3A01B5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04308-E4B5-3328-AD16-D4651EBA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1695-5C5A-E113-9755-0D9E8E4E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04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F1D7-1375-1FB6-B393-3CB7B60C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F959-E482-13B2-4295-7B96E6CF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E9DBB-7DF3-41A6-8684-8AE4108B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5510-D7A1-CB7D-DB10-B9D24843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E113-C314-B3D2-5ABD-75890862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31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9BBA-C46F-E9F5-AC1A-F77E2E1F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B74C-A7AD-1C85-93E0-9119F771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A70B-DA12-A506-7649-F75DBCAE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6048-0E3D-B944-0027-97FFC842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431F-B8A6-7BA3-EBE7-9A0ACC0E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2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2D5D-C2F4-E4B3-CBDD-06DB5E2B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B779-3BC9-CC9D-0F6E-995FFFCD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28BEA-3070-6677-0B51-260A6808C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0F13C-A9A5-5F57-449C-215C3FE5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3909F-DAB3-5ACF-FB4A-00B69A6A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D884B-D32C-B3D8-0B39-560182FD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9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9DD8-9427-8B9C-0AEF-6F3A52A2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793D-6573-6030-A83F-52623AD2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D3FDF-B919-E39B-A95B-7E78E954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73E2E-4678-4743-CD34-A0C72F3B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35990-CCE7-2DCD-5960-33733E9C3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ABF4A-69C4-145E-D45C-B730EBE2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B4D5C-1F29-7194-AE4A-2F58BE41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63404-05DA-EA96-D529-70A0E349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58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A7CE-1914-63DA-9292-3841C00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FF756-9974-A5CF-E554-1B454948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A688C-C6E1-DCDE-5D7B-8EE54B47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FB1F5-E0B8-EE2D-0DF4-664A237E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9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7598F-28A0-2672-205C-8D7753E1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3653C-A605-0FDB-E1EE-477AC538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33C24-6F5B-43BF-DD98-1AABB1BE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E7FF-E9F9-6249-0F33-881547B5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82F7-5F37-1CD9-E643-F2A676E0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08062-E895-8260-8BC3-B8D32325D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6A858-3AF7-9FB9-2A2C-26384E4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5C511-21E7-DAA9-3599-551201DF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E52C3-7D0F-C2A5-6F01-DC50C0A3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17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C999-B188-7C21-3D09-05A34685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3645C-5A1C-3A8F-6106-D40F09DCD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BE084-DF06-3D81-E47B-7108B031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1DFB9-345D-D9CC-BE7A-A46DB572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03F98-49C8-4927-A2CE-1F7F8E1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EF50D-2945-77BC-202F-6F9106BC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2DC4C-5F1C-DB93-4B18-B5645F18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F9FCF-EA21-BA33-BC6E-442E6E5B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3647-9DD3-4B26-DD24-51E274809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6D8D72-C1CF-44AA-B9C9-5E49A2D728B2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23CE-E731-E26F-43BD-2C469F108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01-56F9-BF17-2C57-FC34EE2A7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01A00-D49A-4D93-929D-28FA627F5F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1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A9EF42-0CF4-F2E8-A56B-B6E4998C69B5}"/>
              </a:ext>
            </a:extLst>
          </p:cNvPr>
          <p:cNvSpPr/>
          <p:nvPr/>
        </p:nvSpPr>
        <p:spPr>
          <a:xfrm>
            <a:off x="4132550" y="5755640"/>
            <a:ext cx="5580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19D8BB-821B-6A61-14CC-4528A19E8FCF}"/>
              </a:ext>
            </a:extLst>
          </p:cNvPr>
          <p:cNvSpPr/>
          <p:nvPr/>
        </p:nvSpPr>
        <p:spPr>
          <a:xfrm>
            <a:off x="1662252" y="5273631"/>
            <a:ext cx="1188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67B0F1-0820-BA23-15FB-F4E236951902}"/>
              </a:ext>
            </a:extLst>
          </p:cNvPr>
          <p:cNvSpPr/>
          <p:nvPr/>
        </p:nvSpPr>
        <p:spPr>
          <a:xfrm>
            <a:off x="6111656" y="5273631"/>
            <a:ext cx="1908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488A-D18F-2AFB-6A0A-646FD213817F}"/>
              </a:ext>
            </a:extLst>
          </p:cNvPr>
          <p:cNvSpPr/>
          <p:nvPr/>
        </p:nvSpPr>
        <p:spPr>
          <a:xfrm>
            <a:off x="780277" y="4238154"/>
            <a:ext cx="2376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D437B-0C1A-B997-03EF-6CB332F16D97}"/>
              </a:ext>
            </a:extLst>
          </p:cNvPr>
          <p:cNvSpPr/>
          <p:nvPr/>
        </p:nvSpPr>
        <p:spPr>
          <a:xfrm>
            <a:off x="759430" y="3740898"/>
            <a:ext cx="2412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39198-15FC-612A-70E7-0D3B70A63672}"/>
              </a:ext>
            </a:extLst>
          </p:cNvPr>
          <p:cNvSpPr/>
          <p:nvPr/>
        </p:nvSpPr>
        <p:spPr>
          <a:xfrm>
            <a:off x="744277" y="3242924"/>
            <a:ext cx="2160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5E65B-21E7-839B-0C48-B0C5557094ED}"/>
              </a:ext>
            </a:extLst>
          </p:cNvPr>
          <p:cNvSpPr/>
          <p:nvPr/>
        </p:nvSpPr>
        <p:spPr>
          <a:xfrm>
            <a:off x="5404882" y="2734317"/>
            <a:ext cx="1512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2FCB2-17ED-23A5-47AA-667452919848}"/>
              </a:ext>
            </a:extLst>
          </p:cNvPr>
          <p:cNvSpPr/>
          <p:nvPr/>
        </p:nvSpPr>
        <p:spPr>
          <a:xfrm>
            <a:off x="744277" y="2734317"/>
            <a:ext cx="2448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62044-CF39-B82A-7670-479186C8FFFB}"/>
              </a:ext>
            </a:extLst>
          </p:cNvPr>
          <p:cNvSpPr/>
          <p:nvPr/>
        </p:nvSpPr>
        <p:spPr>
          <a:xfrm>
            <a:off x="5532471" y="4743758"/>
            <a:ext cx="2160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F52514-2DB6-1BAE-7E85-7173F2ABD154}"/>
              </a:ext>
            </a:extLst>
          </p:cNvPr>
          <p:cNvSpPr/>
          <p:nvPr/>
        </p:nvSpPr>
        <p:spPr>
          <a:xfrm>
            <a:off x="744277" y="2230930"/>
            <a:ext cx="2412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42BCB9-E89E-8D7B-982B-034CE74FC735}"/>
              </a:ext>
            </a:extLst>
          </p:cNvPr>
          <p:cNvSpPr/>
          <p:nvPr/>
        </p:nvSpPr>
        <p:spPr>
          <a:xfrm>
            <a:off x="744278" y="1730705"/>
            <a:ext cx="2232837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05AD0-5456-5992-D831-7B8DCB424875}"/>
              </a:ext>
            </a:extLst>
          </p:cNvPr>
          <p:cNvSpPr txBox="1"/>
          <p:nvPr/>
        </p:nvSpPr>
        <p:spPr>
          <a:xfrm>
            <a:off x="340042" y="17056"/>
            <a:ext cx="11669078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Potencial de consumo em favelas chega a R$167 bilhões em 2022</a:t>
            </a:r>
          </a:p>
          <a:p>
            <a:pPr algn="l"/>
            <a:r>
              <a:rPr lang="pt-BR" sz="22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Pesquisa da Outdoor Social mostra influência econômica de territórios vulneráveis em todo o país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C262E-D2A5-6FCE-3386-07826BE6517E}"/>
              </a:ext>
            </a:extLst>
          </p:cNvPr>
          <p:cNvSpPr txBox="1"/>
          <p:nvPr/>
        </p:nvSpPr>
        <p:spPr>
          <a:xfrm>
            <a:off x="340042" y="1554480"/>
            <a:ext cx="11175018" cy="459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1,3MM de pessoas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moram em favelas no RJ </a:t>
            </a:r>
            <a:r>
              <a:rPr lang="pt-BR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(Fonte: </a:t>
            </a:r>
            <a:r>
              <a:rPr lang="pt-BR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Olerj</a:t>
            </a:r>
            <a:r>
              <a:rPr lang="pt-BR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59% dos moradores 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 favelas fazem compra online</a:t>
            </a:r>
            <a:r>
              <a:rPr lang="pt-BR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(Fonte: </a:t>
            </a:r>
            <a:r>
              <a:rPr lang="pt-BR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Meio&amp;Msg</a:t>
            </a:r>
            <a:r>
              <a:rPr lang="pt-BR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78% dos moradores 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 favelas querem </a:t>
            </a: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empreender</a:t>
            </a:r>
            <a:r>
              <a:rPr lang="pt-BR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(Fonte: Agencia Brasil);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39% das compras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não chegam na porta de casa</a:t>
            </a:r>
            <a:r>
              <a:rPr lang="pt-BR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(Fonte: Data Favela);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40% dos moradores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favela do RJ tem negócio</a:t>
            </a:r>
            <a:r>
              <a:rPr lang="pt-BR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(Fonte: Agencia Brasil);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57% dos moradores 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 favelas do RJ são adultos </a:t>
            </a:r>
            <a:r>
              <a:rPr lang="pt-BR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(Fonte: Censo 2022);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Renda média das famílias das favelas do </a:t>
            </a: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RJ é de R$3K/mês </a:t>
            </a:r>
            <a:r>
              <a:rPr lang="pt-BR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(Fonte: FDC);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Taxa de </a:t>
            </a: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insucesso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das entregas em favelas do </a:t>
            </a: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RJ chega a 50%</a:t>
            </a:r>
            <a:r>
              <a:rPr lang="pt-BR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(Fonte: Mundo logística);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Moradores das favelas do RJ </a:t>
            </a: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 recebem suas comprar por não terem CEP</a:t>
            </a:r>
            <a:r>
              <a:rPr lang="pt-BR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(Fonte: Uol)</a:t>
            </a:r>
          </a:p>
        </p:txBody>
      </p:sp>
    </p:spTree>
    <p:extLst>
      <p:ext uri="{BB962C8B-B14F-4D97-AF65-F5344CB8AC3E}">
        <p14:creationId xmlns:p14="http://schemas.microsoft.com/office/powerpoint/2010/main" val="40364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BC98FA-5C79-DE80-6F38-EABFF1BD399F}"/>
              </a:ext>
            </a:extLst>
          </p:cNvPr>
          <p:cNvSpPr/>
          <p:nvPr/>
        </p:nvSpPr>
        <p:spPr>
          <a:xfrm>
            <a:off x="3997340" y="3745229"/>
            <a:ext cx="1872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E4981-64A5-AE32-ADA7-AC20028CF791}"/>
              </a:ext>
            </a:extLst>
          </p:cNvPr>
          <p:cNvSpPr/>
          <p:nvPr/>
        </p:nvSpPr>
        <p:spPr>
          <a:xfrm>
            <a:off x="719721" y="3729179"/>
            <a:ext cx="158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1A4FAC-BE56-A3A6-AEB6-7C362C4E3391}"/>
              </a:ext>
            </a:extLst>
          </p:cNvPr>
          <p:cNvSpPr/>
          <p:nvPr/>
        </p:nvSpPr>
        <p:spPr>
          <a:xfrm>
            <a:off x="4827433" y="3241258"/>
            <a:ext cx="130959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0FD10-3618-404F-49A3-32C7D856119D}"/>
              </a:ext>
            </a:extLst>
          </p:cNvPr>
          <p:cNvSpPr/>
          <p:nvPr/>
        </p:nvSpPr>
        <p:spPr>
          <a:xfrm>
            <a:off x="719721" y="3241258"/>
            <a:ext cx="1728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69F5F-C22A-E880-2632-F03C7ED91E0D}"/>
              </a:ext>
            </a:extLst>
          </p:cNvPr>
          <p:cNvSpPr/>
          <p:nvPr/>
        </p:nvSpPr>
        <p:spPr>
          <a:xfrm>
            <a:off x="2698911" y="2737287"/>
            <a:ext cx="2448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9ACAA-A9A2-FC2E-8A0F-3E95905ADA3C}"/>
              </a:ext>
            </a:extLst>
          </p:cNvPr>
          <p:cNvSpPr/>
          <p:nvPr/>
        </p:nvSpPr>
        <p:spPr>
          <a:xfrm>
            <a:off x="754911" y="2228680"/>
            <a:ext cx="2988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EAA755-4306-4903-9E22-B4AB87C7620A}"/>
              </a:ext>
            </a:extLst>
          </p:cNvPr>
          <p:cNvSpPr/>
          <p:nvPr/>
        </p:nvSpPr>
        <p:spPr>
          <a:xfrm>
            <a:off x="5766390" y="1700099"/>
            <a:ext cx="360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EF8280-6542-273D-7DE1-4F7FC2699E3B}"/>
              </a:ext>
            </a:extLst>
          </p:cNvPr>
          <p:cNvSpPr/>
          <p:nvPr/>
        </p:nvSpPr>
        <p:spPr>
          <a:xfrm>
            <a:off x="754911" y="1698807"/>
            <a:ext cx="194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05AD0-5456-5992-D831-7B8DCB424875}"/>
              </a:ext>
            </a:extLst>
          </p:cNvPr>
          <p:cNvSpPr txBox="1"/>
          <p:nvPr/>
        </p:nvSpPr>
        <p:spPr>
          <a:xfrm>
            <a:off x="340042" y="17056"/>
            <a:ext cx="11669078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Dados da OLIST</a:t>
            </a:r>
          </a:p>
          <a:p>
            <a:pPr algn="l"/>
            <a:r>
              <a:rPr lang="pt-BR" sz="22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Foco nas comunidades do RJ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C262E-D2A5-6FCE-3386-07826BE6517E}"/>
              </a:ext>
            </a:extLst>
          </p:cNvPr>
          <p:cNvSpPr txBox="1"/>
          <p:nvPr/>
        </p:nvSpPr>
        <p:spPr>
          <a:xfrm>
            <a:off x="340042" y="1554480"/>
            <a:ext cx="11175018" cy="256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70% das vendas 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nas comunidades vem de </a:t>
            </a: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Apenas 1,17% das vendas 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comunidades do RJ;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 médio do </a:t>
            </a: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frete é R$2,28 maior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no resto do RJ;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Review Médio 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das comunidades é </a:t>
            </a: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11% menor 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no resto do RJ;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Prazo médio 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 entregas é </a:t>
            </a:r>
            <a:r>
              <a:rPr lang="pt-BR" sz="2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0,64 dias maior 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que no resto do </a:t>
            </a:r>
            <a:r>
              <a:rPr lang="pt-BR" sz="2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RJão</a:t>
            </a: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terem CEP.</a:t>
            </a:r>
          </a:p>
        </p:txBody>
      </p:sp>
    </p:spTree>
    <p:extLst>
      <p:ext uri="{BB962C8B-B14F-4D97-AF65-F5344CB8AC3E}">
        <p14:creationId xmlns:p14="http://schemas.microsoft.com/office/powerpoint/2010/main" val="33540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92A639-4E41-325D-1846-4B44CDCF0207}"/>
              </a:ext>
            </a:extLst>
          </p:cNvPr>
          <p:cNvSpPr/>
          <p:nvPr/>
        </p:nvSpPr>
        <p:spPr>
          <a:xfrm>
            <a:off x="6452296" y="1767579"/>
            <a:ext cx="2945216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9421F7-34A6-483C-B7F6-1722CAF4EEFD}"/>
              </a:ext>
            </a:extLst>
          </p:cNvPr>
          <p:cNvSpPr/>
          <p:nvPr/>
        </p:nvSpPr>
        <p:spPr>
          <a:xfrm>
            <a:off x="552896" y="1767579"/>
            <a:ext cx="2945216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50C3D-3244-95EA-0811-1C3302A90533}"/>
              </a:ext>
            </a:extLst>
          </p:cNvPr>
          <p:cNvSpPr txBox="1"/>
          <p:nvPr/>
        </p:nvSpPr>
        <p:spPr>
          <a:xfrm>
            <a:off x="340042" y="17056"/>
            <a:ext cx="116690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200" b="1" dirty="0">
                <a:solidFill>
                  <a:srgbClr val="333333"/>
                </a:solidFill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Principais problemas levantados a serem resolvidos</a:t>
            </a:r>
            <a:endParaRPr lang="pt-BR" sz="32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sz="2200" dirty="0">
                <a:solidFill>
                  <a:srgbClr val="757575"/>
                </a:solidFill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Solução precisa levar em conta </a:t>
            </a:r>
            <a:r>
              <a:rPr lang="pt-BR" sz="2200" b="1" dirty="0">
                <a:solidFill>
                  <a:srgbClr val="757575"/>
                </a:solidFill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vendedores</a:t>
            </a:r>
            <a:r>
              <a:rPr lang="pt-BR" sz="2200" dirty="0">
                <a:solidFill>
                  <a:srgbClr val="757575"/>
                </a:solidFill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sz="2200" b="1" dirty="0">
                <a:solidFill>
                  <a:srgbClr val="757575"/>
                </a:solidFill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compradores</a:t>
            </a:r>
            <a:r>
              <a:rPr lang="pt-BR" sz="2200" dirty="0">
                <a:solidFill>
                  <a:srgbClr val="757575"/>
                </a:solidFill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pt-BR" sz="2200" b="0" i="0" dirty="0">
              <a:solidFill>
                <a:srgbClr val="757575"/>
              </a:solidFill>
              <a:effectLst/>
              <a:highlight>
                <a:srgbClr val="FFFFFF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ED76E-5E86-AFC5-7719-32AC3CD50BB7}"/>
              </a:ext>
            </a:extLst>
          </p:cNvPr>
          <p:cNvSpPr txBox="1"/>
          <p:nvPr/>
        </p:nvSpPr>
        <p:spPr>
          <a:xfrm>
            <a:off x="349001" y="2223585"/>
            <a:ext cx="5746999" cy="256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Atrasos nas entregas;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Elevada Insatisfação nos reviews;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Empresas de entrega não entendem a favela;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Valor elevado do frete.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69B3B-5F7A-2C13-5443-A2CF96DAD2C4}"/>
              </a:ext>
            </a:extLst>
          </p:cNvPr>
          <p:cNvSpPr txBox="1"/>
          <p:nvPr/>
        </p:nvSpPr>
        <p:spPr>
          <a:xfrm>
            <a:off x="552896" y="1767579"/>
            <a:ext cx="486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Comprador: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85A1-19F1-2347-6566-9B8845F9B419}"/>
              </a:ext>
            </a:extLst>
          </p:cNvPr>
          <p:cNvSpPr txBox="1"/>
          <p:nvPr/>
        </p:nvSpPr>
        <p:spPr>
          <a:xfrm>
            <a:off x="6445000" y="2223585"/>
            <a:ext cx="5747000" cy="256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Dificuldade em escalar as vendas;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Vender on-line sendo pequeno é difícil;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Dificuldades nas entregas;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Baixo alcance dos vendedores das comunidades.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5639C3-11E6-8DC8-9B30-6C47621FEC2B}"/>
              </a:ext>
            </a:extLst>
          </p:cNvPr>
          <p:cNvSpPr txBox="1"/>
          <p:nvPr/>
        </p:nvSpPr>
        <p:spPr>
          <a:xfrm>
            <a:off x="6431659" y="1767579"/>
            <a:ext cx="486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Vendedor:</a:t>
            </a:r>
          </a:p>
        </p:txBody>
      </p:sp>
    </p:spTree>
    <p:extLst>
      <p:ext uri="{BB962C8B-B14F-4D97-AF65-F5344CB8AC3E}">
        <p14:creationId xmlns:p14="http://schemas.microsoft.com/office/powerpoint/2010/main" val="228579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26D33-39F6-5F44-F6AD-E9587C6A2BB8}"/>
              </a:ext>
            </a:extLst>
          </p:cNvPr>
          <p:cNvSpPr txBox="1"/>
          <p:nvPr/>
        </p:nvSpPr>
        <p:spPr>
          <a:xfrm>
            <a:off x="340042" y="17056"/>
            <a:ext cx="1166907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200" b="1" dirty="0">
                <a:solidFill>
                  <a:srgbClr val="333333"/>
                </a:solidFill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Centro de Distribuição nas 3 maiores favelas do RJ (Piloto)</a:t>
            </a:r>
            <a:endParaRPr lang="pt-BR" sz="32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sz="22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Aumentar as vendas e review das comunidades, gerando emprego e aumento o faturamento da Olist e do Pedro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D5462A-EE90-7961-F8E0-CAF1CE149031}"/>
              </a:ext>
            </a:extLst>
          </p:cNvPr>
          <p:cNvSpPr/>
          <p:nvPr/>
        </p:nvSpPr>
        <p:spPr>
          <a:xfrm>
            <a:off x="552896" y="1767579"/>
            <a:ext cx="2945216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2617C-E040-B8C8-FACF-E2736D677325}"/>
              </a:ext>
            </a:extLst>
          </p:cNvPr>
          <p:cNvSpPr txBox="1"/>
          <p:nvPr/>
        </p:nvSpPr>
        <p:spPr>
          <a:xfrm>
            <a:off x="552896" y="1767579"/>
            <a:ext cx="486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Solução: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B90449-CC1F-7B2A-51B2-A0BA68914AE2}"/>
              </a:ext>
            </a:extLst>
          </p:cNvPr>
          <p:cNvSpPr txBox="1"/>
          <p:nvPr/>
        </p:nvSpPr>
        <p:spPr>
          <a:xfrm>
            <a:off x="637952" y="4608812"/>
            <a:ext cx="10526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Centro de distribuição na entrada da comunidade;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Moradores são contratados para fazer a separação e entrega;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Entregas feitas via Motoboy e caminhão de pequeno porte;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Investimento anual: R$ 2,3MM;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Potencial de mercado: R$ 566,5MM.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B0295-5D3A-0863-32BC-936A68EC9447}"/>
              </a:ext>
            </a:extLst>
          </p:cNvPr>
          <p:cNvSpPr txBox="1"/>
          <p:nvPr/>
        </p:nvSpPr>
        <p:spPr>
          <a:xfrm>
            <a:off x="637952" y="2254119"/>
            <a:ext cx="107495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Comunidades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Rocinha, Complexo do Alemão, Complexo da maré (População 387K);</a:t>
            </a:r>
          </a:p>
          <a:p>
            <a:endParaRPr lang="pt-BR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Detalhes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CD em cada comunidade para acelerar e facilitar as entregas e recebimentos. Com isso, melhorando a satisfação dos compradores e aumentando a confiança dos vendedores;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8FEB21-1BE6-87AE-A854-8896AF01E274}"/>
              </a:ext>
            </a:extLst>
          </p:cNvPr>
          <p:cNvSpPr/>
          <p:nvPr/>
        </p:nvSpPr>
        <p:spPr>
          <a:xfrm>
            <a:off x="637952" y="4072716"/>
            <a:ext cx="3583174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632E51-5B78-8003-C9FC-0EE24D53B88F}"/>
              </a:ext>
            </a:extLst>
          </p:cNvPr>
          <p:cNvSpPr txBox="1"/>
          <p:nvPr/>
        </p:nvSpPr>
        <p:spPr>
          <a:xfrm>
            <a:off x="637952" y="4072716"/>
            <a:ext cx="486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Investimentos e potencial:</a:t>
            </a:r>
          </a:p>
        </p:txBody>
      </p:sp>
    </p:spTree>
    <p:extLst>
      <p:ext uri="{BB962C8B-B14F-4D97-AF65-F5344CB8AC3E}">
        <p14:creationId xmlns:p14="http://schemas.microsoft.com/office/powerpoint/2010/main" val="285909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26D33-39F6-5F44-F6AD-E9587C6A2BB8}"/>
              </a:ext>
            </a:extLst>
          </p:cNvPr>
          <p:cNvSpPr txBox="1"/>
          <p:nvPr/>
        </p:nvSpPr>
        <p:spPr>
          <a:xfrm>
            <a:off x="340042" y="17056"/>
            <a:ext cx="116690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200" b="1" dirty="0">
                <a:solidFill>
                  <a:srgbClr val="333333"/>
                </a:solidFill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Detalhes dos cálculos</a:t>
            </a:r>
            <a:endParaRPr lang="pt-BR" sz="32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sz="22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Como chegamos nos números?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CD0F9C-0E73-3823-6974-B83E0BC9F097}"/>
              </a:ext>
            </a:extLst>
          </p:cNvPr>
          <p:cNvSpPr/>
          <p:nvPr/>
        </p:nvSpPr>
        <p:spPr>
          <a:xfrm>
            <a:off x="1541725" y="1448601"/>
            <a:ext cx="2945216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C700C-407F-D41B-67B5-2127AB3A7D3F}"/>
              </a:ext>
            </a:extLst>
          </p:cNvPr>
          <p:cNvSpPr txBox="1"/>
          <p:nvPr/>
        </p:nvSpPr>
        <p:spPr>
          <a:xfrm>
            <a:off x="1541726" y="1448601"/>
            <a:ext cx="272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Calculo Potencial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63BB2-94FA-E8A2-5F5A-68122EC781C7}"/>
              </a:ext>
            </a:extLst>
          </p:cNvPr>
          <p:cNvSpPr/>
          <p:nvPr/>
        </p:nvSpPr>
        <p:spPr>
          <a:xfrm>
            <a:off x="6797753" y="1454260"/>
            <a:ext cx="3250015" cy="461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27868-681F-F558-7306-0D0B3075FFE3}"/>
              </a:ext>
            </a:extLst>
          </p:cNvPr>
          <p:cNvSpPr txBox="1"/>
          <p:nvPr/>
        </p:nvSpPr>
        <p:spPr>
          <a:xfrm>
            <a:off x="6797754" y="1454260"/>
            <a:ext cx="325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Calculo Investimento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A93D3-31FD-C941-54B1-036DE34FBD71}"/>
              </a:ext>
            </a:extLst>
          </p:cNvPr>
          <p:cNvSpPr txBox="1"/>
          <p:nvPr/>
        </p:nvSpPr>
        <p:spPr>
          <a:xfrm>
            <a:off x="254979" y="1920653"/>
            <a:ext cx="5746999" cy="436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387K moradores;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57% dos moradores são adultos;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59% dos moradores compram on-line;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50% dos moradores ganham &gt;1 salário mínimo;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62% dos clientes fazem 3 compras/mês on-line;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Ticket Médio R$477 por compra.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Potencial de faturamento R$ 566,5MM em vendas on-line nas 3 comunidades.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D4249-ACE5-D41C-6E01-735BE2116A43}"/>
              </a:ext>
            </a:extLst>
          </p:cNvPr>
          <p:cNvSpPr txBox="1"/>
          <p:nvPr/>
        </p:nvSpPr>
        <p:spPr>
          <a:xfrm>
            <a:off x="6104961" y="1920653"/>
            <a:ext cx="6087039" cy="436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Aluguel de salão com 250m2 R$7,2K/mês;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 funcionários ganhando 2 salários R$ 48K/mês com encargos;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Aluguel de caminhão de pequeno porte R$ 3K/mês;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Caixas e material para envio R$ 34,5K/mês;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Impostos: ~15,8%.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Investimento anual de R$ 2,8MM para as 3 comunidades.</a:t>
            </a:r>
          </a:p>
        </p:txBody>
      </p:sp>
    </p:spTree>
    <p:extLst>
      <p:ext uri="{BB962C8B-B14F-4D97-AF65-F5344CB8AC3E}">
        <p14:creationId xmlns:p14="http://schemas.microsoft.com/office/powerpoint/2010/main" val="26371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50C3D-3244-95EA-0811-1C3302A90533}"/>
              </a:ext>
            </a:extLst>
          </p:cNvPr>
          <p:cNvSpPr txBox="1"/>
          <p:nvPr/>
        </p:nvSpPr>
        <p:spPr>
          <a:xfrm>
            <a:off x="340042" y="17056"/>
            <a:ext cx="11669078" cy="73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200" b="1" dirty="0">
                <a:solidFill>
                  <a:srgbClr val="333333"/>
                </a:solidFill>
                <a:highlight>
                  <a:srgbClr val="FFFFFF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Pedro, 27 anos, empreendedor do Complexo do Alemão</a:t>
            </a:r>
            <a:endParaRPr lang="pt-BR" sz="32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058AB-99BC-C4E2-E20E-4EEB8742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66" y="1706930"/>
            <a:ext cx="4737100" cy="459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BC5D7-DCD8-5785-E3CB-D6E3B2BC0631}"/>
              </a:ext>
            </a:extLst>
          </p:cNvPr>
          <p:cNvSpPr txBox="1"/>
          <p:nvPr/>
        </p:nvSpPr>
        <p:spPr>
          <a:xfrm>
            <a:off x="5878609" y="2077278"/>
            <a:ext cx="6130511" cy="372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Função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Reparo em celulares e venda de eletrônicos; 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Meta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Vender e prestar serviços em todo complexo;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Desafios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Risco e tempo na entrega, valor do frete, recebimento de mercadorias; 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Oportunidades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Virar MEI e ir em feiras do SEBRAE;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Medos</a:t>
            </a: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Vender online é difícil, clientes não vão confiar;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641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Hélio Oliveira</dc:creator>
  <cp:lastModifiedBy>Hélio Oliveira</cp:lastModifiedBy>
  <cp:revision>13</cp:revision>
  <dcterms:created xsi:type="dcterms:W3CDTF">2024-04-09T01:42:14Z</dcterms:created>
  <dcterms:modified xsi:type="dcterms:W3CDTF">2024-04-10T02:46:10Z</dcterms:modified>
</cp:coreProperties>
</file>