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47" r:id="rId7"/>
    <p:sldId id="344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1" r:id="rId30"/>
    <p:sldId id="370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01" r:id="rId46"/>
    <p:sldId id="302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GIF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animate.style/" TargetMode="External"/><Relationship Id="rId1" Type="http://schemas.openxmlformats.org/officeDocument/2006/relationships/hyperlink" Target="https://bfotool.com/pt/css-anima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38" name="Google Shape;638;p17"/>
          <p:cNvSpPr txBox="1"/>
          <p:nvPr/>
        </p:nvSpPr>
        <p:spPr>
          <a:xfrm>
            <a:off x="1400810" y="3018790"/>
            <a:ext cx="8820150" cy="147066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#grad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background-image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linear-gradient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45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 b="0" i="0" u="none" strike="noStrike" cap="none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9" name="Google Shape;639;p17"/>
          <p:cNvSpPr txBox="1"/>
          <p:nvPr/>
        </p:nvSpPr>
        <p:spPr>
          <a:xfrm>
            <a:off x="1400810" y="4672965"/>
            <a:ext cx="8820150" cy="387350"/>
          </a:xfrm>
          <a:prstGeom prst="rect">
            <a:avLst/>
          </a:prstGeom>
          <a:solidFill>
            <a:srgbClr val="EAFF6A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Usando 45 graus de inclinação.</a:t>
            </a:r>
            <a:endParaRPr lang="pt-BR" sz="20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40" name="Google Shape;640;p17"/>
          <p:cNvPicPr preferRelativeResize="0"/>
          <p:nvPr/>
        </p:nvPicPr>
        <p:blipFill rotWithShape="1">
          <a:blip r:embed="rId1"/>
          <a:srcRect b="53144"/>
          <a:stretch>
            <a:fillRect/>
          </a:stretch>
        </p:blipFill>
        <p:spPr>
          <a:xfrm>
            <a:off x="1400810" y="1501775"/>
            <a:ext cx="8820150" cy="137858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47" name="Google Shape;647;p18"/>
          <p:cNvSpPr txBox="1"/>
          <p:nvPr/>
        </p:nvSpPr>
        <p:spPr>
          <a:xfrm>
            <a:off x="1400810" y="3007995"/>
            <a:ext cx="8627110" cy="144272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#grad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background-image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radial-gradient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 b="0" i="0" u="none" strike="noStrike" cap="none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8" name="Google Shape;648;p18"/>
          <p:cNvSpPr txBox="1"/>
          <p:nvPr/>
        </p:nvSpPr>
        <p:spPr>
          <a:xfrm>
            <a:off x="1400810" y="4589780"/>
            <a:ext cx="8627110" cy="821055"/>
          </a:xfrm>
          <a:prstGeom prst="rect">
            <a:avLst/>
          </a:prstGeom>
          <a:solidFill>
            <a:srgbClr val="EAFF6A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Transição progressiva entre duas ou mais cores que irradiam de uma origem</a:t>
            </a:r>
            <a:endParaRPr lang="pt-BR" sz="20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49" name="Google Shape;649;p18"/>
          <p:cNvPicPr preferRelativeResize="0"/>
          <p:nvPr/>
        </p:nvPicPr>
        <p:blipFill rotWithShape="1">
          <a:blip r:embed="rId1"/>
          <a:srcRect l="1727" t="6890" r="1735" b="4627"/>
          <a:stretch>
            <a:fillRect/>
          </a:stretch>
        </p:blipFill>
        <p:spPr>
          <a:xfrm>
            <a:off x="1400810" y="1490345"/>
            <a:ext cx="8627110" cy="136207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Transformações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Transformações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59" name="Google Shape;659;p20"/>
          <p:cNvSpPr txBox="1"/>
          <p:nvPr/>
        </p:nvSpPr>
        <p:spPr>
          <a:xfrm>
            <a:off x="983615" y="1485265"/>
            <a:ext cx="8877300" cy="405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Uma transformação é uma modificação da maneira como um elemento é exibido. Cada elemento transformado por CSS muda sua aparência,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mas não o lugar que ocupa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Os efeitos que podem ser obtidos são:  </a:t>
            </a:r>
            <a:b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Mover um elemento de lugar (sem position).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Dimensionar o tamanho de um elemento.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Virar e girar elementos.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Mudar a perspectiva de um elemento.</a:t>
            </a:r>
            <a:endParaRPr lang="pt-BR"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Mover objetos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77" name="Google Shape;677;p22"/>
          <p:cNvSpPr txBox="1"/>
          <p:nvPr/>
        </p:nvSpPr>
        <p:spPr>
          <a:xfrm>
            <a:off x="911860" y="2637155"/>
            <a:ext cx="10420985" cy="320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Requer dois números e sua unidade, separados por uma vírgula: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primeiro é o deslocamento horizontal (eixo X).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segundo é o deslocamento vertical (eixo Y).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Valores positivos movem para a direita/para baixo.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Valores negativos movem para a esquerda/para cima. 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Existe também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translateX() e translateY()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cada um recebe apenas um número com sua unidade.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78" name="Google Shape;678;p22"/>
          <p:cNvSpPr txBox="1"/>
          <p:nvPr/>
        </p:nvSpPr>
        <p:spPr>
          <a:xfrm>
            <a:off x="911860" y="1557020"/>
            <a:ext cx="10397490" cy="67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transform:translate( )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muda a localização do objeto (como se fosse uma position).</a:t>
            </a:r>
            <a:endParaRPr lang="pt-BR" sz="24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Translate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Especificamos os eixos X e Y para onde queremos que o elemento se mova.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86" name="Google Shape;686;p23"/>
          <p:cNvSpPr txBox="1"/>
          <p:nvPr/>
        </p:nvSpPr>
        <p:spPr>
          <a:xfrm>
            <a:off x="983615" y="2997200"/>
            <a:ext cx="5556885" cy="1426845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translate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687" name="Google Shape;687;p23"/>
          <p:cNvPicPr preferRelativeResize="0"/>
          <p:nvPr/>
        </p:nvPicPr>
        <p:blipFill rotWithShape="1">
          <a:blip r:embed="rId1"/>
          <a:srcRect r="16915" b="11417"/>
          <a:stretch>
            <a:fillRect/>
          </a:stretch>
        </p:blipFill>
        <p:spPr>
          <a:xfrm>
            <a:off x="7320280" y="2493010"/>
            <a:ext cx="276034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Rotação de objetos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94" name="Google Shape;694;p24"/>
          <p:cNvSpPr txBox="1"/>
          <p:nvPr/>
        </p:nvSpPr>
        <p:spPr>
          <a:xfrm>
            <a:off x="1056005" y="2493010"/>
            <a:ext cx="10159365" cy="35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Recebe entre parênteses um número que representa o número de graus para girar o objeto: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for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positivo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gira para a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direita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(em sentido horário).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for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negativo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gira para a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esquerda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(sentido anti-horário).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se tratar de graus, a unidade que acompanha o número será </a:t>
            </a: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deg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(degrees).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95" name="Google Shape;695;p24"/>
          <p:cNvSpPr txBox="1"/>
          <p:nvPr/>
        </p:nvSpPr>
        <p:spPr>
          <a:xfrm>
            <a:off x="983615" y="1428750"/>
            <a:ext cx="997458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rotação permite girar um objeto sem deformá-lo. É feito com </a:t>
            </a: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transform: rotate( )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r>
              <a:rPr lang="pt-BR" sz="2400" b="1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lang="pt-BR" sz="2400" b="1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Rotate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Especificamos os graus para girar (máximo 360).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03" name="Google Shape;703;p25"/>
          <p:cNvSpPr txBox="1"/>
          <p:nvPr/>
        </p:nvSpPr>
        <p:spPr>
          <a:xfrm>
            <a:off x="1305560" y="2679700"/>
            <a:ext cx="5357495" cy="167894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05" name="Google Shape;705;p25"/>
          <p:cNvPicPr preferRelativeResize="0"/>
          <p:nvPr/>
        </p:nvPicPr>
        <p:blipFill rotWithShape="1">
          <a:blip r:embed="rId1"/>
          <a:srcRect r="13517" b="11417"/>
          <a:stretch>
            <a:fillRect/>
          </a:stretch>
        </p:blipFill>
        <p:spPr>
          <a:xfrm>
            <a:off x="7535885" y="2420918"/>
            <a:ext cx="27612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RotateX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girar em X, especificando os graus.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rotateX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60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14" name="Google Shape;714;p26"/>
          <p:cNvPicPr preferRelativeResize="0"/>
          <p:nvPr/>
        </p:nvPicPr>
        <p:blipFill rotWithShape="1">
          <a:blip r:embed="rId1"/>
          <a:srcRect t="10254" r="16915" b="21419"/>
          <a:stretch>
            <a:fillRect/>
          </a:stretch>
        </p:blipFill>
        <p:spPr>
          <a:xfrm>
            <a:off x="7680325" y="2348865"/>
            <a:ext cx="3131185" cy="235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RotateY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girar em Y, especificando os graus.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rotateY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60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24" name="Google Shape;724;p27"/>
          <p:cNvPicPr preferRelativeResize="0"/>
          <p:nvPr/>
        </p:nvPicPr>
        <p:blipFill rotWithShape="1">
          <a:blip r:embed="rId1"/>
          <a:srcRect t="9887" r="25147" b="21783"/>
          <a:stretch>
            <a:fillRect/>
          </a:stretch>
        </p:blipFill>
        <p:spPr>
          <a:xfrm>
            <a:off x="7536180" y="2204720"/>
            <a:ext cx="2876550" cy="231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RotateZ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girar em Z, especificando os graus.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rotateZ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60</a:t>
            </a: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35" name="Google Shape;735;p28"/>
          <p:cNvPicPr preferRelativeResize="0"/>
          <p:nvPr/>
        </p:nvPicPr>
        <p:blipFill rotWithShape="1">
          <a:blip r:embed="rId1"/>
          <a:srcRect r="16915" b="12747"/>
          <a:stretch>
            <a:fillRect/>
          </a:stretch>
        </p:blipFill>
        <p:spPr>
          <a:xfrm>
            <a:off x="7463790" y="1916430"/>
            <a:ext cx="3275330" cy="29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Dimensionar objetos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42" name="Google Shape;742;p29"/>
          <p:cNvSpPr txBox="1"/>
          <p:nvPr/>
        </p:nvSpPr>
        <p:spPr>
          <a:xfrm>
            <a:off x="912495" y="2205355"/>
            <a:ext cx="9956165" cy="396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Requer dois números separados por vírgula: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primeiro é a largura (Escala no eixo X).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segundo é a altura (Escala no eixo Y).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Valores superiores a 1, aumentam.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Valores entre 1 e 0, diminuem.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você quiser apenas mudar um eixo, existe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scaleX() e scaleY()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cada um recebe apenas um número.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43" name="Google Shape;743;p29"/>
          <p:cNvSpPr txBox="1"/>
          <p:nvPr/>
        </p:nvSpPr>
        <p:spPr>
          <a:xfrm>
            <a:off x="911860" y="1413510"/>
            <a:ext cx="9930765" cy="79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transform:scale( )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muda a escala do objeto (como se fosse um zoom).  </a:t>
            </a:r>
            <a:endParaRPr sz="24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Scale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dimensionar o elemento especificando largura e altura.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scale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52" name="Google Shape;752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03745" y="2348865"/>
            <a:ext cx="4107180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Distorcer elemento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759" name="Google Shape;759;p31"/>
          <p:cNvSpPr txBox="1"/>
          <p:nvPr/>
        </p:nvSpPr>
        <p:spPr>
          <a:xfrm>
            <a:off x="1127760" y="2493010"/>
            <a:ext cx="9878695" cy="338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Você pode ter até dois números separados por vírgula: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Seus parâmetros são os ângulos de deformação em graus (</a:t>
            </a:r>
            <a:r>
              <a:rPr lang="pt-BR" sz="24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deg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).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primeiro indica o eixo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“X”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 panose="020B0403020202020204"/>
              <a:buChar char="✓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segundo indica o eixo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“Y”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 Light" panose="020B0403020202020204"/>
              <a:cs typeface="Arial" panose="020B0604020202020204" pitchFamily="34" charset="0"/>
              <a:sym typeface="Helvetica Neue Light" panose="020B04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*Distorcer: torcer.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60" name="Google Shape;760;p31"/>
          <p:cNvSpPr txBox="1"/>
          <p:nvPr/>
        </p:nvSpPr>
        <p:spPr>
          <a:xfrm>
            <a:off x="1127760" y="1412875"/>
            <a:ext cx="10033000" cy="139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transform:skew( )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deformar objetos no CSS, utilizamos o método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skew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(distorcer). </a:t>
            </a:r>
            <a:endParaRPr sz="2400" b="0" i="1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Skew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Perspectiva em ambos os eixos (X,Y).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skew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70" name="Google Shape;770;p32"/>
          <p:cNvPicPr preferRelativeResize="0"/>
          <p:nvPr/>
        </p:nvPicPr>
        <p:blipFill rotWithShape="1">
          <a:blip r:embed="rId1"/>
          <a:srcRect r="7235"/>
          <a:stretch>
            <a:fillRect/>
          </a:stretch>
        </p:blipFill>
        <p:spPr>
          <a:xfrm>
            <a:off x="7176135" y="2132330"/>
            <a:ext cx="4578350" cy="26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SkewX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Perspectiva somente em X.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skewX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81" name="Google Shape;781;p33"/>
          <p:cNvPicPr preferRelativeResize="0"/>
          <p:nvPr/>
        </p:nvPicPr>
        <p:blipFill rotWithShape="1">
          <a:blip r:embed="rId1"/>
          <a:srcRect r="4360"/>
          <a:stretch>
            <a:fillRect/>
          </a:stretch>
        </p:blipFill>
        <p:spPr>
          <a:xfrm>
            <a:off x="7176770" y="2132330"/>
            <a:ext cx="4142105" cy="258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Transform: SkewY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Perspectiva somente em Y.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4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skewY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4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</a:t>
            </a:r>
            <a:r>
              <a:rPr lang="pt-BR" sz="24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24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4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93" name="Google Shape;793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47890" y="1844675"/>
            <a:ext cx="3544570" cy="32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Para Praticar!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03" name="Google Shape;803;p35"/>
          <p:cNvSpPr txBox="1"/>
          <p:nvPr/>
        </p:nvSpPr>
        <p:spPr>
          <a:xfrm>
            <a:off x="911860" y="1557020"/>
            <a:ext cx="9677400" cy="48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 da atividade. </a:t>
            </a:r>
            <a:endParaRPr sz="2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Instruções: Crie elementos diferentes e aplique os conceitos vistos: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Gradiente:</a:t>
            </a:r>
            <a:endParaRPr sz="2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to bottom, to right, to left, ou to top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usando os graus de inclinação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gradiente radial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Transformações (transform)</a:t>
            </a:r>
            <a:endParaRPr sz="2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translate( )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rotate()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skew()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Transições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Transições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859" name="Google Shape;859;p42"/>
          <p:cNvSpPr txBox="1"/>
          <p:nvPr/>
        </p:nvSpPr>
        <p:spPr>
          <a:xfrm>
            <a:off x="983615" y="1557020"/>
            <a:ext cx="9914255" cy="424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Com a propriedade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transition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é possível que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ao passar o mouse sobre o elemento, ele “faça uma animação”.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rgbClr val="E0FF00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highlight>
                <a:srgbClr val="E0FF00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pseudo-classe </a:t>
            </a:r>
            <a:r>
              <a:rPr lang="pt-BR" sz="2400" b="0" i="1" u="none" strike="noStrike" cap="none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:hover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é usada a fim de alterar seus estilos ao passar o mouse e pode ser utilizado com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qualquer 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elemento no qual você deseja executar uma transição: um div, span, parágrafo, etc.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Vamos ver os exemplos...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Animações, transformações </a:t>
            </a:r>
            <a:br>
              <a:rPr lang="pt-BR"/>
            </a:br>
            <a:r>
              <a:rPr lang="pt-BR"/>
              <a:t>e transições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Transições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269365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Vamos imaginar que queremos que sua altura mude: devemos indicar </a:t>
            </a:r>
            <a:r>
              <a:rPr lang="pt-BR" sz="24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qual </a:t>
            </a:r>
            <a:r>
              <a:rPr lang="pt-BR" sz="2400" b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propriedade</a:t>
            </a: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queremos que seja animada e </a:t>
            </a:r>
            <a:r>
              <a:rPr lang="pt-BR" sz="2400" b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por quantos segundos</a:t>
            </a: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983615" y="2349500"/>
            <a:ext cx="5665470" cy="433006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 propriedade duração */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transition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b="0" i="1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hover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68" name="Google Shape;868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03745" y="2276475"/>
            <a:ext cx="2790190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Transições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269365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Também é possível especificar mais de uma propriedade</a:t>
            </a: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(altura e largura):</a:t>
            </a: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983615" y="2349500"/>
            <a:ext cx="5665470" cy="433006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transition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i="1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hover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20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78" name="Google Shape;878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31990" y="2286000"/>
            <a:ext cx="4093210" cy="431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Transições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19761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Também é possível especificar mais de uma propriedade</a:t>
            </a: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(altura, largura, background e padding):</a:t>
            </a: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983615" y="2134235"/>
            <a:ext cx="5665470" cy="463359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transition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all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i="1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hover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padding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cyan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89" name="Google Shape;889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60235" y="2132965"/>
            <a:ext cx="4182110" cy="453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Só funciona com a propriedade “:hover”? 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685" name="Google Shape;685;p23"/>
          <p:cNvSpPr txBox="1"/>
          <p:nvPr/>
        </p:nvSpPr>
        <p:spPr>
          <a:xfrm>
            <a:off x="911860" y="119761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Não, também funciona com qualquer propriedade do elemento que aplique mudanças a ele. Por exemplo, com a propriedade focus, que indica que o elemento está em foco. Geralmente é ativado quando o usuário clica, toca em um elemento ou o seleciona com a tecla “Tab” do teclado.</a:t>
            </a:r>
            <a:endParaRPr lang="pt-BR" sz="20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0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pt-BR" sz="20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911860" y="2708910"/>
            <a:ext cx="3748405" cy="390017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input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transition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all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input</a:t>
            </a:r>
            <a:r>
              <a:rPr lang="pt-BR" sz="1800" i="1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i="1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focus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font-size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24</a:t>
            </a:r>
            <a:r>
              <a:rPr lang="pt-BR" sz="1800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897" name="Google Shape;897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80100" y="3500755"/>
            <a:ext cx="5138420" cy="232981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 ao vivo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3" name="Google Shape;903;p47"/>
          <p:cNvSpPr txBox="1"/>
          <p:nvPr/>
        </p:nvSpPr>
        <p:spPr>
          <a:xfrm>
            <a:off x="840105" y="1475105"/>
            <a:ext cx="10326370" cy="287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5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Vamos inserir 3 “caixas” de tamanho 100 x 100. </a:t>
            </a:r>
            <a:endParaRPr sz="25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5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cada caixa adicionaremos uma transformação diferente ao posicionar o mouse sobre ela (ex: mudança de cor, tamanho, posição, rotação...)</a:t>
            </a:r>
            <a:endParaRPr sz="25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500" b="0" i="0" u="none" strike="noStrike" cap="none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Animações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Animações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37" name="Google Shape;937;p51"/>
          <p:cNvSpPr txBox="1"/>
          <p:nvPr/>
        </p:nvSpPr>
        <p:spPr>
          <a:xfrm>
            <a:off x="911860" y="1628775"/>
            <a:ext cx="10227310" cy="378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Diferente da transição, uma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animação é um efeito que é repetido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quantas vezes você quiser.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Não depende da mudança de estado (o elemento será animado a partir do carregamento da web). 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a união de duas partes: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 de um lado, uma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linha do tempo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(chamada </a:t>
            </a:r>
            <a:r>
              <a:rPr lang="pt-BR" sz="2400" b="1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keyframe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 com as informações de mudanças; do outro, aplique este keyframe a um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elemento que será animado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 Linha do tempo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44" name="Google Shape;944;p52"/>
          <p:cNvSpPr txBox="1"/>
          <p:nvPr/>
        </p:nvSpPr>
        <p:spPr>
          <a:xfrm>
            <a:off x="897255" y="1484630"/>
            <a:ext cx="10217785" cy="378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É um elemento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@keyframes animation-name {código css}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com um nome. 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Depois do nome e entre chaves, é definido onde o CSS será alterado.  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Cada mudança acontece em uma porcentagem da animação.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cada ponto de inflexão, e entre chaves, estão as regras de CSS que serão aplicadas neste momento. 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 mudança é </a:t>
            </a:r>
            <a:r>
              <a:rPr lang="pt-BR" sz="2400" b="0" i="0" u="none" strike="noStrike" cap="none">
                <a:solidFill>
                  <a:srgbClr val="24292E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gradual</a:t>
            </a:r>
            <a:r>
              <a:rPr lang="pt-BR" sz="2400" b="0" i="0" u="none" strike="noStrike" cap="none">
                <a:solidFill>
                  <a:srgbClr val="24292E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uma porcentagem para a outra.</a:t>
            </a: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rgbClr val="24292E"/>
              </a:solidFill>
              <a:latin typeface="Arial" panose="020B0604020202020204" pitchFamily="34" charset="0"/>
              <a:ea typeface="Didact Gothic" panose="00000500000000000000"/>
              <a:cs typeface="Arial" panose="020B0604020202020204" pitchFamily="34" charset="0"/>
              <a:sym typeface="Didact Gothic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 Exemplo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49" name="Google Shape;949;p53"/>
          <p:cNvSpPr txBox="1"/>
          <p:nvPr/>
        </p:nvSpPr>
        <p:spPr>
          <a:xfrm>
            <a:off x="983615" y="1484630"/>
            <a:ext cx="4944110" cy="479425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h1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animation-duration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animation-name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aparecer;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animation-iteration-count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infinite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@keyframes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aparecer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0%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opacity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100%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opacity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51" name="Google Shape;951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11900" y="1628775"/>
            <a:ext cx="408749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 Exemplo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57" name="Google Shape;957;p54"/>
          <p:cNvSpPr txBox="1"/>
          <p:nvPr/>
        </p:nvSpPr>
        <p:spPr>
          <a:xfrm>
            <a:off x="669290" y="2376170"/>
            <a:ext cx="4544060" cy="360426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@keyframes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um_efeito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0%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25%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50%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75%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100%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green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8" name="Google Shape;958;p54"/>
          <p:cNvSpPr txBox="1"/>
          <p:nvPr/>
        </p:nvSpPr>
        <p:spPr>
          <a:xfrm>
            <a:off x="5376545" y="2376170"/>
            <a:ext cx="5196205" cy="360426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green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animation-name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um_efeito;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animation-iteration-count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infinite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animation-duration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animation-delay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60" name="Google Shape;960;p5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71720" y="332740"/>
            <a:ext cx="4124325" cy="190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Animações: Shorthand 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65" name="Google Shape;965;p55"/>
          <p:cNvSpPr txBox="1"/>
          <p:nvPr/>
        </p:nvSpPr>
        <p:spPr>
          <a:xfrm>
            <a:off x="1056005" y="1268730"/>
            <a:ext cx="9194165" cy="47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Podemos usar a forma abreviada para construir a animação:</a:t>
            </a:r>
            <a:endParaRPr lang="pt-BR"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966" name="Google Shape;966;p55"/>
          <p:cNvSpPr txBox="1"/>
          <p:nvPr/>
        </p:nvSpPr>
        <p:spPr>
          <a:xfrm>
            <a:off x="1127760" y="1844675"/>
            <a:ext cx="7356475" cy="472567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animation-name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example;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animation-duration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animation-timing-function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animation-delay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animation-iteration-count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infinite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animation-direction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alternate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8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example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infinite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alternate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 de animação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74" name="Google Shape;974;p56"/>
          <p:cNvSpPr txBox="1"/>
          <p:nvPr/>
        </p:nvSpPr>
        <p:spPr>
          <a:xfrm>
            <a:off x="932815" y="2060575"/>
            <a:ext cx="3541395" cy="2767330"/>
          </a:xfrm>
          <a:prstGeom prst="rect">
            <a:avLst/>
          </a:prstGeom>
          <a:solidFill>
            <a:srgbClr val="0C343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&lt;!-- Caixa Branca --&gt;</a:t>
            </a:r>
            <a:endParaRPr sz="1800" b="0" i="0" u="none" strike="noStrike" cap="none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&lt;!-- Caixa Vermelha --&gt;</a:t>
            </a:r>
            <a:endParaRPr sz="1800" b="0" i="0" u="none" strike="noStrike" cap="none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8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pt-BR" sz="1800" b="0" i="0" u="none" strike="noStrike" cap="none">
                <a:solidFill>
                  <a:srgbClr val="E9F28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</a:t>
            </a:r>
            <a:r>
              <a:rPr lang="pt-BR" sz="1800" b="0" i="0" u="none" strike="noStrike" cap="none">
                <a:solidFill>
                  <a:srgbClr val="F1FA8C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animado</a:t>
            </a:r>
            <a:r>
              <a:rPr lang="pt-BR" sz="1800" b="0" i="0" u="none" strike="noStrike" cap="none">
                <a:solidFill>
                  <a:srgbClr val="E9F28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pt-BR" sz="18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8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lang="pt-BR" sz="18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976" name="Google Shape;976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793560">
            <a:off x="7518782" y="2940879"/>
            <a:ext cx="1415813" cy="100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901" y="2332632"/>
            <a:ext cx="1750800" cy="2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Exemplo de animação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87" name="Google Shape;987;p57"/>
          <p:cNvSpPr txBox="1"/>
          <p:nvPr/>
        </p:nvSpPr>
        <p:spPr>
          <a:xfrm>
            <a:off x="133350" y="1819275"/>
            <a:ext cx="3401060" cy="392811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.animado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background-color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border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solid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position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relative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Left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top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88" name="Google Shape;988;p57"/>
          <p:cNvSpPr txBox="1"/>
          <p:nvPr/>
        </p:nvSpPr>
        <p:spPr>
          <a:xfrm>
            <a:off x="3576320" y="1844675"/>
            <a:ext cx="2976245" cy="390207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1600" b="0" i="1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not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.animado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border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solid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width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height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position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absolute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left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207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top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57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px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89" name="Google Shape;989;p57"/>
          <p:cNvSpPr txBox="1"/>
          <p:nvPr/>
        </p:nvSpPr>
        <p:spPr>
          <a:xfrm>
            <a:off x="6751955" y="1604010"/>
            <a:ext cx="4557395" cy="420560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@keyframes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animacao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from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{}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pt-BR" sz="1600" b="0" i="0" u="none" strike="noStrike" cap="none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 testar propriedades */</a:t>
            </a:r>
            <a:endParaRPr sz="1600" b="0" i="0" u="none" strike="noStrike" cap="none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transform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skewY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25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deg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}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6272A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 configuração inicial */</a:t>
            </a:r>
            <a:endParaRPr sz="1600" b="0" i="0" u="none" strike="noStrike" cap="none">
              <a:solidFill>
                <a:srgbClr val="6272A4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.animado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16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animation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animacao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</a:t>
            </a:r>
            <a:r>
              <a:rPr lang="pt-BR" sz="16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infinite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16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alternate</a:t>
            </a: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16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Referências:</a:t>
            </a:r>
            <a:endParaRPr lang="pt-BR"/>
          </a:p>
        </p:txBody>
      </p:sp>
      <p:sp>
        <p:nvSpPr>
          <p:cNvPr id="458" name="Google Shape;458;p46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904" name="Google Shape;904;p213"/>
          <p:cNvSpPr txBox="1"/>
          <p:nvPr/>
        </p:nvSpPr>
        <p:spPr>
          <a:xfrm>
            <a:off x="911860" y="1700530"/>
            <a:ext cx="10133965" cy="40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Gerador de animação CSS:</a:t>
            </a:r>
            <a:b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pt-BR" sz="2800" u="sng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1"/>
              </a:rPr>
              <a:t>https://bfotool.com/pt/css-animation</a:t>
            </a: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✓"/>
            </a:pP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Biblioteca de animação para CSS: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800" u="sng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  <a:hlinkClick r:id="rId2"/>
              </a:rPr>
              <a:t>https://animate.style/</a:t>
            </a:r>
            <a:r>
              <a:rPr lang="pt-BR" sz="28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   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highlight>
                <a:srgbClr val="EAFF6A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464" name="Google Shape;464;p47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Eixos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53" name="Google Shape;553;p170"/>
          <p:cNvSpPr txBox="1"/>
          <p:nvPr/>
        </p:nvSpPr>
        <p:spPr>
          <a:xfrm>
            <a:off x="839470" y="1414145"/>
            <a:ext cx="6403975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entender os valores que devemos aplicar,  é necessário compreender o </a:t>
            </a:r>
            <a:r>
              <a:rPr lang="pt-BR" sz="2400" b="1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conceito de eixos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</a:t>
            </a:r>
            <a:endParaRPr sz="2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✓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X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se refere à posição </a:t>
            </a:r>
            <a:r>
              <a:rPr lang="pt-BR" sz="2400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horizontal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da esquerda para a direita.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ato"/>
              <a:buChar char="✓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Y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se refere à posição </a:t>
            </a:r>
            <a:r>
              <a:rPr lang="pt-BR" sz="2400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vertical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, de cima para baixo.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ato"/>
              <a:buChar char="✓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Z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você pode também mover os elementos </a:t>
            </a:r>
            <a:r>
              <a:rPr lang="pt-BR" sz="2400">
                <a:solidFill>
                  <a:schemeClr val="dk1"/>
                </a:solidFill>
                <a:highlight>
                  <a:srgbClr val="EAFF6A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frente ou para trás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no documento (2D), como se fosse um espaço 3D.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554" name="Google Shape;554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98360" y="1698625"/>
            <a:ext cx="4894580" cy="370078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60" name="Google Shape;560;p9"/>
          <p:cNvSpPr txBox="1"/>
          <p:nvPr/>
        </p:nvSpPr>
        <p:spPr>
          <a:xfrm>
            <a:off x="838200" y="1484630"/>
            <a:ext cx="7247255" cy="506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CSS3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adicionou a opção de criar gradientes (fundos em degradê) sem a necessidade de usar imagens.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Os gradientes em CSS são de 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dois tipos: </a:t>
            </a:r>
            <a:endParaRPr sz="24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lineares (</a:t>
            </a:r>
            <a:r>
              <a:rPr lang="pt-BR" sz="2400" b="1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linear-gradient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 e radiais (</a:t>
            </a:r>
            <a:r>
              <a:rPr lang="pt-BR" sz="2400" b="1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radial-gradient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). 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No gradiente linear, a transformação da cor ocorre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linha por linha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; enquanto que no radial, essa transformação ocorre enquanto os 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sucessivos círculos concêntricos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mudam de cor.</a:t>
            </a:r>
            <a:endParaRPr lang="pt-BR" sz="24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561" name="Google Shape;561;p9" descr="CSS Gradient Types | Linear Gradient, Radial Gradient, Conic Gradient -  YouTube"/>
          <p:cNvPicPr preferRelativeResize="0"/>
          <p:nvPr/>
        </p:nvPicPr>
        <p:blipFill rotWithShape="1">
          <a:blip r:embed="rId1"/>
          <a:srcRect l="37773" t="45562" r="38206" b="4741"/>
          <a:stretch>
            <a:fillRect/>
          </a:stretch>
        </p:blipFill>
        <p:spPr>
          <a:xfrm>
            <a:off x="8400415" y="3717290"/>
            <a:ext cx="2277110" cy="26511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2" name="Google Shape;562;p9" descr="CSS Gradient Types | Linear Gradient, Radial Gradient, Conic Gradient -  YouTube"/>
          <p:cNvPicPr preferRelativeResize="0"/>
          <p:nvPr/>
        </p:nvPicPr>
        <p:blipFill rotWithShape="1">
          <a:blip r:embed="rId1"/>
          <a:srcRect l="10201" t="45562" r="68083" b="4741"/>
          <a:stretch>
            <a:fillRect/>
          </a:stretch>
        </p:blipFill>
        <p:spPr>
          <a:xfrm>
            <a:off x="8400415" y="836930"/>
            <a:ext cx="2277110" cy="26511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74" name="Google Shape;574;p11"/>
          <p:cNvSpPr txBox="1"/>
          <p:nvPr/>
        </p:nvSpPr>
        <p:spPr>
          <a:xfrm>
            <a:off x="911860" y="1710055"/>
            <a:ext cx="9831070" cy="59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 gradiente normalmente é utilizado na propriedade </a:t>
            </a:r>
            <a:r>
              <a:rPr lang="pt-BR" sz="2400" b="0" i="1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background:</a:t>
            </a:r>
            <a:endParaRPr lang="pt-BR" sz="2400" b="0" i="1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75" name="Google Shape;575;p11"/>
          <p:cNvSpPr txBox="1"/>
          <p:nvPr/>
        </p:nvSpPr>
        <p:spPr>
          <a:xfrm>
            <a:off x="1800860" y="2961005"/>
            <a:ext cx="8632825" cy="145161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.classe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background-image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linear-gradient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1" u="none" strike="noStrike" cap="none">
                <a:solidFill>
                  <a:srgbClr val="FFB86C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left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76" name="Google Shape;576;p11"/>
          <p:cNvSpPr txBox="1"/>
          <p:nvPr/>
        </p:nvSpPr>
        <p:spPr>
          <a:xfrm>
            <a:off x="1258570" y="2439670"/>
            <a:ext cx="3962400" cy="59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Gradientes lineares:</a:t>
            </a:r>
            <a:endParaRPr lang="pt-BR" sz="24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77" name="Google Shape;577;p11"/>
          <p:cNvSpPr txBox="1"/>
          <p:nvPr/>
        </p:nvSpPr>
        <p:spPr>
          <a:xfrm>
            <a:off x="1416685" y="4652010"/>
            <a:ext cx="9618980" cy="111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Você pode escolher o ponto inicial do gradiente. Os pontos iniciais podem ser </a:t>
            </a:r>
            <a:r>
              <a:rPr lang="pt-BR" sz="2400" b="1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top, right, left ou bottom</a:t>
            </a:r>
            <a:r>
              <a:rPr lang="pt-BR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de sua caixa, ou você pode escolher os graus de inclinação que deseja que seu gradiente tenha.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cxnSp>
        <p:nvCxnSpPr>
          <p:cNvPr id="578" name="Google Shape;578;p11"/>
          <p:cNvCxnSpPr/>
          <p:nvPr/>
        </p:nvCxnSpPr>
        <p:spPr>
          <a:xfrm rot="10800000" flipH="1">
            <a:off x="6527955" y="3860990"/>
            <a:ext cx="1006800" cy="754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85" name="Google Shape;585;p12"/>
          <p:cNvSpPr txBox="1"/>
          <p:nvPr/>
        </p:nvSpPr>
        <p:spPr>
          <a:xfrm>
            <a:off x="4079875" y="3333750"/>
            <a:ext cx="7535545" cy="144018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#grad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background-image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linear-gradient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86" name="Google Shape;586;p12"/>
          <p:cNvSpPr txBox="1"/>
          <p:nvPr/>
        </p:nvSpPr>
        <p:spPr>
          <a:xfrm>
            <a:off x="4079875" y="4797425"/>
            <a:ext cx="5588635" cy="436245"/>
          </a:xfrm>
          <a:prstGeom prst="rect">
            <a:avLst/>
          </a:prstGeom>
          <a:solidFill>
            <a:srgbClr val="EAFF6A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Forma pré-determinada: de cima para baixo.</a:t>
            </a:r>
            <a:endParaRPr lang="pt-BR" sz="18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88" name="Google Shape;588;p12"/>
          <p:cNvSpPr txBox="1"/>
          <p:nvPr/>
        </p:nvSpPr>
        <p:spPr>
          <a:xfrm>
            <a:off x="4021455" y="1808480"/>
            <a:ext cx="337756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Valor padrão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589" name="Google Shape;589;p12"/>
          <p:cNvSpPr txBox="1"/>
          <p:nvPr/>
        </p:nvSpPr>
        <p:spPr>
          <a:xfrm>
            <a:off x="963295" y="2295525"/>
            <a:ext cx="3025775" cy="2849880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id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r>
              <a:rPr lang="pt-BR" sz="2000" b="0" i="0" u="none" strike="noStrike" cap="none">
                <a:solidFill>
                  <a:srgbClr val="E9F28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</a:t>
            </a:r>
            <a:r>
              <a:rPr lang="pt-BR" sz="2000" b="0" i="0" u="none" strike="noStrike" cap="none">
                <a:solidFill>
                  <a:srgbClr val="F1FA8C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grad</a:t>
            </a:r>
            <a:r>
              <a:rPr lang="pt-BR" sz="2000" b="0" i="0" u="none" strike="noStrike" cap="none">
                <a:solidFill>
                  <a:srgbClr val="E9F284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Lorem ipsum dolo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sit amet,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adipiscing elit.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&lt;/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div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90" name="Google Shape;590;p12"/>
          <p:cNvSpPr txBox="1"/>
          <p:nvPr/>
        </p:nvSpPr>
        <p:spPr>
          <a:xfrm>
            <a:off x="1101725" y="1808480"/>
            <a:ext cx="337756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HTML</a:t>
            </a:r>
            <a:endParaRPr lang="pt-BR" sz="2400" b="0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591" name="Google Shape;591;p12"/>
          <p:cNvPicPr preferRelativeResize="0"/>
          <p:nvPr/>
        </p:nvPicPr>
        <p:blipFill rotWithShape="1">
          <a:blip r:embed="rId1"/>
          <a:srcRect l="1144" t="7402" r="4293" b="14018"/>
          <a:stretch>
            <a:fillRect/>
          </a:stretch>
        </p:blipFill>
        <p:spPr>
          <a:xfrm>
            <a:off x="4151630" y="2357755"/>
            <a:ext cx="5588635" cy="824230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784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Gradientes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99" name="Google Shape;599;p13"/>
          <p:cNvSpPr txBox="1"/>
          <p:nvPr/>
        </p:nvSpPr>
        <p:spPr>
          <a:xfrm>
            <a:off x="1400810" y="3018790"/>
            <a:ext cx="9108440" cy="1416685"/>
          </a:xfrm>
          <a:prstGeom prst="rect">
            <a:avLst/>
          </a:prstGeom>
          <a:solidFill>
            <a:srgbClr val="0C343D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1" u="none" strike="noStrike" cap="none">
                <a:solidFill>
                  <a:srgbClr val="50FA7B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#grad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background-image</a:t>
            </a:r>
            <a:r>
              <a:rPr lang="pt-BR" sz="2000" b="0" i="0" u="none" strike="noStrike" cap="none">
                <a:solidFill>
                  <a:srgbClr val="FF79C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8BE9FD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linear-gradient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pt-BR" sz="2000" b="0" i="1" u="none" strike="noStrike" cap="none">
                <a:solidFill>
                  <a:srgbClr val="FFB86C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bottom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red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pt-BR" sz="2000" b="0" i="0" u="none" strike="noStrike" cap="none">
                <a:solidFill>
                  <a:srgbClr val="BD93F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yellow</a:t>
            </a: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  <a:endParaRPr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F8F8F2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pt-BR" sz="2000" b="0" i="0" u="none" strike="noStrike" cap="none">
              <a:solidFill>
                <a:srgbClr val="F8F8F2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00" name="Google Shape;600;p13"/>
          <p:cNvSpPr txBox="1"/>
          <p:nvPr/>
        </p:nvSpPr>
        <p:spPr>
          <a:xfrm>
            <a:off x="1400810" y="4601210"/>
            <a:ext cx="9108440" cy="387350"/>
          </a:xfrm>
          <a:prstGeom prst="rect">
            <a:avLst/>
          </a:prstGeom>
          <a:solidFill>
            <a:srgbClr val="EAFF6A"/>
          </a:solidFill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baixo, do vermelho para o amarelo.</a:t>
            </a:r>
            <a:endParaRPr lang="pt-BR" sz="20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pic>
        <p:nvPicPr>
          <p:cNvPr id="601" name="Google Shape;60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0810" y="1501775"/>
            <a:ext cx="9108440" cy="1378585"/>
          </a:xfrm>
          <a:prstGeom prst="rect">
            <a:avLst/>
          </a:prstGeom>
          <a:noFill/>
          <a:ln w="38100" cap="flat" cmpd="sng">
            <a:solidFill>
              <a:srgbClr val="EAFF6A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8995</Words>
  <Application>WPS Presentation</Application>
  <PresentationFormat/>
  <Paragraphs>557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Consolas</vt:lpstr>
      <vt:lpstr>Microsoft YaHei</vt:lpstr>
      <vt:lpstr>Arial Unicode MS</vt:lpstr>
      <vt:lpstr>Lato</vt:lpstr>
      <vt:lpstr>Calibri</vt:lpstr>
      <vt:lpstr>Helvetica Neue</vt:lpstr>
      <vt:lpstr>Helvetica Neue Light</vt:lpstr>
      <vt:lpstr>Didact Gothic</vt:lpstr>
      <vt:lpstr>Personalizar design</vt:lpstr>
      <vt:lpstr>PowerPoint 演示文稿</vt:lpstr>
      <vt:lpstr>Engenharia de Software</vt:lpstr>
      <vt:lpstr>Pseudo-classes e Pseudo-elementos</vt:lpstr>
      <vt:lpstr>Animações, transformações  e transições</vt:lpstr>
      <vt:lpstr> O que é uma pseudo-classe? </vt:lpstr>
      <vt:lpstr>Eixos</vt:lpstr>
      <vt:lpstr>Gradientes</vt:lpstr>
      <vt:lpstr>Gradientes</vt:lpstr>
      <vt:lpstr>Gradientes</vt:lpstr>
      <vt:lpstr>Gradientes</vt:lpstr>
      <vt:lpstr>Gradientes</vt:lpstr>
      <vt:lpstr>Gradientes</vt:lpstr>
      <vt:lpstr>Eixos</vt:lpstr>
      <vt:lpstr>Transformações</vt:lpstr>
      <vt:lpstr>Mover objetos</vt:lpstr>
      <vt:lpstr>Transform: Translate</vt:lpstr>
      <vt:lpstr>Transform: Translate</vt:lpstr>
      <vt:lpstr>Transform: Rotate</vt:lpstr>
      <vt:lpstr>Transform: RotateX</vt:lpstr>
      <vt:lpstr>Transform: RotateY</vt:lpstr>
      <vt:lpstr>Rotação de objetos</vt:lpstr>
      <vt:lpstr>Transform: RotateZ</vt:lpstr>
      <vt:lpstr>Dimensionar objetos</vt:lpstr>
      <vt:lpstr>Transform: Scale</vt:lpstr>
      <vt:lpstr>Transform: Skew</vt:lpstr>
      <vt:lpstr>Transform: SkewX</vt:lpstr>
      <vt:lpstr>Distorcer elemento</vt:lpstr>
      <vt:lpstr>Transformações</vt:lpstr>
      <vt:lpstr>Para Praticar!</vt:lpstr>
      <vt:lpstr>Transform: SkewY</vt:lpstr>
      <vt:lpstr>Transições</vt:lpstr>
      <vt:lpstr>Transições</vt:lpstr>
      <vt:lpstr>Transições</vt:lpstr>
      <vt:lpstr>Só funciona com a propriedade “:hover”? </vt:lpstr>
      <vt:lpstr>Transições</vt:lpstr>
      <vt:lpstr>Transições</vt:lpstr>
      <vt:lpstr>Animações</vt:lpstr>
      <vt:lpstr> Linha do tempo</vt:lpstr>
      <vt:lpstr> Exemplo</vt:lpstr>
      <vt:lpstr> Exemplo</vt:lpstr>
      <vt:lpstr>Animações: Shorthand </vt:lpstr>
      <vt:lpstr>Exemplo de animação</vt:lpstr>
      <vt:lpstr>Referências: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12</cp:revision>
  <dcterms:created xsi:type="dcterms:W3CDTF">2024-03-15T13:51:00Z</dcterms:created>
  <dcterms:modified xsi:type="dcterms:W3CDTF">2024-04-14T02:54:32Z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1046-12.2.0.16731</vt:lpwstr>
  </property>
</Properties>
</file>