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/>
              <a:t>Nº de empresas:</a:t>
            </a:r>
          </a:p>
          <a:p>
            <a:endParaRPr lang="pt-BR" sz="2000" dirty="0"/>
          </a:p>
          <a:p>
            <a:r>
              <a:rPr lang="pt-BR" sz="5500" b="1" dirty="0"/>
              <a:t>472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</a:t>
            </a:r>
            <a:r>
              <a:rPr lang="pt-BR" sz="2100" b="1" u="sng" dirty="0">
                <a:solidFill>
                  <a:prstClr val="white"/>
                </a:solidFill>
                <a:latin typeface="Aptos" panose="02110004020202020204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Ano das </a:t>
            </a:r>
            <a:r>
              <a:rPr kumimoji="0" lang="pt-BR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DFP’s</a:t>
            </a: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2022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diferentes:</a:t>
            </a:r>
          </a:p>
          <a:p>
            <a:endParaRPr lang="pt-BR" sz="1400" dirty="0"/>
          </a:p>
          <a:p>
            <a:r>
              <a:rPr lang="pt-BR" sz="5500" b="1" dirty="0"/>
              <a:t>313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1809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9673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pic>
        <p:nvPicPr>
          <p:cNvPr id="42" name="Gráfico 41" descr="Calendário diário estrutura de tópicos">
            <a:extLst>
              <a:ext uri="{FF2B5EF4-FFF2-40B4-BE49-F238E27FC236}">
                <a16:creationId xmlns:a16="http://schemas.microsoft.com/office/drawing/2014/main" id="{03A557A5-2424-6587-3D88-D994514AD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894" y="3305365"/>
            <a:ext cx="1063217" cy="904956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u="sng" dirty="0">
                <a:solidFill>
                  <a:prstClr val="white"/>
                </a:solidFill>
                <a:latin typeface="Aptos" panose="02110004020202020204"/>
              </a:rPr>
              <a:t>Nº de terminologias com diferença de acentuação:</a:t>
            </a: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46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com diferença entre maiúsculos e minúsculos:</a:t>
            </a:r>
          </a:p>
          <a:p>
            <a:endParaRPr lang="pt-BR" sz="1400" dirty="0"/>
          </a:p>
          <a:p>
            <a:r>
              <a:rPr lang="pt-BR" sz="5500" b="1" dirty="0"/>
              <a:t>267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pt-BR" sz="1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com diferença de acentuação e entre maiúsculos e minúsculos: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9377" y="3350489"/>
            <a:ext cx="914400" cy="914400"/>
          </a:xfrm>
          <a:prstGeom prst="rect">
            <a:avLst/>
          </a:prstGeom>
        </p:spPr>
      </p:pic>
      <p:pic>
        <p:nvPicPr>
          <p:cNvPr id="58" name="Gráfico 57" descr="Acento Circunflexo para Cima com preenchimento sólido">
            <a:extLst>
              <a:ext uri="{FF2B5EF4-FFF2-40B4-BE49-F238E27FC236}">
                <a16:creationId xmlns:a16="http://schemas.microsoft.com/office/drawing/2014/main" id="{553B869D-576D-D32F-55AB-2771E56F2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149" y="5678056"/>
            <a:ext cx="914400" cy="914400"/>
          </a:xfrm>
          <a:prstGeom prst="rect">
            <a:avLst/>
          </a:prstGeom>
        </p:spPr>
      </p:pic>
      <p:pic>
        <p:nvPicPr>
          <p:cNvPr id="60" name="Gráfico 59" descr="Professor estrutura de tópicos">
            <a:extLst>
              <a:ext uri="{FF2B5EF4-FFF2-40B4-BE49-F238E27FC236}">
                <a16:creationId xmlns:a16="http://schemas.microsoft.com/office/drawing/2014/main" id="{5EDDC53C-C446-D5F6-2C06-91F1305C4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0902" y="5705763"/>
            <a:ext cx="914400" cy="914400"/>
          </a:xfrm>
          <a:prstGeom prst="rect">
            <a:avLst/>
          </a:prstGeom>
        </p:spPr>
      </p:pic>
      <p:pic>
        <p:nvPicPr>
          <p:cNvPr id="65" name="Gráfico 64" descr="Livros estrutura de tópicos">
            <a:extLst>
              <a:ext uri="{FF2B5EF4-FFF2-40B4-BE49-F238E27FC236}">
                <a16:creationId xmlns:a16="http://schemas.microsoft.com/office/drawing/2014/main" id="{54E2A55D-321B-615B-5F40-5EA6453E8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01944" y="57611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2024-06-01T06:44:14Z</dcterms:modified>
</cp:coreProperties>
</file>